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5"/>
  </p:notesMasterIdLst>
  <p:handoutMasterIdLst>
    <p:handoutMasterId r:id="rId16"/>
  </p:handoutMasterIdLst>
  <p:sldIdLst>
    <p:sldId id="336" r:id="rId3"/>
    <p:sldId id="256" r:id="rId4"/>
    <p:sldId id="317" r:id="rId5"/>
    <p:sldId id="334" r:id="rId6"/>
    <p:sldId id="333" r:id="rId7"/>
    <p:sldId id="303" r:id="rId8"/>
    <p:sldId id="335" r:id="rId9"/>
    <p:sldId id="312" r:id="rId10"/>
    <p:sldId id="324" r:id="rId11"/>
    <p:sldId id="325" r:id="rId12"/>
    <p:sldId id="327" r:id="rId13"/>
    <p:sldId id="281" r:id="rId14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 Light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 Light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 Light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 Light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95B"/>
    <a:srgbClr val="D2B4A6"/>
    <a:srgbClr val="734F29"/>
    <a:srgbClr val="D24726"/>
    <a:srgbClr val="DD462F"/>
    <a:srgbClr val="AEB785"/>
    <a:srgbClr val="EFD5A2"/>
    <a:srgbClr val="3B3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23" autoAdjust="0"/>
    <p:restoredTop sz="71795" autoAdjust="0"/>
  </p:normalViewPr>
  <p:slideViewPr>
    <p:cSldViewPr snapToGrid="0">
      <p:cViewPr varScale="1">
        <p:scale>
          <a:sx n="50" d="100"/>
          <a:sy n="50" d="100"/>
        </p:scale>
        <p:origin x="1104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876"/>
    </p:cViewPr>
  </p:sorterViewPr>
  <p:notesViewPr>
    <p:cSldViewPr snapToGrid="0">
      <p:cViewPr varScale="1">
        <p:scale>
          <a:sx n="53" d="100"/>
          <a:sy n="53" d="100"/>
        </p:scale>
        <p:origin x="264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\Desktop\FINANSE\do%20raportu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\Desktop\FINANSE\PIT%202004-2025last%20APo.xlsb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\Desktop\FINANSE\PIT%202004-2025last%20APo.xlsb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apo\Desktop\Finanse%20o&#347;w.%202018\Dane,%20wykresy\Finanse%20o&#347;wiaty%202001-2018%20fin.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\Desktop\FINANSE\JST%202004-2018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smtClean="0"/>
              <a:t>St</a:t>
            </a:r>
            <a:r>
              <a:rPr lang="pl-PL" sz="2400" b="1" dirty="0" err="1" smtClean="0"/>
              <a:t>ruktura</a:t>
            </a:r>
            <a:r>
              <a:rPr lang="pl-PL" sz="2400" b="1" dirty="0" smtClean="0"/>
              <a:t> </a:t>
            </a:r>
            <a:r>
              <a:rPr lang="pl-PL" sz="2400" b="1" dirty="0"/>
              <a:t>dochodów JST [%]</a:t>
            </a:r>
            <a:endParaRPr lang="en-US" sz="24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Arkusz2!$A$2</c:f>
              <c:strCache>
                <c:ptCount val="1"/>
                <c:pt idx="0">
                  <c:v>dochody własne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Arkusz2!$B$1:$C$1</c:f>
              <c:numCache>
                <c:formatCode>General</c:formatCode>
                <c:ptCount val="2"/>
                <c:pt idx="0">
                  <c:v>2004</c:v>
                </c:pt>
                <c:pt idx="1">
                  <c:v>2018</c:v>
                </c:pt>
              </c:numCache>
            </c:numRef>
          </c:cat>
          <c:val>
            <c:numRef>
              <c:f>Arkusz2!$B$2:$C$2</c:f>
              <c:numCache>
                <c:formatCode>0.0</c:formatCode>
                <c:ptCount val="2"/>
                <c:pt idx="0">
                  <c:v>31</c:v>
                </c:pt>
                <c:pt idx="1">
                  <c:v>25.2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7F3-4492-97A4-15C42A9C3E89}"/>
            </c:ext>
          </c:extLst>
        </c:ser>
        <c:ser>
          <c:idx val="1"/>
          <c:order val="1"/>
          <c:tx>
            <c:strRef>
              <c:f>Arkusz2!$A$3</c:f>
              <c:strCache>
                <c:ptCount val="1"/>
                <c:pt idx="0">
                  <c:v>udziały w PIT i CIT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Arkusz2!$B$1:$C$1</c:f>
              <c:numCache>
                <c:formatCode>General</c:formatCode>
                <c:ptCount val="2"/>
                <c:pt idx="0">
                  <c:v>2004</c:v>
                </c:pt>
                <c:pt idx="1">
                  <c:v>2018</c:v>
                </c:pt>
              </c:numCache>
            </c:numRef>
          </c:cat>
          <c:val>
            <c:numRef>
              <c:f>Arkusz2!$B$3:$C$3</c:f>
              <c:numCache>
                <c:formatCode>0.0</c:formatCode>
                <c:ptCount val="2"/>
                <c:pt idx="0">
                  <c:v>22.7</c:v>
                </c:pt>
                <c:pt idx="1">
                  <c:v>24.1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7F3-4492-97A4-15C42A9C3E89}"/>
            </c:ext>
          </c:extLst>
        </c:ser>
        <c:ser>
          <c:idx val="2"/>
          <c:order val="2"/>
          <c:tx>
            <c:strRef>
              <c:f>Arkusz2!$A$4</c:f>
              <c:strCache>
                <c:ptCount val="1"/>
                <c:pt idx="0">
                  <c:v>subwencja ogólna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Arkusz2!$B$1:$C$1</c:f>
              <c:numCache>
                <c:formatCode>General</c:formatCode>
                <c:ptCount val="2"/>
                <c:pt idx="0">
                  <c:v>2004</c:v>
                </c:pt>
                <c:pt idx="1">
                  <c:v>2018</c:v>
                </c:pt>
              </c:numCache>
            </c:numRef>
          </c:cat>
          <c:val>
            <c:numRef>
              <c:f>Arkusz2!$B$4:$C$4</c:f>
              <c:numCache>
                <c:formatCode>0.0</c:formatCode>
                <c:ptCount val="2"/>
                <c:pt idx="0">
                  <c:v>29.5</c:v>
                </c:pt>
                <c:pt idx="1">
                  <c:v>22.4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7F3-4492-97A4-15C42A9C3E89}"/>
            </c:ext>
          </c:extLst>
        </c:ser>
        <c:ser>
          <c:idx val="3"/>
          <c:order val="3"/>
          <c:tx>
            <c:strRef>
              <c:f>Arkusz2!$A$5</c:f>
              <c:strCache>
                <c:ptCount val="1"/>
                <c:pt idx="0">
                  <c:v>dotacje celowe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Arkusz2!$B$1:$C$1</c:f>
              <c:numCache>
                <c:formatCode>General</c:formatCode>
                <c:ptCount val="2"/>
                <c:pt idx="0">
                  <c:v>2004</c:v>
                </c:pt>
                <c:pt idx="1">
                  <c:v>2018</c:v>
                </c:pt>
              </c:numCache>
            </c:numRef>
          </c:cat>
          <c:val>
            <c:numRef>
              <c:f>Arkusz2!$B$5:$C$5</c:f>
              <c:numCache>
                <c:formatCode>0.0</c:formatCode>
                <c:ptCount val="2"/>
                <c:pt idx="0">
                  <c:v>16.899999999999999</c:v>
                </c:pt>
                <c:pt idx="1">
                  <c:v>28.3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7F3-4492-97A4-15C42A9C3E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07062416"/>
        <c:axId val="2107073840"/>
      </c:barChart>
      <c:catAx>
        <c:axId val="2107062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07073840"/>
        <c:crosses val="autoZero"/>
        <c:auto val="1"/>
        <c:lblAlgn val="ctr"/>
        <c:lblOffset val="100"/>
        <c:noMultiLvlLbl val="0"/>
      </c:catAx>
      <c:valAx>
        <c:axId val="2107073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07062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</c:legendEntry>
      <c:layout>
        <c:manualLayout>
          <c:xMode val="edge"/>
          <c:yMode val="edge"/>
          <c:x val="1.817454068241469E-2"/>
          <c:y val="0.88935510326067546"/>
          <c:w val="0.97753980752405945"/>
          <c:h val="8.58387679891463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b="1"/>
              <a:t>Udziały JST we</a:t>
            </a:r>
            <a:r>
              <a:rPr lang="pl-PL" b="1" baseline="0"/>
              <a:t> wpływach BP z </a:t>
            </a:r>
            <a:r>
              <a:rPr lang="pl-PL" b="1"/>
              <a:t>PIT [mld PLN]</a:t>
            </a:r>
          </a:p>
          <a:p>
            <a:pPr>
              <a:defRPr b="1"/>
            </a:pPr>
            <a:r>
              <a:rPr lang="pl-PL" b="1"/>
              <a:t>wykonanie</a:t>
            </a:r>
            <a:r>
              <a:rPr lang="pl-PL" b="1" baseline="0"/>
              <a:t> </a:t>
            </a:r>
            <a:r>
              <a:rPr lang="pl-PL" b="1"/>
              <a:t>2004-2019</a:t>
            </a:r>
            <a:r>
              <a:rPr lang="pl-PL" b="1" baseline="0"/>
              <a:t> i </a:t>
            </a:r>
            <a:r>
              <a:rPr lang="pl-PL" b="1"/>
              <a:t>prognoza 2020-2021</a:t>
            </a:r>
          </a:p>
          <a:p>
            <a:pPr>
              <a:defRPr b="1"/>
            </a:pPr>
            <a:r>
              <a:rPr lang="pl-PL" b="0">
                <a:solidFill>
                  <a:srgbClr val="FF0000"/>
                </a:solidFill>
              </a:rPr>
              <a:t>2020 i 2021 - dane z prognozy WPF z 05.XI.2019</a:t>
            </a:r>
          </a:p>
          <a:p>
            <a:pPr>
              <a:defRPr b="1"/>
            </a:pPr>
            <a:r>
              <a:rPr lang="pl-PL" b="0">
                <a:solidFill>
                  <a:srgbClr val="FF0000"/>
                </a:solidFill>
              </a:rPr>
              <a:t>(</a:t>
            </a:r>
            <a:r>
              <a:rPr lang="pl-PL" sz="1000" b="1" i="1" u="sng">
                <a:solidFill>
                  <a:srgbClr val="FF0000"/>
                </a:solidFill>
              </a:rPr>
              <a:t>te same wartości dla 2019 i 2020</a:t>
            </a:r>
            <a:r>
              <a:rPr lang="pl-PL" sz="1000" b="0" i="1">
                <a:solidFill>
                  <a:srgbClr val="FF0000"/>
                </a:solidFill>
              </a:rPr>
              <a:t> podane przez</a:t>
            </a:r>
            <a:r>
              <a:rPr lang="pl-PL" sz="1000" b="0" i="1" baseline="0">
                <a:solidFill>
                  <a:srgbClr val="FF0000"/>
                </a:solidFill>
              </a:rPr>
              <a:t> MF w prognozach dla JST</a:t>
            </a:r>
            <a:r>
              <a:rPr lang="pl-PL" b="0" baseline="0">
                <a:solidFill>
                  <a:srgbClr val="FF0000"/>
                </a:solidFill>
              </a:rPr>
              <a:t>)</a:t>
            </a:r>
          </a:p>
        </c:rich>
      </c:tx>
      <c:layout>
        <c:manualLayout>
          <c:xMode val="edge"/>
          <c:yMode val="edge"/>
          <c:x val="6.0205870170004464E-2"/>
          <c:y val="2.76596446386610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5.3790143892162079E-2"/>
          <c:y val="1.899410479449231E-2"/>
          <c:w val="0.92408760028066395"/>
          <c:h val="0.93781371533262148"/>
        </c:manualLayout>
      </c:layout>
      <c:lineChart>
        <c:grouping val="standard"/>
        <c:varyColors val="0"/>
        <c:ser>
          <c:idx val="0"/>
          <c:order val="0"/>
          <c:tx>
            <c:strRef>
              <c:f>dane!$B$2</c:f>
              <c:strCache>
                <c:ptCount val="1"/>
                <c:pt idx="0">
                  <c:v>PIT 2004-2019 wykonanie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14"/>
            <c:marker>
              <c:symbol val="circle"/>
              <c:size val="7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38100" cap="rnd">
                <a:solidFill>
                  <a:schemeClr val="accent1"/>
                </a:solidFill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3A0-48DB-8575-F63F514D20BC}"/>
              </c:ext>
            </c:extLst>
          </c:dPt>
          <c:dPt>
            <c:idx val="16"/>
            <c:marker>
              <c:symbol val="circle"/>
              <c:size val="7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38100" cap="rnd">
                <a:solidFill>
                  <a:srgbClr val="FF0000"/>
                </a:solidFill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3A0-48DB-8575-F63F514D20BC}"/>
              </c:ext>
            </c:extLst>
          </c:dPt>
          <c:dPt>
            <c:idx val="17"/>
            <c:marker>
              <c:symbol val="circle"/>
              <c:size val="7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38100" cap="rnd">
                <a:solidFill>
                  <a:srgbClr val="FF0000"/>
                </a:solidFill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3A0-48DB-8575-F63F514D20BC}"/>
              </c:ext>
            </c:extLst>
          </c:dPt>
          <c:cat>
            <c:numRef>
              <c:f>dane!$C$1:$U$1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dane!$C$2:$U$2</c:f>
              <c:numCache>
                <c:formatCode>#,##0.00</c:formatCode>
                <c:ptCount val="19"/>
                <c:pt idx="0">
                  <c:v>15.08</c:v>
                </c:pt>
                <c:pt idx="1">
                  <c:v>17.760000000000002</c:v>
                </c:pt>
                <c:pt idx="2">
                  <c:v>20.57</c:v>
                </c:pt>
                <c:pt idx="3">
                  <c:v>25.6</c:v>
                </c:pt>
                <c:pt idx="4">
                  <c:v>28.53</c:v>
                </c:pt>
                <c:pt idx="5">
                  <c:v>26.98</c:v>
                </c:pt>
                <c:pt idx="6">
                  <c:v>26.89</c:v>
                </c:pt>
                <c:pt idx="7">
                  <c:v>29.43</c:v>
                </c:pt>
                <c:pt idx="8">
                  <c:v>30.81</c:v>
                </c:pt>
                <c:pt idx="9">
                  <c:v>32.46</c:v>
                </c:pt>
                <c:pt idx="10">
                  <c:v>35.11</c:v>
                </c:pt>
                <c:pt idx="11">
                  <c:v>38.1</c:v>
                </c:pt>
                <c:pt idx="12">
                  <c:v>41.11</c:v>
                </c:pt>
                <c:pt idx="13">
                  <c:v>44.89</c:v>
                </c:pt>
                <c:pt idx="14">
                  <c:v>50.91</c:v>
                </c:pt>
                <c:pt idx="15" formatCode="General">
                  <c:v>55.94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A3A0-48DB-8575-F63F514D20BC}"/>
            </c:ext>
          </c:extLst>
        </c:ser>
        <c:ser>
          <c:idx val="1"/>
          <c:order val="1"/>
          <c:tx>
            <c:strRef>
              <c:f>dane!$B$3</c:f>
              <c:strCache>
                <c:ptCount val="1"/>
                <c:pt idx="0">
                  <c:v>PIT 2019-2021 prognoza</c:v>
                </c:pt>
              </c:strCache>
            </c:strRef>
          </c:tx>
          <c:spPr>
            <a:ln w="44450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circle"/>
            <c:size val="7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dane!$C$1:$U$1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dane!$C$3:$U$3</c:f>
              <c:numCache>
                <c:formatCode>General</c:formatCode>
                <c:ptCount val="19"/>
                <c:pt idx="15">
                  <c:v>55.94</c:v>
                </c:pt>
                <c:pt idx="16">
                  <c:v>56.71</c:v>
                </c:pt>
                <c:pt idx="17" formatCode="0.00">
                  <c:v>58.46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A3A0-48DB-8575-F63F514D20BC}"/>
            </c:ext>
          </c:extLst>
        </c:ser>
        <c:ser>
          <c:idx val="4"/>
          <c:order val="4"/>
          <c:tx>
            <c:strRef>
              <c:f>dane!$B$6</c:f>
              <c:strCache>
                <c:ptCount val="1"/>
                <c:pt idx="0">
                  <c:v>TREND PIT 2004-2008</c:v>
                </c:pt>
              </c:strCache>
            </c:strRef>
          </c:tx>
          <c:spPr>
            <a:ln w="19050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19050">
                <a:solidFill>
                  <a:schemeClr val="accent2"/>
                </a:solidFill>
              </a:ln>
              <a:effectLst/>
            </c:spPr>
          </c:marker>
          <c:cat>
            <c:numRef>
              <c:f>dane!$C$1:$U$1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dane!$C$6:$U$6</c:f>
              <c:numCache>
                <c:formatCode>#,##0.00</c:formatCode>
                <c:ptCount val="19"/>
                <c:pt idx="0">
                  <c:v>14.56</c:v>
                </c:pt>
                <c:pt idx="1">
                  <c:v>18.033999999999999</c:v>
                </c:pt>
                <c:pt idx="2">
                  <c:v>21.508000000000003</c:v>
                </c:pt>
                <c:pt idx="3">
                  <c:v>24.981999999999999</c:v>
                </c:pt>
                <c:pt idx="4">
                  <c:v>28.456000000000003</c:v>
                </c:pt>
                <c:pt idx="5">
                  <c:v>31.93</c:v>
                </c:pt>
                <c:pt idx="6">
                  <c:v>35.404000000000003</c:v>
                </c:pt>
                <c:pt idx="7">
                  <c:v>38.878</c:v>
                </c:pt>
                <c:pt idx="8">
                  <c:v>42.352000000000004</c:v>
                </c:pt>
                <c:pt idx="9">
                  <c:v>45.826000000000001</c:v>
                </c:pt>
                <c:pt idx="10">
                  <c:v>49.3</c:v>
                </c:pt>
                <c:pt idx="11">
                  <c:v>52.774000000000001</c:v>
                </c:pt>
                <c:pt idx="12">
                  <c:v>56.248000000000005</c:v>
                </c:pt>
                <c:pt idx="13">
                  <c:v>59.722000000000001</c:v>
                </c:pt>
                <c:pt idx="14">
                  <c:v>63.195999999999998</c:v>
                </c:pt>
                <c:pt idx="15">
                  <c:v>66.67</c:v>
                </c:pt>
                <c:pt idx="16">
                  <c:v>70.144000000000005</c:v>
                </c:pt>
                <c:pt idx="17">
                  <c:v>73.618000000000009</c:v>
                </c:pt>
                <c:pt idx="18">
                  <c:v>77.091999999999999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A3A0-48DB-8575-F63F514D20BC}"/>
            </c:ext>
          </c:extLst>
        </c:ser>
        <c:ser>
          <c:idx val="5"/>
          <c:order val="5"/>
          <c:tx>
            <c:strRef>
              <c:f>dane!$B$7</c:f>
              <c:strCache>
                <c:ptCount val="1"/>
                <c:pt idx="0">
                  <c:v>TREND PIT 2015-2019</c:v>
                </c:pt>
              </c:strCache>
            </c:strRef>
          </c:tx>
          <c:spPr>
            <a:ln w="19050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dane!$C$1:$U$1</c:f>
              <c:numCache>
                <c:formatCode>General</c:formatCode>
                <c:ptCount val="1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</c:numCache>
            </c:numRef>
          </c:cat>
          <c:val>
            <c:numRef>
              <c:f>dane!$C$7:$U$7</c:f>
              <c:numCache>
                <c:formatCode>General</c:formatCode>
                <c:ptCount val="19"/>
                <c:pt idx="11" formatCode="0.00">
                  <c:v>37.162000000000006</c:v>
                </c:pt>
                <c:pt idx="12" formatCode="0.00">
                  <c:v>41.64200000000001</c:v>
                </c:pt>
                <c:pt idx="13" formatCode="0.00">
                  <c:v>46.122000000000007</c:v>
                </c:pt>
                <c:pt idx="14" formatCode="0.00">
                  <c:v>50.602000000000004</c:v>
                </c:pt>
                <c:pt idx="15" formatCode="0.00">
                  <c:v>55.082000000000008</c:v>
                </c:pt>
                <c:pt idx="16" formatCode="0.00">
                  <c:v>59.562000000000012</c:v>
                </c:pt>
                <c:pt idx="17" formatCode="0.00">
                  <c:v>64.042000000000016</c:v>
                </c:pt>
                <c:pt idx="18" formatCode="0.00">
                  <c:v>68.522000000000006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A3A0-48DB-8575-F63F514D20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7063504"/>
        <c:axId val="2107070576"/>
        <c:extLst xmlns:c16r2="http://schemas.microsoft.com/office/drawing/2015/06/chart"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dane!$B$4</c15:sqref>
                        </c15:formulaRef>
                      </c:ext>
                    </c:extLst>
                    <c:strCache>
                      <c:ptCount val="1"/>
                      <c:pt idx="0">
                        <c:v>PIT 2004-8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FF0000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cat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dane!$C$1:$U$1</c15:sqref>
                        </c15:formulaRef>
                      </c:ext>
                    </c:extLst>
                    <c:numCache>
                      <c:formatCode>General</c:formatCode>
                      <c:ptCount val="19"/>
                      <c:pt idx="0">
                        <c:v>2004</c:v>
                      </c:pt>
                      <c:pt idx="1">
                        <c:v>2005</c:v>
                      </c:pt>
                      <c:pt idx="2">
                        <c:v>2006</c:v>
                      </c:pt>
                      <c:pt idx="3">
                        <c:v>2007</c:v>
                      </c:pt>
                      <c:pt idx="4">
                        <c:v>2008</c:v>
                      </c:pt>
                      <c:pt idx="5">
                        <c:v>2009</c:v>
                      </c:pt>
                      <c:pt idx="6">
                        <c:v>2010</c:v>
                      </c:pt>
                      <c:pt idx="7">
                        <c:v>2011</c:v>
                      </c:pt>
                      <c:pt idx="8">
                        <c:v>2012</c:v>
                      </c:pt>
                      <c:pt idx="9">
                        <c:v>2013</c:v>
                      </c:pt>
                      <c:pt idx="10">
                        <c:v>2014</c:v>
                      </c:pt>
                      <c:pt idx="11">
                        <c:v>2015</c:v>
                      </c:pt>
                      <c:pt idx="12">
                        <c:v>2016</c:v>
                      </c:pt>
                      <c:pt idx="13">
                        <c:v>2017</c:v>
                      </c:pt>
                      <c:pt idx="14">
                        <c:v>2018</c:v>
                      </c:pt>
                      <c:pt idx="15">
                        <c:v>2019</c:v>
                      </c:pt>
                      <c:pt idx="16">
                        <c:v>2020</c:v>
                      </c:pt>
                      <c:pt idx="17">
                        <c:v>2021</c:v>
                      </c:pt>
                      <c:pt idx="18">
                        <c:v>2022</c:v>
                      </c:pt>
                    </c:numCache>
                  </c:num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dane!$C$4:$U$4</c15:sqref>
                        </c15:formulaRef>
                      </c:ext>
                    </c:extLst>
                    <c:numCache>
                      <c:formatCode>#,##0.00</c:formatCode>
                      <c:ptCount val="19"/>
                      <c:pt idx="0">
                        <c:v>15.08</c:v>
                      </c:pt>
                      <c:pt idx="1">
                        <c:v>17.760000000000002</c:v>
                      </c:pt>
                      <c:pt idx="2">
                        <c:v>20.57</c:v>
                      </c:pt>
                      <c:pt idx="3">
                        <c:v>25.6</c:v>
                      </c:pt>
                      <c:pt idx="4">
                        <c:v>28.53</c:v>
                      </c:pt>
                    </c:numCache>
                  </c:numRef>
                </c:val>
                <c:smooth val="0"/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A-A3A0-48DB-8575-F63F514D20BC}"/>
                  </c:ext>
                </c:extLst>
              </c15:ser>
            </c15:filteredLineSeries>
            <c15:filteredLineSeries>
              <c15:ser>
                <c:idx val="3"/>
                <c:order val="3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dane!$B$5</c15:sqref>
                        </c15:formulaRef>
                      </c:ext>
                    </c:extLst>
                    <c:strCache>
                      <c:ptCount val="1"/>
                      <c:pt idx="0">
                        <c:v>PIT 2015-19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/>
                    </a:solidFill>
                    <a:ln w="9525">
                      <a:solidFill>
                        <a:schemeClr val="accent4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dane!$C$1:$U$1</c15:sqref>
                        </c15:formulaRef>
                      </c:ext>
                    </c:extLst>
                    <c:numCache>
                      <c:formatCode>General</c:formatCode>
                      <c:ptCount val="19"/>
                      <c:pt idx="0">
                        <c:v>2004</c:v>
                      </c:pt>
                      <c:pt idx="1">
                        <c:v>2005</c:v>
                      </c:pt>
                      <c:pt idx="2">
                        <c:v>2006</c:v>
                      </c:pt>
                      <c:pt idx="3">
                        <c:v>2007</c:v>
                      </c:pt>
                      <c:pt idx="4">
                        <c:v>2008</c:v>
                      </c:pt>
                      <c:pt idx="5">
                        <c:v>2009</c:v>
                      </c:pt>
                      <c:pt idx="6">
                        <c:v>2010</c:v>
                      </c:pt>
                      <c:pt idx="7">
                        <c:v>2011</c:v>
                      </c:pt>
                      <c:pt idx="8">
                        <c:v>2012</c:v>
                      </c:pt>
                      <c:pt idx="9">
                        <c:v>2013</c:v>
                      </c:pt>
                      <c:pt idx="10">
                        <c:v>2014</c:v>
                      </c:pt>
                      <c:pt idx="11">
                        <c:v>2015</c:v>
                      </c:pt>
                      <c:pt idx="12">
                        <c:v>2016</c:v>
                      </c:pt>
                      <c:pt idx="13">
                        <c:v>2017</c:v>
                      </c:pt>
                      <c:pt idx="14">
                        <c:v>2018</c:v>
                      </c:pt>
                      <c:pt idx="15">
                        <c:v>2019</c:v>
                      </c:pt>
                      <c:pt idx="16">
                        <c:v>2020</c:v>
                      </c:pt>
                      <c:pt idx="17">
                        <c:v>2021</c:v>
                      </c:pt>
                      <c:pt idx="18">
                        <c:v>2022</c:v>
                      </c:pt>
                    </c:numCache>
                  </c:num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dane!$C$5:$U$5</c15:sqref>
                        </c15:formulaRef>
                      </c:ext>
                    </c:extLst>
                    <c:numCache>
                      <c:formatCode>General</c:formatCode>
                      <c:ptCount val="19"/>
                      <c:pt idx="11" formatCode="#,##0.00">
                        <c:v>38.1</c:v>
                      </c:pt>
                      <c:pt idx="12" formatCode="#,##0.00">
                        <c:v>41.11</c:v>
                      </c:pt>
                      <c:pt idx="13" formatCode="#,##0.00">
                        <c:v>44.89</c:v>
                      </c:pt>
                      <c:pt idx="14" formatCode="#,##0.00">
                        <c:v>50.91</c:v>
                      </c:pt>
                      <c:pt idx="15">
                        <c:v>55.94</c:v>
                      </c:pt>
                    </c:numCache>
                  </c:numRef>
                </c:val>
                <c:smooth val="0"/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0B-A3A0-48DB-8575-F63F514D20BC}"/>
                  </c:ext>
                </c:extLst>
              </c15:ser>
            </c15:filteredLineSeries>
          </c:ext>
        </c:extLst>
      </c:lineChart>
      <c:catAx>
        <c:axId val="210706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07070576"/>
        <c:crosses val="autoZero"/>
        <c:auto val="1"/>
        <c:lblAlgn val="ctr"/>
        <c:lblOffset val="100"/>
        <c:noMultiLvlLbl val="0"/>
      </c:catAx>
      <c:valAx>
        <c:axId val="2107070576"/>
        <c:scaling>
          <c:orientation val="minMax"/>
          <c:max val="80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07063504"/>
        <c:crosses val="autoZero"/>
        <c:crossBetween val="between"/>
      </c:valAx>
      <c:spPr>
        <a:noFill/>
        <a:ln>
          <a:noFill/>
          <a:prstDash val="sysDot"/>
        </a:ln>
        <a:effectLst/>
      </c:spPr>
    </c:plotArea>
    <c:legend>
      <c:legendPos val="b"/>
      <c:layout>
        <c:manualLayout>
          <c:xMode val="edge"/>
          <c:yMode val="edge"/>
          <c:x val="0.12090622518339053"/>
          <c:y val="0.86579342676505056"/>
          <c:w val="0.84172533817888162"/>
          <c:h val="7.77596196701827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800" b="1"/>
              <a:t>Wydatki bieżące JST bez świadczeń 500+   </a:t>
            </a:r>
            <a:r>
              <a:rPr lang="pl-PL" sz="1800" b="1" i="0" baseline="0">
                <a:effectLst/>
              </a:rPr>
              <a:t>wykonanie 2004-2019 [mld PLN]</a:t>
            </a:r>
            <a:endParaRPr lang="pl-PL" sz="1800">
              <a:effectLst/>
            </a:endParaRPr>
          </a:p>
        </c:rich>
      </c:tx>
      <c:layout>
        <c:manualLayout>
          <c:xMode val="edge"/>
          <c:yMode val="edge"/>
          <c:x val="0.10193791467319711"/>
          <c:y val="2.94524920706916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3.9000060493580256E-2"/>
          <c:y val="7.7663072618071718E-2"/>
          <c:w val="0.94596265630109533"/>
          <c:h val="0.88074332768582531"/>
        </c:manualLayout>
      </c:layout>
      <c:lineChart>
        <c:grouping val="standard"/>
        <c:varyColors val="0"/>
        <c:ser>
          <c:idx val="0"/>
          <c:order val="0"/>
          <c:tx>
            <c:strRef>
              <c:f>dane!$B$8</c:f>
              <c:strCache>
                <c:ptCount val="1"/>
                <c:pt idx="0">
                  <c:v>WBieżące bez 500 Plus wyk.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dane!$C$1:$T$1</c:f>
              <c:numCache>
                <c:formatCode>General</c:formatCode>
                <c:ptCount val="1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</c:numCache>
            </c:numRef>
          </c:cat>
          <c:val>
            <c:numRef>
              <c:f>dane!$C$8:$T$8</c:f>
              <c:numCache>
                <c:formatCode>General</c:formatCode>
                <c:ptCount val="18"/>
                <c:pt idx="2" formatCode="0.00">
                  <c:v>95.080813429950126</c:v>
                </c:pt>
                <c:pt idx="3" formatCode="0.00">
                  <c:v>102.0466103120301</c:v>
                </c:pt>
                <c:pt idx="4" formatCode="0.00">
                  <c:v>113.26024494684015</c:v>
                </c:pt>
                <c:pt idx="5" formatCode="0.00">
                  <c:v>124.70211714008985</c:v>
                </c:pt>
                <c:pt idx="6" formatCode="0.00">
                  <c:v>133.51690804321959</c:v>
                </c:pt>
                <c:pt idx="12" formatCode="0.00">
                  <c:v>161.05927677501515</c:v>
                </c:pt>
                <c:pt idx="13" formatCode="0.00">
                  <c:v>169.40018776593436</c:v>
                </c:pt>
                <c:pt idx="14" formatCode="0.00">
                  <c:v>181.03933890392511</c:v>
                </c:pt>
                <c:pt idx="15" formatCode="0.00">
                  <c:v>198.25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4F3-45E7-A3BB-B27B3F96EF3A}"/>
            </c:ext>
          </c:extLst>
        </c:ser>
        <c:ser>
          <c:idx val="1"/>
          <c:order val="1"/>
          <c:tx>
            <c:strRef>
              <c:f>dane!$B$9</c:f>
              <c:strCache>
                <c:ptCount val="1"/>
                <c:pt idx="0">
                  <c:v>WBieżące bez 500Plus progn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dane!$C$1:$T$1</c:f>
              <c:numCache>
                <c:formatCode>General</c:formatCode>
                <c:ptCount val="1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</c:numCache>
            </c:numRef>
          </c:cat>
          <c:val>
            <c:numRef>
              <c:f>dane!$C$9:$T$9</c:f>
              <c:numCache>
                <c:formatCode>General</c:formatCode>
                <c:ptCount val="18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4F3-45E7-A3BB-B27B3F96EF3A}"/>
            </c:ext>
          </c:extLst>
        </c:ser>
        <c:ser>
          <c:idx val="2"/>
          <c:order val="2"/>
          <c:tx>
            <c:strRef>
              <c:f>dane!$B$10</c:f>
              <c:strCache>
                <c:ptCount val="1"/>
                <c:pt idx="0">
                  <c:v>WBieżące bez 500 Plus 2010-2016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3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dane!$C$1:$T$1</c:f>
              <c:numCache>
                <c:formatCode>General</c:formatCode>
                <c:ptCount val="1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</c:numCache>
            </c:numRef>
          </c:cat>
          <c:val>
            <c:numRef>
              <c:f>dane!$C$10:$T$10</c:f>
              <c:numCache>
                <c:formatCode>General</c:formatCode>
                <c:ptCount val="18"/>
                <c:pt idx="6" formatCode="0.00">
                  <c:v>133.51690804321959</c:v>
                </c:pt>
                <c:pt idx="7" formatCode="0.00">
                  <c:v>139.16055249278011</c:v>
                </c:pt>
                <c:pt idx="8" formatCode="0.00">
                  <c:v>144.8427917654501</c:v>
                </c:pt>
                <c:pt idx="9" formatCode="0.00">
                  <c:v>148.83193685198009</c:v>
                </c:pt>
                <c:pt idx="10" formatCode="0.00">
                  <c:v>155.40393391252027</c:v>
                </c:pt>
                <c:pt idx="11" formatCode="0.00">
                  <c:v>157.83941496923984</c:v>
                </c:pt>
                <c:pt idx="12" formatCode="0.00">
                  <c:v>161.05927677501515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4F3-45E7-A3BB-B27B3F96EF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7059696"/>
        <c:axId val="2107061328"/>
      </c:lineChart>
      <c:catAx>
        <c:axId val="2107059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07061328"/>
        <c:crosses val="autoZero"/>
        <c:auto val="1"/>
        <c:lblAlgn val="ctr"/>
        <c:lblOffset val="100"/>
        <c:noMultiLvlLbl val="0"/>
      </c:catAx>
      <c:valAx>
        <c:axId val="2107061328"/>
        <c:scaling>
          <c:orientation val="minMax"/>
          <c:min val="9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07059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ayout>
        <c:manualLayout>
          <c:xMode val="edge"/>
          <c:yMode val="edge"/>
          <c:x val="0.35472207222235602"/>
          <c:y val="0.80566575107809979"/>
          <c:w val="0.64527792777764414"/>
          <c:h val="0.146174246448462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pl-PL" sz="1600" b="1" i="0" baseline="0">
                <a:effectLst/>
              </a:rPr>
              <a:t>luka finansowa w oświacie - różnica dochodów i wydatków bieżących,  JST razem </a:t>
            </a:r>
            <a:endParaRPr lang="pl-PL" sz="1600" b="1">
              <a:effectLst/>
            </a:endParaRPr>
          </a:p>
        </c:rich>
      </c:tx>
      <c:layout>
        <c:manualLayout>
          <c:xMode val="edge"/>
          <c:yMode val="edge"/>
          <c:x val="6.6977124168958568E-2"/>
          <c:y val="6.2650603994576269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3.2723988930051094E-2"/>
          <c:y val="1.2718072610898969E-2"/>
          <c:w val="0.9308122820034237"/>
          <c:h val="0.94510080498626459"/>
        </c:manualLayout>
      </c:layout>
      <c:lineChart>
        <c:grouping val="standard"/>
        <c:varyColors val="0"/>
        <c:ser>
          <c:idx val="0"/>
          <c:order val="0"/>
          <c:tx>
            <c:strRef>
              <c:f>zestawienie_danych!$B$2</c:f>
              <c:strCache>
                <c:ptCount val="1"/>
                <c:pt idx="0">
                  <c:v>Dochody bieżące bez UE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zestawienie_danych!$C$1:$Q$1</c:f>
              <c:numCache>
                <c:formatCode>@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zestawienie_danych!$C$2:$Q$2</c:f>
              <c:numCache>
                <c:formatCode>0.00</c:formatCode>
                <c:ptCount val="15"/>
                <c:pt idx="0">
                  <c:v>25.743362865999998</c:v>
                </c:pt>
                <c:pt idx="1">
                  <c:v>27.329386739</c:v>
                </c:pt>
                <c:pt idx="2">
                  <c:v>28.249513726</c:v>
                </c:pt>
                <c:pt idx="3">
                  <c:v>30.087084025999999</c:v>
                </c:pt>
                <c:pt idx="4">
                  <c:v>32.879160368999997</c:v>
                </c:pt>
                <c:pt idx="5">
                  <c:v>35.094942189000001</c:v>
                </c:pt>
                <c:pt idx="6">
                  <c:v>36.832686817000003</c:v>
                </c:pt>
                <c:pt idx="7">
                  <c:v>39.035018022000003</c:v>
                </c:pt>
                <c:pt idx="8">
                  <c:v>41.290070010999997</c:v>
                </c:pt>
                <c:pt idx="9">
                  <c:v>42.135434533999998</c:v>
                </c:pt>
                <c:pt idx="10">
                  <c:v>43.103373533000003</c:v>
                </c:pt>
                <c:pt idx="11">
                  <c:v>44.188308804999998</c:v>
                </c:pt>
                <c:pt idx="12">
                  <c:v>45.422831025000001</c:v>
                </c:pt>
                <c:pt idx="13">
                  <c:v>45.842832119999997</c:v>
                </c:pt>
                <c:pt idx="14">
                  <c:v>47.067532917000001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B97-4FC7-9829-98E97A969974}"/>
            </c:ext>
          </c:extLst>
        </c:ser>
        <c:ser>
          <c:idx val="1"/>
          <c:order val="1"/>
          <c:tx>
            <c:strRef>
              <c:f>zestawienie_danych!$B$6</c:f>
              <c:strCache>
                <c:ptCount val="1"/>
                <c:pt idx="0">
                  <c:v>Wydatki bieżące bez UE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zestawienie_danych!$C$1:$Q$1</c:f>
              <c:numCache>
                <c:formatCode>@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zestawienie_danych!$C$6:$Q$6</c:f>
              <c:numCache>
                <c:formatCode>0.00</c:formatCode>
                <c:ptCount val="15"/>
                <c:pt idx="0">
                  <c:v>34.049999999999997</c:v>
                </c:pt>
                <c:pt idx="1">
                  <c:v>36.020000000000003</c:v>
                </c:pt>
                <c:pt idx="2">
                  <c:v>37.81</c:v>
                </c:pt>
                <c:pt idx="3">
                  <c:v>40.42</c:v>
                </c:pt>
                <c:pt idx="4">
                  <c:v>43.98</c:v>
                </c:pt>
                <c:pt idx="5">
                  <c:v>47.16</c:v>
                </c:pt>
                <c:pt idx="6">
                  <c:v>50.28</c:v>
                </c:pt>
                <c:pt idx="7">
                  <c:v>53.59</c:v>
                </c:pt>
                <c:pt idx="8">
                  <c:v>56.76</c:v>
                </c:pt>
                <c:pt idx="9">
                  <c:v>57.92</c:v>
                </c:pt>
                <c:pt idx="10">
                  <c:v>59.22</c:v>
                </c:pt>
                <c:pt idx="11">
                  <c:v>61.41</c:v>
                </c:pt>
                <c:pt idx="12">
                  <c:v>63.15</c:v>
                </c:pt>
                <c:pt idx="13">
                  <c:v>66.11</c:v>
                </c:pt>
                <c:pt idx="14">
                  <c:v>70.5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B97-4FC7-9829-98E97A9699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7060784"/>
        <c:axId val="2107065680"/>
      </c:lineChart>
      <c:lineChart>
        <c:grouping val="standard"/>
        <c:varyColors val="0"/>
        <c:ser>
          <c:idx val="2"/>
          <c:order val="2"/>
          <c:tx>
            <c:strRef>
              <c:f>zestawienie_danych!$B$8</c:f>
              <c:strCache>
                <c:ptCount val="1"/>
                <c:pt idx="0">
                  <c:v>Luka finansowa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zestawienie_danych!$C$1:$Q$1</c:f>
              <c:numCache>
                <c:formatCode>@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zestawienie_danych!$C$8:$Q$8</c:f>
              <c:numCache>
                <c:formatCode>0.00</c:formatCode>
                <c:ptCount val="15"/>
                <c:pt idx="0">
                  <c:v>-8.3066371339999989</c:v>
                </c:pt>
                <c:pt idx="1">
                  <c:v>-8.6906132610000029</c:v>
                </c:pt>
                <c:pt idx="2">
                  <c:v>-9.5604862740000023</c:v>
                </c:pt>
                <c:pt idx="3">
                  <c:v>-10.332915974000002</c:v>
                </c:pt>
                <c:pt idx="4">
                  <c:v>-11.100839630999999</c:v>
                </c:pt>
                <c:pt idx="5">
                  <c:v>-12.065057810999996</c:v>
                </c:pt>
                <c:pt idx="6">
                  <c:v>-13.447313182999999</c:v>
                </c:pt>
                <c:pt idx="7">
                  <c:v>-14.554981978000001</c:v>
                </c:pt>
                <c:pt idx="8">
                  <c:v>-15.469929989000001</c:v>
                </c:pt>
                <c:pt idx="9">
                  <c:v>-15.784565466000004</c:v>
                </c:pt>
                <c:pt idx="10">
                  <c:v>-16.116626466999996</c:v>
                </c:pt>
                <c:pt idx="11">
                  <c:v>-17.221691194999998</c:v>
                </c:pt>
                <c:pt idx="12">
                  <c:v>-17.727168974999998</c:v>
                </c:pt>
                <c:pt idx="13">
                  <c:v>-20.267167880000002</c:v>
                </c:pt>
                <c:pt idx="14">
                  <c:v>-23.432467082999999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B97-4FC7-9829-98E97A9699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7058608"/>
        <c:axId val="2107066224"/>
      </c:lineChart>
      <c:catAx>
        <c:axId val="2107060784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07065680"/>
        <c:crosses val="autoZero"/>
        <c:auto val="1"/>
        <c:lblAlgn val="ctr"/>
        <c:lblOffset val="100"/>
        <c:noMultiLvlLbl val="0"/>
      </c:catAx>
      <c:valAx>
        <c:axId val="2107065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sz="1100" b="1">
                    <a:solidFill>
                      <a:srgbClr val="0070C0"/>
                    </a:solidFill>
                  </a:rPr>
                  <a:t>Dochody</a:t>
                </a:r>
                <a:r>
                  <a:rPr lang="pl-PL" sz="1100" b="1" baseline="0">
                    <a:solidFill>
                      <a:srgbClr val="0070C0"/>
                    </a:solidFill>
                  </a:rPr>
                  <a:t> bieżące</a:t>
                </a:r>
                <a:r>
                  <a:rPr lang="pl-PL" sz="1100" b="1" baseline="0"/>
                  <a:t>, </a:t>
                </a:r>
                <a:r>
                  <a:rPr lang="pl-PL" sz="1100" b="1" baseline="0">
                    <a:solidFill>
                      <a:schemeClr val="accent6">
                        <a:lumMod val="50000"/>
                      </a:schemeClr>
                    </a:solidFill>
                  </a:rPr>
                  <a:t>wydatki bieżące oświaty    </a:t>
                </a:r>
                <a:r>
                  <a:rPr lang="pl-PL" sz="1100" b="1" baseline="0"/>
                  <a:t>mld zł</a:t>
                </a:r>
                <a:endParaRPr lang="pl-PL" sz="1100" b="1"/>
              </a:p>
            </c:rich>
          </c:tx>
          <c:layout>
            <c:manualLayout>
              <c:xMode val="edge"/>
              <c:yMode val="edge"/>
              <c:x val="2.1837271063294601E-2"/>
              <c:y val="0.3008199171696536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07060784"/>
        <c:crosses val="autoZero"/>
        <c:crossBetween val="between"/>
      </c:valAx>
      <c:valAx>
        <c:axId val="2107066224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rgbClr val="FF0000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sz="1100" b="1">
                    <a:solidFill>
                      <a:srgbClr val="FF0000"/>
                    </a:solidFill>
                  </a:rPr>
                  <a:t>Luka</a:t>
                </a:r>
                <a:r>
                  <a:rPr lang="pl-PL" sz="1100" b="1" baseline="0">
                    <a:solidFill>
                      <a:srgbClr val="FF0000"/>
                    </a:solidFill>
                  </a:rPr>
                  <a:t> w finansach oświaty   mld zł</a:t>
                </a:r>
                <a:endParaRPr lang="pl-PL" sz="1100" b="1">
                  <a:solidFill>
                    <a:srgbClr val="FF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9489144340063056"/>
              <c:y val="0.6198785597793646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07058608"/>
        <c:crosses val="max"/>
        <c:crossBetween val="between"/>
      </c:valAx>
      <c:catAx>
        <c:axId val="2107058608"/>
        <c:scaling>
          <c:orientation val="minMax"/>
        </c:scaling>
        <c:delete val="1"/>
        <c:axPos val="b"/>
        <c:numFmt formatCode="@" sourceLinked="1"/>
        <c:majorTickMark val="out"/>
        <c:minorTickMark val="none"/>
        <c:tickLblPos val="nextTo"/>
        <c:crossAx val="210706622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7563141093703413E-2"/>
          <c:y val="0.20877483372924363"/>
          <c:w val="0.50728829668425968"/>
          <c:h val="3.52412114028704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DOTACJE DLA </a:t>
            </a:r>
            <a:r>
              <a:rPr lang="en-US" sz="2000" b="1" dirty="0" smtClean="0"/>
              <a:t>JST</a:t>
            </a:r>
            <a:r>
              <a:rPr lang="pl-PL" sz="2000" b="1" dirty="0" smtClean="0"/>
              <a:t> [mld PLN]</a:t>
            </a:r>
            <a:endParaRPr lang="en-US" sz="2000" b="1" dirty="0"/>
          </a:p>
        </c:rich>
      </c:tx>
      <c:layout>
        <c:manualLayout>
          <c:xMode val="edge"/>
          <c:yMode val="edge"/>
          <c:x val="0.36275885661375656"/>
          <c:y val="2.80269058295964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5.3303964377366078E-2"/>
          <c:y val="8.4441072363841393E-2"/>
          <c:w val="0.93573112229005717"/>
          <c:h val="0.80724320803052318"/>
        </c:manualLayout>
      </c:layout>
      <c:lineChart>
        <c:grouping val="standard"/>
        <c:varyColors val="0"/>
        <c:ser>
          <c:idx val="0"/>
          <c:order val="0"/>
          <c:tx>
            <c:strRef>
              <c:f>Arkusz4!$A$2</c:f>
              <c:strCache>
                <c:ptCount val="1"/>
                <c:pt idx="0">
                  <c:v>dotacje ogółem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Arkusz4!$B$1:$K$1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Arkusz4!$B$2:$K$2</c:f>
              <c:numCache>
                <c:formatCode>#,##0.00</c:formatCode>
                <c:ptCount val="10"/>
                <c:pt idx="0">
                  <c:v>34.299999999999997</c:v>
                </c:pt>
                <c:pt idx="1">
                  <c:v>37.04</c:v>
                </c:pt>
                <c:pt idx="2">
                  <c:v>39.32</c:v>
                </c:pt>
                <c:pt idx="3">
                  <c:v>39.659999999999997</c:v>
                </c:pt>
                <c:pt idx="4">
                  <c:v>40.4</c:v>
                </c:pt>
                <c:pt idx="5">
                  <c:v>44.54</c:v>
                </c:pt>
                <c:pt idx="6">
                  <c:v>44.23</c:v>
                </c:pt>
                <c:pt idx="7">
                  <c:v>53.95</c:v>
                </c:pt>
                <c:pt idx="8">
                  <c:v>62.35</c:v>
                </c:pt>
                <c:pt idx="9">
                  <c:v>71.37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B94-4435-A50B-8D8715E6AF11}"/>
            </c:ext>
          </c:extLst>
        </c:ser>
        <c:ser>
          <c:idx val="1"/>
          <c:order val="1"/>
          <c:tx>
            <c:strRef>
              <c:f>Arkusz4!$A$3</c:f>
              <c:strCache>
                <c:ptCount val="1"/>
                <c:pt idx="0">
                  <c:v>dotacje na zad. zlecone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Arkusz4!$B$1:$K$1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Arkusz4!$B$3:$K$3</c:f>
              <c:numCache>
                <c:formatCode>#,##0.00</c:formatCode>
                <c:ptCount val="10"/>
                <c:pt idx="0">
                  <c:v>14.58</c:v>
                </c:pt>
                <c:pt idx="1">
                  <c:v>16.829999999999998</c:v>
                </c:pt>
                <c:pt idx="2">
                  <c:v>16.54</c:v>
                </c:pt>
                <c:pt idx="3">
                  <c:v>16.71</c:v>
                </c:pt>
                <c:pt idx="4">
                  <c:v>16.86</c:v>
                </c:pt>
                <c:pt idx="5">
                  <c:v>17.95</c:v>
                </c:pt>
                <c:pt idx="6">
                  <c:v>17.829999999999998</c:v>
                </c:pt>
                <c:pt idx="7">
                  <c:v>36.9</c:v>
                </c:pt>
                <c:pt idx="8">
                  <c:v>43.83</c:v>
                </c:pt>
                <c:pt idx="9">
                  <c:v>43.83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B94-4435-A50B-8D8715E6AF11}"/>
            </c:ext>
          </c:extLst>
        </c:ser>
        <c:ser>
          <c:idx val="2"/>
          <c:order val="2"/>
          <c:tx>
            <c:strRef>
              <c:f>Arkusz4!$A$4</c:f>
              <c:strCache>
                <c:ptCount val="1"/>
                <c:pt idx="0">
                  <c:v>dotacje bez zleconych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Arkusz4!$B$1:$K$1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Arkusz4!$B$4:$K$4</c:f>
              <c:numCache>
                <c:formatCode>#,##0.00</c:formatCode>
                <c:ptCount val="10"/>
                <c:pt idx="0">
                  <c:v>19.72</c:v>
                </c:pt>
                <c:pt idx="1">
                  <c:v>20.21</c:v>
                </c:pt>
                <c:pt idx="2">
                  <c:v>22.78</c:v>
                </c:pt>
                <c:pt idx="3">
                  <c:v>22.949999999999996</c:v>
                </c:pt>
                <c:pt idx="4">
                  <c:v>23.54</c:v>
                </c:pt>
                <c:pt idx="5">
                  <c:v>26.59</c:v>
                </c:pt>
                <c:pt idx="6">
                  <c:v>26.4</c:v>
                </c:pt>
                <c:pt idx="7">
                  <c:v>17.050000000000004</c:v>
                </c:pt>
                <c:pt idx="8">
                  <c:v>18.520000000000003</c:v>
                </c:pt>
                <c:pt idx="9">
                  <c:v>27.540000000000006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B94-4435-A50B-8D8715E6AF11}"/>
            </c:ext>
          </c:extLst>
        </c:ser>
        <c:ser>
          <c:idx val="3"/>
          <c:order val="3"/>
          <c:tx>
            <c:strRef>
              <c:f>Arkusz4!$A$5</c:f>
              <c:strCache>
                <c:ptCount val="1"/>
                <c:pt idx="0">
                  <c:v>dotacje UE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Arkusz4!$B$1:$K$1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Arkusz4!$B$5:$K$5</c:f>
              <c:numCache>
                <c:formatCode>#,##0.00</c:formatCode>
                <c:ptCount val="10"/>
                <c:pt idx="0">
                  <c:v>11.62</c:v>
                </c:pt>
                <c:pt idx="1">
                  <c:v>11.2</c:v>
                </c:pt>
                <c:pt idx="2">
                  <c:v>13.26</c:v>
                </c:pt>
                <c:pt idx="3">
                  <c:v>14.52</c:v>
                </c:pt>
                <c:pt idx="4">
                  <c:v>13.96</c:v>
                </c:pt>
                <c:pt idx="5">
                  <c:v>15.65</c:v>
                </c:pt>
                <c:pt idx="6">
                  <c:v>14.82</c:v>
                </c:pt>
                <c:pt idx="7">
                  <c:v>6.66</c:v>
                </c:pt>
                <c:pt idx="8">
                  <c:v>8.2100000000000009</c:v>
                </c:pt>
                <c:pt idx="9">
                  <c:v>15.9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DB94-4435-A50B-8D8715E6AF11}"/>
            </c:ext>
          </c:extLst>
        </c:ser>
        <c:ser>
          <c:idx val="4"/>
          <c:order val="4"/>
          <c:tx>
            <c:strRef>
              <c:f>Arkusz4!$A$6</c:f>
              <c:strCache>
                <c:ptCount val="1"/>
                <c:pt idx="0">
                  <c:v>dotacje bez zleconych i UE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Arkusz4!$B$1:$K$1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Arkusz4!$B$6:$K$6</c:f>
              <c:numCache>
                <c:formatCode>#,##0.00</c:formatCode>
                <c:ptCount val="10"/>
                <c:pt idx="0">
                  <c:v>8.1</c:v>
                </c:pt>
                <c:pt idx="1">
                  <c:v>9.0100000000000016</c:v>
                </c:pt>
                <c:pt idx="2">
                  <c:v>9.5200000000000014</c:v>
                </c:pt>
                <c:pt idx="3">
                  <c:v>8.4299999999999962</c:v>
                </c:pt>
                <c:pt idx="4">
                  <c:v>9.5799999999999983</c:v>
                </c:pt>
                <c:pt idx="5">
                  <c:v>10.94</c:v>
                </c:pt>
                <c:pt idx="6">
                  <c:v>11.579999999999998</c:v>
                </c:pt>
                <c:pt idx="7">
                  <c:v>10.390000000000004</c:v>
                </c:pt>
                <c:pt idx="8">
                  <c:v>10.310000000000002</c:v>
                </c:pt>
                <c:pt idx="9">
                  <c:v>11.640000000000006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DB94-4435-A50B-8D8715E6AF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7059152"/>
        <c:axId val="2107060240"/>
      </c:lineChart>
      <c:catAx>
        <c:axId val="2107059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07060240"/>
        <c:crosses val="autoZero"/>
        <c:auto val="1"/>
        <c:lblAlgn val="ctr"/>
        <c:lblOffset val="100"/>
        <c:noMultiLvlLbl val="0"/>
      </c:catAx>
      <c:valAx>
        <c:axId val="2107060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07059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700455643472057E-2"/>
          <c:y val="0.92567940502124035"/>
          <c:w val="0.96391852810380196"/>
          <c:h val="7.43205949787596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0.25017</cdr:x>
      <cdr:y>0.74753</cdr:y>
    </cdr:from>
    <cdr:to>
      <cdr:x>0.42815</cdr:x>
      <cdr:y>0.78898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324100" y="4533900"/>
          <a:ext cx="1653540" cy="251460"/>
        </a:xfrm>
        <a:prstGeom xmlns:a="http://schemas.openxmlformats.org/drawingml/2006/main" prst="rect">
          <a:avLst/>
        </a:prstGeom>
        <a:solidFill xmlns:a="http://schemas.openxmlformats.org/drawingml/2006/main">
          <a:srgbClr val="F9B1B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200" b="1"/>
            <a:t>ZMIANY</a:t>
          </a:r>
          <a:r>
            <a:rPr lang="pl-PL" sz="1200" b="1" baseline="0"/>
            <a:t> W </a:t>
          </a:r>
          <a:r>
            <a:rPr lang="pl-PL" sz="1200" b="1"/>
            <a:t> SYSTEMIE</a:t>
          </a:r>
        </a:p>
      </cdr:txBody>
    </cdr:sp>
  </cdr:relSizeAnchor>
  <cdr:relSizeAnchor xmlns:cdr="http://schemas.openxmlformats.org/drawingml/2006/chartDrawing">
    <cdr:from>
      <cdr:x>0.77902</cdr:x>
      <cdr:y>0.37454</cdr:y>
    </cdr:from>
    <cdr:to>
      <cdr:x>0.957</cdr:x>
      <cdr:y>0.416</cdr:y>
    </cdr:to>
    <cdr:sp macro="" textlink="">
      <cdr:nvSpPr>
        <cdr:cNvPr id="6" name="pole tekstowe 1"/>
        <cdr:cNvSpPr txBox="1"/>
      </cdr:nvSpPr>
      <cdr:spPr>
        <a:xfrm xmlns:a="http://schemas.openxmlformats.org/drawingml/2006/main">
          <a:off x="7234626" y="2268929"/>
          <a:ext cx="1652878" cy="251161"/>
        </a:xfrm>
        <a:prstGeom xmlns:a="http://schemas.openxmlformats.org/drawingml/2006/main" prst="rect">
          <a:avLst/>
        </a:prstGeom>
        <a:solidFill xmlns:a="http://schemas.openxmlformats.org/drawingml/2006/main">
          <a:srgbClr val="F9B1B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l-PL" sz="1200" b="1"/>
            <a:t>ZMIANY</a:t>
          </a:r>
          <a:r>
            <a:rPr lang="pl-PL" sz="1200" b="1" baseline="0"/>
            <a:t> W </a:t>
          </a:r>
          <a:r>
            <a:rPr lang="pl-PL" sz="1200" b="1"/>
            <a:t> SYSTEMIE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0.06013</cdr:x>
      <cdr:y>0.06243</cdr:y>
    </cdr:from>
    <cdr:to>
      <cdr:x>0.73372</cdr:x>
      <cdr:y>0.2092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559510" y="379668"/>
          <a:ext cx="6267849" cy="8925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000" b="0">
              <a:effectLst/>
              <a:latin typeface="+mn-lt"/>
              <a:ea typeface="+mn-ea"/>
              <a:cs typeface="+mn-cs"/>
            </a:rPr>
            <a:t>deficyt łącznych dochodów bieżących na</a:t>
          </a:r>
          <a:r>
            <a:rPr lang="pl-PL" sz="1000" b="0" baseline="0">
              <a:effectLst/>
              <a:latin typeface="+mn-lt"/>
              <a:ea typeface="+mn-ea"/>
              <a:cs typeface="+mn-cs"/>
            </a:rPr>
            <a:t> wszystkie zadania oświatowe w odniesieniu do łącznych wydatków bieżących poniesionych na te zadania (bez środków z UE)</a:t>
          </a:r>
          <a:endParaRPr lang="pl-PL" sz="1000">
            <a:effectLst/>
          </a:endParaRPr>
        </a:p>
        <a:p xmlns:a="http://schemas.openxmlformats.org/drawingml/2006/main">
          <a:pPr eaLnBrk="1" fontAlgn="auto" latinLnBrk="0" hangingPunct="1"/>
          <a:r>
            <a:rPr lang="pl-PL" sz="1000" b="1">
              <a:solidFill>
                <a:srgbClr val="FF0000"/>
              </a:solidFill>
              <a:effectLst/>
              <a:latin typeface="+mn-lt"/>
              <a:ea typeface="+mn-ea"/>
              <a:cs typeface="+mn-cs"/>
            </a:rPr>
            <a:t>wzrost</a:t>
          </a:r>
          <a:r>
            <a:rPr lang="pl-PL" sz="1000" b="1" baseline="0">
              <a:solidFill>
                <a:srgbClr val="FF0000"/>
              </a:solidFill>
              <a:effectLst/>
              <a:latin typeface="+mn-lt"/>
              <a:ea typeface="+mn-ea"/>
              <a:cs typeface="+mn-cs"/>
            </a:rPr>
            <a:t> wydatków bieżących na oświatę w 2017 w porównaniu z wartością z trendu (dane do 2016) o ok. 2,1 mld zł.</a:t>
          </a:r>
          <a:endParaRPr lang="pl-PL" sz="1000">
            <a:solidFill>
              <a:srgbClr val="FF0000"/>
            </a:solidFill>
            <a:effectLst/>
          </a:endParaRPr>
        </a:p>
        <a:p xmlns:a="http://schemas.openxmlformats.org/drawingml/2006/main">
          <a:r>
            <a:rPr lang="pl-PL" sz="1000" b="1">
              <a:solidFill>
                <a:srgbClr val="FF0000"/>
              </a:solidFill>
              <a:effectLst/>
              <a:latin typeface="+mn-lt"/>
              <a:ea typeface="+mn-ea"/>
              <a:cs typeface="+mn-cs"/>
            </a:rPr>
            <a:t>wzrost</a:t>
          </a:r>
          <a:r>
            <a:rPr lang="pl-PL" sz="1000" b="1" baseline="0">
              <a:solidFill>
                <a:srgbClr val="FF0000"/>
              </a:solidFill>
              <a:effectLst/>
              <a:latin typeface="+mn-lt"/>
              <a:ea typeface="+mn-ea"/>
              <a:cs typeface="+mn-cs"/>
            </a:rPr>
            <a:t> wydatków bieżących na oświatę w 2018 w porównaniu z wartością z trendu (dane do 2016) o ok. 4,5 mld zł.</a:t>
          </a:r>
          <a:endParaRPr lang="pl-PL" sz="1000">
            <a:solidFill>
              <a:srgbClr val="FF0000"/>
            </a:solidFill>
            <a:effectLst/>
          </a:endParaRPr>
        </a:p>
        <a:p xmlns:a="http://schemas.openxmlformats.org/drawingml/2006/main">
          <a:r>
            <a:rPr lang="pl-PL" sz="1000" b="1" baseline="0">
              <a:solidFill>
                <a:srgbClr val="FF0000"/>
              </a:solidFill>
              <a:effectLst/>
              <a:latin typeface="+mn-lt"/>
              <a:ea typeface="+mn-ea"/>
              <a:cs typeface="+mn-cs"/>
            </a:rPr>
            <a:t>w konsekwencji  zmniejszenie dostępnej nadwyżki operacyjnej JST łącznie w 2017+2018  ok. 6,6 mld zł</a:t>
          </a:r>
          <a:endParaRPr lang="pl-PL" sz="1000">
            <a:solidFill>
              <a:srgbClr val="FF0000"/>
            </a:solidFill>
            <a:effectLst/>
          </a:endParaRPr>
        </a:p>
      </cdr:txBody>
    </cdr:sp>
  </cdr:relSizeAnchor>
  <cdr:relSizeAnchor xmlns:cdr="http://schemas.openxmlformats.org/drawingml/2006/chartDrawing">
    <cdr:from>
      <cdr:x>0.4796</cdr:x>
      <cdr:y>0.55531</cdr:y>
    </cdr:from>
    <cdr:to>
      <cdr:x>0.93916</cdr:x>
      <cdr:y>0.72508</cdr:y>
    </cdr:to>
    <cdr:cxnSp macro="">
      <cdr:nvCxnSpPr>
        <cdr:cNvPr id="4" name="Łącznik prosty 3"/>
        <cdr:cNvCxnSpPr/>
      </cdr:nvCxnSpPr>
      <cdr:spPr>
        <a:xfrm xmlns:a="http://schemas.openxmlformats.org/drawingml/2006/main">
          <a:off x="4462762" y="3377045"/>
          <a:ext cx="4276259" cy="1032431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rgbClr val="7030A0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0.87688</cdr:x>
      <cdr:y>0.70318</cdr:y>
    </cdr:from>
    <cdr:to>
      <cdr:x>0.87831</cdr:x>
      <cdr:y>0.77875</cdr:y>
    </cdr:to>
    <cdr:cxnSp macro="">
      <cdr:nvCxnSpPr>
        <cdr:cNvPr id="15" name="Łącznik prosty ze strzałką 14"/>
        <cdr:cNvCxnSpPr/>
      </cdr:nvCxnSpPr>
      <cdr:spPr>
        <a:xfrm xmlns:a="http://schemas.openxmlformats.org/drawingml/2006/main" flipH="1">
          <a:off x="8159529" y="4276259"/>
          <a:ext cx="13321" cy="459598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7030A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0.93844</cdr:x>
      <cdr:y>0.72508</cdr:y>
    </cdr:from>
    <cdr:to>
      <cdr:x>0.93987</cdr:x>
      <cdr:y>0.90471</cdr:y>
    </cdr:to>
    <cdr:cxnSp macro="">
      <cdr:nvCxnSpPr>
        <cdr:cNvPr id="17" name="Łącznik prosty ze strzałką 16"/>
        <cdr:cNvCxnSpPr/>
      </cdr:nvCxnSpPr>
      <cdr:spPr>
        <a:xfrm xmlns:a="http://schemas.openxmlformats.org/drawingml/2006/main" flipH="1">
          <a:off x="8732360" y="4409476"/>
          <a:ext cx="13322" cy="1092377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7030A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7FFB04E-538F-4C38-BA72-4F3888D2C7DF}" type="datetimeFigureOut">
              <a:rPr lang="pl-PL"/>
              <a:pPr>
                <a:defRPr/>
              </a:pPr>
              <a:t>02-03-2020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25D0C49-D967-453D-9812-4A6DAD0A125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5013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EBDD4A6-9807-4C18-A512-EBEA4C6F09EB}" type="datetimeFigureOut">
              <a:rPr lang="pl-PL"/>
              <a:pPr>
                <a:defRPr/>
              </a:pPr>
              <a:t>02-03-2020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 dirty="0" smtClean="0"/>
              <a:t>Kliknij, aby edytować style wzorca tekstu</a:t>
            </a:r>
          </a:p>
          <a:p>
            <a:pPr lvl="1"/>
            <a:r>
              <a:rPr lang="pl-PL" noProof="0" dirty="0" smtClean="0"/>
              <a:t>Drugi poziom</a:t>
            </a:r>
          </a:p>
          <a:p>
            <a:pPr lvl="2"/>
            <a:r>
              <a:rPr lang="pl-PL" noProof="0" dirty="0" smtClean="0"/>
              <a:t>Trzeci poziom</a:t>
            </a:r>
          </a:p>
          <a:p>
            <a:pPr lvl="3"/>
            <a:r>
              <a:rPr lang="pl-PL" noProof="0" dirty="0" smtClean="0"/>
              <a:t>Czwarty poziom</a:t>
            </a:r>
          </a:p>
          <a:p>
            <a:pPr lvl="4"/>
            <a:r>
              <a:rPr lang="pl-PL" noProof="0" dirty="0" smtClean="0"/>
              <a:t>Piąty poziom</a:t>
            </a:r>
            <a:endParaRPr lang="pl-PL" noProof="0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3661E32-E5B2-4FA4-AF0C-5EA7C2E0B4F9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75251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 Ligh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F5E5B2-0FC5-4771-89AF-9AABFB5BDC2F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78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 Ligh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F5E5B2-0FC5-4771-89AF-9AABFB5BDC2F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118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DDB40B-014A-4F8A-9BA7-FBC86D2A0AD6}" type="slidenum">
              <a:rPr lang="pl-PL" smtClean="0"/>
              <a:pPr>
                <a:defRPr/>
              </a:pPr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9813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dirty="0" smtClean="0"/>
          </a:p>
        </p:txBody>
      </p:sp>
      <p:sp>
        <p:nvSpPr>
          <p:cNvPr id="3174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 Ligh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09A9D8-5462-4E3E-B5BD-6A691C901AA2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pl-PL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026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3277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 Ligh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9BCA3D-E4AB-42C6-BBB9-F576C4B825F2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pl-PL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654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4D43B8-1CCC-4A3E-BF67-C686A94A6E66}" type="slidenum">
              <a:rPr lang="pl-PL" smtClean="0"/>
              <a:pPr>
                <a:defRPr/>
              </a:pPr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916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854380-4372-4B45-9378-5454FC3C303C}" type="slidenum">
              <a:rPr lang="pl-PL" smtClean="0"/>
              <a:pPr>
                <a:defRPr/>
              </a:pPr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72022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DCD5FB-C2B5-4D9E-837A-BE8236E6088F}" type="slidenum">
              <a:rPr lang="pl-PL" smtClean="0"/>
              <a:pPr>
                <a:defRPr/>
              </a:pPr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7154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3891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 Ligh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4D5D9A-E20B-4EDD-B047-DAC260B0AE21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pl-PL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163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rwszy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63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 zaokrąglonym rogiem 3"/>
          <p:cNvSpPr/>
          <p:nvPr userDrawn="1"/>
        </p:nvSpPr>
        <p:spPr>
          <a:xfrm flipV="1">
            <a:off x="0" y="0"/>
            <a:ext cx="12192000" cy="1333500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" name="Łza 4"/>
          <p:cNvSpPr/>
          <p:nvPr userDrawn="1"/>
        </p:nvSpPr>
        <p:spPr>
          <a:xfrm rot="16200000">
            <a:off x="10337801" y="573087"/>
            <a:ext cx="1408112" cy="1408113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>
            <a:normAutofit/>
          </a:bodyPr>
          <a:lstStyle>
            <a:lvl1pPr>
              <a:defRPr lang="en-US" sz="1600" smtClean="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>
              <a:defRPr lang="en-US" sz="1400" smtClean="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>
              <a:defRPr lang="en-US" sz="1200" smtClean="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>
              <a:defRPr lang="en-US" sz="1100" smtClean="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>
              <a:defRPr lang="en-US" sz="110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11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3502"/>
          </a:xfrm>
        </p:spPr>
        <p:txBody>
          <a:bodyPr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6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2531E-ED7F-4673-84B9-DE2E6EE20CAD}" type="datetime1">
              <a:rPr lang="pl-PL"/>
              <a:pPr>
                <a:defRPr/>
              </a:pPr>
              <a:t>02-03-2020</a:t>
            </a:fld>
            <a:endParaRPr lang="pl-PL" dirty="0"/>
          </a:p>
        </p:txBody>
      </p:sp>
      <p:sp>
        <p:nvSpPr>
          <p:cNvPr id="7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Związek Miast Polskich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58716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 zaokrąglonym rogiem 1"/>
          <p:cNvSpPr/>
          <p:nvPr userDrawn="1"/>
        </p:nvSpPr>
        <p:spPr>
          <a:xfrm flipV="1">
            <a:off x="0" y="0"/>
            <a:ext cx="12192000" cy="1333500"/>
          </a:xfrm>
          <a:prstGeom prst="round1Rect">
            <a:avLst>
              <a:gd name="adj" fmla="val 39535"/>
            </a:avLst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CDE51-46B4-42D1-996A-C29A59346635}" type="datetime1">
              <a:rPr lang="pl-PL"/>
              <a:pPr>
                <a:defRPr/>
              </a:pPr>
              <a:t>02-03-2020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Związek Miast Polskich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5810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z zaokrąglonym rogiem 2"/>
          <p:cNvSpPr/>
          <p:nvPr userDrawn="1"/>
        </p:nvSpPr>
        <p:spPr>
          <a:xfrm flipV="1">
            <a:off x="0" y="0"/>
            <a:ext cx="12192000" cy="1333500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4" name="Tytuł 1"/>
          <p:cNvSpPr txBox="1">
            <a:spLocks/>
          </p:cNvSpPr>
          <p:nvPr userDrawn="1"/>
        </p:nvSpPr>
        <p:spPr>
          <a:xfrm>
            <a:off x="723900" y="0"/>
            <a:ext cx="10744200" cy="12287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pl-PL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5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48439-0284-4083-8F56-8DFE04BA73C3}" type="datetime1">
              <a:rPr lang="pl-PL"/>
              <a:pPr>
                <a:defRPr/>
              </a:pPr>
              <a:t>02-03-2020</a:t>
            </a:fld>
            <a:endParaRPr lang="pl-PL" dirty="0"/>
          </a:p>
        </p:txBody>
      </p:sp>
      <p:sp>
        <p:nvSpPr>
          <p:cNvPr id="6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Związek Miast Polskich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4351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Łza 1"/>
          <p:cNvSpPr/>
          <p:nvPr userDrawn="1"/>
        </p:nvSpPr>
        <p:spPr>
          <a:xfrm rot="16200000">
            <a:off x="10337801" y="573087"/>
            <a:ext cx="1408112" cy="1408113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6AED9-71F3-48B2-BFA3-6A519EA26920}" type="datetime1">
              <a:rPr lang="pl-PL"/>
              <a:pPr>
                <a:defRPr/>
              </a:pPr>
              <a:t>02-03-2020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Związek Miast Polskich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6656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Łza 1"/>
          <p:cNvSpPr/>
          <p:nvPr/>
        </p:nvSpPr>
        <p:spPr>
          <a:xfrm>
            <a:off x="6732588" y="0"/>
            <a:ext cx="5454650" cy="5454650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pic>
        <p:nvPicPr>
          <p:cNvPr id="3" name="Obraz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9588" y="5614988"/>
            <a:ext cx="2420937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D067F-37CB-462B-9B9E-BFE512CFE62C}" type="datetime1">
              <a:rPr lang="pl-PL"/>
              <a:pPr>
                <a:defRPr/>
              </a:pPr>
              <a:t>02-03-2020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Związek Miast Polskich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3650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Łza 1"/>
          <p:cNvSpPr/>
          <p:nvPr/>
        </p:nvSpPr>
        <p:spPr>
          <a:xfrm>
            <a:off x="6732588" y="0"/>
            <a:ext cx="5454650" cy="5454650"/>
          </a:xfrm>
          <a:prstGeom prst="teardrop">
            <a:avLst/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pic>
        <p:nvPicPr>
          <p:cNvPr id="3" name="Obraz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9588" y="5614988"/>
            <a:ext cx="2420937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9C91F-059A-4D92-9CB1-C90F382E3B4A}" type="datetime1">
              <a:rPr lang="pl-PL"/>
              <a:pPr>
                <a:defRPr/>
              </a:pPr>
              <a:t>02-03-2020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Związek Miast Polskich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32458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Łza 1"/>
          <p:cNvSpPr/>
          <p:nvPr userDrawn="1"/>
        </p:nvSpPr>
        <p:spPr>
          <a:xfrm>
            <a:off x="6745288" y="0"/>
            <a:ext cx="5454650" cy="5454650"/>
          </a:xfrm>
          <a:prstGeom prst="teardrop">
            <a:avLst/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3" name="Łza 2"/>
          <p:cNvSpPr/>
          <p:nvPr userDrawn="1"/>
        </p:nvSpPr>
        <p:spPr>
          <a:xfrm rot="16200000">
            <a:off x="5695950" y="1981200"/>
            <a:ext cx="3114675" cy="3114675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pic>
        <p:nvPicPr>
          <p:cNvPr id="4" name="Obraz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9588" y="5614988"/>
            <a:ext cx="2420937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72C03-E169-4451-BA90-A54551A668D3}" type="datetime1">
              <a:rPr lang="pl-PL"/>
              <a:pPr>
                <a:defRPr/>
              </a:pPr>
              <a:t>02-03-2020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Związek Miast Polskich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80957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81AF4-BACB-4CF0-A043-4E9E56546D96}" type="datetime1">
              <a:rPr lang="pl-PL"/>
              <a:pPr>
                <a:defRPr/>
              </a:pPr>
              <a:t>02-03-2020</a:t>
            </a:fld>
            <a:endParaRPr lang="pl-PL" dirty="0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Związek Miast Polskich</a:t>
            </a:r>
            <a:endParaRPr lang="pl-PL" dirty="0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58FDF-34DF-401D-9AA8-CC7470012F5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8787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9588" y="5614988"/>
            <a:ext cx="2420937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dtytuł 2"/>
          <p:cNvSpPr txBox="1">
            <a:spLocks/>
          </p:cNvSpPr>
          <p:nvPr userDrawn="1"/>
        </p:nvSpPr>
        <p:spPr>
          <a:xfrm>
            <a:off x="838200" y="5110163"/>
            <a:ext cx="8502650" cy="113823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58595B"/>
                </a:solidFill>
                <a:latin typeface="Roboto Light" pitchFamily="2" charset="0"/>
                <a:ea typeface="Roboto Light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8595B"/>
                </a:solidFill>
                <a:latin typeface="Roboto Light" pitchFamily="2" charset="0"/>
                <a:ea typeface="Roboto Light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58595B"/>
                </a:solidFill>
                <a:latin typeface="Roboto Light" pitchFamily="2" charset="0"/>
                <a:ea typeface="Roboto Light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8595B"/>
                </a:solidFill>
                <a:latin typeface="Roboto Light" pitchFamily="2" charset="0"/>
                <a:ea typeface="Roboto Light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8595B"/>
                </a:solidFill>
                <a:latin typeface="Roboto Light" pitchFamily="2" charset="0"/>
                <a:ea typeface="Roboto Light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spcBef>
                <a:spcPts val="6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Prostokąt z zaokrąglonym rogiem 3"/>
          <p:cNvSpPr/>
          <p:nvPr userDrawn="1"/>
        </p:nvSpPr>
        <p:spPr>
          <a:xfrm flipV="1">
            <a:off x="0" y="0"/>
            <a:ext cx="12192000" cy="4865688"/>
          </a:xfrm>
          <a:prstGeom prst="round1Rect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+mj-lt"/>
              <a:ea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822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z zaokrąglonym rogiem 2"/>
          <p:cNvSpPr/>
          <p:nvPr userDrawn="1"/>
        </p:nvSpPr>
        <p:spPr>
          <a:xfrm flipV="1">
            <a:off x="0" y="0"/>
            <a:ext cx="12192000" cy="4865688"/>
          </a:xfrm>
          <a:prstGeom prst="round1Rect">
            <a:avLst/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pic>
        <p:nvPicPr>
          <p:cNvPr id="4" name="Obraz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9588" y="5614988"/>
            <a:ext cx="2420937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710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z zaokrąglonym rogiem 2"/>
          <p:cNvSpPr/>
          <p:nvPr userDrawn="1"/>
        </p:nvSpPr>
        <p:spPr>
          <a:xfrm flipV="1">
            <a:off x="0" y="0"/>
            <a:ext cx="12192000" cy="4865688"/>
          </a:xfrm>
          <a:prstGeom prst="round1Rect">
            <a:avLst/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4" name="Łza 3"/>
          <p:cNvSpPr/>
          <p:nvPr userDrawn="1"/>
        </p:nvSpPr>
        <p:spPr>
          <a:xfrm rot="16200000">
            <a:off x="9501982" y="3539331"/>
            <a:ext cx="2049462" cy="2047875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2911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 zaokrąglonym rogiem 3"/>
          <p:cNvSpPr/>
          <p:nvPr userDrawn="1"/>
        </p:nvSpPr>
        <p:spPr>
          <a:xfrm flipV="1">
            <a:off x="0" y="0"/>
            <a:ext cx="12192000" cy="1333500"/>
          </a:xfrm>
          <a:prstGeom prst="round1Rect">
            <a:avLst>
              <a:gd name="adj" fmla="val 39535"/>
            </a:avLst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66979-BE0F-4D9E-926E-159DCBFCD388}" type="datetime1">
              <a:rPr lang="pl-PL"/>
              <a:pPr>
                <a:defRPr/>
              </a:pPr>
              <a:t>02-03-2020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Związek Miast Polskich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58745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 zaokrąglonym rogiem 3"/>
          <p:cNvSpPr/>
          <p:nvPr userDrawn="1"/>
        </p:nvSpPr>
        <p:spPr>
          <a:xfrm flipV="1">
            <a:off x="0" y="0"/>
            <a:ext cx="12192000" cy="1333500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BF3C0-37A8-4205-84AC-6A2489D22466}" type="datetime1">
              <a:rPr lang="pl-PL"/>
              <a:pPr>
                <a:defRPr/>
              </a:pPr>
              <a:t>02-03-2020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Związek Miast Polskich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30192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 zaokrąglonym rogiem 3"/>
          <p:cNvSpPr/>
          <p:nvPr userDrawn="1"/>
        </p:nvSpPr>
        <p:spPr>
          <a:xfrm flipV="1">
            <a:off x="0" y="0"/>
            <a:ext cx="12192000" cy="1333500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" name="Łza 4"/>
          <p:cNvSpPr/>
          <p:nvPr userDrawn="1"/>
        </p:nvSpPr>
        <p:spPr>
          <a:xfrm rot="16200000">
            <a:off x="10337801" y="573087"/>
            <a:ext cx="1408112" cy="1408113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6" name="Tytuł 1"/>
          <p:cNvSpPr txBox="1">
            <a:spLocks/>
          </p:cNvSpPr>
          <p:nvPr userDrawn="1"/>
        </p:nvSpPr>
        <p:spPr>
          <a:xfrm>
            <a:off x="604838" y="0"/>
            <a:ext cx="10748962" cy="120808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BF4CD-425C-435F-B2B7-0306287CDDE5}" type="datetime1">
              <a:rPr lang="pl-PL"/>
              <a:pPr>
                <a:defRPr/>
              </a:pPr>
              <a:t>02-03-2020</a:t>
            </a:fld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Związek Miast Polskich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9055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 flipV="1">
            <a:off x="0" y="0"/>
            <a:ext cx="12192000" cy="1333500"/>
          </a:xfrm>
          <a:prstGeom prst="round1Rect">
            <a:avLst>
              <a:gd name="adj" fmla="val 39535"/>
            </a:avLst>
          </a:prstGeom>
          <a:solidFill>
            <a:srgbClr val="F68B1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kern="0" dirty="0">
              <a:solidFill>
                <a:prstClr val="white"/>
              </a:solidFill>
              <a:latin typeface="Roboto Lt"/>
              <a:cs typeface="+mn-cs"/>
            </a:endParaRPr>
          </a:p>
        </p:txBody>
      </p:sp>
      <p:sp>
        <p:nvSpPr>
          <p:cNvPr id="6" name="Tytuł 1"/>
          <p:cNvSpPr txBox="1">
            <a:spLocks/>
          </p:cNvSpPr>
          <p:nvPr userDrawn="1"/>
        </p:nvSpPr>
        <p:spPr>
          <a:xfrm>
            <a:off x="723900" y="0"/>
            <a:ext cx="10744200" cy="12287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39648"/>
          </a:xfrm>
        </p:spPr>
        <p:txBody>
          <a:bodyPr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7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ABCE3-DB79-402B-B1D0-0CF20D4136FD}" type="datetime1">
              <a:rPr lang="pl-PL"/>
              <a:pPr>
                <a:defRPr/>
              </a:pPr>
              <a:t>02-03-2020</a:t>
            </a:fld>
            <a:endParaRPr lang="pl-PL" dirty="0"/>
          </a:p>
        </p:txBody>
      </p:sp>
      <p:sp>
        <p:nvSpPr>
          <p:cNvPr id="8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Związek Miast Polskich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4672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 zaokrąglonym rogiem 3"/>
          <p:cNvSpPr/>
          <p:nvPr userDrawn="1"/>
        </p:nvSpPr>
        <p:spPr>
          <a:xfrm flipV="1">
            <a:off x="0" y="0"/>
            <a:ext cx="12192000" cy="1333500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>
            <a:normAutofit/>
          </a:bodyPr>
          <a:lstStyle>
            <a:lvl1pPr>
              <a:defRPr lang="en-US" sz="1600" smtClean="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>
              <a:defRPr lang="en-US" sz="1400" smtClean="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>
              <a:defRPr lang="en-US" sz="1200" smtClean="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>
              <a:defRPr lang="en-US" sz="1100" smtClean="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>
              <a:defRPr lang="en-US" sz="110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8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3502"/>
          </a:xfrm>
        </p:spPr>
        <p:txBody>
          <a:bodyPr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61411-9B0D-4218-9C33-99F6EEA84ECE}" type="datetime1">
              <a:rPr lang="pl-PL"/>
              <a:pPr>
                <a:defRPr/>
              </a:pPr>
              <a:t>02-03-2020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Związek Miast Polskich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8936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25C50F-54CC-4BD8-9CC2-5A08DA69D3A4}" type="datetime1">
              <a:rPr lang="pl-PL"/>
              <a:pPr>
                <a:defRPr/>
              </a:pPr>
              <a:t>02-03-2020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l-PL"/>
              <a:t>Związek Miast Polskich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9643AE-0275-404B-9438-C33E894ED00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4" r:id="rId1"/>
    <p:sldLayoutId id="2147484065" r:id="rId2"/>
    <p:sldLayoutId id="2147484066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2" r:id="rId9"/>
    <p:sldLayoutId id="2147484073" r:id="rId10"/>
    <p:sldLayoutId id="2147484074" r:id="rId11"/>
    <p:sldLayoutId id="2147484075" r:id="rId12"/>
    <p:sldLayoutId id="2147484076" r:id="rId13"/>
    <p:sldLayoutId id="2147484077" r:id="rId14"/>
    <p:sldLayoutId id="2147484078" r:id="rId15"/>
    <p:sldLayoutId id="2147484079" r:id="rId16"/>
    <p:sldLayoutId id="2147484063" r:id="rId1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58595B"/>
          </a:solidFill>
          <a:latin typeface="+mj-lt"/>
          <a:ea typeface="Roboto Light" pitchFamily="2" charset="0"/>
          <a:cs typeface="Roboto Light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8595B"/>
          </a:solidFill>
          <a:latin typeface="Calibri Light" pitchFamily="34" charset="0"/>
          <a:ea typeface="Roboto Light"/>
          <a:cs typeface="Roboto Ligh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8595B"/>
          </a:solidFill>
          <a:latin typeface="Calibri Light" pitchFamily="34" charset="0"/>
          <a:ea typeface="Roboto Light"/>
          <a:cs typeface="Roboto Ligh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8595B"/>
          </a:solidFill>
          <a:latin typeface="Calibri Light" pitchFamily="34" charset="0"/>
          <a:ea typeface="Roboto Light"/>
          <a:cs typeface="Roboto Ligh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8595B"/>
          </a:solidFill>
          <a:latin typeface="Calibri Light" pitchFamily="34" charset="0"/>
          <a:ea typeface="Roboto Light"/>
          <a:cs typeface="Roboto Light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58595B"/>
          </a:solidFill>
          <a:latin typeface="Calibri Light" pitchFamily="34" charset="0"/>
          <a:ea typeface="Roboto Light"/>
          <a:cs typeface="Roboto Light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58595B"/>
          </a:solidFill>
          <a:latin typeface="Calibri Light" pitchFamily="34" charset="0"/>
          <a:ea typeface="Roboto Light"/>
          <a:cs typeface="Roboto Light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58595B"/>
          </a:solidFill>
          <a:latin typeface="Calibri Light" pitchFamily="34" charset="0"/>
          <a:ea typeface="Roboto Light"/>
          <a:cs typeface="Roboto Light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58595B"/>
          </a:solidFill>
          <a:latin typeface="Calibri Light" pitchFamily="34" charset="0"/>
          <a:ea typeface="Roboto Light"/>
          <a:cs typeface="Roboto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Arial" pitchFamily="34" charset="0"/>
        <a:buChar char="•"/>
        <a:defRPr sz="2800" kern="1200">
          <a:solidFill>
            <a:srgbClr val="58595B"/>
          </a:solidFill>
          <a:latin typeface="+mn-lt"/>
          <a:ea typeface="Roboto Light" pitchFamily="2" charset="0"/>
          <a:cs typeface="Roboto Light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58595B"/>
          </a:solidFill>
          <a:latin typeface="+mn-lt"/>
          <a:ea typeface="Roboto Light" pitchFamily="2" charset="0"/>
          <a:cs typeface="Roboto Ligh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8595B"/>
          </a:solidFill>
          <a:latin typeface="+mn-lt"/>
          <a:ea typeface="Roboto Light" pitchFamily="2" charset="0"/>
          <a:cs typeface="Roboto Light"/>
        </a:defRPr>
      </a:lvl3pPr>
      <a:lvl4pPr marL="1600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Arial" pitchFamily="34" charset="0"/>
        <a:buChar char="•"/>
        <a:defRPr kern="1200">
          <a:solidFill>
            <a:srgbClr val="58595B"/>
          </a:solidFill>
          <a:latin typeface="+mn-lt"/>
          <a:ea typeface="Roboto Light" pitchFamily="2" charset="0"/>
          <a:cs typeface="Roboto Light"/>
        </a:defRPr>
      </a:lvl4pPr>
      <a:lvl5pPr marL="20574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Arial" pitchFamily="34" charset="0"/>
        <a:buChar char="•"/>
        <a:defRPr kern="1200">
          <a:solidFill>
            <a:srgbClr val="58595B"/>
          </a:solidFill>
          <a:latin typeface="+mn-lt"/>
          <a:ea typeface="Roboto Light" pitchFamily="2" charset="0"/>
          <a:cs typeface="Roboto Light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ytuł 3"/>
          <p:cNvSpPr txBox="1">
            <a:spLocks/>
          </p:cNvSpPr>
          <p:nvPr/>
        </p:nvSpPr>
        <p:spPr bwMode="auto">
          <a:xfrm>
            <a:off x="874776" y="1840992"/>
            <a:ext cx="10785475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Calibri Light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 Light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 Light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 Light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 Light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l-PL" sz="3200" b="1" dirty="0" smtClean="0">
                <a:solidFill>
                  <a:schemeClr val="bg1"/>
                </a:solidFill>
                <a:ea typeface="Roboto Light"/>
                <a:cs typeface="Roboto Light"/>
              </a:rPr>
              <a:t>Stan </a:t>
            </a:r>
            <a:r>
              <a:rPr lang="pl-PL" sz="3200" b="1" dirty="0">
                <a:solidFill>
                  <a:schemeClr val="bg1"/>
                </a:solidFill>
                <a:ea typeface="Roboto Light"/>
                <a:cs typeface="Roboto Light"/>
              </a:rPr>
              <a:t>finansów JST – raport organizacji </a:t>
            </a:r>
            <a:r>
              <a:rPr lang="pl-PL" sz="3200" b="1" dirty="0" smtClean="0">
                <a:solidFill>
                  <a:schemeClr val="bg1"/>
                </a:solidFill>
                <a:ea typeface="Roboto Light"/>
                <a:cs typeface="Roboto Light"/>
              </a:rPr>
              <a:t>samorządowych</a:t>
            </a:r>
          </a:p>
          <a:p>
            <a:pPr algn="ctr" eaLnBrk="1" hangingPunct="1"/>
            <a:r>
              <a:rPr lang="pl-PL" sz="3200" b="1" smtClean="0">
                <a:solidFill>
                  <a:schemeClr val="bg1"/>
                </a:solidFill>
                <a:ea typeface="Roboto Light"/>
                <a:cs typeface="Roboto Light"/>
              </a:rPr>
              <a:t>Andrzej Porawski</a:t>
            </a:r>
            <a:endParaRPr lang="pl-PL" sz="3200" b="1" dirty="0" smtClean="0">
              <a:solidFill>
                <a:schemeClr val="bg1"/>
              </a:solidFill>
              <a:ea typeface="Roboto Light"/>
              <a:cs typeface="Roboto Light"/>
            </a:endParaRPr>
          </a:p>
          <a:p>
            <a:pPr algn="ctr" eaLnBrk="1" hangingPunct="1"/>
            <a:endParaRPr lang="pl-PL" sz="3200" b="1" dirty="0">
              <a:solidFill>
                <a:schemeClr val="bg1"/>
              </a:solidFill>
              <a:ea typeface="Roboto Light"/>
              <a:cs typeface="Roboto Light"/>
            </a:endParaRPr>
          </a:p>
          <a:p>
            <a:pPr algn="ctr" eaLnBrk="1" hangingPunct="1"/>
            <a:r>
              <a:rPr lang="pl-PL" sz="3200" b="1" dirty="0" smtClean="0">
                <a:solidFill>
                  <a:schemeClr val="bg1"/>
                </a:solidFill>
                <a:ea typeface="Roboto Light"/>
                <a:cs typeface="Roboto Light"/>
              </a:rPr>
              <a:t> </a:t>
            </a:r>
            <a:endParaRPr lang="pl-PL" sz="3200" b="1" dirty="0">
              <a:solidFill>
                <a:schemeClr val="bg1"/>
              </a:solidFill>
              <a:ea typeface="Roboto Light"/>
              <a:cs typeface="Roboto Light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432" y="4901042"/>
            <a:ext cx="1406726" cy="1956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0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33400" y="304800"/>
            <a:ext cx="373397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3600" b="1" dirty="0" smtClean="0">
                <a:solidFill>
                  <a:schemeClr val="bg1"/>
                </a:solidFill>
              </a:rPr>
              <a:t>Prawda o dotacjach</a:t>
            </a:r>
            <a:endParaRPr lang="pl-PL" altLang="pl-PL" sz="36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137047"/>
              </p:ext>
            </p:extLst>
          </p:nvPr>
        </p:nvGraphicFramePr>
        <p:xfrm>
          <a:off x="1122218" y="1316736"/>
          <a:ext cx="10424159" cy="5132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rostokąt 1"/>
          <p:cNvSpPr/>
          <p:nvPr/>
        </p:nvSpPr>
        <p:spPr>
          <a:xfrm>
            <a:off x="630936" y="6445841"/>
            <a:ext cx="11158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Wzrost dotacji w roku 2014 był skutkiem wprowadzenia dotacji na przedszkola, a skok od roku 2016 – programu 500+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4800" y="304800"/>
            <a:ext cx="42460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3600" b="1" dirty="0" smtClean="0">
                <a:solidFill>
                  <a:srgbClr val="FFFFFF"/>
                </a:solidFill>
              </a:rPr>
              <a:t>Rozwój czy stagnacja ?</a:t>
            </a:r>
            <a:endParaRPr lang="pl-PL" altLang="pl-PL" sz="3600" b="1" dirty="0">
              <a:solidFill>
                <a:srgbClr val="FFFFFF"/>
              </a:solidFill>
            </a:endParaRPr>
          </a:p>
        </p:txBody>
      </p:sp>
      <p:pic>
        <p:nvPicPr>
          <p:cNvPr id="3" name="Symbol zastępczy zawartości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14272" y="1341120"/>
            <a:ext cx="9290304" cy="4986528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124290" y="6409860"/>
            <a:ext cx="118702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latin typeface="Arial Narrow" panose="020B0606020202030204" pitchFamily="34" charset="0"/>
              </a:rPr>
              <a:t>Łączne wydatki inwestycyjne wyniosły narastająco 543 mld zł, dotacje </a:t>
            </a:r>
            <a:r>
              <a:rPr lang="pl-PL" sz="1400" dirty="0" err="1" smtClean="0">
                <a:latin typeface="Arial Narrow" panose="020B0606020202030204" pitchFamily="34" charset="0"/>
              </a:rPr>
              <a:t>inw</a:t>
            </a:r>
            <a:r>
              <a:rPr lang="pl-PL" sz="1400" dirty="0" smtClean="0">
                <a:latin typeface="Arial Narrow" panose="020B0606020202030204" pitchFamily="34" charset="0"/>
              </a:rPr>
              <a:t>. UE – 134 mld zł, dotacje </a:t>
            </a:r>
            <a:r>
              <a:rPr lang="pl-PL" sz="1400" dirty="0" err="1" smtClean="0">
                <a:latin typeface="Arial Narrow" panose="020B0606020202030204" pitchFamily="34" charset="0"/>
              </a:rPr>
              <a:t>inw</a:t>
            </a:r>
            <a:r>
              <a:rPr lang="pl-PL" sz="1400" dirty="0" smtClean="0">
                <a:latin typeface="Arial Narrow" panose="020B0606020202030204" pitchFamily="34" charset="0"/>
              </a:rPr>
              <a:t>. kraj. – 53 mld zł, nadwyżka operacyjna – 247 mld zł;  dług 2019 – 80 mld zł</a:t>
            </a:r>
            <a:endParaRPr lang="pl-PL" sz="14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4"/>
          <p:cNvSpPr>
            <a:spLocks noGrp="1"/>
          </p:cNvSpPr>
          <p:nvPr>
            <p:ph type="title" idx="4294967295"/>
          </p:nvPr>
        </p:nvSpPr>
        <p:spPr>
          <a:xfrm>
            <a:off x="0" y="2527300"/>
            <a:ext cx="5205984" cy="2187575"/>
          </a:xfrm>
        </p:spPr>
        <p:txBody>
          <a:bodyPr/>
          <a:lstStyle/>
          <a:p>
            <a:pPr algn="ctr" eaLnBrk="1" hangingPunct="1"/>
            <a:r>
              <a:rPr lang="pl-PL" dirty="0" smtClean="0">
                <a:ea typeface="Roboto Light"/>
              </a:rPr>
              <a:t>Dziękuję za uwagę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ytuł 3"/>
          <p:cNvSpPr txBox="1">
            <a:spLocks/>
          </p:cNvSpPr>
          <p:nvPr/>
        </p:nvSpPr>
        <p:spPr bwMode="auto">
          <a:xfrm>
            <a:off x="874776" y="1840992"/>
            <a:ext cx="10785475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Calibri Light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 Light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 Light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 Light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 Light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pl-PL" sz="5400" b="1" dirty="0" smtClean="0">
                <a:solidFill>
                  <a:schemeClr val="bg1"/>
                </a:solidFill>
                <a:ea typeface="Roboto Light"/>
                <a:cs typeface="Roboto Light"/>
              </a:rPr>
              <a:t>Sytuacja finansowa samorządów</a:t>
            </a:r>
          </a:p>
          <a:p>
            <a:r>
              <a:rPr lang="pl-PL" sz="2400" b="1" dirty="0">
                <a:solidFill>
                  <a:schemeClr val="bg1"/>
                </a:solidFill>
              </a:rPr>
              <a:t>raport dla Komisji Wspólnej Rządu i Samorządu Terytorialnego</a:t>
            </a:r>
          </a:p>
          <a:p>
            <a:r>
              <a:rPr lang="pl-PL" sz="2400" b="1" dirty="0">
                <a:solidFill>
                  <a:schemeClr val="bg1"/>
                </a:solidFill>
              </a:rPr>
              <a:t>na posiedzenie w dniu 17 lipca 2019 r.,</a:t>
            </a:r>
          </a:p>
          <a:p>
            <a:r>
              <a:rPr lang="pl-PL" sz="2400" b="1" dirty="0">
                <a:solidFill>
                  <a:schemeClr val="bg1"/>
                </a:solidFill>
              </a:rPr>
              <a:t>uzupełniony po debacie na posiedzeniach Komisji i Zespołu,</a:t>
            </a:r>
          </a:p>
          <a:p>
            <a:r>
              <a:rPr lang="pl-PL" sz="2400" b="1" dirty="0">
                <a:solidFill>
                  <a:schemeClr val="bg1"/>
                </a:solidFill>
              </a:rPr>
              <a:t>skorygowany ma podstawie danych z WFP z 20 stycznia 2020 r.</a:t>
            </a:r>
          </a:p>
          <a:p>
            <a:r>
              <a:rPr lang="pl-PL" sz="2400" b="1" dirty="0">
                <a:solidFill>
                  <a:schemeClr val="bg1"/>
                </a:solidFill>
              </a:rPr>
              <a:t>i wstępnych danych Ministerstwa Finansów, podanych 28 lutego 2020 r</a:t>
            </a:r>
            <a:r>
              <a:rPr lang="pl-PL" sz="2400" b="1" dirty="0" smtClean="0">
                <a:solidFill>
                  <a:schemeClr val="bg1"/>
                </a:solidFill>
              </a:rPr>
              <a:t>.</a:t>
            </a:r>
            <a:endParaRPr lang="pl-PL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81000" y="304800"/>
            <a:ext cx="904767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altLang="pl-PL" sz="4000" b="1" kern="0" dirty="0">
                <a:solidFill>
                  <a:srgbClr val="FFFFFF"/>
                </a:solidFill>
              </a:rPr>
              <a:t>W</a:t>
            </a:r>
            <a:r>
              <a:rPr kumimoji="0" lang="pl-PL" altLang="pl-PL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zrost</a:t>
            </a:r>
            <a:r>
              <a:rPr kumimoji="0" lang="pl-PL" altLang="pl-PL" sz="40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dochodów i wydatków 2004 - 2018</a:t>
            </a:r>
            <a:endParaRPr kumimoji="0" lang="pl-PL" altLang="pl-PL" sz="40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499872" y="1560577"/>
            <a:ext cx="11387328" cy="2992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dochody własne wzrosły z 62,9 do 124 mld zł (</a:t>
            </a:r>
            <a:r>
              <a:rPr lang="pl-PL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97</a:t>
            </a:r>
            <a:r>
              <a:rPr lang="pl-PL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pl-P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pl-P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część oświatowa subwencji ogólnej wzrosła z </a:t>
            </a:r>
            <a:r>
              <a:rPr lang="pl-P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25,8 do 43,1 </a:t>
            </a:r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mld zł (</a:t>
            </a:r>
            <a:r>
              <a:rPr lang="pl-PL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pl-PL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72%</a:t>
            </a:r>
            <a:r>
              <a:rPr lang="pl-P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pl-P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wydatki bieżące na oświatę wzrosły z 34 do 70,5 mld zł (</a:t>
            </a:r>
            <a:r>
              <a:rPr lang="pl-PL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107%</a:t>
            </a:r>
            <a:r>
              <a:rPr lang="pl-P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pl-P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ydatki bieżące wzrosły z 76,2 do 206,5 mld zł (</a:t>
            </a:r>
            <a:r>
              <a:rPr lang="pl-PL" sz="2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pl-PL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pl-PL" sz="2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70%</a:t>
            </a:r>
            <a:r>
              <a:rPr lang="pl-PL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pl-P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ydatki bieżące bez świadczeń 500+ wzrosły z 76,2 do 181 mld zł (</a:t>
            </a:r>
            <a:r>
              <a:rPr lang="pl-PL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138%</a:t>
            </a:r>
            <a:r>
              <a:rPr lang="pl-P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pl-PL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ymbol zastępczy zawartośc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4873584"/>
              </p:ext>
            </p:extLst>
          </p:nvPr>
        </p:nvGraphicFramePr>
        <p:xfrm>
          <a:off x="2023872" y="1389888"/>
          <a:ext cx="7680960" cy="5376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Prostokąt 5"/>
          <p:cNvSpPr/>
          <p:nvPr/>
        </p:nvSpPr>
        <p:spPr>
          <a:xfrm>
            <a:off x="487680" y="267921"/>
            <a:ext cx="90342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pl-PL" altLang="pl-PL" sz="4000" b="1" kern="0" dirty="0">
                <a:solidFill>
                  <a:srgbClr val="FFFFFF"/>
                </a:solidFill>
              </a:rPr>
              <a:t>Wzrost </a:t>
            </a:r>
            <a:r>
              <a:rPr lang="pl-PL" altLang="pl-PL" sz="4000" b="1" kern="0">
                <a:solidFill>
                  <a:srgbClr val="FFFFFF"/>
                </a:solidFill>
              </a:rPr>
              <a:t>dochodów </a:t>
            </a:r>
            <a:r>
              <a:rPr lang="pl-PL" altLang="pl-PL" sz="4000" b="1" kern="0" smtClean="0">
                <a:solidFill>
                  <a:srgbClr val="FFFFFF"/>
                </a:solidFill>
              </a:rPr>
              <a:t>- </a:t>
            </a:r>
            <a:r>
              <a:rPr lang="pl-PL" altLang="pl-PL" sz="4000" b="1" kern="0" dirty="0" smtClean="0">
                <a:solidFill>
                  <a:srgbClr val="FFFFFF"/>
                </a:solidFill>
              </a:rPr>
              <a:t>zmiana struktury</a:t>
            </a:r>
            <a:endParaRPr lang="pl-PL" altLang="pl-PL" sz="4000" b="1" kern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32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620572"/>
              </p:ext>
            </p:extLst>
          </p:nvPr>
        </p:nvGraphicFramePr>
        <p:xfrm>
          <a:off x="1698171" y="1401799"/>
          <a:ext cx="8897257" cy="5153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982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989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0385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r>
                        <a:rPr lang="pl-PL" sz="2000" dirty="0" smtClean="0">
                          <a:effectLst/>
                        </a:rPr>
                        <a:t>Wydatki bieżące samorządów</a:t>
                      </a:r>
                      <a:endParaRPr lang="pl-PL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16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wynagrodzenia i pochodne</a:t>
                      </a:r>
                      <a:endParaRPr lang="pl-PL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1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2015</a:t>
                      </a:r>
                      <a:endParaRPr lang="pl-PL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</a:rPr>
                        <a:t>71,44 mld </a:t>
                      </a:r>
                      <a:r>
                        <a:rPr lang="pl-PL" sz="1800" dirty="0">
                          <a:effectLst/>
                        </a:rPr>
                        <a:t>zł</a:t>
                      </a:r>
                      <a:endParaRPr lang="pl-PL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1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</a:rPr>
                        <a:t>2018</a:t>
                      </a:r>
                      <a:endParaRPr lang="pl-PL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</a:rPr>
                        <a:t>82,70 </a:t>
                      </a:r>
                      <a:r>
                        <a:rPr lang="pl-PL" sz="1800" dirty="0">
                          <a:effectLst/>
                        </a:rPr>
                        <a:t>mld zł</a:t>
                      </a:r>
                      <a:endParaRPr lang="pl-PL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1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wzrost</a:t>
                      </a:r>
                      <a:endParaRPr lang="pl-PL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11,26 </a:t>
                      </a:r>
                      <a:r>
                        <a:rPr lang="pl-PL" sz="1800" b="1" dirty="0">
                          <a:solidFill>
                            <a:srgbClr val="FF0000"/>
                          </a:solidFill>
                          <a:effectLst/>
                        </a:rPr>
                        <a:t>mld zł</a:t>
                      </a:r>
                      <a:endParaRPr lang="pl-PL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5881">
                <a:tc gridSpan="2">
                  <a:txBody>
                    <a:bodyPr/>
                    <a:lstStyle/>
                    <a:p>
                      <a:endParaRPr lang="pl-PL" sz="1800" dirty="0">
                        <a:solidFill>
                          <a:srgbClr val="365F9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16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zakup usług i materiałów</a:t>
                      </a:r>
                      <a:endParaRPr lang="pl-PL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1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2015</a:t>
                      </a:r>
                      <a:endParaRPr lang="pl-PL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</a:rPr>
                        <a:t>38,82mld </a:t>
                      </a:r>
                      <a:r>
                        <a:rPr lang="pl-PL" sz="1800" dirty="0">
                          <a:effectLst/>
                        </a:rPr>
                        <a:t>zł</a:t>
                      </a:r>
                      <a:endParaRPr lang="pl-PL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1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</a:rPr>
                        <a:t>2018</a:t>
                      </a:r>
                      <a:endParaRPr lang="pl-PL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</a:rPr>
                        <a:t>46,72mld </a:t>
                      </a:r>
                      <a:r>
                        <a:rPr lang="pl-PL" sz="1800" dirty="0">
                          <a:effectLst/>
                        </a:rPr>
                        <a:t>zł</a:t>
                      </a:r>
                      <a:endParaRPr lang="pl-PL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1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wzrost</a:t>
                      </a:r>
                      <a:endParaRPr lang="pl-PL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7,90 </a:t>
                      </a:r>
                      <a:r>
                        <a:rPr lang="pl-PL" sz="1800" b="1" dirty="0">
                          <a:solidFill>
                            <a:srgbClr val="FF0000"/>
                          </a:solidFill>
                          <a:effectLst/>
                        </a:rPr>
                        <a:t>mld zł</a:t>
                      </a:r>
                      <a:endParaRPr lang="pl-PL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16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 </a:t>
                      </a:r>
                      <a:endParaRPr lang="pl-PL" sz="18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426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</a:rPr>
                        <a:t>razem wzrost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19,16 </a:t>
                      </a:r>
                      <a:r>
                        <a:rPr lang="pl-PL" sz="1800" b="1" dirty="0">
                          <a:solidFill>
                            <a:srgbClr val="FF0000"/>
                          </a:solidFill>
                          <a:effectLst/>
                        </a:rPr>
                        <a:t>mld zł</a:t>
                      </a:r>
                      <a:endParaRPr lang="pl-PL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71765">
                <a:tc gridSpan="2">
                  <a:txBody>
                    <a:bodyPr/>
                    <a:lstStyle/>
                    <a:p>
                      <a:endParaRPr lang="pl-PL" sz="1800" dirty="0">
                        <a:solidFill>
                          <a:srgbClr val="365F9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907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</a:rPr>
                        <a:t>wzrost </a:t>
                      </a:r>
                      <a:r>
                        <a:rPr lang="pl-PL" sz="1800" dirty="0">
                          <a:effectLst/>
                        </a:rPr>
                        <a:t>PIT i CIT </a:t>
                      </a:r>
                      <a:r>
                        <a:rPr lang="pl-PL" sz="1800" dirty="0" smtClean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</a:rPr>
                        <a:t>2015 </a:t>
                      </a:r>
                      <a:r>
                        <a:rPr lang="pl-PL" sz="1800" dirty="0">
                          <a:effectLst/>
                        </a:rPr>
                        <a:t>– </a:t>
                      </a:r>
                      <a:r>
                        <a:rPr lang="pl-PL" sz="1800" dirty="0" smtClean="0">
                          <a:effectLst/>
                        </a:rPr>
                        <a:t>2018 </a:t>
                      </a:r>
                      <a:endParaRPr lang="pl-PL" sz="18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00B050"/>
                          </a:solidFill>
                          <a:effectLst/>
                        </a:rPr>
                        <a:t>15,43 </a:t>
                      </a:r>
                      <a:r>
                        <a:rPr lang="pl-PL" sz="1800" b="1" dirty="0">
                          <a:solidFill>
                            <a:srgbClr val="00B050"/>
                          </a:solidFill>
                          <a:effectLst/>
                        </a:rPr>
                        <a:t>mld zł</a:t>
                      </a:r>
                      <a:endParaRPr lang="pl-PL" sz="1800" b="1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33400" y="304800"/>
            <a:ext cx="926896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4000" b="1" dirty="0">
                <a:solidFill>
                  <a:srgbClr val="FFFFFF"/>
                </a:solidFill>
              </a:rPr>
              <a:t>Wzrastające </a:t>
            </a:r>
            <a:r>
              <a:rPr lang="pl-PL" altLang="pl-PL" sz="4000" b="1" dirty="0" smtClean="0">
                <a:solidFill>
                  <a:srgbClr val="FFFFFF"/>
                </a:solidFill>
              </a:rPr>
              <a:t>koszty w ostatnich latach</a:t>
            </a:r>
            <a:endParaRPr lang="pl-PL" altLang="pl-PL" sz="4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33400" y="304800"/>
            <a:ext cx="1011021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4400" b="1" dirty="0">
                <a:solidFill>
                  <a:srgbClr val="FFFFFF"/>
                </a:solidFill>
              </a:rPr>
              <a:t>Wpływy</a:t>
            </a:r>
            <a:r>
              <a:rPr lang="pl-PL" altLang="pl-PL" sz="3600" b="1" dirty="0">
                <a:solidFill>
                  <a:srgbClr val="FFFFFF"/>
                </a:solidFill>
              </a:rPr>
              <a:t> </a:t>
            </a:r>
            <a:r>
              <a:rPr lang="pl-PL" altLang="pl-PL" sz="4400" b="1" dirty="0">
                <a:solidFill>
                  <a:srgbClr val="FFFFFF"/>
                </a:solidFill>
              </a:rPr>
              <a:t>z </a:t>
            </a:r>
            <a:r>
              <a:rPr lang="pl-PL" altLang="pl-PL" sz="4400" b="1" dirty="0" smtClean="0">
                <a:solidFill>
                  <a:srgbClr val="FFFFFF"/>
                </a:solidFill>
              </a:rPr>
              <a:t>PIT</a:t>
            </a:r>
            <a:endParaRPr lang="pl-PL" altLang="pl-PL" sz="4400" b="1" dirty="0">
              <a:solidFill>
                <a:srgbClr val="FFFFFF"/>
              </a:solidFill>
            </a:endParaRPr>
          </a:p>
        </p:txBody>
      </p:sp>
      <p:graphicFrame>
        <p:nvGraphicFramePr>
          <p:cNvPr id="5" name="Wykres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948157"/>
              </p:ext>
            </p:extLst>
          </p:nvPr>
        </p:nvGraphicFramePr>
        <p:xfrm>
          <a:off x="987552" y="1267969"/>
          <a:ext cx="10180320" cy="5590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838202" y="367022"/>
            <a:ext cx="81594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4000" b="1" dirty="0" smtClean="0">
                <a:solidFill>
                  <a:srgbClr val="FFFFFF"/>
                </a:solidFill>
              </a:rPr>
              <a:t>Wydatki bieżące bez świadczeń 500+</a:t>
            </a:r>
            <a:endParaRPr lang="pl-PL" altLang="pl-PL" sz="4000" b="1" dirty="0">
              <a:solidFill>
                <a:srgbClr val="FFFFFF"/>
              </a:solidFill>
            </a:endParaRP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8332377"/>
              </p:ext>
            </p:extLst>
          </p:nvPr>
        </p:nvGraphicFramePr>
        <p:xfrm>
          <a:off x="838200" y="1170432"/>
          <a:ext cx="10475976" cy="5571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316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09588" y="309563"/>
            <a:ext cx="51434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3600" b="1" dirty="0">
                <a:solidFill>
                  <a:srgbClr val="FFFFFF"/>
                </a:solidFill>
              </a:rPr>
              <a:t>Luka finansowa w oświacie</a:t>
            </a:r>
          </a:p>
        </p:txBody>
      </p:sp>
      <p:graphicFrame>
        <p:nvGraphicFramePr>
          <p:cNvPr id="4" name="Wykres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763772"/>
              </p:ext>
            </p:extLst>
          </p:nvPr>
        </p:nvGraphicFramePr>
        <p:xfrm>
          <a:off x="1441914" y="1292352"/>
          <a:ext cx="9308171" cy="5565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187" y="1502229"/>
            <a:ext cx="8809038" cy="499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03250" y="304800"/>
            <a:ext cx="880067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4000" b="1" dirty="0">
                <a:solidFill>
                  <a:srgbClr val="FFFFFF"/>
                </a:solidFill>
              </a:rPr>
              <a:t>Subwencja oświatowa w relacji do BP i PKB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M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ZMP-Calibri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_TP102923943" id="{01FC8EAD-4A0B-4F26-87F4-4BA89417ECDB}" vid="{16E11136-12C7-4FC0-81A3-8AEFAFB807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DBC0A1-66E1-4B9D-88C2-9B3A32A214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488</Words>
  <Application>Microsoft Office PowerPoint</Application>
  <PresentationFormat>Panoramiczny</PresentationFormat>
  <Paragraphs>73</Paragraphs>
  <Slides>12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9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22" baseType="lpstr">
      <vt:lpstr>Arial</vt:lpstr>
      <vt:lpstr>Arial Narrow</vt:lpstr>
      <vt:lpstr>Calibri</vt:lpstr>
      <vt:lpstr>Calibri Light</vt:lpstr>
      <vt:lpstr>Roboto Light</vt:lpstr>
      <vt:lpstr>Roboto Lt</vt:lpstr>
      <vt:lpstr>Symbol</vt:lpstr>
      <vt:lpstr>Tahoma</vt:lpstr>
      <vt:lpstr>Times New Roman</vt:lpstr>
      <vt:lpstr>ZMP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Dziękuję za uwagę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2017-01-02T12:00:26Z</dcterms:created>
  <dcterms:modified xsi:type="dcterms:W3CDTF">2020-03-02T08:11:50Z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