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autoCompressPictures="0">
  <p:sldMasterIdLst>
    <p:sldMasterId id="2147483663" r:id="rId4"/>
  </p:sldMasterIdLst>
  <p:notesMasterIdLst>
    <p:notesMasterId r:id="rId18"/>
  </p:notesMasterIdLst>
  <p:sldIdLst>
    <p:sldId id="273" r:id="rId5"/>
    <p:sldId id="278" r:id="rId6"/>
    <p:sldId id="296" r:id="rId7"/>
    <p:sldId id="303" r:id="rId8"/>
    <p:sldId id="304" r:id="rId9"/>
    <p:sldId id="306" r:id="rId10"/>
    <p:sldId id="307" r:id="rId11"/>
    <p:sldId id="308" r:id="rId12"/>
    <p:sldId id="310" r:id="rId13"/>
    <p:sldId id="311" r:id="rId14"/>
    <p:sldId id="312" r:id="rId15"/>
    <p:sldId id="313" r:id="rId16"/>
    <p:sldId id="274" r:id="rId17"/>
  </p:sldIdLst>
  <p:sldSz cx="9144000" cy="5143500" type="screen16x9"/>
  <p:notesSz cx="6858000" cy="9144000"/>
  <p:embeddedFontLst>
    <p:embeddedFont>
      <p:font typeface="Lato" panose="020F0502020204030203" pitchFamily="34" charset="0"/>
      <p:regular r:id="rId19"/>
      <p:bold r:id="rId20"/>
      <p:italic r:id="rId21"/>
      <p:boldItalic r:id="rId22"/>
    </p:embeddedFont>
    <p:embeddedFont>
      <p:font typeface="Raleway" pitchFamily="2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476" userDrawn="1">
          <p15:clr>
            <a:srgbClr val="A4A3A4"/>
          </p15:clr>
        </p15:guide>
        <p15:guide id="3">
          <p15:clr>
            <a:srgbClr val="9AA0A6"/>
          </p15:clr>
        </p15:guide>
        <p15:guide id="4" orient="horz" pos="463" userDrawn="1">
          <p15:clr>
            <a:srgbClr val="9AA0A6"/>
          </p15:clr>
        </p15:guide>
        <p15:guide id="5" orient="horz" pos="3240">
          <p15:clr>
            <a:srgbClr val="9AA0A6"/>
          </p15:clr>
        </p15:guide>
        <p15:guide id="6" orient="horz" pos="1257" userDrawn="1">
          <p15:clr>
            <a:srgbClr val="9AA0A6"/>
          </p15:clr>
        </p15:guide>
        <p15:guide id="7" orient="horz" userDrawn="1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B1F"/>
    <a:srgbClr val="FF1B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43" autoAdjust="0"/>
    <p:restoredTop sz="94620" autoAdjust="0"/>
  </p:normalViewPr>
  <p:slideViewPr>
    <p:cSldViewPr snapToGrid="0">
      <p:cViewPr varScale="1">
        <p:scale>
          <a:sx n="111" d="100"/>
          <a:sy n="111" d="100"/>
        </p:scale>
        <p:origin x="576" y="192"/>
      </p:cViewPr>
      <p:guideLst>
        <p:guide orient="horz" pos="1620"/>
        <p:guide pos="476"/>
        <p:guide/>
        <p:guide orient="horz" pos="463"/>
        <p:guide orient="horz" pos="3240"/>
        <p:guide orient="horz" pos="1257"/>
        <p:guide orient="horz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7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9865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11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Slajd 2 kolumny tekstu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32;p5">
            <a:extLst>
              <a:ext uri="{FF2B5EF4-FFF2-40B4-BE49-F238E27FC236}">
                <a16:creationId xmlns:a16="http://schemas.microsoft.com/office/drawing/2014/main" id="{96DADA9D-D89C-B14B-AC2B-21BBCC3F2F6D}"/>
              </a:ext>
            </a:extLst>
          </p:cNvPr>
          <p:cNvSpPr/>
          <p:nvPr userDrawn="1"/>
        </p:nvSpPr>
        <p:spPr>
          <a:xfrm>
            <a:off x="0" y="-1"/>
            <a:ext cx="9144000" cy="7576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287079" y="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3600">
                <a:solidFill>
                  <a:schemeClr val="accent1">
                    <a:lumMod val="50000"/>
                  </a:schemeClr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10" name="Google Shape;25;p4">
            <a:extLst>
              <a:ext uri="{FF2B5EF4-FFF2-40B4-BE49-F238E27FC236}">
                <a16:creationId xmlns:a16="http://schemas.microsoft.com/office/drawing/2014/main" id="{1D6413F7-F67E-794A-9981-FCD2316E5028}"/>
              </a:ext>
            </a:extLst>
          </p:cNvPr>
          <p:cNvGrpSpPr/>
          <p:nvPr userDrawn="1"/>
        </p:nvGrpSpPr>
        <p:grpSpPr>
          <a:xfrm>
            <a:off x="745784" y="1196198"/>
            <a:ext cx="745763" cy="45826"/>
            <a:chOff x="4580561" y="2589004"/>
            <a:chExt cx="1064464" cy="25200"/>
          </a:xfrm>
        </p:grpSpPr>
        <p:sp>
          <p:nvSpPr>
            <p:cNvPr id="11" name="Google Shape;26;p4">
              <a:extLst>
                <a:ext uri="{FF2B5EF4-FFF2-40B4-BE49-F238E27FC236}">
                  <a16:creationId xmlns:a16="http://schemas.microsoft.com/office/drawing/2014/main" id="{3282C171-A95D-F34B-9EDA-CB09FD809927}"/>
                </a:ext>
              </a:extLst>
            </p:cNvPr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12" name="Google Shape;27;p4">
              <a:extLst>
                <a:ext uri="{FF2B5EF4-FFF2-40B4-BE49-F238E27FC236}">
                  <a16:creationId xmlns:a16="http://schemas.microsoft.com/office/drawing/2014/main" id="{066FD44D-3031-1749-978A-45A41B5FFEC1}"/>
                </a:ext>
              </a:extLst>
            </p:cNvPr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Jedno zdjecie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32;p5">
            <a:extLst>
              <a:ext uri="{FF2B5EF4-FFF2-40B4-BE49-F238E27FC236}">
                <a16:creationId xmlns:a16="http://schemas.microsoft.com/office/drawing/2014/main" id="{D116692F-62BE-4145-8E01-C675A9AF8ADC}"/>
              </a:ext>
            </a:extLst>
          </p:cNvPr>
          <p:cNvSpPr/>
          <p:nvPr userDrawn="1"/>
        </p:nvSpPr>
        <p:spPr>
          <a:xfrm>
            <a:off x="0" y="-1"/>
            <a:ext cx="9144000" cy="7576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7370227F-3FFF-5B4C-81F2-7A7FCF0976D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62438" y="1319213"/>
            <a:ext cx="4881562" cy="3060700"/>
          </a:xfrm>
        </p:spPr>
        <p:txBody>
          <a:bodyPr/>
          <a:lstStyle/>
          <a:p>
            <a:endParaRPr lang="pl-PL"/>
          </a:p>
        </p:txBody>
      </p:sp>
      <p:sp>
        <p:nvSpPr>
          <p:cNvPr id="11" name="Google Shape;36;p5">
            <a:extLst>
              <a:ext uri="{FF2B5EF4-FFF2-40B4-BE49-F238E27FC236}">
                <a16:creationId xmlns:a16="http://schemas.microsoft.com/office/drawing/2014/main" id="{A2A9BB4D-E7E1-A248-8A0B-6ADF492E398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7079" y="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3600">
                <a:solidFill>
                  <a:schemeClr val="accent1">
                    <a:lumMod val="50000"/>
                  </a:schemeClr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12" name="Google Shape;53;p7">
            <a:extLst>
              <a:ext uri="{FF2B5EF4-FFF2-40B4-BE49-F238E27FC236}">
                <a16:creationId xmlns:a16="http://schemas.microsoft.com/office/drawing/2014/main" id="{604D2728-AEA2-B741-AEA3-5AB8EF4F338A}"/>
              </a:ext>
            </a:extLst>
          </p:cNvPr>
          <p:cNvSpPr txBox="1">
            <a:spLocks noGrp="1"/>
          </p:cNvSpPr>
          <p:nvPr>
            <p:ph type="body" idx="14"/>
          </p:nvPr>
        </p:nvSpPr>
        <p:spPr>
          <a:xfrm>
            <a:off x="721225" y="1319213"/>
            <a:ext cx="3300900" cy="13071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grpSp>
        <p:nvGrpSpPr>
          <p:cNvPr id="13" name="Google Shape;25;p4">
            <a:extLst>
              <a:ext uri="{FF2B5EF4-FFF2-40B4-BE49-F238E27FC236}">
                <a16:creationId xmlns:a16="http://schemas.microsoft.com/office/drawing/2014/main" id="{6C13AE2E-DDFC-5044-9BA9-6004632C5B17}"/>
              </a:ext>
            </a:extLst>
          </p:cNvPr>
          <p:cNvGrpSpPr/>
          <p:nvPr userDrawn="1"/>
        </p:nvGrpSpPr>
        <p:grpSpPr>
          <a:xfrm>
            <a:off x="745784" y="1196198"/>
            <a:ext cx="745763" cy="45826"/>
            <a:chOff x="4580561" y="2589004"/>
            <a:chExt cx="1064464" cy="25200"/>
          </a:xfrm>
        </p:grpSpPr>
        <p:sp>
          <p:nvSpPr>
            <p:cNvPr id="14" name="Google Shape;26;p4">
              <a:extLst>
                <a:ext uri="{FF2B5EF4-FFF2-40B4-BE49-F238E27FC236}">
                  <a16:creationId xmlns:a16="http://schemas.microsoft.com/office/drawing/2014/main" id="{3CE52118-B9A3-A445-AABB-C6E694ABB211}"/>
                </a:ext>
              </a:extLst>
            </p:cNvPr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7;p4">
              <a:extLst>
                <a:ext uri="{FF2B5EF4-FFF2-40B4-BE49-F238E27FC236}">
                  <a16:creationId xmlns:a16="http://schemas.microsoft.com/office/drawing/2014/main" id="{0652DC05-504D-914E-9B81-399940988F70}"/>
                </a:ext>
              </a:extLst>
            </p:cNvPr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 userDrawn="1">
  <p:cSld name="Dwa zdjęcia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830392" y="4151940"/>
            <a:ext cx="4138757" cy="4765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" name="Symbol zastępczy obrazu 2">
            <a:extLst>
              <a:ext uri="{FF2B5EF4-FFF2-40B4-BE49-F238E27FC236}">
                <a16:creationId xmlns:a16="http://schemas.microsoft.com/office/drawing/2014/main" id="{04D6E856-A0E4-F240-BEA0-13FB0F62FB5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17876" y="1582820"/>
            <a:ext cx="4138758" cy="2496811"/>
          </a:xfrm>
        </p:spPr>
        <p:txBody>
          <a:bodyPr/>
          <a:lstStyle>
            <a:lvl1pPr>
              <a:defRPr b="0"/>
            </a:lvl1pPr>
          </a:lstStyle>
          <a:p>
            <a:endParaRPr lang="pl-PL"/>
          </a:p>
        </p:txBody>
      </p:sp>
      <p:sp>
        <p:nvSpPr>
          <p:cNvPr id="14" name="Symbol zastępczy obrazu 2">
            <a:extLst>
              <a:ext uri="{FF2B5EF4-FFF2-40B4-BE49-F238E27FC236}">
                <a16:creationId xmlns:a16="http://schemas.microsoft.com/office/drawing/2014/main" id="{B2E96373-5B3D-6144-878B-2DF9C63829D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30392" y="1582820"/>
            <a:ext cx="4138758" cy="2496811"/>
          </a:xfrm>
        </p:spPr>
        <p:txBody>
          <a:bodyPr/>
          <a:lstStyle>
            <a:lvl1pPr>
              <a:defRPr b="0"/>
            </a:lvl1pPr>
          </a:lstStyle>
          <a:p>
            <a:endParaRPr lang="pl-PL"/>
          </a:p>
        </p:txBody>
      </p:sp>
      <p:sp>
        <p:nvSpPr>
          <p:cNvPr id="15" name="Google Shape;53;p7">
            <a:extLst>
              <a:ext uri="{FF2B5EF4-FFF2-40B4-BE49-F238E27FC236}">
                <a16:creationId xmlns:a16="http://schemas.microsoft.com/office/drawing/2014/main" id="{C386052A-CD72-7D45-BC9E-2B7046095491}"/>
              </a:ext>
            </a:extLst>
          </p:cNvPr>
          <p:cNvSpPr txBox="1">
            <a:spLocks noGrp="1"/>
          </p:cNvSpPr>
          <p:nvPr>
            <p:ph type="body" idx="18"/>
          </p:nvPr>
        </p:nvSpPr>
        <p:spPr>
          <a:xfrm>
            <a:off x="5017877" y="4151940"/>
            <a:ext cx="4138757" cy="4765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grpSp>
        <p:nvGrpSpPr>
          <p:cNvPr id="11" name="Google Shape;25;p4">
            <a:extLst>
              <a:ext uri="{FF2B5EF4-FFF2-40B4-BE49-F238E27FC236}">
                <a16:creationId xmlns:a16="http://schemas.microsoft.com/office/drawing/2014/main" id="{9A137B49-6262-3B4A-B4F4-9CB5A6B5E5CF}"/>
              </a:ext>
            </a:extLst>
          </p:cNvPr>
          <p:cNvGrpSpPr/>
          <p:nvPr userDrawn="1"/>
        </p:nvGrpSpPr>
        <p:grpSpPr>
          <a:xfrm>
            <a:off x="745784" y="1196198"/>
            <a:ext cx="745763" cy="45826"/>
            <a:chOff x="4580561" y="2589004"/>
            <a:chExt cx="1064464" cy="25200"/>
          </a:xfrm>
        </p:grpSpPr>
        <p:sp>
          <p:nvSpPr>
            <p:cNvPr id="12" name="Google Shape;26;p4">
              <a:extLst>
                <a:ext uri="{FF2B5EF4-FFF2-40B4-BE49-F238E27FC236}">
                  <a16:creationId xmlns:a16="http://schemas.microsoft.com/office/drawing/2014/main" id="{3944CF63-F9B7-4C4E-825C-33C0807F50E2}"/>
                </a:ext>
              </a:extLst>
            </p:cNvPr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7;p4">
              <a:extLst>
                <a:ext uri="{FF2B5EF4-FFF2-40B4-BE49-F238E27FC236}">
                  <a16:creationId xmlns:a16="http://schemas.microsoft.com/office/drawing/2014/main" id="{5F370AF6-64DB-3140-AE47-AFFFFF79F23B}"/>
                </a:ext>
              </a:extLst>
            </p:cNvPr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17" name="Google Shape;32;p5">
            <a:extLst>
              <a:ext uri="{FF2B5EF4-FFF2-40B4-BE49-F238E27FC236}">
                <a16:creationId xmlns:a16="http://schemas.microsoft.com/office/drawing/2014/main" id="{29FC9D04-0775-2341-B945-3B6C16FF8A9F}"/>
              </a:ext>
            </a:extLst>
          </p:cNvPr>
          <p:cNvSpPr/>
          <p:nvPr userDrawn="1"/>
        </p:nvSpPr>
        <p:spPr>
          <a:xfrm>
            <a:off x="0" y="-1"/>
            <a:ext cx="9144000" cy="7576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36;p5">
            <a:extLst>
              <a:ext uri="{FF2B5EF4-FFF2-40B4-BE49-F238E27FC236}">
                <a16:creationId xmlns:a16="http://schemas.microsoft.com/office/drawing/2014/main" id="{E37B21FD-50ED-E845-BE90-74F29ECC750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7079" y="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3600">
                <a:solidFill>
                  <a:schemeClr val="accent1">
                    <a:lumMod val="50000"/>
                  </a:schemeClr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8290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_alt1">
  <p:cSld name="Ważna myśl Kolor szary">
    <p:bg>
      <p:bgPr>
        <a:solidFill>
          <a:srgbClr val="434343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4" name="Google Shape;94;p14">
            <a:hlinkClick r:id="rId2" action="ppaction://hlinksldjump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5" name="Google Shape;95;p14">
            <a:hlinkClick r:id="rId2" action="ppaction://hlinksldjump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" name="Google Shape;96;p14">
            <a:hlinkClick r:id="rId2" action="ppaction://hlinksldjump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" name="Google Shape;97;p14">
            <a:hlinkClick r:id="rId2" action="ppaction://hlinksldjump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4" name="Google Shape;25;p4">
            <a:extLst>
              <a:ext uri="{FF2B5EF4-FFF2-40B4-BE49-F238E27FC236}">
                <a16:creationId xmlns:a16="http://schemas.microsoft.com/office/drawing/2014/main" id="{7470D85A-31B7-CC46-9A74-22C57D299106}"/>
              </a:ext>
            </a:extLst>
          </p:cNvPr>
          <p:cNvGrpSpPr/>
          <p:nvPr userDrawn="1"/>
        </p:nvGrpSpPr>
        <p:grpSpPr>
          <a:xfrm>
            <a:off x="745784" y="1196198"/>
            <a:ext cx="745763" cy="45826"/>
            <a:chOff x="4580561" y="2589004"/>
            <a:chExt cx="1064464" cy="25200"/>
          </a:xfrm>
        </p:grpSpPr>
        <p:sp>
          <p:nvSpPr>
            <p:cNvPr id="15" name="Google Shape;26;p4">
              <a:extLst>
                <a:ext uri="{FF2B5EF4-FFF2-40B4-BE49-F238E27FC236}">
                  <a16:creationId xmlns:a16="http://schemas.microsoft.com/office/drawing/2014/main" id="{15F079BB-64A5-CC4A-8C2B-46E00F0CA33C}"/>
                </a:ext>
              </a:extLst>
            </p:cNvPr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7;p4">
              <a:extLst>
                <a:ext uri="{FF2B5EF4-FFF2-40B4-BE49-F238E27FC236}">
                  <a16:creationId xmlns:a16="http://schemas.microsoft.com/office/drawing/2014/main" id="{56F0CC73-7F60-7A4B-AC69-A60F25501342}"/>
                </a:ext>
              </a:extLst>
            </p:cNvPr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3" r:id="rId2"/>
    <p:sldLayoutId id="2147483662" r:id="rId3"/>
    <p:sldLayoutId id="2147483658" r:id="rId4"/>
    <p:sldLayoutId id="2147483660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chemeClr val="accent1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Panorama zamglonego miasta o poranku, widoczne zabudowania miejskie, wieża  kościoła i dużo zieleni.">
            <a:extLst>
              <a:ext uri="{FF2B5EF4-FFF2-40B4-BE49-F238E27FC236}">
                <a16:creationId xmlns:a16="http://schemas.microsoft.com/office/drawing/2014/main" id="{89BF29B5-B339-0D4E-97B1-BD75CDD23D4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962" b="6962"/>
          <a:stretch/>
        </p:blipFill>
        <p:spPr>
          <a:xfrm>
            <a:off x="-1334645" y="11430"/>
            <a:ext cx="10663376" cy="5158513"/>
          </a:xfrm>
          <a:prstGeom prst="rect">
            <a:avLst/>
          </a:prstGeom>
        </p:spPr>
      </p:pic>
      <p:sp>
        <p:nvSpPr>
          <p:cNvPr id="125" name="Google Shape;125;p17"/>
          <p:cNvSpPr txBox="1">
            <a:spLocks noGrp="1"/>
          </p:cNvSpPr>
          <p:nvPr>
            <p:ph type="ctrTitle" idx="4294967295"/>
          </p:nvPr>
        </p:nvSpPr>
        <p:spPr>
          <a:xfrm>
            <a:off x="899308" y="1232219"/>
            <a:ext cx="8379804" cy="26859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lvl="0"/>
            <a:br>
              <a:rPr lang="pl-PL" dirty="0"/>
            </a:br>
            <a:r>
              <a:rPr lang="pl-PL" dirty="0">
                <a:solidFill>
                  <a:schemeClr val="bg1"/>
                </a:solidFill>
              </a:rPr>
              <a:t>Mosty Zaufania 2.0.</a:t>
            </a:r>
            <a:br>
              <a:rPr lang="pl-PL" dirty="0">
                <a:solidFill>
                  <a:schemeClr val="bg1"/>
                </a:solidFill>
              </a:rPr>
            </a:br>
            <a:r>
              <a:rPr lang="pl-PL" dirty="0">
                <a:solidFill>
                  <a:schemeClr val="bg1"/>
                </a:solidFill>
              </a:rPr>
              <a:t>Spotkanie polskich i ukraińskich samorządów</a:t>
            </a:r>
            <a:br>
              <a:rPr lang="pl-PL" dirty="0">
                <a:solidFill>
                  <a:schemeClr val="bg1"/>
                </a:solidFill>
              </a:rPr>
            </a:br>
            <a:r>
              <a:rPr lang="pl-PL" dirty="0">
                <a:solidFill>
                  <a:schemeClr val="bg1"/>
                </a:solidFill>
              </a:rPr>
              <a:t>Decentralizacja dostaw energii i OZE: koncepcje, przyciąganie inwestorów, odbudowa infrastruktury komunalnej w Ukrainie </a:t>
            </a:r>
          </a:p>
        </p:txBody>
      </p:sp>
      <p:sp>
        <p:nvSpPr>
          <p:cNvPr id="126" name="Google Shape;126;p17"/>
          <p:cNvSpPr txBox="1">
            <a:spLocks noGrp="1"/>
          </p:cNvSpPr>
          <p:nvPr>
            <p:ph type="subTitle" idx="4294967295"/>
          </p:nvPr>
        </p:nvSpPr>
        <p:spPr>
          <a:xfrm>
            <a:off x="152912" y="4145209"/>
            <a:ext cx="7688262" cy="5413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b="1" dirty="0">
                <a:solidFill>
                  <a:srgbClr val="FFFFFF"/>
                </a:solidFill>
              </a:rPr>
              <a:t>MINSK MAZOWIECKI  LIPIEC 2023 </a:t>
            </a:r>
            <a:endParaRPr sz="1800" b="1" dirty="0">
              <a:solidFill>
                <a:srgbClr val="FFFFFF"/>
              </a:solidFill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43D74C95-1B12-984B-BE92-9FEE4FDEF97A}"/>
              </a:ext>
            </a:extLst>
          </p:cNvPr>
          <p:cNvSpPr/>
          <p:nvPr/>
        </p:nvSpPr>
        <p:spPr>
          <a:xfrm>
            <a:off x="948928" y="4913618"/>
            <a:ext cx="1367682" cy="215444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 sz="800" dirty="0">
                <a:solidFill>
                  <a:srgbClr val="FFFFFF"/>
                </a:solidFill>
              </a:rPr>
              <a:t>Rybnik, </a:t>
            </a:r>
            <a:r>
              <a:rPr lang="en-GB" sz="800" dirty="0" err="1">
                <a:solidFill>
                  <a:srgbClr val="FFFFFF"/>
                </a:solidFill>
              </a:rPr>
              <a:t>fot</a:t>
            </a:r>
            <a:r>
              <a:rPr lang="en-GB" sz="800" dirty="0">
                <a:solidFill>
                  <a:srgbClr val="FFFFFF"/>
                </a:solidFill>
              </a:rPr>
              <a:t>. </a:t>
            </a:r>
            <a:r>
              <a:rPr lang="en-GB" sz="800" dirty="0" err="1">
                <a:solidFill>
                  <a:srgbClr val="FFFFFF"/>
                </a:solidFill>
              </a:rPr>
              <a:t>Archiwum</a:t>
            </a:r>
            <a:r>
              <a:rPr lang="en-GB" sz="800" dirty="0">
                <a:solidFill>
                  <a:srgbClr val="FFFFFF"/>
                </a:solidFill>
              </a:rPr>
              <a:t> UM</a:t>
            </a:r>
          </a:p>
        </p:txBody>
      </p:sp>
      <p:pic>
        <p:nvPicPr>
          <p:cNvPr id="6" name="Obraz 5" descr="Logo Związku Miast Polskich.">
            <a:extLst>
              <a:ext uri="{FF2B5EF4-FFF2-40B4-BE49-F238E27FC236}">
                <a16:creationId xmlns:a16="http://schemas.microsoft.com/office/drawing/2014/main" id="{23BDAB27-03F4-4DAD-95E3-CF68440F6B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740" y="285107"/>
            <a:ext cx="1625098" cy="82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651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D239C87-9387-DD41-957F-70B860AA2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378" y="1322450"/>
            <a:ext cx="8599646" cy="1518600"/>
          </a:xfrm>
        </p:spPr>
        <p:txBody>
          <a:bodyPr>
            <a:normAutofit fontScale="90000"/>
          </a:bodyPr>
          <a:lstStyle/>
          <a:p>
            <a:r>
              <a:rPr lang="pl-PL" sz="2000" dirty="0"/>
              <a:t>MIKROSIECI – połączone ze sobą rozproszone zasoby energetyczne </a:t>
            </a:r>
            <a:br>
              <a:rPr lang="pl-PL" sz="2000" dirty="0"/>
            </a:br>
            <a:r>
              <a:rPr lang="pl-PL" sz="2000" dirty="0"/>
              <a:t>		oraz obciążenia. </a:t>
            </a:r>
            <a:br>
              <a:rPr lang="pl-PL" sz="2000" dirty="0"/>
            </a:br>
            <a:r>
              <a:rPr lang="pl-PL" sz="2000" dirty="0"/>
              <a:t>Kluczowym elementem są źródła wytwórcze </a:t>
            </a:r>
            <a:r>
              <a:rPr lang="pl-PL" sz="2000" dirty="0" err="1"/>
              <a:t>oze</a:t>
            </a:r>
            <a:r>
              <a:rPr lang="pl-PL" sz="2000" dirty="0"/>
              <a:t>  </a:t>
            </a:r>
            <a:br>
              <a:rPr lang="pl-PL" sz="2000" dirty="0"/>
            </a:br>
            <a:r>
              <a:rPr lang="pl-PL" sz="2000" dirty="0"/>
              <a:t>					powiązane z magazynami energii.</a:t>
            </a:r>
            <a:br>
              <a:rPr lang="pl-PL" sz="2000" dirty="0"/>
            </a:br>
            <a:br>
              <a:rPr lang="pl-PL" sz="2000" dirty="0"/>
            </a:br>
            <a:r>
              <a:rPr lang="pl-PL" sz="2000" dirty="0"/>
              <a:t>MIKROSIECI:</a:t>
            </a:r>
            <a:br>
              <a:rPr lang="pl-PL" sz="2000" dirty="0"/>
            </a:br>
            <a:r>
              <a:rPr lang="pl-PL" sz="2000" dirty="0"/>
              <a:t>- powiązane</a:t>
            </a:r>
            <a:br>
              <a:rPr lang="pl-PL" sz="2000" dirty="0"/>
            </a:br>
            <a:r>
              <a:rPr lang="pl-PL" sz="2000" dirty="0"/>
              <a:t>- wyspowe</a:t>
            </a:r>
            <a:br>
              <a:rPr lang="pl-PL" sz="2000" dirty="0"/>
            </a:br>
            <a:r>
              <a:rPr lang="pl-PL" sz="2000" dirty="0"/>
              <a:t>- samodzielne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B47DC9B4-D619-FA44-AA24-FEBCA8DAC47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10</a:t>
            </a:fld>
            <a:endParaRPr lang="en-GB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F27A656E-7883-9E4F-AFCC-DA2F27ACF412}"/>
              </a:ext>
            </a:extLst>
          </p:cNvPr>
          <p:cNvSpPr txBox="1"/>
          <p:nvPr/>
        </p:nvSpPr>
        <p:spPr>
          <a:xfrm>
            <a:off x="1252098" y="542441"/>
            <a:ext cx="7284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b="1" dirty="0">
                <a:solidFill>
                  <a:schemeClr val="bg1"/>
                </a:solidFill>
              </a:rPr>
              <a:t>DECENTRALIZACJA SYSTEMU ENERGETYCZNEGO </a:t>
            </a:r>
          </a:p>
        </p:txBody>
      </p:sp>
    </p:spTree>
    <p:extLst>
      <p:ext uri="{BB962C8B-B14F-4D97-AF65-F5344CB8AC3E}">
        <p14:creationId xmlns:p14="http://schemas.microsoft.com/office/powerpoint/2010/main" val="460726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D239C87-9387-DD41-957F-70B860AA2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644" y="1322450"/>
            <a:ext cx="8825358" cy="1518600"/>
          </a:xfrm>
        </p:spPr>
        <p:txBody>
          <a:bodyPr>
            <a:normAutofit fontScale="90000"/>
          </a:bodyPr>
          <a:lstStyle/>
          <a:p>
            <a:r>
              <a:rPr lang="pl-PL" sz="2000" dirty="0"/>
              <a:t>Odbudowa zasobów mieszkaniowych</a:t>
            </a:r>
            <a:br>
              <a:rPr lang="pl-PL" sz="2000" dirty="0"/>
            </a:br>
            <a:br>
              <a:rPr lang="pl-PL" sz="2000" dirty="0"/>
            </a:br>
            <a:r>
              <a:rPr lang="pl-PL" sz="2000" dirty="0"/>
              <a:t>- nowoczesne, dostępne, energooszczędne zasoby mieszkaniowe</a:t>
            </a:r>
            <a:br>
              <a:rPr lang="pl-PL" sz="2000" dirty="0"/>
            </a:br>
            <a:r>
              <a:rPr lang="pl-PL" sz="2000" dirty="0"/>
              <a:t>- wykorzystanie lokalnych zasobów  w  gospodarce  mieszkaniowej</a:t>
            </a:r>
            <a:br>
              <a:rPr lang="pl-PL" sz="2000" dirty="0"/>
            </a:br>
            <a:r>
              <a:rPr lang="pl-PL" sz="2000" dirty="0"/>
              <a:t>- miejska błękitno – zielona  infrastruktura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B47DC9B4-D619-FA44-AA24-FEBCA8DAC47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11</a:t>
            </a:fld>
            <a:endParaRPr lang="en-GB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F27A656E-7883-9E4F-AFCC-DA2F27ACF412}"/>
              </a:ext>
            </a:extLst>
          </p:cNvPr>
          <p:cNvSpPr txBox="1"/>
          <p:nvPr/>
        </p:nvSpPr>
        <p:spPr>
          <a:xfrm>
            <a:off x="1252098" y="542441"/>
            <a:ext cx="7284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b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43900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D239C87-9387-DD41-957F-70B860AA2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644" y="1322450"/>
            <a:ext cx="8825358" cy="1518600"/>
          </a:xfrm>
        </p:spPr>
        <p:txBody>
          <a:bodyPr>
            <a:normAutofit fontScale="90000"/>
          </a:bodyPr>
          <a:lstStyle/>
          <a:p>
            <a:r>
              <a:rPr lang="pl-PL" sz="2700" dirty="0"/>
              <a:t>budowa lokalnej gospodarki </a:t>
            </a:r>
            <a:br>
              <a:rPr lang="pl-PL" sz="2700" dirty="0"/>
            </a:br>
            <a:r>
              <a:rPr lang="pl-PL" sz="2700" dirty="0"/>
              <a:t>		z wykorzystaniem lokalnych zasobów </a:t>
            </a:r>
            <a:br>
              <a:rPr lang="pl-PL" sz="2000" dirty="0"/>
            </a:br>
            <a:r>
              <a:rPr lang="pl-PL" sz="2000" dirty="0"/>
              <a:t>- lokalne zasoby energetyczne</a:t>
            </a:r>
            <a:br>
              <a:rPr lang="pl-PL" sz="2000" dirty="0"/>
            </a:br>
            <a:r>
              <a:rPr lang="pl-PL" sz="2000" dirty="0"/>
              <a:t>- wykorzystanie lokalnych surowców  </a:t>
            </a:r>
            <a:br>
              <a:rPr lang="pl-PL" sz="2000" dirty="0"/>
            </a:br>
            <a:r>
              <a:rPr lang="pl-PL" sz="2000" dirty="0"/>
              <a:t>- gospodarka obiegu zamkniętego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B47DC9B4-D619-FA44-AA24-FEBCA8DAC47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12</a:t>
            </a:fld>
            <a:endParaRPr lang="en-GB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F27A656E-7883-9E4F-AFCC-DA2F27ACF412}"/>
              </a:ext>
            </a:extLst>
          </p:cNvPr>
          <p:cNvSpPr txBox="1"/>
          <p:nvPr/>
        </p:nvSpPr>
        <p:spPr>
          <a:xfrm>
            <a:off x="1252098" y="542441"/>
            <a:ext cx="7284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b="1" dirty="0">
                <a:solidFill>
                  <a:schemeClr val="bg1"/>
                </a:solidFill>
              </a:rPr>
              <a:t>NOWOCZESNA LOKLNA  GOSPODARKA  </a:t>
            </a:r>
          </a:p>
        </p:txBody>
      </p:sp>
    </p:spTree>
    <p:extLst>
      <p:ext uri="{BB962C8B-B14F-4D97-AF65-F5344CB8AC3E}">
        <p14:creationId xmlns:p14="http://schemas.microsoft.com/office/powerpoint/2010/main" val="979106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 descr="Panorama zamglonego miasta o poranku, widoczne zabudowania miejskie, wieża  kościoła i dużo zieleni.">
            <a:extLst>
              <a:ext uri="{FF2B5EF4-FFF2-40B4-BE49-F238E27FC236}">
                <a16:creationId xmlns:a16="http://schemas.microsoft.com/office/drawing/2014/main" id="{FA526E2B-8445-9D4A-A8DB-E3A8424EFE8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962" b="6962"/>
          <a:stretch/>
        </p:blipFill>
        <p:spPr>
          <a:xfrm>
            <a:off x="-1" y="-11575"/>
            <a:ext cx="9144001" cy="5158513"/>
          </a:xfrm>
          <a:prstGeom prst="rect">
            <a:avLst/>
          </a:prstGeom>
        </p:spPr>
      </p:pic>
      <p:sp>
        <p:nvSpPr>
          <p:cNvPr id="125" name="Google Shape;125;p17"/>
          <p:cNvSpPr txBox="1">
            <a:spLocks noGrp="1"/>
          </p:cNvSpPr>
          <p:nvPr>
            <p:ph type="ctrTitle" idx="4294967295"/>
          </p:nvPr>
        </p:nvSpPr>
        <p:spPr>
          <a:xfrm>
            <a:off x="835806" y="1322388"/>
            <a:ext cx="7688262" cy="10766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4800" dirty="0">
                <a:solidFill>
                  <a:srgbClr val="FFFFFF"/>
                </a:solidFill>
              </a:rPr>
              <a:t>Dziękuję  za uwagę</a:t>
            </a:r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126" name="Google Shape;126;p17"/>
          <p:cNvSpPr txBox="1">
            <a:spLocks noGrp="1"/>
          </p:cNvSpPr>
          <p:nvPr>
            <p:ph type="subTitle" idx="4294967295"/>
          </p:nvPr>
        </p:nvSpPr>
        <p:spPr>
          <a:xfrm>
            <a:off x="835806" y="2394775"/>
            <a:ext cx="5982051" cy="10766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indent="0">
              <a:buNone/>
            </a:pPr>
            <a:r>
              <a:rPr lang="pl-PL" sz="8000" b="1" dirty="0">
                <a:solidFill>
                  <a:schemeClr val="bg1"/>
                </a:solidFill>
              </a:rPr>
              <a:t>Zdzisław Czucha</a:t>
            </a:r>
            <a:br>
              <a:rPr lang="pl-PL" sz="7200" dirty="0">
                <a:solidFill>
                  <a:schemeClr val="bg1"/>
                </a:solidFill>
              </a:rPr>
            </a:br>
            <a:r>
              <a:rPr lang="pl-PL" sz="6400" dirty="0">
                <a:solidFill>
                  <a:schemeClr val="bg1"/>
                </a:solidFill>
              </a:rPr>
              <a:t>doradca miast</a:t>
            </a:r>
            <a:br>
              <a:rPr lang="pl-PL" sz="6400" dirty="0">
                <a:solidFill>
                  <a:schemeClr val="bg1"/>
                </a:solidFill>
              </a:rPr>
            </a:br>
            <a:r>
              <a:rPr lang="pl-PL" sz="6400" dirty="0">
                <a:solidFill>
                  <a:schemeClr val="bg1"/>
                </a:solidFill>
              </a:rPr>
              <a:t>doradca sektorowy </a:t>
            </a:r>
            <a:r>
              <a:rPr lang="pl-PL" sz="6400" dirty="0" err="1">
                <a:solidFill>
                  <a:schemeClr val="bg1"/>
                </a:solidFill>
              </a:rPr>
              <a:t>ds</a:t>
            </a:r>
            <a:r>
              <a:rPr lang="pl-PL" sz="6400" dirty="0">
                <a:solidFill>
                  <a:schemeClr val="bg1"/>
                </a:solidFill>
              </a:rPr>
              <a:t> energii i transformacji energetycznej</a:t>
            </a:r>
            <a:br>
              <a:rPr lang="pl-PL" sz="6400" dirty="0">
                <a:solidFill>
                  <a:schemeClr val="bg1"/>
                </a:solidFill>
              </a:rPr>
            </a:br>
            <a:r>
              <a:rPr lang="pl-PL" sz="6400" dirty="0">
                <a:solidFill>
                  <a:schemeClr val="bg1"/>
                </a:solidFill>
              </a:rPr>
              <a:t>kom: 501098096</a:t>
            </a:r>
            <a:br>
              <a:rPr lang="pl-PL" sz="6400" dirty="0">
                <a:solidFill>
                  <a:schemeClr val="bg1"/>
                </a:solidFill>
              </a:rPr>
            </a:br>
            <a:r>
              <a:rPr lang="pl-PL" sz="6400" dirty="0">
                <a:solidFill>
                  <a:schemeClr val="bg1"/>
                </a:solidFill>
              </a:rPr>
              <a:t>mail: </a:t>
            </a:r>
            <a:r>
              <a:rPr lang="pl-PL" sz="6400" dirty="0" err="1">
                <a:solidFill>
                  <a:schemeClr val="bg1"/>
                </a:solidFill>
              </a:rPr>
              <a:t>zdzislaw.czucha@zmp.poznan.pl</a:t>
            </a:r>
            <a:r>
              <a:rPr lang="pl-PL" sz="6400" dirty="0">
                <a:solidFill>
                  <a:schemeClr val="bg1"/>
                </a:solidFill>
              </a:rPr>
              <a:t> </a:t>
            </a:r>
            <a:endParaRPr lang="en-GB" sz="64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1800" b="1" dirty="0">
              <a:solidFill>
                <a:schemeClr val="bg1"/>
              </a:solidFill>
            </a:endParaRPr>
          </a:p>
        </p:txBody>
      </p:sp>
      <p:pic>
        <p:nvPicPr>
          <p:cNvPr id="3" name="Obraz 5" descr="Logo Związku Miast Polskich">
            <a:extLst>
              <a:ext uri="{FF2B5EF4-FFF2-40B4-BE49-F238E27FC236}">
                <a16:creationId xmlns:a16="http://schemas.microsoft.com/office/drawing/2014/main" id="{F040AC4A-F0E8-4437-8768-C3401F513E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740" y="285107"/>
            <a:ext cx="1625098" cy="82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184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BE8060DB-9135-6F4D-B1FB-E6794676C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633" y="1417320"/>
            <a:ext cx="8066897" cy="2926539"/>
          </a:xfrm>
        </p:spPr>
        <p:txBody>
          <a:bodyPr>
            <a:noAutofit/>
          </a:bodyPr>
          <a:lstStyle/>
          <a:p>
            <a:r>
              <a:rPr lang="pl-PL" dirty="0"/>
              <a:t>Związek Miast Polskich – ZMP</a:t>
            </a:r>
            <a:br>
              <a:rPr lang="pl-PL" dirty="0"/>
            </a:br>
            <a:br>
              <a:rPr lang="pl-PL" dirty="0"/>
            </a:br>
            <a:r>
              <a:rPr lang="pl-PL" sz="2400" dirty="0"/>
              <a:t>Najstarsza polska organizacja samorządowa  z  tradycjami sięgającymi do okresu międzywojennego . </a:t>
            </a:r>
            <a:br>
              <a:rPr lang="pl-PL" sz="2400" dirty="0"/>
            </a:br>
            <a:r>
              <a:rPr lang="pl-PL" sz="2400" dirty="0"/>
              <a:t>Silna i skuteczna, integrująca miasta wokół wspólnych celów. </a:t>
            </a:r>
            <a:endParaRPr lang="pl-PL" sz="1800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8C2551D9-AAB0-6F4E-B03D-BD448328B6E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539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BE8060DB-9135-6F4D-B1FB-E6794676C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449" y="1322449"/>
            <a:ext cx="7562495" cy="2657269"/>
          </a:xfrm>
        </p:spPr>
        <p:txBody>
          <a:bodyPr>
            <a:noAutofit/>
          </a:bodyPr>
          <a:lstStyle/>
          <a:p>
            <a:r>
              <a:rPr lang="pl-PL" sz="2800" dirty="0"/>
              <a:t>ZWIĄZEK  MIAST POLSKICH</a:t>
            </a:r>
            <a:br>
              <a:rPr lang="pl-PL" sz="2800" dirty="0"/>
            </a:br>
            <a:br>
              <a:rPr lang="pl-PL" sz="1800" dirty="0"/>
            </a:br>
            <a:r>
              <a:rPr lang="pl-PL" sz="1800" dirty="0"/>
              <a:t>- </a:t>
            </a:r>
            <a:r>
              <a:rPr lang="pl-PL" sz="1400" dirty="0"/>
              <a:t>skutecznie wspiera polskie miasta w działaniach na rzecz rozwoju 	</a:t>
            </a:r>
            <a:br>
              <a:rPr lang="pl-PL" sz="1400" dirty="0"/>
            </a:br>
            <a:r>
              <a:rPr lang="pl-PL" sz="1400" dirty="0"/>
              <a:t>społeczno-kulturalnego i gospodarczego </a:t>
            </a:r>
            <a:br>
              <a:rPr lang="pl-PL" sz="1400" dirty="0"/>
            </a:br>
            <a:r>
              <a:rPr lang="pl-PL" sz="1400" dirty="0"/>
              <a:t>- upowszechnia dobre praktyki nowoczesnego i innowacyjnego 	zarządzania samorządowymi wspólnotami mieszkańców</a:t>
            </a:r>
            <a:br>
              <a:rPr lang="pl-PL" sz="1400" dirty="0"/>
            </a:br>
            <a:r>
              <a:rPr lang="pl-PL" sz="1400" dirty="0"/>
              <a:t>- współpracuje z podmiotami publicznymi i prywatnymi, by stwarzać miastom jak najlepsze warunki dla świadczenia  przez nie usług publicznych najwyższej jakości</a:t>
            </a:r>
            <a:br>
              <a:rPr lang="pl-PL" sz="1400" dirty="0"/>
            </a:br>
            <a:r>
              <a:rPr lang="pl-PL" sz="1400" dirty="0"/>
              <a:t>_prowadzi lobbing legislacyjny dzięki udziałowi przedstawicieli 	ZMP w pracach Komisji Wspólnej Rządu i Samorządu Terytorialnego, komisji sejmowych i senackich</a:t>
            </a:r>
            <a:endParaRPr lang="pl-PL" sz="1800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8C2551D9-AAB0-6F4E-B03D-BD448328B6E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601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BE8060DB-9135-6F4D-B1FB-E6794676C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418" y="1274494"/>
            <a:ext cx="8575204" cy="3241965"/>
          </a:xfrm>
        </p:spPr>
        <p:txBody>
          <a:bodyPr>
            <a:noAutofit/>
          </a:bodyPr>
          <a:lstStyle/>
          <a:p>
            <a:r>
              <a:rPr lang="pl-PL" sz="2400" dirty="0"/>
              <a:t>ZMP współpraca  w zakresie transformacji energetycznej</a:t>
            </a:r>
            <a:br>
              <a:rPr lang="pl-PL" sz="2800" dirty="0"/>
            </a:br>
            <a:br>
              <a:rPr lang="pl-PL" sz="2000" dirty="0"/>
            </a:br>
            <a:r>
              <a:rPr lang="pl-PL" sz="1800" dirty="0"/>
              <a:t>-  doradztwo dla miast w zakresie łagodzenia zmian klimatu, </a:t>
            </a:r>
            <a:br>
              <a:rPr lang="pl-PL" sz="1800" dirty="0"/>
            </a:br>
            <a:r>
              <a:rPr lang="pl-PL" sz="1800" dirty="0"/>
              <a:t>-  wdrażanie dobrych  praktyk w zakresie bezpieczeństwa energetycznego </a:t>
            </a:r>
            <a:br>
              <a:rPr lang="pl-PL" sz="1800" dirty="0"/>
            </a:br>
            <a:r>
              <a:rPr lang="pl-PL" sz="1800" dirty="0"/>
              <a:t>-  wykorzystanie  odnawialnych źródeł energii </a:t>
            </a:r>
            <a:br>
              <a:rPr lang="pl-PL" sz="1800" dirty="0"/>
            </a:br>
            <a:r>
              <a:rPr lang="pl-PL" sz="1800" dirty="0"/>
              <a:t>- organizacja  konferencji i seminariów tematycznych dotyczących różnych  	obszarów transformacji energetycznej</a:t>
            </a:r>
            <a:br>
              <a:rPr lang="pl-PL" sz="1800" dirty="0"/>
            </a:br>
            <a:r>
              <a:rPr lang="pl-PL" sz="1800" dirty="0"/>
              <a:t>- promocja rozwiązań obniżających zużycie energii, obniżenia emisji 	zanieczyszczeń oraz poprawiających efektywność energetyczną</a:t>
            </a:r>
            <a:br>
              <a:rPr lang="pl-PL" sz="1800" dirty="0"/>
            </a:br>
            <a:r>
              <a:rPr lang="pl-PL" sz="1800" dirty="0"/>
              <a:t>- rozwijanie nowych form współpracy  z samorządami w ramach dużych 	projektów  Rozwój Lokalny czy też  Centrum Wsparcia Doradczego </a:t>
            </a:r>
            <a:br>
              <a:rPr lang="pl-PL" sz="2000" b="0" dirty="0"/>
            </a:br>
            <a:endParaRPr lang="pl-PL" sz="2000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8C2551D9-AAB0-6F4E-B03D-BD448328B6E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246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BE8060DB-9135-6F4D-B1FB-E6794676C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418" y="1274494"/>
            <a:ext cx="8575204" cy="3241965"/>
          </a:xfrm>
        </p:spPr>
        <p:txBody>
          <a:bodyPr>
            <a:noAutofit/>
          </a:bodyPr>
          <a:lstStyle/>
          <a:p>
            <a:br>
              <a:rPr lang="pl-PL" sz="2000" b="0" dirty="0"/>
            </a:br>
            <a:endParaRPr lang="pl-PL" sz="2000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8C2551D9-AAB0-6F4E-B03D-BD448328B6E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5</a:t>
            </a:fld>
            <a:endParaRPr lang="en-GB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ABB288D2-AA29-1949-9381-8D0FBC9BAC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4208" y="1143053"/>
            <a:ext cx="4490977" cy="3373406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1A6B2AC3-FA61-4A4C-A889-F5074CDC19E4}"/>
              </a:ext>
            </a:extLst>
          </p:cNvPr>
          <p:cNvSpPr txBox="1"/>
          <p:nvPr/>
        </p:nvSpPr>
        <p:spPr>
          <a:xfrm>
            <a:off x="1504708" y="548798"/>
            <a:ext cx="6794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chemeClr val="bg1"/>
                </a:solidFill>
              </a:rPr>
              <a:t>SYSTEM  ELEKTROENERGETYCZNY UKRAINY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0C57919A-309E-5D4A-8EF8-5CD529033F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723" y="1990846"/>
            <a:ext cx="3974048" cy="2525613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20D0AB9E-E5F7-8445-A58E-2A8C0BBF1E8E}"/>
              </a:ext>
            </a:extLst>
          </p:cNvPr>
          <p:cNvSpPr txBox="1"/>
          <p:nvPr/>
        </p:nvSpPr>
        <p:spPr>
          <a:xfrm>
            <a:off x="266217" y="1327863"/>
            <a:ext cx="3755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MOC ZAINSTALOWANA  </a:t>
            </a:r>
          </a:p>
          <a:p>
            <a:r>
              <a:rPr lang="pl-PL" dirty="0">
                <a:solidFill>
                  <a:schemeClr val="bg1"/>
                </a:solidFill>
              </a:rPr>
              <a:t> ok 54 GW stan na 2020</a:t>
            </a:r>
          </a:p>
        </p:txBody>
      </p:sp>
    </p:spTree>
    <p:extLst>
      <p:ext uri="{BB962C8B-B14F-4D97-AF65-F5344CB8AC3E}">
        <p14:creationId xmlns:p14="http://schemas.microsoft.com/office/powerpoint/2010/main" val="3184452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BE8060DB-9135-6F4D-B1FB-E6794676C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643" y="1274494"/>
            <a:ext cx="8830359" cy="3241965"/>
          </a:xfrm>
        </p:spPr>
        <p:txBody>
          <a:bodyPr>
            <a:noAutofit/>
          </a:bodyPr>
          <a:lstStyle/>
          <a:p>
            <a:r>
              <a:rPr lang="pl-PL" sz="2000" b="0" dirty="0" err="1"/>
              <a:t>Miks</a:t>
            </a:r>
            <a:r>
              <a:rPr lang="pl-PL" sz="2000" b="0" dirty="0"/>
              <a:t> energetyczny Ukrainy jest zdywersyfikowany.</a:t>
            </a:r>
            <a:br>
              <a:rPr lang="pl-PL" sz="2000" b="0" dirty="0"/>
            </a:br>
            <a:r>
              <a:rPr lang="pl-PL" sz="2000" b="0" dirty="0"/>
              <a:t>W 2020 r.</a:t>
            </a:r>
            <a:br>
              <a:rPr lang="pl-PL" sz="2000" b="0" dirty="0"/>
            </a:br>
            <a:r>
              <a:rPr lang="pl-PL" sz="2000" b="0" dirty="0"/>
              <a:t>- węgiel pokrywał 26,4% potrzeb energetycznych, </a:t>
            </a:r>
            <a:br>
              <a:rPr lang="pl-PL" sz="2000" b="0" dirty="0"/>
            </a:br>
            <a:r>
              <a:rPr lang="pl-PL" sz="2000" b="0" dirty="0"/>
              <a:t>- gaz ziemny 27,5%, </a:t>
            </a:r>
            <a:br>
              <a:rPr lang="pl-PL" sz="2000" b="0" dirty="0"/>
            </a:br>
            <a:r>
              <a:rPr lang="pl-PL" sz="2000" b="0" dirty="0"/>
              <a:t>- energetyka jądrowa 23,1%.</a:t>
            </a:r>
            <a:br>
              <a:rPr lang="pl-PL" sz="2000" b="0" dirty="0"/>
            </a:br>
            <a:r>
              <a:rPr lang="pl-PL" sz="2000" dirty="0">
                <a:solidFill>
                  <a:schemeClr val="accent3"/>
                </a:solidFill>
              </a:rPr>
              <a:t>Ukraina wydobywa wszystkie surowce kopalne zużywane       w energetyce</a:t>
            </a:r>
            <a:br>
              <a:rPr lang="pl-PL" sz="2000" dirty="0">
                <a:solidFill>
                  <a:schemeClr val="accent3"/>
                </a:solidFill>
              </a:rPr>
            </a:br>
            <a:r>
              <a:rPr lang="pl-PL" sz="2000" dirty="0">
                <a:solidFill>
                  <a:schemeClr val="accent3"/>
                </a:solidFill>
              </a:rPr>
              <a:t>Udział żadnego z głównych źródeł energii nie przekracza 30%. </a:t>
            </a:r>
            <a:br>
              <a:rPr lang="pl-PL" sz="2000" dirty="0">
                <a:solidFill>
                  <a:schemeClr val="accent3"/>
                </a:solidFill>
              </a:rPr>
            </a:br>
            <a:r>
              <a:rPr lang="pl-PL" sz="2000" dirty="0">
                <a:solidFill>
                  <a:schemeClr val="accent3"/>
                </a:solidFill>
              </a:rPr>
              <a:t>Zależność od importu surowców energetycznych nie jest wysoka – w 2020 r. wyniosła 35,56%. 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8C2551D9-AAB0-6F4E-B03D-BD448328B6E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946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BE8060DB-9135-6F4D-B1FB-E6794676C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748" y="1274494"/>
            <a:ext cx="8834524" cy="3241965"/>
          </a:xfrm>
        </p:spPr>
        <p:txBody>
          <a:bodyPr>
            <a:noAutofit/>
          </a:bodyPr>
          <a:lstStyle/>
          <a:p>
            <a:r>
              <a:rPr lang="pl-PL" sz="2000" b="0" dirty="0"/>
              <a:t>Produkcja  energii elektrycznej </a:t>
            </a:r>
            <a:br>
              <a:rPr lang="pl-PL" sz="2000" b="0" dirty="0"/>
            </a:br>
            <a:r>
              <a:rPr lang="pl-PL" sz="2000" b="0" dirty="0"/>
              <a:t>- oparta jest o elektrownie jądrowe ok 45% </a:t>
            </a:r>
            <a:br>
              <a:rPr lang="pl-PL" sz="2000" b="0" dirty="0"/>
            </a:br>
            <a:r>
              <a:rPr lang="pl-PL" sz="2000" b="0" dirty="0"/>
              <a:t>- węglowe ok 45 % </a:t>
            </a:r>
            <a:br>
              <a:rPr lang="pl-PL" sz="2000" b="0" dirty="0"/>
            </a:br>
            <a:r>
              <a:rPr lang="pl-PL" sz="2000" b="0" dirty="0"/>
              <a:t>- pozostałe nośniki ok 10%</a:t>
            </a:r>
            <a:br>
              <a:rPr lang="pl-PL" sz="2000" b="0" dirty="0"/>
            </a:br>
            <a:r>
              <a:rPr lang="pl-PL" sz="2000" b="0" dirty="0"/>
              <a:t>Pod względem zasobów geologicznych węgla kopalnego Ukraina zajmuje pierwsze miejsce w  Europie</a:t>
            </a:r>
            <a:br>
              <a:rPr lang="pl-PL" sz="2000" b="0" dirty="0"/>
            </a:br>
            <a:r>
              <a:rPr lang="pl-PL" sz="2000" b="0" dirty="0"/>
              <a:t>Kluczowa część ukraińskich zasobów antracytu, tj. 92,4% przypada na donieckie zagłębie węglowe, </a:t>
            </a:r>
            <a:br>
              <a:rPr lang="pl-PL" sz="2000" b="0" dirty="0"/>
            </a:br>
            <a:r>
              <a:rPr lang="pl-PL" sz="2000" b="0" dirty="0"/>
              <a:t>Zaporoska Elektrownia Atomowa znajduje się pod kontrolą wojsk rosyjskich </a:t>
            </a:r>
            <a:br>
              <a:rPr lang="pl-PL" sz="2000" dirty="0"/>
            </a:br>
            <a:endParaRPr lang="pl-PL" sz="2000" dirty="0">
              <a:solidFill>
                <a:schemeClr val="accent3"/>
              </a:solidFill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8C2551D9-AAB0-6F4E-B03D-BD448328B6E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7</a:t>
            </a:fld>
            <a:endParaRPr lang="en-GB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9E0A4FF1-6AAC-B24D-AADB-3420A0FC7F04}"/>
              </a:ext>
            </a:extLst>
          </p:cNvPr>
          <p:cNvSpPr txBox="1"/>
          <p:nvPr/>
        </p:nvSpPr>
        <p:spPr>
          <a:xfrm>
            <a:off x="1162373" y="193632"/>
            <a:ext cx="7483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b="1" dirty="0">
                <a:solidFill>
                  <a:schemeClr val="bg1"/>
                </a:solidFill>
              </a:rPr>
              <a:t>SCENTRALIZOWANY SYSTEM ENERGETYCZNY UKRAINY </a:t>
            </a:r>
          </a:p>
          <a:p>
            <a:r>
              <a:rPr lang="pl-PL" sz="1800" b="1" dirty="0">
                <a:solidFill>
                  <a:schemeClr val="bg1"/>
                </a:solidFill>
              </a:rPr>
              <a:t>SZANSA CZY ZAGROŻENIE</a:t>
            </a:r>
          </a:p>
        </p:txBody>
      </p:sp>
    </p:spTree>
    <p:extLst>
      <p:ext uri="{BB962C8B-B14F-4D97-AF65-F5344CB8AC3E}">
        <p14:creationId xmlns:p14="http://schemas.microsoft.com/office/powerpoint/2010/main" val="2121111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D239C87-9387-DD41-957F-70B860AA2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450" y="1322450"/>
            <a:ext cx="8197574" cy="1518600"/>
          </a:xfrm>
        </p:spPr>
        <p:txBody>
          <a:bodyPr>
            <a:normAutofit fontScale="90000"/>
          </a:bodyPr>
          <a:lstStyle/>
          <a:p>
            <a:r>
              <a:rPr lang="pl-PL" sz="2000" dirty="0"/>
              <a:t>odbudowa zniszczonej infrastruktury energetycznej</a:t>
            </a:r>
            <a:br>
              <a:rPr lang="pl-PL" sz="2000" dirty="0"/>
            </a:br>
            <a:br>
              <a:rPr lang="pl-PL" sz="2000" dirty="0"/>
            </a:br>
            <a:r>
              <a:rPr lang="pl-PL" sz="2000" dirty="0"/>
              <a:t>integracja systemów energetycznych </a:t>
            </a:r>
            <a:br>
              <a:rPr lang="pl-PL" sz="2000" dirty="0"/>
            </a:br>
            <a:br>
              <a:rPr lang="pl-PL" sz="2000" dirty="0"/>
            </a:br>
            <a:r>
              <a:rPr lang="pl-PL" sz="2000" dirty="0"/>
              <a:t>źródła wytwórcze </a:t>
            </a:r>
            <a:br>
              <a:rPr lang="pl-PL" sz="2000" dirty="0"/>
            </a:br>
            <a:br>
              <a:rPr lang="pl-PL" sz="2000" dirty="0"/>
            </a:br>
            <a:r>
              <a:rPr lang="pl-PL" sz="2000" dirty="0"/>
              <a:t>nośniki energii</a:t>
            </a:r>
            <a:br>
              <a:rPr lang="pl-PL" sz="2000" dirty="0"/>
            </a:br>
            <a:endParaRPr lang="pl-PL" sz="2000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B47DC9B4-D619-FA44-AA24-FEBCA8DAC47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8</a:t>
            </a:fld>
            <a:endParaRPr lang="en-GB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F27A656E-7883-9E4F-AFCC-DA2F27ACF412}"/>
              </a:ext>
            </a:extLst>
          </p:cNvPr>
          <p:cNvSpPr txBox="1"/>
          <p:nvPr/>
        </p:nvSpPr>
        <p:spPr>
          <a:xfrm>
            <a:off x="1252098" y="542441"/>
            <a:ext cx="7284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chemeClr val="bg1"/>
                </a:solidFill>
              </a:rPr>
              <a:t>DECENTRALIZACJA SYSTEMU ENERGETYCZNEGO </a:t>
            </a:r>
          </a:p>
        </p:txBody>
      </p:sp>
    </p:spTree>
    <p:extLst>
      <p:ext uri="{BB962C8B-B14F-4D97-AF65-F5344CB8AC3E}">
        <p14:creationId xmlns:p14="http://schemas.microsoft.com/office/powerpoint/2010/main" val="1051744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D239C87-9387-DD41-957F-70B860AA2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222" y="1322450"/>
            <a:ext cx="8644802" cy="1518600"/>
          </a:xfrm>
        </p:spPr>
        <p:txBody>
          <a:bodyPr>
            <a:normAutofit fontScale="90000"/>
          </a:bodyPr>
          <a:lstStyle/>
          <a:p>
            <a:r>
              <a:rPr lang="pl-PL" sz="2700" dirty="0"/>
              <a:t>rozwój systemu </a:t>
            </a:r>
            <a:r>
              <a:rPr lang="pl-PL" sz="2700" dirty="0" err="1"/>
              <a:t>prosumenckiego</a:t>
            </a:r>
            <a:r>
              <a:rPr lang="pl-PL" sz="2700" dirty="0"/>
              <a:t> – produkuję – zużywam</a:t>
            </a:r>
            <a:br>
              <a:rPr lang="pl-PL" sz="2700" dirty="0"/>
            </a:br>
            <a:br>
              <a:rPr lang="pl-PL" sz="2000" dirty="0"/>
            </a:br>
            <a:r>
              <a:rPr lang="pl-PL" sz="2000" dirty="0"/>
              <a:t>	społeczności energetyczne</a:t>
            </a:r>
            <a:br>
              <a:rPr lang="pl-PL" sz="2000" dirty="0"/>
            </a:br>
            <a:r>
              <a:rPr lang="pl-PL" sz="2000" dirty="0"/>
              <a:t>	klastry energetyczne</a:t>
            </a:r>
            <a:br>
              <a:rPr lang="pl-PL" sz="2000" dirty="0"/>
            </a:br>
            <a:r>
              <a:rPr lang="pl-PL" sz="2000" dirty="0"/>
              <a:t>	wyspy energetyczne </a:t>
            </a:r>
            <a:br>
              <a:rPr lang="pl-PL" sz="2000" dirty="0"/>
            </a:br>
            <a:r>
              <a:rPr lang="pl-PL" sz="2000" dirty="0"/>
              <a:t>	spółdzielnie energetyczne</a:t>
            </a:r>
            <a:br>
              <a:rPr lang="pl-PL" sz="2000" dirty="0"/>
            </a:br>
            <a:br>
              <a:rPr lang="pl-PL" sz="2000" dirty="0"/>
            </a:br>
            <a:br>
              <a:rPr lang="pl-PL" sz="2000" dirty="0"/>
            </a:br>
            <a:br>
              <a:rPr lang="pl-PL" sz="2000" dirty="0"/>
            </a:br>
            <a:endParaRPr lang="pl-PL" sz="2000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B47DC9B4-D619-FA44-AA24-FEBCA8DAC47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9</a:t>
            </a:fld>
            <a:endParaRPr lang="en-GB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F27A656E-7883-9E4F-AFCC-DA2F27ACF412}"/>
              </a:ext>
            </a:extLst>
          </p:cNvPr>
          <p:cNvSpPr txBox="1"/>
          <p:nvPr/>
        </p:nvSpPr>
        <p:spPr>
          <a:xfrm>
            <a:off x="929897" y="402956"/>
            <a:ext cx="7284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chemeClr val="bg1"/>
                </a:solidFill>
              </a:rPr>
              <a:t>DECENTRALIZACJA SYSTEMU ENERGETYCZNEGO </a:t>
            </a:r>
          </a:p>
        </p:txBody>
      </p:sp>
    </p:spTree>
    <p:extLst>
      <p:ext uri="{BB962C8B-B14F-4D97-AF65-F5344CB8AC3E}">
        <p14:creationId xmlns:p14="http://schemas.microsoft.com/office/powerpoint/2010/main" val="999937966"/>
      </p:ext>
    </p:extLst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C21CEC128513E468D693A444DC5A13C" ma:contentTypeVersion="12" ma:contentTypeDescription="Utwórz nowy dokument." ma:contentTypeScope="" ma:versionID="3586324fd03f46f6f21a867772c98e6f">
  <xsd:schema xmlns:xsd="http://www.w3.org/2001/XMLSchema" xmlns:xs="http://www.w3.org/2001/XMLSchema" xmlns:p="http://schemas.microsoft.com/office/2006/metadata/properties" xmlns:ns2="e8befe75-3807-4551-8189-c773152414b1" xmlns:ns3="6c81c184-838d-4944-b958-9173f85e406b" targetNamespace="http://schemas.microsoft.com/office/2006/metadata/properties" ma:root="true" ma:fieldsID="558a1a8c23d3595d1c7a4664ac05fef5" ns2:_="" ns3:_="">
    <xsd:import namespace="e8befe75-3807-4551-8189-c773152414b1"/>
    <xsd:import namespace="6c81c184-838d-4944-b958-9173f85e40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befe75-3807-4551-8189-c773152414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81c184-838d-4944-b958-9173f85e406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D83B3BB-F935-4799-86F1-317650614E48}">
  <ds:schemaRefs>
    <ds:schemaRef ds:uri="http://schemas.microsoft.com/office/2006/documentManagement/types"/>
    <ds:schemaRef ds:uri="http://purl.org/dc/elements/1.1/"/>
    <ds:schemaRef ds:uri="6c81c184-838d-4944-b958-9173f85e406b"/>
    <ds:schemaRef ds:uri="http://schemas.microsoft.com/office/2006/metadata/properties"/>
    <ds:schemaRef ds:uri="http://schemas.openxmlformats.org/package/2006/metadata/core-properties"/>
    <ds:schemaRef ds:uri="http://purl.org/dc/terms/"/>
    <ds:schemaRef ds:uri="e8befe75-3807-4551-8189-c773152414b1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392B2F7-641A-45CF-B3B9-A91C2F11C16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E335E03-736C-4352-961C-FA418FD41D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befe75-3807-4551-8189-c773152414b1"/>
    <ds:schemaRef ds:uri="6c81c184-838d-4944-b958-9173f85e40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821</TotalTime>
  <Words>593</Words>
  <Application>Microsoft Macintosh PowerPoint</Application>
  <PresentationFormat>Pokaz na ekranie (16:9)</PresentationFormat>
  <Paragraphs>37</Paragraphs>
  <Slides>13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7" baseType="lpstr">
      <vt:lpstr>Lato</vt:lpstr>
      <vt:lpstr>Arial</vt:lpstr>
      <vt:lpstr>Raleway</vt:lpstr>
      <vt:lpstr>Streamline</vt:lpstr>
      <vt:lpstr> Mosty Zaufania 2.0. Spotkanie polskich i ukraińskich samorządów Decentralizacja dostaw energii i OZE: koncepcje, przyciąganie inwestorów, odbudowa infrastruktury komunalnej w Ukrainie </vt:lpstr>
      <vt:lpstr>Związek Miast Polskich – ZMP  Najstarsza polska organizacja samorządowa  z  tradycjami sięgającymi do okresu międzywojennego .  Silna i skuteczna, integrująca miasta wokół wspólnych celów. </vt:lpstr>
      <vt:lpstr>ZWIĄZEK  MIAST POLSKICH  - skutecznie wspiera polskie miasta w działaniach na rzecz rozwoju   społeczno-kulturalnego i gospodarczego  - upowszechnia dobre praktyki nowoczesnego i innowacyjnego  zarządzania samorządowymi wspólnotami mieszkańców - współpracuje z podmiotami publicznymi i prywatnymi, by stwarzać miastom jak najlepsze warunki dla świadczenia  przez nie usług publicznych najwyższej jakości _prowadzi lobbing legislacyjny dzięki udziałowi przedstawicieli  ZMP w pracach Komisji Wspólnej Rządu i Samorządu Terytorialnego, komisji sejmowych i senackich</vt:lpstr>
      <vt:lpstr>ZMP współpraca  w zakresie transformacji energetycznej  -  doradztwo dla miast w zakresie łagodzenia zmian klimatu,  -  wdrażanie dobrych  praktyk w zakresie bezpieczeństwa energetycznego  -  wykorzystanie  odnawialnych źródeł energii  - organizacja  konferencji i seminariów tematycznych dotyczących różnych   obszarów transformacji energetycznej - promocja rozwiązań obniżających zużycie energii, obniżenia emisji  zanieczyszczeń oraz poprawiających efektywność energetyczną - rozwijanie nowych form współpracy  z samorządami w ramach dużych  projektów  Rozwój Lokalny czy też  Centrum Wsparcia Doradczego  </vt:lpstr>
      <vt:lpstr> </vt:lpstr>
      <vt:lpstr>Miks energetyczny Ukrainy jest zdywersyfikowany. W 2020 r. - węgiel pokrywał 26,4% potrzeb energetycznych,  - gaz ziemny 27,5%,  - energetyka jądrowa 23,1%. Ukraina wydobywa wszystkie surowce kopalne zużywane       w energetyce Udział żadnego z głównych źródeł energii nie przekracza 30%.  Zależność od importu surowców energetycznych nie jest wysoka – w 2020 r. wyniosła 35,56%. </vt:lpstr>
      <vt:lpstr>Produkcja  energii elektrycznej  - oparta jest o elektrownie jądrowe ok 45%  - węglowe ok 45 %  - pozostałe nośniki ok 10% Pod względem zasobów geologicznych węgla kopalnego Ukraina zajmuje pierwsze miejsce w  Europie Kluczowa część ukraińskich zasobów antracytu, tj. 92,4% przypada na donieckie zagłębie węglowe,  Zaporoska Elektrownia Atomowa znajduje się pod kontrolą wojsk rosyjskich  </vt:lpstr>
      <vt:lpstr>odbudowa zniszczonej infrastruktury energetycznej  integracja systemów energetycznych   źródła wytwórcze   nośniki energii </vt:lpstr>
      <vt:lpstr>rozwój systemu prosumenckiego – produkuję – zużywam   społeczności energetyczne  klastry energetyczne  wyspy energetyczne   spółdzielnie energetyczne    </vt:lpstr>
      <vt:lpstr>MIKROSIECI – połączone ze sobą rozproszone zasoby energetyczne    oraz obciążenia.  Kluczowym elementem są źródła wytwórcze oze        powiązane z magazynami energii.  MIKROSIECI: - powiązane - wyspowe - samodzielne</vt:lpstr>
      <vt:lpstr>Odbudowa zasobów mieszkaniowych  - nowoczesne, dostępne, energooszczędne zasoby mieszkaniowe - wykorzystanie lokalnych zasobów  w  gospodarce  mieszkaniowej - miejska błękitno – zielona  infrastruktura</vt:lpstr>
      <vt:lpstr>budowa lokalnej gospodarki    z wykorzystaniem lokalnych zasobów  - lokalne zasoby energetyczne - wykorzystanie lokalnych surowców   - gospodarka obiegu zamkniętego</vt:lpstr>
      <vt:lpstr>Dziękuję  za uwagę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diagnoza obszaru partnerstwa</dc:title>
  <dc:creator>Kaliope</dc:creator>
  <cp:lastModifiedBy>Zdzisław Czucha</cp:lastModifiedBy>
  <cp:revision>71</cp:revision>
  <dcterms:modified xsi:type="dcterms:W3CDTF">2023-07-20T20:06:26Z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0x0101004C21CEC128513E468D693A444DC5A13C</vt:lpwstr>
  </property>
</Properties>
</file>