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57" r:id="rId3"/>
    <p:sldId id="290" r:id="rId4"/>
    <p:sldId id="292" r:id="rId5"/>
    <p:sldId id="294" r:id="rId6"/>
    <p:sldId id="295" r:id="rId7"/>
    <p:sldId id="312" r:id="rId8"/>
    <p:sldId id="325" r:id="rId9"/>
    <p:sldId id="313" r:id="rId10"/>
    <p:sldId id="308" r:id="rId11"/>
    <p:sldId id="332" r:id="rId12"/>
    <p:sldId id="309" r:id="rId13"/>
    <p:sldId id="327" r:id="rId14"/>
    <p:sldId id="310" r:id="rId15"/>
    <p:sldId id="329" r:id="rId16"/>
    <p:sldId id="328" r:id="rId17"/>
    <p:sldId id="321" r:id="rId18"/>
    <p:sldId id="326" r:id="rId19"/>
    <p:sldId id="330" r:id="rId20"/>
    <p:sldId id="331" r:id="rId21"/>
    <p:sldId id="323" r:id="rId22"/>
  </p:sldIdLst>
  <p:sldSz cx="9144000" cy="6858000" type="screen4x3"/>
  <p:notesSz cx="67945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FCF"/>
    <a:srgbClr val="7C9B3F"/>
    <a:srgbClr val="1D1C46"/>
    <a:srgbClr val="1F3157"/>
    <a:srgbClr val="2C3E64"/>
    <a:srgbClr val="1E2D56"/>
    <a:srgbClr val="6E6D6D"/>
    <a:srgbClr val="4A88D2"/>
    <a:srgbClr val="CC5E32"/>
    <a:srgbClr val="BC4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 autoAdjust="0"/>
    <p:restoredTop sz="94660"/>
  </p:normalViewPr>
  <p:slideViewPr>
    <p:cSldViewPr showGuides="1">
      <p:cViewPr varScale="1">
        <p:scale>
          <a:sx n="90" d="100"/>
          <a:sy n="90" d="100"/>
        </p:scale>
        <p:origin x="1836" y="90"/>
      </p:cViewPr>
      <p:guideLst>
        <p:guide orient="horz" pos="1207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094370985390796E-2"/>
          <c:y val="1.6682754398158577E-2"/>
          <c:w val="0.87298340280156028"/>
          <c:h val="0.9541204474052903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dPt>
            <c:idx val="0"/>
            <c:bubble3D val="0"/>
            <c:spPr>
              <a:solidFill>
                <a:srgbClr val="CC5E32"/>
              </a:solidFill>
            </c:spPr>
            <c:extLst>
              <c:ext xmlns:c16="http://schemas.microsoft.com/office/drawing/2014/chart" uri="{C3380CC4-5D6E-409C-BE32-E72D297353CC}">
                <c16:uniqueId val="{00000001-35B9-4C8B-9219-99BCA28B2D5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35B9-4C8B-9219-99BCA28B2D5D}"/>
              </c:ext>
            </c:extLst>
          </c:dPt>
          <c:dPt>
            <c:idx val="2"/>
            <c:bubble3D val="0"/>
            <c:spPr>
              <a:solidFill>
                <a:srgbClr val="7C9B3F"/>
              </a:solidFill>
            </c:spPr>
            <c:extLst>
              <c:ext xmlns:c16="http://schemas.microsoft.com/office/drawing/2014/chart" uri="{C3380CC4-5D6E-409C-BE32-E72D297353CC}">
                <c16:uniqueId val="{00000005-35B9-4C8B-9219-99BCA28B2D5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35B9-4C8B-9219-99BCA28B2D5D}"/>
              </c:ext>
            </c:extLst>
          </c:dPt>
          <c:dLbls>
            <c:dLbl>
              <c:idx val="0"/>
              <c:layout>
                <c:manualLayout>
                  <c:x val="1.7680290235189626E-2"/>
                  <c:y val="0.10434709574857851"/>
                </c:manualLayout>
              </c:layout>
              <c:spPr/>
              <c:txPr>
                <a:bodyPr/>
                <a:lstStyle/>
                <a:p>
                  <a:pPr>
                    <a:defRPr sz="2000" b="1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itchFamily="18" charset="0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B9-4C8B-9219-99BCA28B2D5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 b="1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itchFamily="18" charset="0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5B9-4C8B-9219-99BCA28B2D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B1E4228-A2AD-458C-BA0A-D958C12437E8}" type="PERCENTAGE">
                      <a:rPr lang="en-US" sz="2000">
                        <a:latin typeface="Cambria" panose="02040503050406030204" pitchFamily="18" charset="0"/>
                      </a:rPr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B9-4C8B-9219-99BCA28B2D5D}"/>
                </c:ext>
              </c:extLst>
            </c:dLbl>
            <c:dLbl>
              <c:idx val="3"/>
              <c:layout>
                <c:manualLayout>
                  <c:x val="0.18033896039893418"/>
                  <c:y val="-5.4105901499262969E-2"/>
                </c:manualLayout>
              </c:layout>
              <c:spPr/>
              <c:txPr>
                <a:bodyPr/>
                <a:lstStyle/>
                <a:p>
                  <a:pPr>
                    <a:defRPr sz="2000" b="1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itchFamily="18" charset="0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B9-4C8B-9219-99BCA28B2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Inicjatywy w zakresie edukacji</c:v>
                </c:pt>
                <c:pt idx="1">
                  <c:v>Dzielimy się polskim doświadczeniem</c:v>
                </c:pt>
                <c:pt idx="2">
                  <c:v>Rozwój społeczności lokalnych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0.48</c:v>
                </c:pt>
                <c:pt idx="1">
                  <c:v>0.21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B9-4C8B-9219-99BCA28B2D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8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094370985390796E-2"/>
          <c:y val="1.6682754398158577E-2"/>
          <c:w val="0.87298340280156028"/>
          <c:h val="0.9541204474052903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8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77844311377245"/>
          <c:y val="7.8291814946619381E-2"/>
          <c:w val="0.75748502994011979"/>
          <c:h val="0.84341637010675996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2797886734514"/>
          <c:y val="3.6006368053896329E-2"/>
          <c:w val="0.79872642828572005"/>
          <c:h val="0.872961724934661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CB7-414A-B320-B2309A5F890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CB7-414A-B320-B2309A5F89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CB7-414A-B320-B2309A5F8909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itchFamily="18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CB7-414A-B320-B2309A5F890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B7-414A-B320-B2309A5F890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B7-414A-B320-B2309A5F8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Programy stypendialne</c:v>
                </c:pt>
                <c:pt idx="1">
                  <c:v>Programy szkoleniowe</c:v>
                </c:pt>
                <c:pt idx="2">
                  <c:v>Programy operacyjne</c:v>
                </c:pt>
                <c:pt idx="3">
                  <c:v>Programy dotacyjne - małe granty</c:v>
                </c:pt>
                <c:pt idx="4">
                  <c:v>Programy dotacyjne - większe granty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0.22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B7-414A-B320-B2309A5F89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8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68"/>
      <c:rotY val="30"/>
      <c:depthPercent val="70"/>
      <c:rAngAx val="1"/>
    </c:view3D>
    <c:floor>
      <c:thickness val="0"/>
      <c:spPr>
        <a:solidFill>
          <a:srgbClr val="FFCC99"/>
        </a:solidFill>
        <a:ln w="12700">
          <a:solidFill>
            <a:srgbClr val="FFCC99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5.3545361796198607E-2"/>
          <c:w val="0.76306131314631032"/>
          <c:h val="0.818798838297620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8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0-3DF1-48A2-B716-CD7AEE067918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>
                  <a:softEdge rad="0"/>
                </a:effectLst>
                <a:scene3d>
                  <a:camera prst="orthographicFront"/>
                  <a:lightRig rig="threePt" dir="t"/>
                </a:scene3d>
              </c:spPr>
              <c:txPr>
                <a:bodyPr wrap="square" lIns="144000" tIns="0" rIns="0" bIns="612000" anchor="ctr">
                  <a:spAutoFit/>
                </a:bodyPr>
                <a:lstStyle/>
                <a:p>
                  <a:pPr>
                    <a:defRPr sz="800" b="0" i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155-40E0-AA95-62A06221480E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>
                  <a:softEdge rad="0"/>
                </a:effectLst>
                <a:scene3d>
                  <a:camera prst="orthographicFront"/>
                  <a:lightRig rig="threePt" dir="t"/>
                </a:scene3d>
              </c:spPr>
              <c:txPr>
                <a:bodyPr wrap="square" lIns="144000" tIns="0" rIns="0" bIns="612000" anchor="ctr">
                  <a:spAutoFit/>
                </a:bodyPr>
                <a:lstStyle/>
                <a:p>
                  <a:pPr>
                    <a:defRPr sz="800" b="0" i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155-40E0-AA95-62A06221480E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>
                  <a:softEdge rad="0"/>
                </a:effectLst>
                <a:scene3d>
                  <a:camera prst="orthographicFront"/>
                  <a:lightRig rig="threePt" dir="t"/>
                </a:scene3d>
              </c:spPr>
              <c:txPr>
                <a:bodyPr wrap="square" lIns="144000" tIns="0" rIns="0" bIns="612000" anchor="ctr">
                  <a:spAutoFit/>
                </a:bodyPr>
                <a:lstStyle/>
                <a:p>
                  <a:pPr>
                    <a:defRPr sz="800" b="0" i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155-40E0-AA95-62A06221480E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>
                  <a:softEdge rad="0"/>
                </a:effectLst>
                <a:scene3d>
                  <a:camera prst="orthographicFront"/>
                  <a:lightRig rig="threePt" dir="t"/>
                </a:scene3d>
              </c:spPr>
              <c:txPr>
                <a:bodyPr wrap="square" lIns="144000" tIns="0" rIns="0" bIns="612000" anchor="ctr">
                  <a:spAutoFit/>
                </a:bodyPr>
                <a:lstStyle/>
                <a:p>
                  <a:pPr>
                    <a:defRPr sz="800" b="0" i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155-40E0-AA95-62A06221480E}"/>
                </c:ext>
              </c:extLst>
            </c:dLbl>
            <c:spPr>
              <a:noFill/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</c:spPr>
            <c:txPr>
              <a:bodyPr wrap="square" lIns="108000" tIns="0" rIns="0" bIns="612000" anchor="ctr">
                <a:spAutoFit/>
              </a:bodyPr>
              <a:lstStyle/>
              <a:p>
                <a:pPr>
                  <a:defRPr sz="800" b="0" i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Sheet1!$B$2:$V$2</c:f>
              <c:numCache>
                <c:formatCode>#\ ##0.0</c:formatCode>
                <c:ptCount val="21"/>
                <c:pt idx="0">
                  <c:v>2.5</c:v>
                </c:pt>
                <c:pt idx="1">
                  <c:v>4.7</c:v>
                </c:pt>
                <c:pt idx="2">
                  <c:v>5.4</c:v>
                </c:pt>
                <c:pt idx="3">
                  <c:v>6.1</c:v>
                </c:pt>
                <c:pt idx="4">
                  <c:v>7.6</c:v>
                </c:pt>
                <c:pt idx="5">
                  <c:v>10.3</c:v>
                </c:pt>
                <c:pt idx="6">
                  <c:v>10.6</c:v>
                </c:pt>
                <c:pt idx="7">
                  <c:v>12.5</c:v>
                </c:pt>
                <c:pt idx="8">
                  <c:v>14.1</c:v>
                </c:pt>
                <c:pt idx="9">
                  <c:v>13.2</c:v>
                </c:pt>
                <c:pt idx="10">
                  <c:v>13.5</c:v>
                </c:pt>
                <c:pt idx="11">
                  <c:v>12.3</c:v>
                </c:pt>
                <c:pt idx="12">
                  <c:v>12.9</c:v>
                </c:pt>
                <c:pt idx="13">
                  <c:v>12.6</c:v>
                </c:pt>
                <c:pt idx="14">
                  <c:v>12.9</c:v>
                </c:pt>
                <c:pt idx="15">
                  <c:v>13.4</c:v>
                </c:pt>
                <c:pt idx="16">
                  <c:v>13.5</c:v>
                </c:pt>
                <c:pt idx="17">
                  <c:v>13.3</c:v>
                </c:pt>
                <c:pt idx="18">
                  <c:v>12.8</c:v>
                </c:pt>
                <c:pt idx="19">
                  <c:v>13</c:v>
                </c:pt>
                <c:pt idx="20">
                  <c:v>13.4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0155-40E0-AA95-62A062214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gapDepth val="50"/>
        <c:shape val="box"/>
        <c:axId val="174964312"/>
        <c:axId val="174964696"/>
        <c:axId val="573271136"/>
      </c:bar3DChart>
      <c:catAx>
        <c:axId val="17496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112">
            <a:solidFill>
              <a:srgbClr val="FFCC99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bg1"/>
                </a:solidFill>
                <a:latin typeface="+mj-lt"/>
                <a:ea typeface="Arial"/>
                <a:cs typeface="Arial"/>
              </a:defRPr>
            </a:pPr>
            <a:endParaRPr lang="pl-PL"/>
          </a:p>
        </c:txPr>
        <c:crossAx val="174964696"/>
        <c:crosses val="autoZero"/>
        <c:auto val="1"/>
        <c:lblAlgn val="ctr"/>
        <c:lblOffset val="100"/>
        <c:noMultiLvlLbl val="0"/>
      </c:catAx>
      <c:valAx>
        <c:axId val="174964696"/>
        <c:scaling>
          <c:orientation val="minMax"/>
        </c:scaling>
        <c:delete val="1"/>
        <c:axPos val="l"/>
        <c:majorGridlines>
          <c:spPr>
            <a:ln w="3175">
              <a:noFill/>
              <a:prstDash val="solid"/>
            </a:ln>
          </c:spPr>
        </c:majorGridlines>
        <c:numFmt formatCode="#\ ##0.0" sourceLinked="1"/>
        <c:majorTickMark val="out"/>
        <c:minorTickMark val="none"/>
        <c:tickLblPos val="nextTo"/>
        <c:crossAx val="174964312"/>
        <c:crosses val="autoZero"/>
        <c:crossBetween val="between"/>
      </c:valAx>
      <c:serAx>
        <c:axId val="573271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74964696"/>
        <c:crosses val="autoZero"/>
      </c:serAx>
      <c:spPr>
        <a:noFill/>
        <a:ln w="1822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F165E-25B7-44AB-AD5E-FBBE710B8EAF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2FABE-0031-4D49-B413-73911B82BD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93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68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32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47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68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5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46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18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04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13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48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37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A1FB8-F2F9-47FA-846A-F6FA778FDA47}" type="datetimeFigureOut">
              <a:rPr lang="pl-PL" smtClean="0"/>
              <a:t>21.07.2023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9D94-1F52-45D3-A678-21C638B733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6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" y="239933"/>
            <a:ext cx="9136875" cy="56166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620688"/>
            <a:ext cx="4464496" cy="46774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D7D9F99-4409-4114-B28D-62C2FFD1FCF0}"/>
              </a:ext>
            </a:extLst>
          </p:cNvPr>
          <p:cNvSpPr txBox="1"/>
          <p:nvPr/>
        </p:nvSpPr>
        <p:spPr>
          <a:xfrm>
            <a:off x="2159731" y="5950289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Spotkanie samorządowców z Polski i Ukrainy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„Bridges of Trust 2.0”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24 lipca 2023 r.</a:t>
            </a:r>
          </a:p>
        </p:txBody>
      </p:sp>
    </p:spTree>
    <p:extLst>
      <p:ext uri="{BB962C8B-B14F-4D97-AF65-F5344CB8AC3E}">
        <p14:creationId xmlns:p14="http://schemas.microsoft.com/office/powerpoint/2010/main" val="242178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9013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STYPENDIA IM. LANE’A KIRKLANDA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6" y="1895341"/>
            <a:ext cx="5264804" cy="420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Program ma celu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przekazywanie polskich doświadczeń w zakresie transformacji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ustrojowej i społecznej oraz </a:t>
            </a: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integracji europejskiej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przedstawicielom krajów Europy Środkowej i Wschodniej poprzez dwusemestralne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studia uzupełniające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na polskich uczelniach. </a:t>
            </a:r>
          </a:p>
          <a:p>
            <a:pPr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Aktualnie program jest adresowany do kandydatów z Armenii, Azerbejdżanu, Białorusi, Gruzji, Kazachstanu, Kirgistanu, Mołdawii, Tadżykistanu, Ukrainy i Uzbekistanu.</a:t>
            </a:r>
          </a:p>
          <a:p>
            <a:pPr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Program prowadzony we współpracy z Narodową Agencją Wymiany Akademickiej (NAWA).</a:t>
            </a:r>
          </a:p>
          <a:p>
            <a:pPr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endParaRPr lang="pl-PL" sz="14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www.kirkland.edu.pl </a:t>
            </a:r>
            <a:endParaRPr lang="en-US" sz="1600" b="1" dirty="0">
              <a:solidFill>
                <a:srgbClr val="4A88D2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9"/>
          <a:stretch/>
        </p:blipFill>
        <p:spPr>
          <a:xfrm>
            <a:off x="5569661" y="1989900"/>
            <a:ext cx="2962779" cy="1612588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r>
              <a:rPr lang="pl-PL" sz="33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1033 stypendystów</a:t>
            </a:r>
            <a:b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</a:b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ukończyło program</a:t>
            </a: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 latach 2000-2023</a:t>
            </a:r>
          </a:p>
        </p:txBody>
      </p:sp>
    </p:spTree>
    <p:extLst>
      <p:ext uri="{BB962C8B-B14F-4D97-AF65-F5344CB8AC3E}">
        <p14:creationId xmlns:p14="http://schemas.microsoft.com/office/powerpoint/2010/main" val="315348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9013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STYPENDIA IM. LANE’A KIRKLANDA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6" y="1895341"/>
            <a:ext cx="5264804" cy="449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 algn="l"/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 ramach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indywidualnych programów nauki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stypendyści studiują zagadnienia związane z: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ekonomią,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zarządzeniem,</a:t>
            </a: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 w biznesie, NGO, kulturze, mediach, edukacji, służbie zdrowia,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administracją publiczną (rządową i samorządową),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prawem,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naukami społecznymi,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naukami politycznymi, dziennikarstwem i stosunkami międzynarodowymi,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ochroną środowiska i klimatu,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bezpieczeństwem i bezpieczeństwem cyfrowym, polityką rozwojową i pomocą humanitarną,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zarządzaniem kryzysowym,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1" i="0" u="none" strike="noStrike" baseline="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tematami związanymi z przyszłą odbudową Ukrainy </a:t>
            </a:r>
            <a:r>
              <a:rPr lang="pl-PL" sz="16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np. urbanistyka, inżynieria lądowa, kryminalistyka. </a:t>
            </a:r>
          </a:p>
          <a:p>
            <a:pPr>
              <a:defRPr/>
            </a:pPr>
            <a:endParaRPr lang="pl-PL" sz="14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r>
              <a:rPr lang="pl-PL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560 stypendystów</a:t>
            </a:r>
            <a:br>
              <a:rPr lang="en-US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</a:br>
            <a:r>
              <a:rPr lang="pl-PL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 Ukrainy </a:t>
            </a: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ukończyło program</a:t>
            </a: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 latach 2000-2023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7789B79-F89B-3750-C400-3AED72B75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43" y="1745274"/>
            <a:ext cx="2933520" cy="195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9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9013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PRZEMIANY W REGIONIE (RITA)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7" y="1895341"/>
            <a:ext cx="5048780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Program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wspiera inicjatywy polskich organizacji pozarządowych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, mające na celu dzielenie się doświadczeniami Polski w zakresie różnych aspektów transformacji systemowej oraz rozwijanie współpracy z partnerami w krajach Europy Wschodniej, Kaukazu Południowego i Azji Centralnej. </a:t>
            </a:r>
          </a:p>
          <a:p>
            <a:pPr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 ramach programu oferowane są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granty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,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szkolenia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oraz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wsparcie eksperckie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, a także pomoc w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ustanawianiu kontaktów i rozwoju współpracy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 zagranicznymi partnerami.</a:t>
            </a:r>
          </a:p>
          <a:p>
            <a:pPr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www.programrita.org</a:t>
            </a:r>
          </a:p>
          <a:p>
            <a:pPr>
              <a:defRPr/>
            </a:pP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www.civicportal.org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60" y="1916113"/>
            <a:ext cx="2964285" cy="197483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 programie zrealizowano </a:t>
            </a: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od 2000 roku</a:t>
            </a: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</a:t>
            </a:r>
            <a:r>
              <a:rPr lang="pl-PL" sz="40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1 164 projekty</a:t>
            </a: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17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9013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PRZEMIANY W REGIONIE (RITA) - Ukraina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7" y="1895341"/>
            <a:ext cx="5048780" cy="5201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Do udziału zapraszamy zarejestrowane w Polsce NGO wraz z partnerskimi podmiotami z Ukrainy (obecność partnera obowiązkowa)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4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Projekty realizowane są w Ukrainie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4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Granty do 60 000 zł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4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Konkursy dwa razy w roku (15 marca, 15 października)</a:t>
            </a: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Przykładowe działania w 2023 roku: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Zielona Ukraina – Odbudowa Ukrainy w duchu ekologii </a:t>
            </a:r>
            <a:endParaRPr lang="pl-PL" sz="1600" b="1" dirty="0">
              <a:solidFill>
                <a:srgbClr val="4A88D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Współpraca polsko-ukraińska w zakresie zwiększenia kompetencji pracy z dziećmi z dysfunkcjami wzroku w warunkach wojny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Ukraińskie centrum terapii zajęciowej poprzez gry adaptacyjne </a:t>
            </a:r>
            <a:endParaRPr lang="pl-PL" sz="1600" b="1" dirty="0">
              <a:solidFill>
                <a:srgbClr val="4A88D2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4079012"/>
            <a:ext cx="2964285" cy="2778987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Od 2000 roku zrealizowano </a:t>
            </a:r>
            <a:r>
              <a:rPr lang="pl-PL" sz="3200" b="1" dirty="0">
                <a:solidFill>
                  <a:schemeClr val="accent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464 projekty w Ukrainie</a:t>
            </a:r>
            <a:endParaRPr lang="en-US" sz="3200" b="1" dirty="0">
              <a:solidFill>
                <a:schemeClr val="accent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681D1B0-F4AF-60C3-4CFB-986A05D23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66" y="1934850"/>
            <a:ext cx="2885674" cy="21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9013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STUDY TOURS TO POLAND (STP)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7" y="1895341"/>
            <a:ext cx="5182344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Realizowane od 2004 roku wizyty studyjne w Polsce służą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przybliżaniu realiów Polski oraz Unii Europejskiej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aktywnym obywatelom z krajów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Europy Wschodniej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, przede wszystkim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liderom studenckim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 Ukrainy, Białorusi, Rosji* i Mołdawii oraz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profesjonalistom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z tych i innych krajów regionu. </a:t>
            </a:r>
          </a:p>
          <a:p>
            <a:pPr>
              <a:defRPr/>
            </a:pPr>
            <a:endParaRPr lang="pl-PL" sz="12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Zagraniczni goście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spotykają się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w Polsce z przedstawicielami życia publicznego, środowisk akademickich, biznesu, poznają działalność organizacji pozarządowych, instytucji centralnych i samorządów lokalnych, </a:t>
            </a: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nawiązują wartościowe kontakty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.</a:t>
            </a:r>
          </a:p>
          <a:p>
            <a:pPr>
              <a:defRPr/>
            </a:pPr>
            <a:endParaRPr lang="pl-PL" sz="12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Od 2023 roku priorytetem wizyt ukraińskich są </a:t>
            </a: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tematy związane z odbudową</a:t>
            </a:r>
            <a:r>
              <a:rPr lang="pl-PL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(pozyskiwanie środków, procesy modernizacyjne, urbanistyka, zrównoważony rozwój itp.)</a:t>
            </a:r>
          </a:p>
          <a:p>
            <a:pPr>
              <a:defRPr/>
            </a:pPr>
            <a:endParaRPr lang="pl-PL" sz="1400" b="1" dirty="0">
              <a:solidFill>
                <a:srgbClr val="4A88D2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600" b="1" dirty="0">
                <a:solidFill>
                  <a:srgbClr val="4A88D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www.studytours.pl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661" y="1916832"/>
            <a:ext cx="2964285" cy="1728192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Od 2004 roku w wizytach studyjnych organizowanych przez polskie organizacje pozarządowe  uczestniczyło łącznie </a:t>
            </a:r>
          </a:p>
          <a:p>
            <a:pPr algn="r"/>
            <a:r>
              <a:rPr lang="pl-PL" sz="40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10 644 osób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42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9013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STUDY TOURS TO POLAND (STP)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7" y="1895341"/>
            <a:ext cx="5182344" cy="4293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7-dniowa wizyta dla 10-15 osób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 wizycie mogą wziąć udział profesjonaliści z różnych instytucji, organizacji, miejscowości, których łączy przynależność do jednej grupy zawodowej lub zainteresowanie jednym tematem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Wizyta organizowana przez Biuro Programu STP</a:t>
            </a:r>
          </a:p>
          <a:p>
            <a:pPr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     </a:t>
            </a:r>
            <a:r>
              <a:rPr lang="pl-PL" sz="1500" i="1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lub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Wizyta organizowana przez dowolną instytucję lub NGO z grantu STP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Program STP pokrywa koszty merytoryczne i organizacyjne pobytu w Polsce, bez kosztów podróży do Polski i z Polski</a:t>
            </a:r>
          </a:p>
          <a:p>
            <a:pPr>
              <a:defRPr/>
            </a:pPr>
            <a:endParaRPr lang="pl-PL" sz="16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Od 2004 roku w wizytach studyjnych organizowanych przez polskie organizacje pozarządowe  uczestniczyło</a:t>
            </a:r>
          </a:p>
          <a:p>
            <a:pPr algn="r">
              <a:spcAft>
                <a:spcPts val="600"/>
              </a:spcAft>
            </a:pPr>
            <a:r>
              <a:rPr lang="pl-PL" sz="26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7 000 profesjonalistów</a:t>
            </a:r>
            <a:br>
              <a:rPr lang="pl-PL" sz="26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</a:br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 8 krajów Regionu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7E82E8A-274C-2F71-7BFC-8B88C12A0C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28" y="1902111"/>
            <a:ext cx="2881995" cy="17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9013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STUDY TOURS TO POLAND (STP) - Ukraina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6" y="1895341"/>
            <a:ext cx="5264803" cy="726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r>
              <a:rPr lang="pl-PL" sz="15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Przykładowa tematyka wizyt: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Funkcjonowanie struktur rządowych, centralnych instytucji państwa, instytucji Unii Europejskiej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Doświadczenia polskiego samorządu: wsparcie dla procesów decentralizacji i reformy samorządowej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Dialog i współpraca administracji z 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Mechanizmy działania instytucji kultury i pamięci historycznej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Rozwój regionalny i współpraca transgraniczna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Rozwój obszarów wiejskich i ekologia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Rozwój struktur i edukacja liderów organizacji pozarządowych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5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Przykładowe wizyty profesjonalistów z Ukrainy: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Funkcjonowanie Ochotniczych Straży Pożarnych w Polsce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Działanie Komisji Wspólnej Rządu i Samorządu Terytorialnego i ogólnopolskich stowarzyszeń samorządowych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Polskie doświadczenia funkcjonowania nowoczesnych muzeów </a:t>
            </a:r>
          </a:p>
          <a:p>
            <a:pPr>
              <a:defRPr/>
            </a:pPr>
            <a:endParaRPr lang="pl-PL" sz="1600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pl-PL" sz="1600" b="1" dirty="0">
                <a:solidFill>
                  <a:srgbClr val="4A88D2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l-PL" sz="1600" b="1" dirty="0">
              <a:solidFill>
                <a:srgbClr val="4A88D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endParaRPr lang="pl-PL" sz="16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pl-PL" sz="16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Od 2004 roku w wizytach studyjnych uczestniczyło</a:t>
            </a:r>
          </a:p>
          <a:p>
            <a:pPr algn="r"/>
            <a:r>
              <a:rPr lang="pl-PL" sz="25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4 500 profesjonalistów</a:t>
            </a:r>
          </a:p>
          <a:p>
            <a:pPr algn="r"/>
            <a:r>
              <a:rPr lang="pl-PL" sz="25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 Ukrainy</a:t>
            </a:r>
            <a:endParaRPr lang="en-US" sz="2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1F02C4C-9170-1F0C-A6AE-3E12384625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61" y="1773569"/>
            <a:ext cx="2956905" cy="22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4110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WSPIERAMY UKRAINĘ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7317" y="1895341"/>
            <a:ext cx="5048780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Specjalny program grantowy, uruchomiony w odpowiedzi na wojnę w Ukrainie, jest skierowany do organizacji pozarządowych niosących </a:t>
            </a: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pomoc ludności cywilnej w Ukrainie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, a także</a:t>
            </a: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uchodźcom wojennym trafiającym do Polski.</a:t>
            </a:r>
          </a:p>
          <a:p>
            <a:pPr>
              <a:defRPr/>
            </a:pPr>
            <a:endParaRPr lang="pl-PL" sz="800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Organizacje pozarządowe działające we współpracy z partnerami ukraińskimi w Ukrainie, a także w Polsce na rzecz uchodźców z Ukrainy otrzymały wsparcie na realizację projektów interwencyjnych lub projektów długofalowych. </a:t>
            </a:r>
          </a:p>
          <a:p>
            <a:pPr>
              <a:defRPr/>
            </a:pPr>
            <a:endParaRPr lang="pl-PL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W konkursie mogą wziąć udział </a:t>
            </a: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polskie NGO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. W działań skierowanych bezpośrednio do ludności przebywającej w Ukrainie </a:t>
            </a: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konieczny jest partner w Ukrainie 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(w uzasadnionych przypadkach może to być grupa</a:t>
            </a:r>
          </a:p>
          <a:p>
            <a:pPr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nieformalna).</a:t>
            </a:r>
          </a:p>
          <a:p>
            <a:pPr>
              <a:defRPr/>
            </a:pPr>
            <a:endParaRPr lang="pl-PL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Granty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 do 35 000 PLN.</a:t>
            </a:r>
          </a:p>
          <a:p>
            <a:pPr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3592323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endParaRPr lang="pl-PL" sz="16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Budżet Programu to</a:t>
            </a:r>
          </a:p>
          <a:p>
            <a:pPr algn="r"/>
            <a:r>
              <a:rPr lang="pl-PL" sz="40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4 miliony </a:t>
            </a:r>
            <a:r>
              <a:rPr lang="pl-PL" sz="20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złotych </a:t>
            </a:r>
            <a:r>
              <a:rPr lang="pl-PL" sz="2000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w 2022 roku i</a:t>
            </a:r>
          </a:p>
          <a:p>
            <a:pPr algn="r"/>
            <a:r>
              <a:rPr lang="pl-PL" sz="40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2,8 miliona </a:t>
            </a:r>
            <a:r>
              <a:rPr lang="pl-PL" sz="2000" b="1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złotych</a:t>
            </a:r>
            <a:r>
              <a:rPr lang="pl-PL" sz="2000" dirty="0">
                <a:solidFill>
                  <a:srgbClr val="3D7FC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 w 2023-2024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CBFAF2-5AB5-27BA-25E3-248B6C5DF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61" y="1965651"/>
            <a:ext cx="2963777" cy="16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7644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49912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WSPIERAMY UKRAINĘ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95288" y="1895341"/>
            <a:ext cx="5040809" cy="52322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Obszary wsparcia w 2023 roku:</a:t>
            </a:r>
          </a:p>
          <a:p>
            <a:endParaRPr lang="pl-PL"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Poprawa dostępu do edukacji formalnej i </a:t>
            </a:r>
            <a:r>
              <a:rPr lang="pl-PL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pozaformalnej</a:t>
            </a: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dzieci i młodzieży w Ukrainie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, w szczególności: </a:t>
            </a: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organizacja różnych form edukacji oraz opieki; </a:t>
            </a: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organizacja opieki psychologicznej, w tym także dla kadry pedagogicznej;</a:t>
            </a: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organizacja warunków do nauczania, odrabiania lekcji i spędzania czasu dla dzieci przebywających </a:t>
            </a:r>
            <a:b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zbiorowych punktach zamieszkania;</a:t>
            </a: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poprawa warunków oraz jakości zdalnego nauczania;</a:t>
            </a: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dostosowanie pomieszczeń do prowadzenia zajęć </a:t>
            </a:r>
            <a:b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dziećmi i młodzieżą w trakcie zagrożenia atakami powietrznymi. </a:t>
            </a: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pl-PL" sz="15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pl-PL" sz="15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Kolejny konkurs – wrzesień 2023</a:t>
            </a:r>
          </a:p>
          <a:p>
            <a:pPr>
              <a:defRPr/>
            </a:pPr>
            <a:endParaRPr lang="pl-PL" sz="15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endParaRPr lang="pl-PL" sz="16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 2022 i 2023 roku dofinansowano </a:t>
            </a:r>
          </a:p>
          <a:p>
            <a:pPr algn="r"/>
            <a:r>
              <a:rPr lang="pl-PL" sz="40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145 projektów,</a:t>
            </a:r>
          </a:p>
          <a:p>
            <a:pPr algn="r"/>
            <a:r>
              <a:rPr lang="pl-PL" sz="2800" b="1" dirty="0">
                <a:solidFill>
                  <a:srgbClr val="3D7FC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 tym 35 w Ukrainie</a:t>
            </a:r>
            <a:endParaRPr lang="en-US" sz="2800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CBFAF2-5AB5-27BA-25E3-248B6C5DF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61" y="1965651"/>
            <a:ext cx="2963777" cy="16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7644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49912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WSPIERAMY UKRAINĘ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95288" y="1895341"/>
            <a:ext cx="5040809" cy="49552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Obszary wsparcia w 2023 roku:</a:t>
            </a:r>
          </a:p>
          <a:p>
            <a:pPr>
              <a:defRPr/>
            </a:pPr>
            <a:endParaRPr lang="pl-PL"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600" b="1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Wsparcie funkcjonowania społeczności lokalnych w Ukrainie</a:t>
            </a:r>
            <a:r>
              <a:rPr lang="pl-PL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l-PL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 tym w szczególności:</a:t>
            </a:r>
            <a:endParaRPr lang="pl-PL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środowisk, które przyjęły znaczną liczbę uchodźców wewnętrznych np. poprzez działania zmierzające do zachowania spójności społecznej;</a:t>
            </a:r>
            <a:endParaRPr lang="pl-PL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wsparcie partnerstw, których wspólne działania przyczynią się do zabezpieczenia społecznych potrzeb społeczności wychodzących poza bieżące potrzeby humanitarne, w szczególności na terenach silnie dotkniętych działaniami wojennymi.</a:t>
            </a: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15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15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pl-PL" sz="15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pl-PL" sz="15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algn="ctr">
              <a:defRPr/>
            </a:pP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Kolejny konkurs – wrzesień 2023</a:t>
            </a:r>
          </a:p>
          <a:p>
            <a:pPr marL="285750" indent="-285750">
              <a:buFontTx/>
              <a:buChar char="-"/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endParaRPr lang="pl-PL" sz="16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 2022 i 2023 roku dofinansowano </a:t>
            </a:r>
          </a:p>
          <a:p>
            <a:pPr algn="r"/>
            <a:r>
              <a:rPr lang="pl-PL" sz="40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145 projektów,</a:t>
            </a:r>
          </a:p>
          <a:p>
            <a:pPr algn="r"/>
            <a:r>
              <a:rPr lang="pl-PL" sz="2800" b="1" dirty="0">
                <a:solidFill>
                  <a:srgbClr val="3D7FC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 tym 35 w Ukrainie</a:t>
            </a:r>
            <a:endParaRPr lang="en-US" sz="2800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CBFAF2-5AB5-27BA-25E3-248B6C5DF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61" y="1965651"/>
            <a:ext cx="2963777" cy="16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Łącznik prostoliniowy 39"/>
          <p:cNvCxnSpPr/>
          <p:nvPr/>
        </p:nvCxnSpPr>
        <p:spPr>
          <a:xfrm>
            <a:off x="611560" y="1484784"/>
            <a:ext cx="806489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O Fundacji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33056"/>
            <a:ext cx="9144001" cy="2924945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60514" y="2180354"/>
            <a:ext cx="842493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Fundacja została założona przez </a:t>
            </a:r>
            <a:r>
              <a:rPr lang="pl-PL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Polsko-Amerykański Fundusz Przedsiębiorczości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utworzony na mocy ustawy „O popieraniu demokracji w Europie Wschodniej” (SEED ACT), uchwalonej w 1989 roku przez Kongres USA. 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 latach dziewięćdziesiątych Fundusz Przedsiębiorczości aktywnie wspierał rozwój gospodarki rynkowej w Polsce. Później z jego początkowego kapitału w wysokości 240 milionów USD połowa zwrócona została Rządowi USA.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Pozostała kwota wraz z wypracowaną przez Fundusz nadwyżką, czyli 255 milionów USD, przekazywana była w kolejnych latach do </a:t>
            </a:r>
            <a:r>
              <a:rPr lang="pl-PL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funduszu wieczystego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Polsko-Amerykańskiej Fundacji Wolności.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7644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395288" y="649912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3D7FC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3D7FCF"/>
                  </a:solidFill>
                  <a:ea typeface="Arial Unicode MS" pitchFamily="34" charset="-128"/>
                  <a:cs typeface="Arial Unicode MS" pitchFamily="34" charset="-128"/>
                </a:rPr>
                <a:t>Dzielimy się doświadczeniem polskiej transformacji</a:t>
              </a:r>
              <a:endParaRPr lang="en-US" sz="2000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WSPIERAMY UKRAINĘ</a:t>
            </a:r>
            <a:endParaRPr lang="en-US" sz="3600" b="1" dirty="0">
              <a:solidFill>
                <a:srgbClr val="3D7F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95288" y="1895341"/>
            <a:ext cx="5040809" cy="390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Przykładowe działania realizowane w 2023 roku w Ukrainie:</a:t>
            </a:r>
          </a:p>
          <a:p>
            <a:pPr>
              <a:defRPr/>
            </a:pPr>
            <a:endParaRPr lang="pl-PL" sz="16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Organizacja stref edukacji szkolnej i przedszkolnej w schronach na terenie szkół i przedszkoli </a:t>
            </a:r>
            <a:r>
              <a:rPr lang="pl-PL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Trościeńca</a:t>
            </a:r>
            <a:endParaRPr lang="pl-PL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Pozaszkolne działania edukacyjne dla dzieci przebywających w Sławsku w Ukrainie</a:t>
            </a:r>
            <a:endParaRPr lang="pl-PL" sz="16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Tworzenie środowiska edukacyjnego dla rozwoju twórczości ekologicznej i naturalistycznej w warunkach wojennych w okręgu łuckim w Ukrainie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Profilaktyka higieny psychicznej wśród pracowników ochrony zdrowia na terenie obwodu </a:t>
            </a:r>
            <a:r>
              <a:rPr lang="pl-PL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iwano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-frankowskiego w Ukrainie</a:t>
            </a:r>
          </a:p>
          <a:p>
            <a:pPr marL="285750" indent="-285750">
              <a:buFontTx/>
              <a:buChar char="-"/>
              <a:defRPr/>
            </a:pPr>
            <a:endParaRPr lang="pl-P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pl-PL" sz="1600" b="1" dirty="0">
              <a:solidFill>
                <a:srgbClr val="4A88D2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69661" y="3602488"/>
            <a:ext cx="2964285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44000" rIns="180000" rtlCol="0" anchor="t" anchorCtr="0"/>
          <a:lstStyle/>
          <a:p>
            <a:pPr algn="r"/>
            <a:endParaRPr lang="pl-PL" sz="1600" dirty="0">
              <a:solidFill>
                <a:schemeClr val="tx1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 2022 i 2023 roku dofinansowano </a:t>
            </a:r>
          </a:p>
          <a:p>
            <a:pPr algn="r"/>
            <a:r>
              <a:rPr lang="pl-PL" sz="4000" b="1" dirty="0">
                <a:solidFill>
                  <a:srgbClr val="3D7FCF"/>
                </a:solidFill>
                <a:ea typeface="Arial Unicode MS" pitchFamily="34" charset="-128"/>
                <a:cs typeface="Arial Unicode MS" pitchFamily="34" charset="-128"/>
              </a:rPr>
              <a:t>145 projektów,</a:t>
            </a:r>
          </a:p>
          <a:p>
            <a:pPr algn="r"/>
            <a:r>
              <a:rPr lang="pl-PL" sz="2800" b="1" dirty="0">
                <a:solidFill>
                  <a:srgbClr val="3D7FC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 tym 35 w Ukrainie</a:t>
            </a:r>
            <a:endParaRPr lang="en-US" sz="2800" dirty="0">
              <a:solidFill>
                <a:schemeClr val="tx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CBFAF2-5AB5-27BA-25E3-248B6C5DF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61" y="1965651"/>
            <a:ext cx="2963777" cy="16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51629"/>
            <a:ext cx="9143999" cy="280637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6298" y="0"/>
            <a:ext cx="1907701" cy="8640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41054"/>
            <a:ext cx="2048830" cy="381985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395288" y="692696"/>
            <a:ext cx="8138658" cy="549458"/>
            <a:chOff x="395288" y="692696"/>
            <a:chExt cx="8138658" cy="549458"/>
          </a:xfrm>
        </p:grpSpPr>
        <p:cxnSp>
          <p:nvCxnSpPr>
            <p:cNvPr id="7" name="Łącznik prostoliniowy 39"/>
            <p:cNvCxnSpPr/>
            <p:nvPr/>
          </p:nvCxnSpPr>
          <p:spPr>
            <a:xfrm>
              <a:off x="467048" y="1052736"/>
              <a:ext cx="8066898" cy="0"/>
            </a:xfrm>
            <a:prstGeom prst="line">
              <a:avLst/>
            </a:prstGeom>
            <a:ln w="6350">
              <a:solidFill>
                <a:srgbClr val="7C9B3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ytuł 1"/>
            <p:cNvSpPr txBox="1">
              <a:spLocks/>
            </p:cNvSpPr>
            <p:nvPr/>
          </p:nvSpPr>
          <p:spPr>
            <a:xfrm>
              <a:off x="395288" y="692696"/>
              <a:ext cx="8138658" cy="549458"/>
            </a:xfrm>
            <a:prstGeom prst="rect">
              <a:avLst/>
            </a:prstGeom>
          </p:spPr>
          <p:txBody>
            <a:bodyPr vert="horz" lIns="46800" tIns="6480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l-PL" sz="2000" dirty="0">
                  <a:solidFill>
                    <a:srgbClr val="7C9B3F"/>
                  </a:solidFill>
                  <a:ea typeface="Arial Unicode MS" pitchFamily="34" charset="-128"/>
                  <a:cs typeface="Arial Unicode MS" pitchFamily="34" charset="-128"/>
                </a:rPr>
                <a:t>Rozwój społeczności lokalnych</a:t>
              </a:r>
              <a:endParaRPr lang="en-US" sz="2000" dirty="0">
                <a:solidFill>
                  <a:srgbClr val="7C9B3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Tytuł 1"/>
          <p:cNvSpPr txBox="1">
            <a:spLocks/>
          </p:cNvSpPr>
          <p:nvPr/>
        </p:nvSpPr>
        <p:spPr>
          <a:xfrm>
            <a:off x="395288" y="1124744"/>
            <a:ext cx="8138658" cy="648072"/>
          </a:xfrm>
          <a:prstGeom prst="rect">
            <a:avLst/>
          </a:prstGeom>
        </p:spPr>
        <p:txBody>
          <a:bodyPr vert="horz" lIns="36000" tIns="7200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solidFill>
                  <a:srgbClr val="7C9B3F"/>
                </a:solidFill>
                <a:ea typeface="Arial Unicode MS" pitchFamily="34" charset="-128"/>
                <a:cs typeface="Arial Unicode MS" pitchFamily="34" charset="-128"/>
              </a:rPr>
              <a:t>ZIELONY LIDER</a:t>
            </a:r>
            <a:endParaRPr lang="en-US" sz="3600" b="1" dirty="0">
              <a:solidFill>
                <a:srgbClr val="7C9B3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95288" y="1789471"/>
            <a:ext cx="5182345" cy="4724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72000">
            <a:spAutoFit/>
          </a:bodyPr>
          <a:lstStyle/>
          <a:p>
            <a:pPr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Uruchomiony w 2021 roku program wspiera lokalnych liderów w pozyskiwaniu wiedzy i kompetencji na rzecz prowadzenia w swoich społecznościach działań związanych z ochroną środowiska i klimatu, a także skutecznego pozyskiwania funduszy Unii Europejskiej na ich realizację.</a:t>
            </a:r>
          </a:p>
          <a:p>
            <a:pPr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Główna część programu ma charakter szkoleniowo-doradczy. Jego uczestnicy – liderzy wraz z  zespołami – mogą skorzystać z jednej z trzech ścieżek tematycznych: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b="1" dirty="0">
                <a:solidFill>
                  <a:srgbClr val="7C9B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gospodarka odpadami,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b="1" dirty="0">
                <a:solidFill>
                  <a:srgbClr val="7C9B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lokalna retencja i walka z suszą,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500" b="1" dirty="0">
                <a:solidFill>
                  <a:srgbClr val="7C9B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poprawa jakości powietrza i ograniczenie emisji gazów cieplarnianych</a:t>
            </a: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defRPr/>
            </a:pP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r>
              <a:rPr lang="pl-PL" sz="1500" dirty="0">
                <a:latin typeface="Cambria" panose="02040503050406030204" pitchFamily="18" charset="0"/>
                <a:ea typeface="Cambria" panose="02040503050406030204" pitchFamily="18" charset="0"/>
              </a:rPr>
              <a:t>Tworzony jest również ogólnopolski system informowania i doradztwa w zakresie zasad oraz mechanizmów funkcjonowania funduszy unijnych i innych, służących ochronie środowiska i klimatu, oparty na sieci regionalnych doradców.</a:t>
            </a:r>
            <a:endParaRPr lang="pl-PL" sz="1500" dirty="0"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  <a:p>
            <a:pPr>
              <a:defRPr/>
            </a:pPr>
            <a:endParaRPr lang="pl-PL" sz="1600" b="1" dirty="0">
              <a:solidFill>
                <a:srgbClr val="7C9B3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508104" y="3594606"/>
            <a:ext cx="3025842" cy="329136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36000" rIns="180000" rtlCol="0" anchor="ctr" anchorCtr="0"/>
          <a:lstStyle/>
          <a:p>
            <a:pPr algn="r"/>
            <a:r>
              <a:rPr lang="pl-PL" sz="1600" kern="0" dirty="0">
                <a:solidFill>
                  <a:schemeClr val="tx1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 trzech edycjach wzięły udział zespoły z </a:t>
            </a:r>
            <a:r>
              <a:rPr lang="pl-PL" sz="3500" b="1" kern="0" dirty="0">
                <a:solidFill>
                  <a:srgbClr val="7C9B3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55 miejscowości/gmin</a:t>
            </a:r>
            <a:br>
              <a:rPr lang="en-US" sz="1200" b="1" kern="0" dirty="0">
                <a:solidFill>
                  <a:srgbClr val="1D1C46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</a:br>
            <a:endParaRPr lang="en-US" sz="2400" b="1" dirty="0">
              <a:solidFill>
                <a:srgbClr val="7C9B3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DCA2350-5762-7A69-5D9B-A308FF1714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18" y="2008292"/>
            <a:ext cx="3047628" cy="15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3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Łącznik prostoliniowy 39"/>
          <p:cNvCxnSpPr/>
          <p:nvPr/>
        </p:nvCxnSpPr>
        <p:spPr>
          <a:xfrm>
            <a:off x="611560" y="1484784"/>
            <a:ext cx="806489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Cele Fundacji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33056"/>
            <a:ext cx="9144001" cy="2924945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14028" y="1875870"/>
            <a:ext cx="831594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Fundacja, kierowana przez niezależną Radę Dyrektorów, rozpoczęła swoją działalność w 2000 roku z podwójną misją: 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umacniania efektów polskiej transformacji </a:t>
            </a:r>
          </a:p>
          <a:p>
            <a:pPr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dzielenia się doświadczeniami Polski z innymi krajami postkomunistycznymi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W Polsce programy Fundacji koncentrują się na </a:t>
            </a: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obszarach wiejskich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i </a:t>
            </a: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w małych miastach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Dominują w nich dwa motywy: </a:t>
            </a:r>
          </a:p>
          <a:p>
            <a:pPr algn="just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wyrównywanie szans edukacyjnych, połączone z modernizacją oświaty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algn="just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wyzwalanie i wspieranie energii obywatelskiej w lokalnych społecznościach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4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2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60439"/>
            <a:ext cx="9144001" cy="2924945"/>
          </a:xfrm>
          <a:prstGeom prst="rect">
            <a:avLst/>
          </a:prstGeom>
        </p:spPr>
      </p:pic>
      <p:sp>
        <p:nvSpPr>
          <p:cNvPr id="28" name="Prostokąt zaokrąglony 27"/>
          <p:cNvSpPr/>
          <p:nvPr/>
        </p:nvSpPr>
        <p:spPr>
          <a:xfrm>
            <a:off x="464654" y="2327394"/>
            <a:ext cx="8208143" cy="4169495"/>
          </a:xfrm>
          <a:prstGeom prst="roundRect">
            <a:avLst>
              <a:gd name="adj" fmla="val 2219"/>
            </a:avLst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40" name="Łącznik prostoliniowy 39"/>
          <p:cNvCxnSpPr/>
          <p:nvPr/>
        </p:nvCxnSpPr>
        <p:spPr>
          <a:xfrm>
            <a:off x="611560" y="1484784"/>
            <a:ext cx="8064896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Obszary programowe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95536" y="1772816"/>
            <a:ext cx="8315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Fundacja realizuje programy w trzech obszarach tematycznych: 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39506"/>
              </p:ext>
            </p:extLst>
          </p:nvPr>
        </p:nvGraphicFramePr>
        <p:xfrm>
          <a:off x="2581374" y="2712909"/>
          <a:ext cx="3944265" cy="360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rostokąt 20"/>
          <p:cNvSpPr/>
          <p:nvPr/>
        </p:nvSpPr>
        <p:spPr>
          <a:xfrm>
            <a:off x="827583" y="4005063"/>
            <a:ext cx="1807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Równamy szanse w edukacji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372200" y="2705541"/>
            <a:ext cx="210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Dzielimy się polskim doświadczeniem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372200" y="5081805"/>
            <a:ext cx="200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Rozwój społeczności lokalnych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32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2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60439"/>
            <a:ext cx="9144001" cy="2924945"/>
          </a:xfrm>
          <a:prstGeom prst="rect">
            <a:avLst/>
          </a:prstGeom>
        </p:spPr>
      </p:pic>
      <p:sp>
        <p:nvSpPr>
          <p:cNvPr id="28" name="Prostokąt zaokrąglony 27"/>
          <p:cNvSpPr/>
          <p:nvPr/>
        </p:nvSpPr>
        <p:spPr>
          <a:xfrm>
            <a:off x="464654" y="1773238"/>
            <a:ext cx="8208143" cy="4723652"/>
          </a:xfrm>
          <a:prstGeom prst="roundRect">
            <a:avLst>
              <a:gd name="adj" fmla="val 2219"/>
            </a:avLst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40" name="Łącznik prostoliniowy 39"/>
          <p:cNvCxnSpPr/>
          <p:nvPr/>
        </p:nvCxnSpPr>
        <p:spPr>
          <a:xfrm>
            <a:off x="529908" y="1484784"/>
            <a:ext cx="814288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Formy wsparcia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65973"/>
              </p:ext>
            </p:extLst>
          </p:nvPr>
        </p:nvGraphicFramePr>
        <p:xfrm>
          <a:off x="2581374" y="2712909"/>
          <a:ext cx="3944265" cy="360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528133"/>
              </p:ext>
            </p:extLst>
          </p:nvPr>
        </p:nvGraphicFramePr>
        <p:xfrm>
          <a:off x="3170195" y="2216399"/>
          <a:ext cx="327660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14046"/>
              </p:ext>
            </p:extLst>
          </p:nvPr>
        </p:nvGraphicFramePr>
        <p:xfrm>
          <a:off x="1689348" y="2200845"/>
          <a:ext cx="4500594" cy="41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Prostokąt 16"/>
          <p:cNvSpPr/>
          <p:nvPr/>
        </p:nvSpPr>
        <p:spPr>
          <a:xfrm>
            <a:off x="594577" y="1992449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Programy operacyjne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842442" y="3371890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Szkolenia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012161" y="2456065"/>
            <a:ext cx="2660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Dotacje – małe granty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6012161" y="5422911"/>
            <a:ext cx="2520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Dotacje – duże granty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1193061" y="5222856"/>
            <a:ext cx="1251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Stypendia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63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2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60439"/>
            <a:ext cx="9144001" cy="2924945"/>
          </a:xfrm>
          <a:prstGeom prst="rect">
            <a:avLst/>
          </a:prstGeom>
        </p:spPr>
      </p:pic>
      <p:sp>
        <p:nvSpPr>
          <p:cNvPr id="28" name="Prostokąt zaokrąglony 27"/>
          <p:cNvSpPr/>
          <p:nvPr/>
        </p:nvSpPr>
        <p:spPr>
          <a:xfrm>
            <a:off x="464654" y="2841411"/>
            <a:ext cx="8208143" cy="3655478"/>
          </a:xfrm>
          <a:prstGeom prst="roundRect">
            <a:avLst>
              <a:gd name="adj" fmla="val 2219"/>
            </a:avLst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40" name="Łącznik prostoliniowy 39"/>
          <p:cNvCxnSpPr/>
          <p:nvPr/>
        </p:nvCxnSpPr>
        <p:spPr>
          <a:xfrm>
            <a:off x="468313" y="1484784"/>
            <a:ext cx="8208143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Metoda działania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95536" y="1772816"/>
            <a:ext cx="8315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Programy Fundacji są kształtowane z udziałem instytucji trzeciego sektora. Fundacja pozyskuje do współpracy organizacje pozarządowe, które posiadając odpowiednie doświadczenie i kwalifikacje, mogą pełnić rolę </a:t>
            </a:r>
            <a:r>
              <a:rPr lang="pl-PL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Realizatorów Programów Fundacji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195735" y="2947219"/>
            <a:ext cx="47525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Polsko-Amerykańska Fundacja Wolności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l-PL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oferuje wsparcie tylko w ramach swoich programów</a:t>
            </a:r>
            <a:endParaRPr lang="en-US" sz="11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068322" y="5171567"/>
            <a:ext cx="23762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Realizatorzy Programów</a:t>
            </a: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l-PL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zarządzają przedsięwzięciami PAFW według zasad i procedur określonych przez Fundację</a:t>
            </a:r>
            <a:endParaRPr lang="en-US" sz="11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963424" y="5450307"/>
            <a:ext cx="187365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Beneficjenci</a:t>
            </a:r>
          </a:p>
          <a:p>
            <a:pPr algn="ctr"/>
            <a:r>
              <a:rPr lang="pl-PL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ubiegają się o dotacje bezpośrednio u Realizatora Programu</a:t>
            </a:r>
            <a:endParaRPr lang="en-US" sz="11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4" name="Łącznik prostoliniowy 32"/>
          <p:cNvCxnSpPr/>
          <p:nvPr/>
        </p:nvCxnSpPr>
        <p:spPr>
          <a:xfrm flipH="1" flipV="1">
            <a:off x="4572000" y="3587391"/>
            <a:ext cx="1296144" cy="2006932"/>
          </a:xfrm>
          <a:prstGeom prst="line">
            <a:avLst/>
          </a:prstGeom>
          <a:ln cap="rnd">
            <a:solidFill>
              <a:schemeClr val="bg1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3419871" y="5594323"/>
            <a:ext cx="2592288" cy="0"/>
          </a:xfrm>
          <a:prstGeom prst="straightConnector1">
            <a:avLst/>
          </a:prstGeom>
          <a:ln cap="rnd"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>
            <a:off x="3419871" y="3587391"/>
            <a:ext cx="1152128" cy="2006932"/>
          </a:xfrm>
          <a:prstGeom prst="straightConnector1">
            <a:avLst/>
          </a:prstGeom>
          <a:ln cap="rnd"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3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2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60439"/>
            <a:ext cx="9144001" cy="2924945"/>
          </a:xfrm>
          <a:prstGeom prst="rect">
            <a:avLst/>
          </a:prstGeom>
        </p:spPr>
      </p:pic>
      <p:sp>
        <p:nvSpPr>
          <p:cNvPr id="28" name="Prostokąt zaokrąglony 27"/>
          <p:cNvSpPr/>
          <p:nvPr/>
        </p:nvSpPr>
        <p:spPr>
          <a:xfrm>
            <a:off x="464654" y="2841411"/>
            <a:ext cx="8208143" cy="3655478"/>
          </a:xfrm>
          <a:prstGeom prst="roundRect">
            <a:avLst>
              <a:gd name="adj" fmla="val 2219"/>
            </a:avLst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40" name="Łącznik prostoliniowy 39"/>
          <p:cNvCxnSpPr/>
          <p:nvPr/>
        </p:nvCxnSpPr>
        <p:spPr>
          <a:xfrm>
            <a:off x="468313" y="1484784"/>
            <a:ext cx="8208143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Fundusz wieczysty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395536" y="1772816"/>
            <a:ext cx="8315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Fundacja finansuje swoją działalność z przychodów funduszu wieczystego, którego źródłem są środki Polsko-Amerykańskiego Funduszu Przedsiębiorczości. Obecnie PAFW dysponuje kapitałem wieczystym wynoszącym </a:t>
            </a:r>
            <a:r>
              <a:rPr lang="pl-P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264 mln USD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  <p:graphicFrame>
        <p:nvGraphicFramePr>
          <p:cNvPr id="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347184"/>
              </p:ext>
            </p:extLst>
          </p:nvPr>
        </p:nvGraphicFramePr>
        <p:xfrm>
          <a:off x="611559" y="2698654"/>
          <a:ext cx="7532877" cy="371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441037" y="3901901"/>
            <a:ext cx="2164882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buClr>
                <a:srgbClr val="993300"/>
              </a:buClr>
              <a:buSzPct val="140000"/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Dotychczas Fundacja przeznaczyła na swoja działalność</a:t>
            </a:r>
          </a:p>
          <a:p>
            <a:pPr>
              <a:lnSpc>
                <a:spcPct val="120000"/>
              </a:lnSpc>
              <a:buClr>
                <a:srgbClr val="993300"/>
              </a:buClr>
              <a:buSzPct val="140000"/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254,5 miliona USD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87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76325"/>
            <a:ext cx="9144001" cy="2924945"/>
          </a:xfrm>
          <a:prstGeom prst="rect">
            <a:avLst/>
          </a:prstGeom>
        </p:spPr>
      </p:pic>
      <p:cxnSp>
        <p:nvCxnSpPr>
          <p:cNvPr id="40" name="Łącznik prostoliniowy 39"/>
          <p:cNvCxnSpPr/>
          <p:nvPr/>
        </p:nvCxnSpPr>
        <p:spPr>
          <a:xfrm>
            <a:off x="468313" y="1484784"/>
            <a:ext cx="8208143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Programy Fundacji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414028" y="1772816"/>
            <a:ext cx="8315942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RÓWNANIE SZANS EDUKACYJNYCH i POPRAWA JAKOŚCI OŚWIATY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English Teaching		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Szkoła Edukacji PAFW i UW	 ~ Projektor – Wolontariat studencki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Szkoła Ucząca Się 		 ~ Uniwersytety Trzeciego Wieku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Stypendia Pomostowe	 ~ Równać Szanse 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C65B9C9E-BAEB-D5C0-53E1-EBE592BB2724}"/>
              </a:ext>
            </a:extLst>
          </p:cNvPr>
          <p:cNvSpPr txBox="1">
            <a:spLocks/>
          </p:cNvSpPr>
          <p:nvPr/>
        </p:nvSpPr>
        <p:spPr>
          <a:xfrm>
            <a:off x="414028" y="3429000"/>
            <a:ext cx="8366568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ROZWÓJ SPOŁECZNOŚCI LOKALNYCH i SEKTORA ORGANIZACJI POZARZĄDOWYCH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Wspieramy organizacje pozarządowe		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Działaj Lokalnie		 ~ Program Rozwoju Bibliotek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Sektor 3.0		 ~ Pro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Publico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Bono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Liderzy PAFW		 ~ Lokalne Partnerstwa PAFW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Zielony Lider		 ~ Fundusz Pomocowy (Covid-19)</a:t>
            </a:r>
          </a:p>
        </p:txBody>
      </p:sp>
      <p:sp>
        <p:nvSpPr>
          <p:cNvPr id="6" name="Symbol zastępczy zawartości 12">
            <a:extLst>
              <a:ext uri="{FF2B5EF4-FFF2-40B4-BE49-F238E27FC236}">
                <a16:creationId xmlns:a16="http://schemas.microsoft.com/office/drawing/2014/main" id="{BDDB39F3-4970-8072-2637-FE871AAB088C}"/>
              </a:ext>
            </a:extLst>
          </p:cNvPr>
          <p:cNvSpPr txBox="1">
            <a:spLocks/>
          </p:cNvSpPr>
          <p:nvPr/>
        </p:nvSpPr>
        <p:spPr>
          <a:xfrm>
            <a:off x="414028" y="5244882"/>
            <a:ext cx="8518968" cy="15204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DZIELIMY SIĘ POLSKIMI DOŚWIADCZENIAMI (PROGRAMY WSCHODNIE) 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Program Stypendialny im.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Lane’a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Kirklanda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Przemiany w Regionie (RITA)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Study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Tours to Poland (STP)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~ Wspieramy Ukrainę</a:t>
            </a:r>
          </a:p>
        </p:txBody>
      </p:sp>
    </p:spTree>
    <p:extLst>
      <p:ext uri="{BB962C8B-B14F-4D97-AF65-F5344CB8AC3E}">
        <p14:creationId xmlns:p14="http://schemas.microsoft.com/office/powerpoint/2010/main" val="265043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2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60439"/>
            <a:ext cx="9144001" cy="2924945"/>
          </a:xfrm>
          <a:prstGeom prst="rect">
            <a:avLst/>
          </a:prstGeom>
        </p:spPr>
      </p:pic>
      <p:cxnSp>
        <p:nvCxnSpPr>
          <p:cNvPr id="40" name="Łącznik prostoliniowy 39"/>
          <p:cNvCxnSpPr/>
          <p:nvPr/>
        </p:nvCxnSpPr>
        <p:spPr>
          <a:xfrm>
            <a:off x="468313" y="1484784"/>
            <a:ext cx="83521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ytuł 1"/>
          <p:cNvSpPr txBox="1">
            <a:spLocks/>
          </p:cNvSpPr>
          <p:nvPr/>
        </p:nvSpPr>
        <p:spPr>
          <a:xfrm>
            <a:off x="360514" y="1007334"/>
            <a:ext cx="6912768" cy="549458"/>
          </a:xfrm>
          <a:prstGeom prst="rect">
            <a:avLst/>
          </a:prstGeom>
        </p:spPr>
        <p:txBody>
          <a:bodyPr vert="horz" lIns="360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Fakty i liczby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4" y="222028"/>
            <a:ext cx="1979712" cy="371824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A385F"/>
              </a:clrFrom>
              <a:clrTo>
                <a:srgbClr val="2A385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234076" y="68"/>
            <a:ext cx="1909924" cy="6656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0558" y="2124047"/>
            <a:ext cx="2796758" cy="18133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00" y="2124047"/>
            <a:ext cx="2796758" cy="18133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60"/>
          <a:stretch/>
        </p:blipFill>
        <p:spPr>
          <a:xfrm>
            <a:off x="6017316" y="2124048"/>
            <a:ext cx="2803156" cy="181334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57" y="3945852"/>
            <a:ext cx="2786771" cy="1849144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3220558" y="5182683"/>
            <a:ext cx="2778150" cy="622581"/>
          </a:xfrm>
          <a:prstGeom prst="rect">
            <a:avLst/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20 000 projektów</a:t>
            </a:r>
          </a:p>
          <a:p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lokalnych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6690" y="3937387"/>
            <a:ext cx="2793868" cy="1859821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423800" y="5182683"/>
            <a:ext cx="2803156" cy="626900"/>
          </a:xfrm>
          <a:prstGeom prst="rect">
            <a:avLst/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pl-PL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32 000 liderów i pracowników </a:t>
            </a:r>
            <a:r>
              <a:rPr lang="pl-P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NGOs</a:t>
            </a:r>
            <a:r>
              <a:rPr lang="pl-PL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uczestniczyło w szkoleniach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77"/>
          <a:stretch/>
        </p:blipFill>
        <p:spPr>
          <a:xfrm>
            <a:off x="6000931" y="3937387"/>
            <a:ext cx="2819541" cy="1867877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5989420" y="5187818"/>
            <a:ext cx="2831052" cy="632322"/>
          </a:xfrm>
          <a:prstGeom prst="rect">
            <a:avLst/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10 500 uczestników</a:t>
            </a:r>
          </a:p>
          <a:p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wizyt studyjnych w Polsce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017316" y="3305604"/>
            <a:ext cx="2803156" cy="640248"/>
          </a:xfrm>
          <a:prstGeom prst="rect">
            <a:avLst/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15 000 szkół</a:t>
            </a:r>
          </a:p>
          <a:p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skorzystało z oferty Fundacji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220558" y="3305604"/>
            <a:ext cx="2796758" cy="631783"/>
          </a:xfrm>
          <a:prstGeom prst="rect">
            <a:avLst/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160 000 nauczycieli </a:t>
            </a: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uczestniczyło w szkoleniach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3800" y="3305604"/>
            <a:ext cx="2796758" cy="631783"/>
          </a:xfrm>
          <a:prstGeom prst="rect">
            <a:avLst/>
          </a:prstGeom>
          <a:solidFill>
            <a:srgbClr val="1E2D56">
              <a:alpha val="78000"/>
            </a:srgbClr>
          </a:solidFill>
          <a:ln>
            <a:noFill/>
          </a:ln>
          <a:effectLst>
            <a:outerShdw blurRad="1270000" dist="20000" dir="5400000" rotWithShape="0">
              <a:srgbClr val="000000">
                <a:alpha val="64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33 000 stypendiów </a:t>
            </a:r>
            <a:b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przyznano w programach PAFW</a:t>
            </a:r>
          </a:p>
        </p:txBody>
      </p:sp>
    </p:spTree>
    <p:extLst>
      <p:ext uri="{BB962C8B-B14F-4D97-AF65-F5344CB8AC3E}">
        <p14:creationId xmlns:p14="http://schemas.microsoft.com/office/powerpoint/2010/main" val="2991533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1760</Words>
  <Application>Microsoft Office PowerPoint</Application>
  <PresentationFormat>Pokaz na ekranie (4:3)</PresentationFormat>
  <Paragraphs>255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Przemek Zaroń</dc:creator>
  <cp:lastModifiedBy>Katarzyna Świątkiewicz</cp:lastModifiedBy>
  <cp:revision>374</cp:revision>
  <dcterms:created xsi:type="dcterms:W3CDTF">2011-03-02T10:48:57Z</dcterms:created>
  <dcterms:modified xsi:type="dcterms:W3CDTF">2023-07-21T11:32:10Z</dcterms:modified>
</cp:coreProperties>
</file>