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11" r:id="rId4"/>
    <p:sldId id="307" r:id="rId5"/>
    <p:sldId id="316" r:id="rId6"/>
    <p:sldId id="312" r:id="rId7"/>
    <p:sldId id="313" r:id="rId8"/>
    <p:sldId id="318" r:id="rId9"/>
    <p:sldId id="319" r:id="rId10"/>
    <p:sldId id="317" r:id="rId11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Kisała" initials="MK" lastIdx="2" clrIdx="0">
    <p:extLst>
      <p:ext uri="{19B8F6BF-5375-455C-9EA6-DF929625EA0E}">
        <p15:presenceInfo xmlns:p15="http://schemas.microsoft.com/office/powerpoint/2012/main" userId="S::maciej.kisala@um.sopot.pl::0b157a59-8359-43fc-9231-b02990fda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BE3"/>
    <a:srgbClr val="FA7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31712B-16AC-4208-865F-EF73638FA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6E17C5-1BBC-4B07-80BC-4E5102174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EFEA17-D2D4-47ED-ABA4-ED035BDD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FD7900-D54F-4EBD-AD89-0DF93AD9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B44EB0-F6D0-4DE6-BE09-4C903C39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52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CE7476-CE28-4EB5-B0FF-0CD35B5A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25A86C-246F-46ED-990A-E837D404C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0FC099-FCEC-454E-B9D5-09CC2A79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AF981F-D32E-4383-881D-878DE96E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E9F0B9-6C9F-4283-BE0E-E5BBFEC3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43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11AD351-0E29-4BA0-82F8-2765F5356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D55EDAA-D037-4E88-BE31-C8E9EF3A1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135688-2AB3-4AD9-AC25-9DE3A15C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D7C73D-21D9-47C1-ACBD-85EDB957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C2A398-A8FA-4EE0-A70E-1AECE5FF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08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196EFA-2F8C-4D4D-B7D5-38655483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1BE1A-C023-4807-9A4C-58D9A616A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F23702-BB4F-4BCC-995A-2F069588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01A514-0DD1-4C73-9E5B-675C83E8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5C9375-D322-4BCD-9624-C73E6A75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63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A5246-3AF1-42EC-A074-65593C7E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B30233-3E4D-40D6-8007-6E433AED6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ABC944-0B0D-40B2-BDEC-89735F2D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6E9508-0821-4073-82B2-71A65319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2F4C91-D3B1-40F1-BA24-2C396471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39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74D730-713D-4E1C-B12B-86A6D770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84746-1F83-440F-857E-5DA88978A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F99AC1-1E47-4A8C-9FBD-20B54A3F2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4E977F-0762-4583-896D-E446526E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37F6FEB-24DB-4DF7-80ED-F1BC1D41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C07FB0-A158-4C08-A2CE-EDFFFD26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5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315EEF-F11D-44C1-A133-ADDBCDDC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32BEE2-2754-44A5-8169-92A393075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DD8ECC-B79B-44E4-AC12-7E6D14091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D19BF00-30D2-4ED2-BD3B-2322EC385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417F7ED-FC8E-46B9-A339-87336BCA9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8C7AA8E-D754-4BE1-BFE8-580C5941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8DDBA45-406F-45D6-9C1A-BD4CADB5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59D4C8-EEF1-47EE-B7C3-E1192E23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40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C02A98-8D02-4526-A387-E9733604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A92D8C-A020-4FBD-B6CF-25AFCBA4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D00B313-1AEE-4783-BA36-87DA737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DAC25ED-85D0-4622-8644-30E3DA08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93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3D5CAA9-3F69-4E60-B805-7DDB41D1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772ABE-3AA7-43B0-8586-92308D1A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EE18F09-46D2-4FFA-A3C6-4C866CF8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37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509FDB-D34E-43DF-AC61-4A6827EA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F78506-F33D-4705-AF1F-F1E27F335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73D2F8-8301-4649-9C01-5BA345BC4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913407-323C-4B8F-9F76-7AFAFB2B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CA59C1-64D4-4016-8CA0-F841B02B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9FEED7-7EC6-490D-BEEF-484F42EE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13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B7CE2-22AF-4F63-8627-6220D6D7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B85ADC2-4193-4613-A4FE-81E395FCF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4DF325C-B4FF-467D-8147-319B5B02B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78A8F8-4CAA-4A48-A684-53920CE3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C05B2D-A28F-46CE-8CB9-50670C6D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D3B098-B795-4E80-9636-65BE07E8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03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8A4A79A-0863-4ECA-812D-5A3BCCF9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CFF67C-A65F-4417-B0CC-A2455B60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5F2774-15BF-41B4-9FA7-C2DEE5973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787C-D553-4BDC-908C-2652C8F3DA79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CE3FD8-CD39-45C3-A12C-CB8E22038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15B3BB-1465-41C3-9FCC-D4EBB6D7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611D-1AED-4D0D-BAA6-0A1067F8A1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6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614D6C9-FA2B-1B42-D04A-E834191E67B4}"/>
              </a:ext>
            </a:extLst>
          </p:cNvPr>
          <p:cNvSpPr txBox="1"/>
          <p:nvPr/>
        </p:nvSpPr>
        <p:spPr>
          <a:xfrm>
            <a:off x="2214880" y="2028616"/>
            <a:ext cx="77622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Podsumowanie prac Komisji Praw Człowieka </a:t>
            </a:r>
            <a:br>
              <a:rPr lang="pl-P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Równego Traktowania ZMP</a:t>
            </a:r>
            <a:endParaRPr lang="pl-PL" sz="44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6B3E17C-A3B3-9C47-4E8A-3049C39C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007" y="5210149"/>
            <a:ext cx="2241665" cy="1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ubrania, osoba, clipart, ilustracja&#10;&#10;Opis wygenerowany automatycznie">
            <a:extLst>
              <a:ext uri="{FF2B5EF4-FFF2-40B4-BE49-F238E27FC236}">
                <a16:creationId xmlns:a16="http://schemas.microsoft.com/office/drawing/2014/main" id="{BAE567DA-E5F8-7E0B-DADC-B7EF92AF5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9" b="1254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DE1235-083D-4598-B2F4-1CE25A5BD77C}"/>
              </a:ext>
            </a:extLst>
          </p:cNvPr>
          <p:cNvSpPr txBox="1"/>
          <p:nvPr/>
        </p:nvSpPr>
        <p:spPr>
          <a:xfrm>
            <a:off x="391160" y="3925570"/>
            <a:ext cx="1140968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Dyskusja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nt.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sytuacji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osób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transpłciowych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niebinarnych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tęczowych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kontekście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spraw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realizowanych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przez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Urzędy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Cywilnego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Wspieranie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Kampanii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Fundacji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Dajemy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Dzieciom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Siłę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„LGBT + ja…”,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zwracającą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szczególną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uwagę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trudną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sytuację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nastolatków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LGBT+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Zdrowie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higiena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menstruacyjna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Promocja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Fundacji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UNAWEZA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Młode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głowy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otwarcie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zdrowiu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psychicznym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6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ztuka, Sztuka dziecięca, rysowanie, Malarstwo artystyczne&#10;&#10;Opis wygenerowany automatycznie">
            <a:extLst>
              <a:ext uri="{FF2B5EF4-FFF2-40B4-BE49-F238E27FC236}">
                <a16:creationId xmlns:a16="http://schemas.microsoft.com/office/drawing/2014/main" id="{AD6AE7BF-D37F-063A-3633-7E9E573BE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0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DE1235-083D-4598-B2F4-1CE25A5BD77C}"/>
              </a:ext>
            </a:extLst>
          </p:cNvPr>
          <p:cNvSpPr txBox="1"/>
          <p:nvPr/>
        </p:nvSpPr>
        <p:spPr>
          <a:xfrm>
            <a:off x="601982" y="3763626"/>
            <a:ext cx="1098803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Apel Komisji Praw Człowieka i Równego Traktowania Związku Miast Polskich 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niekorzystanie z podręcznika do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HiT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Stanowisko Komisji w sprawie nauczania dzieci cudzoziemskich – zaakceptowanie przez Zarząd ZMP i przesłane do </a:t>
            </a:r>
            <a:r>
              <a:rPr lang="pl-P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MEiN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3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ztuka, Sztuka dziecięca, rysowanie, Malarstwo artystyczne&#10;&#10;Opis wygenerowany automatycznie">
            <a:extLst>
              <a:ext uri="{FF2B5EF4-FFF2-40B4-BE49-F238E27FC236}">
                <a16:creationId xmlns:a16="http://schemas.microsoft.com/office/drawing/2014/main" id="{AD6AE7BF-D37F-063A-3633-7E9E573BE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0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DE1235-083D-4598-B2F4-1CE25A5BD77C}"/>
              </a:ext>
            </a:extLst>
          </p:cNvPr>
          <p:cNvSpPr txBox="1"/>
          <p:nvPr/>
        </p:nvSpPr>
        <p:spPr>
          <a:xfrm>
            <a:off x="601982" y="3763626"/>
            <a:ext cx="1098803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Apel do Miast o wsparcie funkcjonowania telefonu zaufania dla dzieci i młodzieży 116 111, prowadzonego przez Fundację Dajemy Dzieciom Siłę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Apel Związku Miast Polskich w sprawie edukacji i wsparcia dzieci uchodźców wojennych z Ukrainy - na podstawie rekomendacji Komisji)</a:t>
            </a:r>
          </a:p>
        </p:txBody>
      </p:sp>
    </p:spTree>
    <p:extLst>
      <p:ext uri="{BB962C8B-B14F-4D97-AF65-F5344CB8AC3E}">
        <p14:creationId xmlns:p14="http://schemas.microsoft.com/office/powerpoint/2010/main" val="367913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Ludzka twarz, ilustracja, Sztuka dziecięca, kreskówka&#10;&#10;Opis wygenerowany automatycznie">
            <a:extLst>
              <a:ext uri="{FF2B5EF4-FFF2-40B4-BE49-F238E27FC236}">
                <a16:creationId xmlns:a16="http://schemas.microsoft.com/office/drawing/2014/main" id="{D9B64623-73A8-1E14-8CAB-E2C8B8D44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7" b="342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DE1235-083D-4598-B2F4-1CE25A5BD77C}"/>
              </a:ext>
            </a:extLst>
          </p:cNvPr>
          <p:cNvSpPr txBox="1"/>
          <p:nvPr/>
        </p:nvSpPr>
        <p:spPr>
          <a:xfrm>
            <a:off x="480062" y="3864610"/>
            <a:ext cx="1123187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Europejska Karta Równości Kobiet i Mężczyzn w Życiu Lokalnym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Wspólny dokument zawierający uwagi do projektu Krajowego Programu Działań na rzecz Równego Traktowania na lata 2021-2030 – Program został negatywnie oceniony przez stronę samorządową w Komisji Wspólnej Rządu i Samorządu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Apel dotyczący prac nad projektem ustawy zakładającym wyrażenie zgody na wypowiedzenie konwencji stambulskiej</a:t>
            </a:r>
          </a:p>
        </p:txBody>
      </p:sp>
    </p:spTree>
    <p:extLst>
      <p:ext uri="{BB962C8B-B14F-4D97-AF65-F5344CB8AC3E}">
        <p14:creationId xmlns:p14="http://schemas.microsoft.com/office/powerpoint/2010/main" val="244918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Ludzka twarz, ilustracja, Sztuka dziecięca, kreskówka&#10;&#10;Opis wygenerowany automatycznie">
            <a:extLst>
              <a:ext uri="{FF2B5EF4-FFF2-40B4-BE49-F238E27FC236}">
                <a16:creationId xmlns:a16="http://schemas.microsoft.com/office/drawing/2014/main" id="{D9B64623-73A8-1E14-8CAB-E2C8B8D44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7" b="342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DE1235-083D-4598-B2F4-1CE25A5BD77C}"/>
              </a:ext>
            </a:extLst>
          </p:cNvPr>
          <p:cNvSpPr txBox="1"/>
          <p:nvPr/>
        </p:nvSpPr>
        <p:spPr>
          <a:xfrm>
            <a:off x="480062" y="4017010"/>
            <a:ext cx="1123187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Plany Równości Płci w miastach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Stanowisko Komisji Praw Człowieka i Równego Traktowania Związku Miast Polskich 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sprawie zmianie zmiany definicji gwałtu zawartej w art. 197 Kodeksu karnego</a:t>
            </a:r>
          </a:p>
        </p:txBody>
      </p:sp>
    </p:spTree>
    <p:extLst>
      <p:ext uri="{BB962C8B-B14F-4D97-AF65-F5344CB8AC3E}">
        <p14:creationId xmlns:p14="http://schemas.microsoft.com/office/powerpoint/2010/main" val="88030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Ludzka twarz, ilustracja, Sztuka dziecięca, kreskówka&#10;&#10;Opis wygenerowany automatycznie">
            <a:extLst>
              <a:ext uri="{FF2B5EF4-FFF2-40B4-BE49-F238E27FC236}">
                <a16:creationId xmlns:a16="http://schemas.microsoft.com/office/drawing/2014/main" id="{D9B64623-73A8-1E14-8CAB-E2C8B8D44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7" b="342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DE1235-083D-4598-B2F4-1CE25A5BD77C}"/>
              </a:ext>
            </a:extLst>
          </p:cNvPr>
          <p:cNvSpPr txBox="1"/>
          <p:nvPr/>
        </p:nvSpPr>
        <p:spPr>
          <a:xfrm>
            <a:off x="480062" y="3844290"/>
            <a:ext cx="1123187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Wniosek do Zarządu Związku Miast Polskich w sprawie przygotowania analizy prawnej dotyczącej ustawowego umocowania Rad Kobiet i Rad Równego Traktowania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Apel Komisji Praw Człowieka i Równego Traktowania Związku Miast Polskich do Posłanek RP </a:t>
            </a: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sprawie nowelizacji ustawy o pracownikach samorządowych z dnia 21 listopada 2008 r. </a:t>
            </a:r>
            <a:b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Rozporządzenia Rady Ministrów z dnia 25 października 2021 r. w sprawie wynagradzania pracowników samorządowych, w kwestii uwzględnienia 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feminatywów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nazwach stanowisk</a:t>
            </a:r>
          </a:p>
        </p:txBody>
      </p:sp>
    </p:spTree>
    <p:extLst>
      <p:ext uri="{BB962C8B-B14F-4D97-AF65-F5344CB8AC3E}">
        <p14:creationId xmlns:p14="http://schemas.microsoft.com/office/powerpoint/2010/main" val="105188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Ludzka twarz, ilustracja, Sztuka dziecięca, kreskówka&#10;&#10;Opis wygenerowany automatycznie">
            <a:extLst>
              <a:ext uri="{FF2B5EF4-FFF2-40B4-BE49-F238E27FC236}">
                <a16:creationId xmlns:a16="http://schemas.microsoft.com/office/drawing/2014/main" id="{D9B64623-73A8-1E14-8CAB-E2C8B8D449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7" b="342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DE1235-083D-4598-B2F4-1CE25A5BD77C}"/>
              </a:ext>
            </a:extLst>
          </p:cNvPr>
          <p:cNvSpPr txBox="1"/>
          <p:nvPr/>
        </p:nvSpPr>
        <p:spPr>
          <a:xfrm>
            <a:off x="480062" y="4017010"/>
            <a:ext cx="1123187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Rekomendacja Komisji Praw Człowieka i Równego Traktowania Związku Miast Polskich do miast, w sprawie Kampanii o zgodzie, w ramach akcji 16 Dni Przeciw Przemocy ze względu na Płeć, realizowanej przez CARE International in Poland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Promocja wniosków i rekomendacji z raportu „Teraz z Tobą koniec. Czarna Księga Ofiar Przemocy Domowej w Polsce 2021” - przygotowanego przez Niebieską Linię Instytutu Psychologii Zdrowia</a:t>
            </a:r>
          </a:p>
        </p:txBody>
      </p:sp>
    </p:spTree>
    <p:extLst>
      <p:ext uri="{BB962C8B-B14F-4D97-AF65-F5344CB8AC3E}">
        <p14:creationId xmlns:p14="http://schemas.microsoft.com/office/powerpoint/2010/main" val="161411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ubrania, obuwie, osoba, kreskówka&#10;&#10;Opis wygenerowany automatycznie">
            <a:extLst>
              <a:ext uri="{FF2B5EF4-FFF2-40B4-BE49-F238E27FC236}">
                <a16:creationId xmlns:a16="http://schemas.microsoft.com/office/drawing/2014/main" id="{8081248C-1630-D72C-A4D8-FDEDACF56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3" b="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DE1235-083D-4598-B2F4-1CE25A5BD77C}"/>
              </a:ext>
            </a:extLst>
          </p:cNvPr>
          <p:cNvSpPr txBox="1"/>
          <p:nvPr/>
        </p:nvSpPr>
        <p:spPr>
          <a:xfrm>
            <a:off x="8115296" y="578070"/>
            <a:ext cx="3689130" cy="55074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Projekt „Standard minimum </a:t>
            </a:r>
            <a:r>
              <a:rPr lang="en-US" sz="2400" dirty="0" err="1"/>
              <a:t>praw</a:t>
            </a:r>
            <a:r>
              <a:rPr lang="en-US" sz="2400" dirty="0"/>
              <a:t> </a:t>
            </a:r>
            <a:r>
              <a:rPr lang="en-US" sz="2400" dirty="0" err="1"/>
              <a:t>człowieka</a:t>
            </a:r>
            <a:r>
              <a:rPr lang="en-US" sz="2400" dirty="0"/>
              <a:t> w </a:t>
            </a:r>
            <a:r>
              <a:rPr lang="en-US" sz="2400" dirty="0" err="1"/>
              <a:t>polskim</a:t>
            </a:r>
            <a:r>
              <a:rPr lang="en-US" sz="2400" dirty="0"/>
              <a:t> </a:t>
            </a:r>
            <a:r>
              <a:rPr lang="en-US" sz="2400" dirty="0" err="1"/>
              <a:t>samorządzie</a:t>
            </a:r>
            <a:r>
              <a:rPr lang="en-US" sz="2400" dirty="0"/>
              <a:t>”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Apel</a:t>
            </a:r>
            <a:r>
              <a:rPr lang="en-US" sz="2400" dirty="0"/>
              <a:t> w </a:t>
            </a:r>
            <a:r>
              <a:rPr lang="en-US" sz="2400" dirty="0" err="1"/>
              <a:t>sprawie</a:t>
            </a:r>
            <a:r>
              <a:rPr lang="en-US" sz="2400" dirty="0"/>
              <a:t> </a:t>
            </a:r>
            <a:r>
              <a:rPr lang="en-US" sz="2400" dirty="0" err="1"/>
              <a:t>systemowej</a:t>
            </a:r>
            <a:r>
              <a:rPr lang="en-US" sz="2400" dirty="0"/>
              <a:t> </a:t>
            </a:r>
            <a:r>
              <a:rPr lang="en-US" sz="2400" dirty="0" err="1"/>
              <a:t>pomocy</a:t>
            </a:r>
            <a:r>
              <a:rPr lang="en-US" sz="2400" dirty="0"/>
              <a:t> </a:t>
            </a:r>
            <a:r>
              <a:rPr lang="en-US" sz="2400" dirty="0" err="1"/>
              <a:t>dla</a:t>
            </a:r>
            <a:r>
              <a:rPr lang="en-US" sz="2400" dirty="0"/>
              <a:t> </a:t>
            </a:r>
            <a:r>
              <a:rPr lang="en-US" sz="2400" dirty="0" err="1"/>
              <a:t>imigrantów</a:t>
            </a:r>
            <a:r>
              <a:rPr lang="en-US" sz="2400" dirty="0"/>
              <a:t> – </a:t>
            </a:r>
            <a:r>
              <a:rPr lang="en-US" sz="2400" dirty="0" err="1"/>
              <a:t>przyjęte</a:t>
            </a:r>
            <a:r>
              <a:rPr lang="en-US" sz="2400" dirty="0"/>
              <a:t> </a:t>
            </a:r>
            <a:r>
              <a:rPr lang="en-US" sz="2400" dirty="0" err="1"/>
              <a:t>przez</a:t>
            </a:r>
            <a:r>
              <a:rPr lang="en-US" sz="2400" dirty="0"/>
              <a:t> </a:t>
            </a:r>
            <a:r>
              <a:rPr lang="en-US" sz="2400" dirty="0" err="1"/>
              <a:t>Zarząd</a:t>
            </a:r>
            <a:r>
              <a:rPr lang="en-US" sz="2400" dirty="0"/>
              <a:t> ZMP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Stanowisko</a:t>
            </a:r>
            <a:r>
              <a:rPr lang="en-US" sz="2400" dirty="0"/>
              <a:t> </a:t>
            </a:r>
            <a:r>
              <a:rPr lang="en-US" sz="2400" dirty="0" err="1"/>
              <a:t>Zarządu</a:t>
            </a:r>
            <a:r>
              <a:rPr lang="en-US" sz="2400" dirty="0"/>
              <a:t> </a:t>
            </a:r>
            <a:r>
              <a:rPr lang="en-US" sz="2400" dirty="0" err="1"/>
              <a:t>Komisji</a:t>
            </a:r>
            <a:r>
              <a:rPr lang="en-US" sz="2400" dirty="0"/>
              <a:t> Praw Człowieka </a:t>
            </a:r>
            <a:br>
              <a:rPr lang="pl-PL" sz="2400" dirty="0"/>
            </a:br>
            <a:r>
              <a:rPr lang="en-US" sz="2400" dirty="0"/>
              <a:t>i </a:t>
            </a:r>
            <a:r>
              <a:rPr lang="en-US" sz="2400" dirty="0" err="1"/>
              <a:t>Równego</a:t>
            </a:r>
            <a:r>
              <a:rPr lang="en-US" sz="2400" dirty="0"/>
              <a:t> </a:t>
            </a:r>
            <a:r>
              <a:rPr lang="en-US" sz="2400" dirty="0" err="1"/>
              <a:t>Traktowania</a:t>
            </a:r>
            <a:r>
              <a:rPr lang="en-US" sz="2400" dirty="0"/>
              <a:t> </a:t>
            </a:r>
            <a:r>
              <a:rPr lang="en-US" sz="2400" dirty="0" err="1"/>
              <a:t>Związku</a:t>
            </a:r>
            <a:r>
              <a:rPr lang="en-US" sz="2400" dirty="0"/>
              <a:t> Miast </a:t>
            </a:r>
            <a:r>
              <a:rPr lang="en-US" sz="2400" dirty="0" err="1"/>
              <a:t>Polskich</a:t>
            </a:r>
            <a:r>
              <a:rPr lang="en-US" sz="2400" dirty="0"/>
              <a:t> </a:t>
            </a:r>
            <a:br>
              <a:rPr lang="pl-PL" sz="2400" dirty="0"/>
            </a:br>
            <a:r>
              <a:rPr lang="en-US" sz="2400" dirty="0"/>
              <a:t>w </a:t>
            </a:r>
            <a:r>
              <a:rPr lang="en-US" sz="2400" dirty="0" err="1"/>
              <a:t>sprawie</a:t>
            </a:r>
            <a:r>
              <a:rPr lang="en-US" sz="2400" dirty="0"/>
              <a:t> </a:t>
            </a:r>
            <a:r>
              <a:rPr lang="en-US" sz="2400" dirty="0" err="1"/>
              <a:t>apelu</a:t>
            </a:r>
            <a:r>
              <a:rPr lang="en-US" sz="2400" dirty="0"/>
              <a:t> </a:t>
            </a:r>
            <a:r>
              <a:rPr lang="en-US" sz="2400" dirty="0" err="1"/>
              <a:t>Kongresu</a:t>
            </a:r>
            <a:r>
              <a:rPr lang="en-US" sz="2400" dirty="0"/>
              <a:t> </a:t>
            </a:r>
            <a:r>
              <a:rPr lang="en-US" sz="2400" dirty="0" err="1"/>
              <a:t>Kobiet</a:t>
            </a:r>
            <a:r>
              <a:rPr lang="en-US" sz="2400" dirty="0"/>
              <a:t> i Rad </a:t>
            </a:r>
            <a:r>
              <a:rPr lang="en-US" sz="2400" dirty="0" err="1"/>
              <a:t>Kobiet</a:t>
            </a:r>
            <a:r>
              <a:rPr lang="en-US" sz="2400" dirty="0"/>
              <a:t> w </a:t>
            </a:r>
            <a:r>
              <a:rPr lang="en-US" sz="2400" dirty="0" err="1"/>
              <a:t>sprawie</a:t>
            </a:r>
            <a:r>
              <a:rPr lang="en-US" sz="2400" dirty="0"/>
              <a:t> </a:t>
            </a:r>
            <a:r>
              <a:rPr lang="en-US" sz="2400" dirty="0" err="1"/>
              <a:t>powołania</a:t>
            </a:r>
            <a:r>
              <a:rPr lang="en-US" sz="2400" dirty="0"/>
              <a:t> </a:t>
            </a:r>
            <a:r>
              <a:rPr lang="en-US" sz="2400" dirty="0" err="1"/>
              <a:t>Ministerstwa</a:t>
            </a:r>
            <a:r>
              <a:rPr lang="en-US" sz="2400" dirty="0"/>
              <a:t> ds. </a:t>
            </a:r>
            <a:r>
              <a:rPr lang="en-US" sz="2400" dirty="0" err="1"/>
              <a:t>równego</a:t>
            </a:r>
            <a:r>
              <a:rPr lang="en-US" sz="2400" dirty="0"/>
              <a:t> </a:t>
            </a:r>
            <a:r>
              <a:rPr lang="en-US" sz="2400" dirty="0" err="1"/>
              <a:t>traktowania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558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ubrania, obuwie, osoba, kreskówka&#10;&#10;Opis wygenerowany automatycznie">
            <a:extLst>
              <a:ext uri="{FF2B5EF4-FFF2-40B4-BE49-F238E27FC236}">
                <a16:creationId xmlns:a16="http://schemas.microsoft.com/office/drawing/2014/main" id="{8081248C-1630-D72C-A4D8-FDEDACF56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3" b="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DE1235-083D-4598-B2F4-1CE25A5BD77C}"/>
              </a:ext>
            </a:extLst>
          </p:cNvPr>
          <p:cNvSpPr txBox="1"/>
          <p:nvPr/>
        </p:nvSpPr>
        <p:spPr>
          <a:xfrm>
            <a:off x="8115300" y="151350"/>
            <a:ext cx="3689130" cy="5507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Międzynarodowy Dzień Przeciw Homofobii, Transfobii i Bifobii – wspólna akcja wielu miast: Poznania, Wrocławia, Częstochowy, Warszawy, Łodzi, Krakowa, Tarnowa, Gdańska, Sopotu, Świdnicy, Oświęcimia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Europejska Koalicja Miast przeciwko Rasizmowi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Promocja projektu Instytutu Miast Praw Człowieka pn. Wzmacnianie systemowego podejścia do włączenia społecznego w samorządzie</a:t>
            </a:r>
          </a:p>
        </p:txBody>
      </p:sp>
    </p:spTree>
    <p:extLst>
      <p:ext uri="{BB962C8B-B14F-4D97-AF65-F5344CB8AC3E}">
        <p14:creationId xmlns:p14="http://schemas.microsoft.com/office/powerpoint/2010/main" val="29039096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6380</TotalTime>
  <Words>470</Words>
  <Application>Microsoft Office PowerPoint</Application>
  <PresentationFormat>Panoramiczny</PresentationFormat>
  <Paragraphs>27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Kisała</dc:creator>
  <cp:lastModifiedBy>Katarzyna Paczyńska</cp:lastModifiedBy>
  <cp:revision>90</cp:revision>
  <cp:lastPrinted>2022-11-23T10:16:39Z</cp:lastPrinted>
  <dcterms:created xsi:type="dcterms:W3CDTF">2021-03-29T18:22:23Z</dcterms:created>
  <dcterms:modified xsi:type="dcterms:W3CDTF">2023-12-04T18:43:22Z</dcterms:modified>
</cp:coreProperties>
</file>