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6" r:id="rId3"/>
    <p:sldMasterId id="2147483687" r:id="rId4"/>
  </p:sldMasterIdLst>
  <p:notesMasterIdLst>
    <p:notesMasterId r:id="rId29"/>
  </p:notesMasterIdLst>
  <p:handoutMasterIdLst>
    <p:handoutMasterId r:id="rId30"/>
  </p:handoutMasterIdLst>
  <p:sldIdLst>
    <p:sldId id="295" r:id="rId5"/>
    <p:sldId id="258" r:id="rId6"/>
    <p:sldId id="311" r:id="rId7"/>
    <p:sldId id="466" r:id="rId8"/>
    <p:sldId id="325" r:id="rId9"/>
    <p:sldId id="265" r:id="rId10"/>
    <p:sldId id="262" r:id="rId11"/>
    <p:sldId id="326" r:id="rId12"/>
    <p:sldId id="491" r:id="rId13"/>
    <p:sldId id="300" r:id="rId14"/>
    <p:sldId id="444" r:id="rId15"/>
    <p:sldId id="329" r:id="rId16"/>
    <p:sldId id="303" r:id="rId17"/>
    <p:sldId id="405" r:id="rId18"/>
    <p:sldId id="406" r:id="rId19"/>
    <p:sldId id="404" r:id="rId20"/>
    <p:sldId id="407" r:id="rId21"/>
    <p:sldId id="425" r:id="rId22"/>
    <p:sldId id="426" r:id="rId23"/>
    <p:sldId id="427" r:id="rId24"/>
    <p:sldId id="460" r:id="rId25"/>
    <p:sldId id="450" r:id="rId26"/>
    <p:sldId id="492" r:id="rId27"/>
    <p:sldId id="462" r:id="rId28"/>
  </p:sldIdLst>
  <p:sldSz cx="12192000" cy="6858000"/>
  <p:notesSz cx="6858000" cy="9144000"/>
  <p:custDataLst>
    <p:tags r:id="rId31"/>
  </p:custDataLst>
  <p:defaultTextStyle>
    <a:defPPr>
      <a:defRPr lang="fr-FR"/>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41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40"/>
    <p:restoredTop sz="88433" autoAdjust="0"/>
  </p:normalViewPr>
  <p:slideViewPr>
    <p:cSldViewPr snapToGrid="0" snapToObjects="1">
      <p:cViewPr>
        <p:scale>
          <a:sx n="120" d="100"/>
          <a:sy n="120" d="100"/>
        </p:scale>
        <p:origin x="-280" y="-568"/>
      </p:cViewPr>
      <p:guideLst>
        <p:guide orient="horz" pos="2160"/>
        <p:guide pos="415"/>
      </p:guideLst>
    </p:cSldViewPr>
  </p:slideViewPr>
  <p:notesTextViewPr>
    <p:cViewPr>
      <p:scale>
        <a:sx n="3" d="2"/>
        <a:sy n="3" d="2"/>
      </p:scale>
      <p:origin x="0" y="0"/>
    </p:cViewPr>
  </p:notesTextViewPr>
  <p:notesViewPr>
    <p:cSldViewPr snapToGrid="0" snapToObjects="1">
      <p:cViewPr varScale="1">
        <p:scale>
          <a:sx n="154" d="100"/>
          <a:sy n="154" d="100"/>
        </p:scale>
        <p:origin x="352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2803D91-C987-ED1C-B180-C3FEC69149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fr-FR"/>
          </a:p>
        </p:txBody>
      </p:sp>
      <p:sp>
        <p:nvSpPr>
          <p:cNvPr id="3" name="Espace réservé de la date 2">
            <a:extLst>
              <a:ext uri="{FF2B5EF4-FFF2-40B4-BE49-F238E27FC236}">
                <a16:creationId xmlns:a16="http://schemas.microsoft.com/office/drawing/2014/main" id="{66770C01-290C-D9C6-F1E1-A2EC78866D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943ED46-4844-3B49-B548-228CB57BC6C0}" type="datetimeFigureOut">
              <a:rPr lang="fr-FR"/>
              <a:pPr>
                <a:defRPr/>
              </a:pPr>
              <a:t>23/10/2023</a:t>
            </a:fld>
            <a:endParaRPr lang="fr-FR" dirty="0"/>
          </a:p>
        </p:txBody>
      </p:sp>
      <p:sp>
        <p:nvSpPr>
          <p:cNvPr id="4" name="Espace réservé du pied de page 3">
            <a:extLst>
              <a:ext uri="{FF2B5EF4-FFF2-40B4-BE49-F238E27FC236}">
                <a16:creationId xmlns:a16="http://schemas.microsoft.com/office/drawing/2014/main" id="{8276F7A7-D0B5-30AE-7289-5D120754AA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fr-FR"/>
          </a:p>
        </p:txBody>
      </p:sp>
      <p:sp>
        <p:nvSpPr>
          <p:cNvPr id="5" name="Espace réservé du numéro de diapositive 4">
            <a:extLst>
              <a:ext uri="{FF2B5EF4-FFF2-40B4-BE49-F238E27FC236}">
                <a16:creationId xmlns:a16="http://schemas.microsoft.com/office/drawing/2014/main" id="{700C4C3F-101C-F143-BB51-E751526C06F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44F12E6-F3D9-A843-9810-072AEE41450B}" type="slidenum">
              <a:rPr lang="fr-FR" altLang="pl-PL"/>
              <a:pPr/>
              <a:t>‹#›</a:t>
            </a:fld>
            <a:endParaRPr lang="fr-FR"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862433F-2764-21A7-2990-2857160043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fr-FR"/>
          </a:p>
        </p:txBody>
      </p:sp>
      <p:sp>
        <p:nvSpPr>
          <p:cNvPr id="3" name="Espace réservé de la date 2">
            <a:extLst>
              <a:ext uri="{FF2B5EF4-FFF2-40B4-BE49-F238E27FC236}">
                <a16:creationId xmlns:a16="http://schemas.microsoft.com/office/drawing/2014/main" id="{CA17E2EA-C19E-AC5F-4462-794D2B8E5D5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48E9929-26AF-1A4B-BC45-D819B54D34CA}" type="datetimeFigureOut">
              <a:rPr lang="fr-FR"/>
              <a:pPr>
                <a:defRPr/>
              </a:pPr>
              <a:t>23/10/2023</a:t>
            </a:fld>
            <a:endParaRPr lang="fr-FR" dirty="0"/>
          </a:p>
        </p:txBody>
      </p:sp>
      <p:sp>
        <p:nvSpPr>
          <p:cNvPr id="4" name="Espace réservé de l'image des diapositives 3">
            <a:extLst>
              <a:ext uri="{FF2B5EF4-FFF2-40B4-BE49-F238E27FC236}">
                <a16:creationId xmlns:a16="http://schemas.microsoft.com/office/drawing/2014/main" id="{AF5CA371-CBF9-4427-2E98-490D917F43A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notes 4">
            <a:extLst>
              <a:ext uri="{FF2B5EF4-FFF2-40B4-BE49-F238E27FC236}">
                <a16:creationId xmlns:a16="http://schemas.microsoft.com/office/drawing/2014/main" id="{C427967B-BFD0-D9FE-30F6-85C3B06E1A4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A36BF029-4B58-EB72-344C-671F3B7EBAD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fr-FR"/>
          </a:p>
        </p:txBody>
      </p:sp>
      <p:sp>
        <p:nvSpPr>
          <p:cNvPr id="7" name="Espace réservé du numéro de diapositive 6">
            <a:extLst>
              <a:ext uri="{FF2B5EF4-FFF2-40B4-BE49-F238E27FC236}">
                <a16:creationId xmlns:a16="http://schemas.microsoft.com/office/drawing/2014/main" id="{5C7E56F6-0C6F-E261-9F2F-7A729B9FE77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2EFA1FB-9BFE-524E-9C3D-7683EA9D6030}" type="slidenum">
              <a:rPr lang="fr-FR" altLang="pl-PL"/>
              <a:pPr/>
              <a:t>‹#›</a:t>
            </a:fld>
            <a:endParaRPr lang="fr-FR" altLang="pl-P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B9590A7A-3A6F-4E94-177B-067BE9830B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BFDAC913-AFC8-39F0-E7E1-6F58DCC8DB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pl-PL"/>
          </a:p>
        </p:txBody>
      </p:sp>
      <p:sp>
        <p:nvSpPr>
          <p:cNvPr id="54276" name="Slide Number Placeholder 3">
            <a:extLst>
              <a:ext uri="{FF2B5EF4-FFF2-40B4-BE49-F238E27FC236}">
                <a16:creationId xmlns:a16="http://schemas.microsoft.com/office/drawing/2014/main" id="{AB2ED386-7FA9-F311-12D7-C14DB5FE1E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C7728A83-B2B6-634E-A9B7-EDD9A4069978}" type="slidenum">
              <a:rPr lang="fr-FR" altLang="pl-PL">
                <a:latin typeface="Calibri" panose="020F0502020204030204" pitchFamily="34" charset="0"/>
              </a:rPr>
              <a:pPr/>
              <a:t>2</a:t>
            </a:fld>
            <a:endParaRPr lang="fr-FR" altLang="pl-PL">
              <a:latin typeface="Calibri" panose="020F0502020204030204" pitchFamily="34" charset="0"/>
            </a:endParaRPr>
          </a:p>
        </p:txBody>
      </p:sp>
    </p:spTree>
    <p:extLst>
      <p:ext uri="{BB962C8B-B14F-4D97-AF65-F5344CB8AC3E}">
        <p14:creationId xmlns:p14="http://schemas.microsoft.com/office/powerpoint/2010/main" val="703734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AA52ACB-C6B0-3F26-2CBE-A25DE2F9AD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D0632C6A-F1EB-A275-A9C0-70B9BE7EB9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ct val="0"/>
              </a:spcBef>
            </a:pPr>
            <a:r>
              <a:rPr lang="en-GB" altLang="pl-PL" sz="1800">
                <a:latin typeface="Tahoma" panose="020B0604030504040204" pitchFamily="34" charset="0"/>
                <a:ea typeface="Calibri" panose="020F0502020204030204" pitchFamily="34" charset="0"/>
                <a:cs typeface="Tahoma" panose="020B0604030504040204" pitchFamily="34" charset="0"/>
              </a:rPr>
              <a:t>A city-to-city exchange is required to focus on a specific policy challenge related to the implementation of Sustainable Urban Development within Cohesion Policy. </a:t>
            </a:r>
            <a:endParaRPr lang="en-GB" altLang="pl-PL" sz="1800">
              <a:latin typeface="Tahoma" panose="020B0604030504040204" pitchFamily="34" charset="0"/>
              <a:ea typeface="Calibri" panose="020F0502020204030204" pitchFamily="34" charset="0"/>
              <a:cs typeface="Times New Roman" panose="02020603050405020304" pitchFamily="18" charset="0"/>
            </a:endParaRPr>
          </a:p>
          <a:p>
            <a:pPr algn="just">
              <a:spcBef>
                <a:spcPct val="0"/>
              </a:spcBef>
            </a:pPr>
            <a:r>
              <a:rPr lang="en-GB" altLang="pl-PL" sz="1800">
                <a:latin typeface="Tahoma" panose="020B0604030504040204" pitchFamily="34" charset="0"/>
                <a:ea typeface="Calibri" panose="020F0502020204030204" pitchFamily="34" charset="0"/>
                <a:cs typeface="Tahoma" panose="020B0604030504040204" pitchFamily="34" charset="0"/>
              </a:rPr>
              <a:t> </a:t>
            </a:r>
            <a:endParaRPr lang="en-GB" altLang="pl-PL" sz="1800">
              <a:latin typeface="Tahoma" panose="020B0604030504040204" pitchFamily="34" charset="0"/>
              <a:ea typeface="Calibri" panose="020F0502020204030204" pitchFamily="34" charset="0"/>
              <a:cs typeface="Times New Roman" panose="02020603050405020304" pitchFamily="18" charset="0"/>
            </a:endParaRPr>
          </a:p>
          <a:p>
            <a:pPr algn="just">
              <a:spcBef>
                <a:spcPct val="0"/>
              </a:spcBef>
            </a:pPr>
            <a:r>
              <a:rPr lang="en-GB" altLang="pl-PL" sz="1800">
                <a:latin typeface="Tahoma" panose="020B0604030504040204" pitchFamily="34" charset="0"/>
                <a:ea typeface="Calibri" panose="020F0502020204030204" pitchFamily="34" charset="0"/>
                <a:cs typeface="Tahoma" panose="020B0604030504040204" pitchFamily="34" charset="0"/>
              </a:rPr>
              <a:t>Applicants are required to define in the application form a specific policy challenge that </a:t>
            </a:r>
            <a:r>
              <a:rPr lang="en-GB" altLang="pl-PL" sz="1800" b="1">
                <a:latin typeface="Tahoma" panose="020B0604030504040204" pitchFamily="34" charset="0"/>
                <a:ea typeface="Calibri" panose="020F0502020204030204" pitchFamily="34" charset="0"/>
                <a:cs typeface="Tahoma" panose="020B0604030504040204" pitchFamily="34" charset="0"/>
              </a:rPr>
              <a:t>consists of thematic and operational issues. </a:t>
            </a:r>
            <a:r>
              <a:rPr lang="en-GB" altLang="pl-PL" sz="1800">
                <a:latin typeface="Tahoma" panose="020B0604030504040204" pitchFamily="34" charset="0"/>
                <a:ea typeface="Calibri" panose="020F0502020204030204" pitchFamily="34" charset="0"/>
                <a:cs typeface="Tahoma" panose="020B0604030504040204" pitchFamily="34" charset="0"/>
              </a:rPr>
              <a:t>The challenge should be as focused as possible to allow for an effective learning process between the applicant and the peers. </a:t>
            </a:r>
            <a:endParaRPr lang="en-GB" altLang="pl-PL" sz="1800">
              <a:latin typeface="Tahoma" panose="020B0604030504040204" pitchFamily="34" charset="0"/>
              <a:ea typeface="Calibri" panose="020F0502020204030204" pitchFamily="34" charset="0"/>
              <a:cs typeface="Times New Roman" panose="02020603050405020304" pitchFamily="18" charset="0"/>
            </a:endParaRPr>
          </a:p>
          <a:p>
            <a:pPr>
              <a:spcBef>
                <a:spcPct val="0"/>
              </a:spcBef>
            </a:pPr>
            <a:endParaRPr lang="en-GB" altLang="pl-PL" sz="1800" b="1">
              <a:latin typeface="Tahoma" panose="020B0604030504040204" pitchFamily="34" charset="0"/>
            </a:endParaRPr>
          </a:p>
          <a:p>
            <a:pPr algn="just">
              <a:spcBef>
                <a:spcPct val="0"/>
              </a:spcBef>
            </a:pPr>
            <a:r>
              <a:rPr lang="en-GB" altLang="pl-PL" sz="1800">
                <a:latin typeface="Tahoma" panose="020B0604030504040204" pitchFamily="34" charset="0"/>
                <a:cs typeface="Calibri" panose="020F0502020204030204" pitchFamily="34" charset="0"/>
              </a:rPr>
              <a:t>Guidance offer a non-exhaustive list of potential thematic and operational challenges </a:t>
            </a:r>
            <a:r>
              <a:rPr lang="en-GB" altLang="pl-PL" sz="1800" b="1">
                <a:latin typeface="Tahoma" panose="020B0604030504040204" pitchFamily="34" charset="0"/>
                <a:cs typeface="Calibri" panose="020F0502020204030204" pitchFamily="34" charset="0"/>
              </a:rPr>
              <a:t>related to designing and implementing integrated, place-based strategies </a:t>
            </a:r>
            <a:r>
              <a:rPr lang="en-GB" altLang="pl-PL" sz="1800">
                <a:latin typeface="Tahoma" panose="020B0604030504040204" pitchFamily="34" charset="0"/>
                <a:cs typeface="Calibri" panose="020F0502020204030204" pitchFamily="34" charset="0"/>
              </a:rPr>
              <a:t>that may be addressed, which cover the full range of policy objectives supported through Cohesion Policy. </a:t>
            </a:r>
          </a:p>
          <a:p>
            <a:pPr algn="just">
              <a:spcBef>
                <a:spcPct val="0"/>
              </a:spcBef>
            </a:pPr>
            <a:endParaRPr lang="en-GB" altLang="pl-PL" b="1"/>
          </a:p>
        </p:txBody>
      </p:sp>
      <p:sp>
        <p:nvSpPr>
          <p:cNvPr id="56324" name="Slide Number Placeholder 3">
            <a:extLst>
              <a:ext uri="{FF2B5EF4-FFF2-40B4-BE49-F238E27FC236}">
                <a16:creationId xmlns:a16="http://schemas.microsoft.com/office/drawing/2014/main" id="{917DAE8D-CB05-D8C1-1E49-636E4A50DF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6927D37E-6C90-1240-8EAA-6EE10F909EF8}" type="slidenum">
              <a:rPr lang="fr-FR" altLang="pl-PL">
                <a:latin typeface="Calibri" panose="020F0502020204030204" pitchFamily="34" charset="0"/>
              </a:rPr>
              <a:pPr/>
              <a:t>13</a:t>
            </a:fld>
            <a:endParaRPr lang="fr-FR" altLang="pl-P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0B9E18E-89C8-DAFE-D46F-7B16CD2B5E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4FCCFEDB-4278-15D0-4E5F-846035903D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pl-PL"/>
          </a:p>
        </p:txBody>
      </p:sp>
      <p:sp>
        <p:nvSpPr>
          <p:cNvPr id="57348" name="Slide Number Placeholder 3">
            <a:extLst>
              <a:ext uri="{FF2B5EF4-FFF2-40B4-BE49-F238E27FC236}">
                <a16:creationId xmlns:a16="http://schemas.microsoft.com/office/drawing/2014/main" id="{D1EE8A30-2A87-6C46-934E-5F969D6BE9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804AF8DB-D9BC-534C-86A7-7D27158D00B5}" type="slidenum">
              <a:rPr lang="fr-FR" altLang="pl-PL">
                <a:latin typeface="Calibri" panose="020F0502020204030204" pitchFamily="34" charset="0"/>
              </a:rPr>
              <a:pPr/>
              <a:t>14</a:t>
            </a:fld>
            <a:endParaRPr lang="fr-FR" altLang="pl-P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55D3C00-A88A-FC0D-7F32-1D7C7E8B0C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6F48630-EF8B-311C-147B-31A65AF9865B}"/>
              </a:ext>
            </a:extLst>
          </p:cNvPr>
          <p:cNvSpPr>
            <a:spLocks noGrp="1"/>
          </p:cNvSpPr>
          <p:nvPr>
            <p:ph type="body" idx="1"/>
          </p:nvPr>
        </p:nvSpPr>
        <p:spPr/>
        <p:txBody>
          <a:bodyPr/>
          <a:lstStyle/>
          <a:p>
            <a:pPr marL="342900" indent="-342900" algn="just" fontAlgn="auto">
              <a:spcBef>
                <a:spcPts val="0"/>
              </a:spcBef>
              <a:spcAft>
                <a:spcPts val="0"/>
              </a:spcAft>
              <a:buFont typeface="Symbol" panose="05050102010706020507" pitchFamily="18" charset="2"/>
              <a:buBlip>
                <a:blip r:embed="rId3"/>
              </a:buBlip>
              <a:defRPr/>
            </a:pPr>
            <a:r>
              <a:rPr lang="en-GB" sz="1400" dirty="0">
                <a:latin typeface="Tahoma" panose="020B0604030504040204" pitchFamily="34" charset="0"/>
                <a:ea typeface="Tahoma" panose="020B0604030504040204" pitchFamily="34" charset="0"/>
                <a:cs typeface="Tahoma" panose="020B0604030504040204" pitchFamily="34" charset="0"/>
              </a:rPr>
              <a:t>Peers can be </a:t>
            </a:r>
            <a:r>
              <a:rPr lang="en-GB" dirty="0">
                <a:latin typeface="Tahoma" panose="020B0604030504040204" pitchFamily="34" charset="0"/>
                <a:ea typeface="Calibri" panose="020F0502020204030204" pitchFamily="34" charset="0"/>
                <a:cs typeface="Tahoma" panose="020B0604030504040204" pitchFamily="34" charset="0"/>
              </a:rPr>
              <a:t>recognised as SUD front-runner</a:t>
            </a:r>
            <a:endParaRPr lang="en-GB" dirty="0">
              <a:latin typeface="Tahoma" panose="020B0604030504040204" pitchFamily="34" charset="0"/>
              <a:ea typeface="Calibri" panose="020F0502020204030204" pitchFamily="34" charset="0"/>
              <a:cs typeface="Times New Roman" panose="02020603050405020304" pitchFamily="18" charset="0"/>
            </a:endParaRPr>
          </a:p>
          <a:p>
            <a:pPr algn="just" fontAlgn="auto">
              <a:spcBef>
                <a:spcPts val="0"/>
              </a:spcBef>
              <a:spcAft>
                <a:spcPts val="0"/>
              </a:spcAft>
              <a:buFont typeface="Symbol" panose="05050102010706020507" pitchFamily="18" charset="2"/>
              <a:buNone/>
              <a:defRPr/>
            </a:pPr>
            <a:endParaRPr lang="en-GB" dirty="0">
              <a:latin typeface="Tahoma" panose="020B0604030504040204" pitchFamily="34" charset="0"/>
              <a:ea typeface="Calibri" panose="020F0502020204030204" pitchFamily="34" charset="0"/>
              <a:cs typeface="Tahoma" panose="020B0604030504040204" pitchFamily="34" charset="0"/>
            </a:endParaRPr>
          </a:p>
          <a:p>
            <a:pPr marL="342900" indent="-342900" algn="just" fontAlgn="auto">
              <a:spcBef>
                <a:spcPts val="0"/>
              </a:spcBef>
              <a:spcAft>
                <a:spcPts val="0"/>
              </a:spcAft>
              <a:buFont typeface="Symbol" panose="05050102010706020507" pitchFamily="18" charset="2"/>
              <a:buBlip>
                <a:blip r:embed="rId3"/>
              </a:buBlip>
              <a:defRPr/>
            </a:pPr>
            <a:r>
              <a:rPr lang="en-GB" dirty="0">
                <a:latin typeface="Tahoma" panose="020B0604030504040204" pitchFamily="34" charset="0"/>
                <a:ea typeface="Calibri" panose="020F0502020204030204" pitchFamily="34" charset="0"/>
                <a:cs typeface="Tahoma" panose="020B0604030504040204" pitchFamily="34" charset="0"/>
              </a:rPr>
              <a:t>An inside track perspective of the urban peer learning process, from design to implementation, including the opportunity to experience at first-hand how other cities  tackle the same thematic or implementation challenge</a:t>
            </a:r>
          </a:p>
          <a:p>
            <a:pPr marL="342900" indent="-342900" algn="just" fontAlgn="auto">
              <a:spcBef>
                <a:spcPts val="0"/>
              </a:spcBef>
              <a:spcAft>
                <a:spcPts val="0"/>
              </a:spcAft>
              <a:buFont typeface="Symbol" panose="05050102010706020507" pitchFamily="18" charset="2"/>
              <a:buBlip>
                <a:blip r:embed="rId3"/>
              </a:buBlip>
              <a:defRPr/>
            </a:pPr>
            <a:r>
              <a:rPr lang="en-GB" dirty="0">
                <a:latin typeface="Tahoma" panose="020B0604030504040204" pitchFamily="34" charset="0"/>
                <a:ea typeface="Calibri" panose="020F0502020204030204" pitchFamily="34" charset="0"/>
                <a:cs typeface="Tahoma" panose="020B0604030504040204" pitchFamily="34" charset="0"/>
              </a:rPr>
              <a:t>A unique opportunity to make a greater impact by exporting their solutions to other urban contexts and promoting these at the EU scale through the EUI networks</a:t>
            </a:r>
            <a:endParaRPr lang="en-GB" dirty="0">
              <a:latin typeface="Tahoma" panose="020B0604030504040204" pitchFamily="34" charset="0"/>
              <a:ea typeface="Calibri" panose="020F0502020204030204" pitchFamily="34" charset="0"/>
              <a:cs typeface="Times New Roman" panose="02020603050405020304" pitchFamily="18" charset="0"/>
            </a:endParaRPr>
          </a:p>
          <a:p>
            <a:pPr marL="342900" indent="-342900" algn="just" fontAlgn="auto">
              <a:spcBef>
                <a:spcPts val="0"/>
              </a:spcBef>
              <a:spcAft>
                <a:spcPts val="0"/>
              </a:spcAft>
              <a:buFont typeface="Symbol" panose="05050102010706020507" pitchFamily="18" charset="2"/>
              <a:buBlip>
                <a:blip r:embed="rId3"/>
              </a:buBlip>
              <a:defRPr/>
            </a:pPr>
            <a:r>
              <a:rPr lang="en-GB" dirty="0">
                <a:latin typeface="Tahoma" panose="020B0604030504040204" pitchFamily="34" charset="0"/>
                <a:ea typeface="Calibri" panose="020F0502020204030204" pitchFamily="34" charset="0"/>
                <a:cs typeface="Tahoma" panose="020B0604030504040204" pitchFamily="34" charset="0"/>
              </a:rPr>
              <a:t>Promotional opportunities for the most active and impactful peers</a:t>
            </a:r>
            <a:endParaRPr lang="en-GB" dirty="0">
              <a:latin typeface="Tahoma" panose="020B0604030504040204" pitchFamily="34" charset="0"/>
              <a:ea typeface="Calibri" panose="020F0502020204030204" pitchFamily="34" charset="0"/>
              <a:cs typeface="Times New Roman" panose="02020603050405020304" pitchFamily="18" charset="0"/>
            </a:endParaRPr>
          </a:p>
          <a:p>
            <a:pPr marL="342900" indent="-342900" algn="just" fontAlgn="auto">
              <a:spcBef>
                <a:spcPts val="0"/>
              </a:spcBef>
              <a:spcAft>
                <a:spcPts val="0"/>
              </a:spcAft>
              <a:buFont typeface="Symbol" panose="05050102010706020507" pitchFamily="18" charset="2"/>
              <a:buBlip>
                <a:blip r:embed="rId3"/>
              </a:buBlip>
              <a:defRPr/>
            </a:pPr>
            <a:r>
              <a:rPr lang="en-GB" dirty="0">
                <a:latin typeface="Tahoma" panose="020B0604030504040204" pitchFamily="34" charset="0"/>
                <a:ea typeface="Calibri" panose="020F0502020204030204" pitchFamily="34" charset="0"/>
                <a:cs typeface="Tahoma" panose="020B0604030504040204" pitchFamily="34" charset="0"/>
              </a:rPr>
              <a:t>Benefit from the exchanges with different cities and from being part of the EUI network.</a:t>
            </a:r>
          </a:p>
          <a:p>
            <a:pPr marL="342900" indent="-342900" algn="just" fontAlgn="auto">
              <a:spcBef>
                <a:spcPts val="0"/>
              </a:spcBef>
              <a:spcAft>
                <a:spcPts val="0"/>
              </a:spcAft>
              <a:buFont typeface="Symbol" panose="05050102010706020507" pitchFamily="18" charset="2"/>
              <a:buBlip>
                <a:blip r:embed="rId3"/>
              </a:buBlip>
              <a:defRPr/>
            </a:pPr>
            <a:endParaRPr lang="en-GB" dirty="0">
              <a:latin typeface="Tahoma" panose="020B0604030504040204" pitchFamily="34" charset="0"/>
              <a:ea typeface="Calibri" panose="020F0502020204030204" pitchFamily="34" charset="0"/>
              <a:cs typeface="Tahoma" panose="020B0604030504040204" pitchFamily="34" charset="0"/>
            </a:endParaRPr>
          </a:p>
          <a:p>
            <a:pPr marL="342900" indent="-342900" algn="just" fontAlgn="auto">
              <a:spcBef>
                <a:spcPts val="0"/>
              </a:spcBef>
              <a:spcAft>
                <a:spcPts val="0"/>
              </a:spcAft>
              <a:buFont typeface="Symbol" panose="05050102010706020507" pitchFamily="18" charset="2"/>
              <a:buBlip>
                <a:blip r:embed="rId3"/>
              </a:buBlip>
              <a:defRPr/>
            </a:pPr>
            <a:endParaRPr lang="en-GB" dirty="0">
              <a:latin typeface="Tahoma" panose="020B0604030504040204" pitchFamily="34" charset="0"/>
              <a:ea typeface="Calibri" panose="020F0502020204030204" pitchFamily="34" charset="0"/>
              <a:cs typeface="Tahoma" panose="020B0604030504040204" pitchFamily="34" charset="0"/>
            </a:endParaRPr>
          </a:p>
          <a:p>
            <a:pPr algn="just" fontAlgn="auto">
              <a:spcBef>
                <a:spcPts val="0"/>
              </a:spcBef>
              <a:spcAft>
                <a:spcPts val="0"/>
              </a:spcAft>
              <a:buFont typeface="Symbol" panose="05050102010706020507" pitchFamily="18" charset="2"/>
              <a:buNone/>
              <a:defRPr/>
            </a:pPr>
            <a:r>
              <a:rPr lang="en-GB" b="1" dirty="0">
                <a:latin typeface="Tahoma" panose="020B0604030504040204" pitchFamily="34" charset="0"/>
                <a:ea typeface="Calibri" panose="020F0502020204030204" pitchFamily="34" charset="0"/>
                <a:cs typeface="Tahoma" panose="020B0604030504040204" pitchFamily="34" charset="0"/>
              </a:rPr>
              <a:t>Why engage in peer learning? </a:t>
            </a:r>
          </a:p>
          <a:p>
            <a:pPr marL="457200" indent="-457200" algn="just" fontAlgn="auto">
              <a:spcBef>
                <a:spcPts val="0"/>
              </a:spcBef>
              <a:spcAft>
                <a:spcPts val="0"/>
              </a:spcAft>
              <a:buFont typeface="+mj-lt"/>
              <a:buAutoNum type="arabicPeriod"/>
              <a:defRPr/>
            </a:pPr>
            <a:endParaRPr lang="en-GB" dirty="0">
              <a:latin typeface="Tahoma" panose="020B0604030504040204" pitchFamily="34" charset="0"/>
              <a:ea typeface="Calibri" panose="020F0502020204030204" pitchFamily="34" charset="0"/>
              <a:cs typeface="Times New Roman" panose="02020603050405020304" pitchFamily="18" charset="0"/>
            </a:endParaRPr>
          </a:p>
          <a:p>
            <a:pPr marL="457200" indent="-457200" algn="just" fontAlgn="auto">
              <a:spcBef>
                <a:spcPts val="0"/>
              </a:spcBef>
              <a:spcAft>
                <a:spcPts val="0"/>
              </a:spcAft>
              <a:buFont typeface="+mj-lt"/>
              <a:buAutoNum type="arabicPeriod"/>
              <a:defRPr/>
            </a:pPr>
            <a:r>
              <a:rPr lang="en-GB" b="1" dirty="0">
                <a:solidFill>
                  <a:srgbClr val="002060"/>
                </a:solidFill>
                <a:latin typeface="Tahoma" panose="020B0604030504040204" pitchFamily="34" charset="0"/>
                <a:ea typeface="Calibri" panose="020F0502020204030204" pitchFamily="34" charset="0"/>
                <a:cs typeface="Tahoma" panose="020B0604030504040204" pitchFamily="34" charset="0"/>
              </a:rPr>
              <a:t>Build your own capacity </a:t>
            </a:r>
            <a:r>
              <a:rPr lang="en-GB" dirty="0">
                <a:latin typeface="Tahoma" panose="020B0604030504040204" pitchFamily="34" charset="0"/>
                <a:ea typeface="Calibri" panose="020F0502020204030204" pitchFamily="34" charset="0"/>
                <a:cs typeface="Tahoma" panose="020B0604030504040204" pitchFamily="34" charset="0"/>
              </a:rPr>
              <a:t>by learning how other cities tackle and solve similar challenges that you’ve faced or may face in the future</a:t>
            </a:r>
          </a:p>
          <a:p>
            <a:pPr marL="457200" indent="-457200" algn="just" fontAlgn="auto">
              <a:spcBef>
                <a:spcPts val="0"/>
              </a:spcBef>
              <a:spcAft>
                <a:spcPts val="0"/>
              </a:spcAft>
              <a:buFont typeface="+mj-lt"/>
              <a:buAutoNum type="arabicPeriod"/>
              <a:defRPr/>
            </a:pPr>
            <a:endParaRPr lang="en-GB" dirty="0">
              <a:latin typeface="Tahoma" panose="020B0604030504040204" pitchFamily="34" charset="0"/>
              <a:ea typeface="Calibri" panose="020F0502020204030204" pitchFamily="34" charset="0"/>
              <a:cs typeface="Times New Roman" panose="02020603050405020304" pitchFamily="18" charset="0"/>
            </a:endParaRPr>
          </a:p>
          <a:p>
            <a:pPr marL="457200" indent="-457200" algn="just" fontAlgn="auto">
              <a:spcBef>
                <a:spcPts val="0"/>
              </a:spcBef>
              <a:spcAft>
                <a:spcPts val="0"/>
              </a:spcAft>
              <a:buFont typeface="+mj-lt"/>
              <a:buAutoNum type="arabicPeriod"/>
              <a:defRPr/>
            </a:pPr>
            <a:r>
              <a:rPr lang="en-GB" b="1" dirty="0">
                <a:solidFill>
                  <a:srgbClr val="002060"/>
                </a:solidFill>
                <a:latin typeface="Tahoma" panose="020B0604030504040204" pitchFamily="34" charset="0"/>
                <a:ea typeface="Calibri" panose="020F0502020204030204" pitchFamily="34" charset="0"/>
                <a:cs typeface="Tahoma" panose="020B0604030504040204" pitchFamily="34" charset="0"/>
              </a:rPr>
              <a:t>Multiply your impact </a:t>
            </a:r>
            <a:r>
              <a:rPr lang="en-GB" dirty="0">
                <a:latin typeface="Tahoma" panose="020B0604030504040204" pitchFamily="34" charset="0"/>
                <a:ea typeface="Calibri" panose="020F0502020204030204" pitchFamily="34" charset="0"/>
                <a:cs typeface="Tahoma" panose="020B0604030504040204" pitchFamily="34" charset="0"/>
              </a:rPr>
              <a:t>by exporting your solutions to other urban contexts and promoting these transfers at EU-scale</a:t>
            </a:r>
          </a:p>
          <a:p>
            <a:pPr marL="457200" indent="-457200" algn="just" fontAlgn="auto">
              <a:spcBef>
                <a:spcPts val="0"/>
              </a:spcBef>
              <a:spcAft>
                <a:spcPts val="0"/>
              </a:spcAft>
              <a:buFont typeface="+mj-lt"/>
              <a:buAutoNum type="arabicPeriod"/>
              <a:defRPr/>
            </a:pPr>
            <a:endParaRPr lang="en-GB" dirty="0">
              <a:latin typeface="Tahoma" panose="020B0604030504040204" pitchFamily="34" charset="0"/>
              <a:ea typeface="Calibri" panose="020F0502020204030204" pitchFamily="34" charset="0"/>
              <a:cs typeface="Tahoma" panose="020B0604030504040204" pitchFamily="34" charset="0"/>
            </a:endParaRPr>
          </a:p>
          <a:p>
            <a:pPr marL="457200" indent="-457200" algn="just" fontAlgn="auto">
              <a:spcBef>
                <a:spcPts val="0"/>
              </a:spcBef>
              <a:spcAft>
                <a:spcPts val="0"/>
              </a:spcAft>
              <a:buFont typeface="+mj-lt"/>
              <a:buAutoNum type="arabicPeriod"/>
              <a:defRPr/>
            </a:pPr>
            <a:r>
              <a:rPr lang="en-GB" b="1" dirty="0">
                <a:solidFill>
                  <a:srgbClr val="002060"/>
                </a:solidFill>
                <a:latin typeface="Tahoma" panose="020B0604030504040204" pitchFamily="34" charset="0"/>
                <a:ea typeface="Calibri" panose="020F0502020204030204" pitchFamily="34" charset="0"/>
                <a:cs typeface="Tahoma" panose="020B0604030504040204" pitchFamily="34" charset="0"/>
              </a:rPr>
              <a:t>Develop profile </a:t>
            </a:r>
            <a:r>
              <a:rPr lang="en-GB" dirty="0">
                <a:latin typeface="Tahoma" panose="020B0604030504040204" pitchFamily="34" charset="0"/>
                <a:ea typeface="Calibri" panose="020F0502020204030204" pitchFamily="34" charset="0"/>
                <a:cs typeface="Tahoma" panose="020B0604030504040204" pitchFamily="34" charset="0"/>
              </a:rPr>
              <a:t>as a front-runner on Sustainable Urban Development </a:t>
            </a:r>
            <a:endParaRPr lang="en-GB" dirty="0">
              <a:solidFill>
                <a:srgbClr val="0070C0"/>
              </a:solidFill>
              <a:latin typeface="Tahoma" panose="020B0604030504040204" pitchFamily="34" charset="0"/>
              <a:ea typeface="Calibri" panose="020F0502020204030204" pitchFamily="34" charset="0"/>
              <a:cs typeface="Tahoma" panose="020B0604030504040204" pitchFamily="34" charset="0"/>
            </a:endParaRPr>
          </a:p>
          <a:p>
            <a:pPr marL="457200" indent="-457200" algn="just" fontAlgn="auto">
              <a:spcBef>
                <a:spcPts val="0"/>
              </a:spcBef>
              <a:spcAft>
                <a:spcPts val="0"/>
              </a:spcAft>
              <a:buFont typeface="+mj-lt"/>
              <a:buAutoNum type="arabicPeriod"/>
              <a:defRPr/>
            </a:pPr>
            <a:endParaRPr lang="en-GB" dirty="0">
              <a:latin typeface="Tahoma" panose="020B0604030504040204" pitchFamily="34" charset="0"/>
              <a:ea typeface="Calibri" panose="020F0502020204030204" pitchFamily="34" charset="0"/>
              <a:cs typeface="Times New Roman" panose="02020603050405020304" pitchFamily="18" charset="0"/>
            </a:endParaRPr>
          </a:p>
          <a:p>
            <a:pPr marL="457200" indent="-457200" algn="just" fontAlgn="auto">
              <a:spcBef>
                <a:spcPts val="0"/>
              </a:spcBef>
              <a:spcAft>
                <a:spcPts val="0"/>
              </a:spcAft>
              <a:buFont typeface="+mj-lt"/>
              <a:buAutoNum type="arabicPeriod"/>
              <a:defRPr/>
            </a:pPr>
            <a:r>
              <a:rPr lang="en-GB" b="1" dirty="0">
                <a:solidFill>
                  <a:srgbClr val="002060"/>
                </a:solidFill>
                <a:latin typeface="Tahoma" panose="020B0604030504040204" pitchFamily="34" charset="0"/>
                <a:ea typeface="Calibri" panose="020F0502020204030204" pitchFamily="34" charset="0"/>
              </a:rPr>
              <a:t>Build EU network </a:t>
            </a:r>
            <a:r>
              <a:rPr lang="en-GB" dirty="0">
                <a:latin typeface="Tahoma" panose="020B0604030504040204" pitchFamily="34" charset="0"/>
                <a:ea typeface="Calibri" panose="020F0502020204030204" pitchFamily="34" charset="0"/>
              </a:rPr>
              <a:t>and foster new partnerships with other EU cities</a:t>
            </a:r>
          </a:p>
          <a:p>
            <a:pPr marL="457200" indent="-457200" algn="just" fontAlgn="auto">
              <a:spcBef>
                <a:spcPts val="0"/>
              </a:spcBef>
              <a:spcAft>
                <a:spcPts val="0"/>
              </a:spcAft>
              <a:buFont typeface="+mj-lt"/>
              <a:buAutoNum type="arabicPeriod"/>
              <a:defRPr/>
            </a:pPr>
            <a:endParaRPr lang="en-GB" dirty="0">
              <a:latin typeface="Tahoma" panose="020B0604030504040204" pitchFamily="34" charset="0"/>
            </a:endParaRPr>
          </a:p>
          <a:p>
            <a:pPr marL="457200" indent="-457200" algn="just" fontAlgn="auto">
              <a:spcBef>
                <a:spcPts val="0"/>
              </a:spcBef>
              <a:spcAft>
                <a:spcPts val="0"/>
              </a:spcAft>
              <a:buFont typeface="+mj-lt"/>
              <a:buAutoNum type="arabicPeriod"/>
              <a:defRPr/>
            </a:pPr>
            <a:r>
              <a:rPr lang="en-GB" b="1" dirty="0">
                <a:solidFill>
                  <a:srgbClr val="002060"/>
                </a:solidFill>
                <a:latin typeface="Tahoma" panose="020B0604030504040204" pitchFamily="34" charset="0"/>
                <a:ea typeface="Calibri" panose="020F0502020204030204" pitchFamily="34" charset="0"/>
                <a:cs typeface="Tahoma" panose="020B0604030504040204" pitchFamily="34" charset="0"/>
              </a:rPr>
              <a:t>Promotional opportunities </a:t>
            </a:r>
            <a:r>
              <a:rPr lang="en-GB" dirty="0">
                <a:latin typeface="Tahoma" panose="020B0604030504040204" pitchFamily="34" charset="0"/>
                <a:ea typeface="Calibri" panose="020F0502020204030204" pitchFamily="34" charset="0"/>
                <a:cs typeface="Tahoma" panose="020B0604030504040204" pitchFamily="34" charset="0"/>
              </a:rPr>
              <a:t>for the most active and impactful peers</a:t>
            </a:r>
          </a:p>
          <a:p>
            <a:pPr marL="342900" indent="-342900" algn="just" fontAlgn="auto">
              <a:spcBef>
                <a:spcPts val="0"/>
              </a:spcBef>
              <a:spcAft>
                <a:spcPts val="0"/>
              </a:spcAft>
              <a:buFont typeface="Symbol" panose="05050102010706020507" pitchFamily="18" charset="2"/>
              <a:buBlip>
                <a:blip r:embed="rId3"/>
              </a:buBlip>
              <a:defRPr/>
            </a:pPr>
            <a:endParaRPr lang="en-GB" dirty="0">
              <a:latin typeface="Tahoma" panose="020B0604030504040204" pitchFamily="34" charset="0"/>
              <a:ea typeface="Calibri" panose="020F0502020204030204" pitchFamily="34" charset="0"/>
              <a:cs typeface="Tahoma" panose="020B0604030504040204" pitchFamily="34" charset="0"/>
            </a:endParaRPr>
          </a:p>
          <a:p>
            <a:pPr marL="342900" indent="-342900" algn="just" fontAlgn="auto">
              <a:spcBef>
                <a:spcPts val="0"/>
              </a:spcBef>
              <a:spcAft>
                <a:spcPts val="0"/>
              </a:spcAft>
              <a:buFont typeface="Symbol" panose="05050102010706020507" pitchFamily="18" charset="2"/>
              <a:buBlip>
                <a:blip r:embed="rId3"/>
              </a:buBlip>
              <a:defRPr/>
            </a:pPr>
            <a:endParaRPr lang="en-GB" dirty="0">
              <a:latin typeface="Tahoma" panose="020B0604030504040204" pitchFamily="34" charset="0"/>
              <a:ea typeface="Calibri" panose="020F0502020204030204" pitchFamily="34" charset="0"/>
              <a:cs typeface="Tahoma" panose="020B0604030504040204" pitchFamily="34" charset="0"/>
            </a:endParaRPr>
          </a:p>
          <a:p>
            <a:pPr fontAlgn="auto">
              <a:spcBef>
                <a:spcPts val="0"/>
              </a:spcBef>
              <a:spcAft>
                <a:spcPts val="0"/>
              </a:spcAft>
              <a:defRPr/>
            </a:pPr>
            <a:endParaRPr lang="en-GB" dirty="0"/>
          </a:p>
        </p:txBody>
      </p:sp>
      <p:sp>
        <p:nvSpPr>
          <p:cNvPr id="58372" name="Slide Number Placeholder 3">
            <a:extLst>
              <a:ext uri="{FF2B5EF4-FFF2-40B4-BE49-F238E27FC236}">
                <a16:creationId xmlns:a16="http://schemas.microsoft.com/office/drawing/2014/main" id="{48E1D9BC-4134-CA6C-92EF-C2FC010F16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0C374F9E-1360-B544-9899-3045F7AB656A}" type="slidenum">
              <a:rPr lang="fr-FR" altLang="pl-PL">
                <a:latin typeface="Calibri" panose="020F0502020204030204" pitchFamily="34" charset="0"/>
              </a:rPr>
              <a:pPr/>
              <a:t>15</a:t>
            </a:fld>
            <a:endParaRPr lang="fr-FR" altLang="pl-P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222FFA4-DE8F-D9DA-0667-78B0EB2CF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913BDBEC-570C-401E-5C30-8E1BDD2B0C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pl-PL"/>
              <a:t>Important to add: </a:t>
            </a:r>
          </a:p>
          <a:p>
            <a:pPr algn="just">
              <a:lnSpc>
                <a:spcPct val="115000"/>
              </a:lnSpc>
              <a:spcBef>
                <a:spcPts val="1438"/>
              </a:spcBef>
              <a:spcAft>
                <a:spcPts val="600"/>
              </a:spcAft>
            </a:pPr>
            <a:r>
              <a:rPr lang="en-GB" altLang="pl-PL" sz="1800">
                <a:latin typeface="Ubuntu Light" panose="020B0304030602030204" pitchFamily="34" charset="0"/>
                <a:ea typeface="Calibri" panose="020F0502020204030204" pitchFamily="34" charset="0"/>
                <a:cs typeface="Calibri Light" panose="020F0302020204030204" pitchFamily="34" charset="0"/>
              </a:rPr>
              <a:t>- City-to-city exchanges can be as simple as </a:t>
            </a:r>
            <a:r>
              <a:rPr lang="en-GB" altLang="pl-PL" sz="1800" b="1">
                <a:latin typeface="Ubuntu Light" panose="020B0304030602030204" pitchFamily="34" charset="0"/>
                <a:ea typeface="Calibri" panose="020F0502020204030204" pitchFamily="34" charset="0"/>
                <a:cs typeface="Calibri Light" panose="020F0302020204030204" pitchFamily="34" charset="0"/>
              </a:rPr>
              <a:t>one visit between two cities. </a:t>
            </a:r>
            <a:r>
              <a:rPr lang="en-GB" altLang="pl-PL" sz="1800">
                <a:latin typeface="Ubuntu Light" panose="020B0304030602030204" pitchFamily="34" charset="0"/>
                <a:ea typeface="Calibri" panose="020F0502020204030204" pitchFamily="34" charset="0"/>
                <a:cs typeface="Calibri Light" panose="020F0302020204030204" pitchFamily="34" charset="0"/>
              </a:rPr>
              <a:t>However, </a:t>
            </a:r>
            <a:r>
              <a:rPr lang="en-GB" altLang="pl-PL" sz="1800" b="1" u="sng">
                <a:latin typeface="Ubuntu Light" panose="020B0304030602030204" pitchFamily="34" charset="0"/>
                <a:ea typeface="Calibri" panose="020F0502020204030204" pitchFamily="34" charset="0"/>
                <a:cs typeface="Calibri Light" panose="020F0302020204030204" pitchFamily="34" charset="0"/>
              </a:rPr>
              <a:t>if duly justified</a:t>
            </a:r>
            <a:r>
              <a:rPr lang="en-GB" altLang="pl-PL" sz="1800">
                <a:latin typeface="Ubuntu Light" panose="020B0304030602030204" pitchFamily="34" charset="0"/>
                <a:ea typeface="Calibri" panose="020F0502020204030204" pitchFamily="34" charset="0"/>
                <a:cs typeface="Calibri Light" panose="020F0302020204030204" pitchFamily="34" charset="0"/>
              </a:rPr>
              <a:t>, an applicant may define </a:t>
            </a:r>
            <a:r>
              <a:rPr lang="en-GB" altLang="pl-PL" sz="1800" b="1">
                <a:latin typeface="Ubuntu Light" panose="020B0304030602030204" pitchFamily="34" charset="0"/>
                <a:ea typeface="Calibri" panose="020F0502020204030204" pitchFamily="34" charset="0"/>
                <a:cs typeface="Calibri Light" panose="020F0302020204030204" pitchFamily="34" charset="0"/>
              </a:rPr>
              <a:t>up to three visits </a:t>
            </a:r>
            <a:r>
              <a:rPr lang="en-GB" altLang="pl-PL" sz="1800">
                <a:latin typeface="Ubuntu Light" panose="020B0304030602030204" pitchFamily="34" charset="0"/>
                <a:ea typeface="Calibri" panose="020F0502020204030204" pitchFamily="34" charset="0"/>
                <a:cs typeface="Calibri Light" panose="020F0302020204030204" pitchFamily="34" charset="0"/>
              </a:rPr>
              <a:t>per application </a:t>
            </a:r>
            <a:r>
              <a:rPr lang="en-GB" altLang="pl-PL" sz="1800" b="1">
                <a:latin typeface="Ubuntu Light" panose="020B0304030602030204" pitchFamily="34" charset="0"/>
                <a:ea typeface="Calibri" panose="020F0502020204030204" pitchFamily="34" charset="0"/>
                <a:cs typeface="Calibri Light" panose="020F0302020204030204" pitchFamily="34" charset="0"/>
              </a:rPr>
              <a:t>and/or involve a second peer </a:t>
            </a:r>
            <a:r>
              <a:rPr lang="en-GB" altLang="pl-PL" sz="1800">
                <a:latin typeface="Ubuntu Light" panose="020B0304030602030204" pitchFamily="34" charset="0"/>
                <a:ea typeface="Calibri" panose="020F0502020204030204" pitchFamily="34" charset="0"/>
                <a:cs typeface="Calibri Light" panose="020F0302020204030204" pitchFamily="34" charset="0"/>
              </a:rPr>
              <a:t>if this is most suited to tackling the identified challenge. </a:t>
            </a:r>
          </a:p>
          <a:p>
            <a:pPr algn="just">
              <a:lnSpc>
                <a:spcPct val="115000"/>
              </a:lnSpc>
              <a:spcBef>
                <a:spcPts val="1438"/>
              </a:spcBef>
              <a:spcAft>
                <a:spcPts val="600"/>
              </a:spcAft>
            </a:pPr>
            <a:r>
              <a:rPr lang="en-GB" altLang="pl-PL" sz="1800">
                <a:latin typeface="Ubuntu Light" panose="020B0304030602030204" pitchFamily="34" charset="0"/>
                <a:ea typeface="Calibri" panose="020F0502020204030204" pitchFamily="34" charset="0"/>
                <a:cs typeface="Calibri Light" panose="020F0302020204030204" pitchFamily="34" charset="0"/>
              </a:rPr>
              <a:t>- Applicants are expected to </a:t>
            </a:r>
            <a:r>
              <a:rPr lang="en-GB" altLang="pl-PL" sz="1800" b="1">
                <a:latin typeface="Ubuntu Light" panose="020B0304030602030204" pitchFamily="34" charset="0"/>
                <a:ea typeface="Calibri" panose="020F0502020204030204" pitchFamily="34" charset="0"/>
                <a:cs typeface="Calibri Light" panose="020F0302020204030204" pitchFamily="34" charset="0"/>
              </a:rPr>
              <a:t>implement the visits as soon as possible </a:t>
            </a:r>
            <a:r>
              <a:rPr lang="en-GB" altLang="pl-PL" sz="1800">
                <a:latin typeface="Ubuntu Light" panose="020B0304030602030204" pitchFamily="34" charset="0"/>
                <a:ea typeface="Calibri" panose="020F0502020204030204" pitchFamily="34" charset="0"/>
                <a:cs typeface="Calibri Light" panose="020F0302020204030204" pitchFamily="34" charset="0"/>
              </a:rPr>
              <a:t>following approval (i.e., as early as within the first month following notification of approval). </a:t>
            </a:r>
            <a:endParaRPr lang="en-GB" altLang="pl-PL" sz="1800">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spcBef>
                <a:spcPts val="1438"/>
              </a:spcBef>
              <a:spcAft>
                <a:spcPts val="600"/>
              </a:spcAft>
            </a:pPr>
            <a:r>
              <a:rPr lang="en-GB" altLang="pl-PL" sz="1800">
                <a:latin typeface="Ubuntu Light" panose="020B0304030602030204" pitchFamily="34" charset="0"/>
                <a:ea typeface="Calibri" panose="020F0502020204030204" pitchFamily="34" charset="0"/>
                <a:cs typeface="Calibri Light" panose="020F0302020204030204" pitchFamily="34" charset="0"/>
              </a:rPr>
              <a:t>- At the latest, all visits must be completed </a:t>
            </a:r>
            <a:r>
              <a:rPr lang="en-GB" altLang="pl-PL" sz="1800" b="1">
                <a:latin typeface="Ubuntu Light" panose="020B0304030602030204" pitchFamily="34" charset="0"/>
                <a:ea typeface="Calibri" panose="020F0502020204030204" pitchFamily="34" charset="0"/>
                <a:cs typeface="Calibri Light" panose="020F0302020204030204" pitchFamily="34" charset="0"/>
              </a:rPr>
              <a:t>within 5 months of notification of approval </a:t>
            </a:r>
            <a:r>
              <a:rPr lang="en-GB" altLang="pl-PL" sz="1800">
                <a:latin typeface="Ubuntu Light" panose="020B0304030602030204" pitchFamily="34" charset="0"/>
                <a:ea typeface="Calibri" panose="020F0502020204030204" pitchFamily="34" charset="0"/>
                <a:cs typeface="Calibri Light" panose="020F0302020204030204" pitchFamily="34" charset="0"/>
              </a:rPr>
              <a:t>(e.g., for an exchange approved on 10 May consisting of three visits, all must be completed by 10 October). </a:t>
            </a:r>
          </a:p>
          <a:p>
            <a:pPr algn="just">
              <a:lnSpc>
                <a:spcPct val="115000"/>
              </a:lnSpc>
              <a:spcBef>
                <a:spcPts val="1438"/>
              </a:spcBef>
              <a:spcAft>
                <a:spcPts val="600"/>
              </a:spcAft>
            </a:pPr>
            <a:r>
              <a:rPr lang="en-GB" altLang="pl-PL" sz="1800">
                <a:latin typeface="Ubuntu Light" panose="020B0304030602030204" pitchFamily="34" charset="0"/>
                <a:ea typeface="Calibri" panose="020F0502020204030204" pitchFamily="34" charset="0"/>
                <a:cs typeface="Tahoma" panose="020B0604030504040204" pitchFamily="34" charset="0"/>
              </a:rPr>
              <a:t>- Only one </a:t>
            </a:r>
            <a:r>
              <a:rPr lang="en-GB" altLang="pl-PL" sz="1800" b="1">
                <a:latin typeface="Ubuntu Light" panose="020B0304030602030204" pitchFamily="34" charset="0"/>
                <a:ea typeface="Calibri" panose="020F0502020204030204" pitchFamily="34" charset="0"/>
                <a:cs typeface="Tahoma" panose="020B0604030504040204" pitchFamily="34" charset="0"/>
              </a:rPr>
              <a:t>ONLINE EXCHANGE</a:t>
            </a:r>
            <a:r>
              <a:rPr lang="en-GB" altLang="pl-PL" sz="1800">
                <a:latin typeface="Ubuntu Light" panose="020B0304030602030204" pitchFamily="34" charset="0"/>
                <a:ea typeface="Calibri" panose="020F0502020204030204" pitchFamily="34" charset="0"/>
                <a:cs typeface="Tahoma" panose="020B0604030504040204" pitchFamily="34" charset="0"/>
              </a:rPr>
              <a:t> per application may be organised as a follow-up to an in-person visit(s). </a:t>
            </a:r>
            <a:endParaRPr lang="en-GB" altLang="pl-PL" sz="1800">
              <a:latin typeface="Tahoma" panose="020B0604030504040204" pitchFamily="34" charset="0"/>
              <a:ea typeface="Calibri" panose="020F0502020204030204" pitchFamily="34" charset="0"/>
              <a:cs typeface="Times New Roman" panose="02020603050405020304" pitchFamily="18" charset="0"/>
            </a:endParaRPr>
          </a:p>
          <a:p>
            <a:pPr>
              <a:spcBef>
                <a:spcPct val="0"/>
              </a:spcBef>
            </a:pPr>
            <a:endParaRPr lang="en-GB" altLang="pl-PL"/>
          </a:p>
        </p:txBody>
      </p:sp>
      <p:sp>
        <p:nvSpPr>
          <p:cNvPr id="59396" name="Slide Number Placeholder 3">
            <a:extLst>
              <a:ext uri="{FF2B5EF4-FFF2-40B4-BE49-F238E27FC236}">
                <a16:creationId xmlns:a16="http://schemas.microsoft.com/office/drawing/2014/main" id="{0C43CC0A-C657-27D0-C2AF-662E5BC915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2230CD7F-ADF0-984D-9FA8-57B482C18D96}" type="slidenum">
              <a:rPr lang="fr-FR" altLang="pl-PL">
                <a:latin typeface="Calibri" panose="020F0502020204030204" pitchFamily="34" charset="0"/>
              </a:rPr>
              <a:pPr/>
              <a:t>16</a:t>
            </a:fld>
            <a:endParaRPr lang="fr-FR" altLang="pl-P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D0ABFE9-6140-0FDC-D539-103D3823B4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C1F1329-FE43-3323-092C-0A9457320513}"/>
              </a:ext>
            </a:extLst>
          </p:cNvPr>
          <p:cNvSpPr>
            <a:spLocks noGrp="1"/>
          </p:cNvSpPr>
          <p:nvPr>
            <p:ph type="body" idx="1"/>
          </p:nvPr>
        </p:nvSpPr>
        <p:spPr/>
        <p:txBody>
          <a:bodyPr/>
          <a:lstStyle/>
          <a:p>
            <a:pPr fontAlgn="auto">
              <a:spcBef>
                <a:spcPts val="0"/>
              </a:spcBef>
              <a:spcAft>
                <a:spcPts val="0"/>
              </a:spcAft>
              <a:defRPr/>
            </a:pPr>
            <a:r>
              <a:rPr lang="en-GB" dirty="0"/>
              <a:t>Important to add: </a:t>
            </a:r>
          </a:p>
          <a:p>
            <a:pPr marL="285750" indent="-285750" algn="just" fontAlgn="auto">
              <a:spcBef>
                <a:spcPts val="1440"/>
              </a:spcBef>
              <a:spcAft>
                <a:spcPts val="600"/>
              </a:spcAft>
              <a:buFontTx/>
              <a:buChar char="-"/>
              <a:defRPr/>
            </a:pPr>
            <a:r>
              <a:rPr lang="en-GB" sz="1800" dirty="0">
                <a:latin typeface="Ubuntu Light" panose="020B0304030602030204" pitchFamily="34" charset="0"/>
                <a:ea typeface="Times New Roman" panose="02020603050405020304" pitchFamily="18" charset="0"/>
                <a:cs typeface="Tahoma" panose="020B0604030504040204" pitchFamily="34" charset="0"/>
              </a:rPr>
              <a:t>The </a:t>
            </a:r>
            <a:r>
              <a:rPr lang="en-GB" sz="1800" b="1" dirty="0">
                <a:latin typeface="Ubuntu Light" panose="020B0304030602030204" pitchFamily="34" charset="0"/>
                <a:ea typeface="Times New Roman" panose="02020603050405020304" pitchFamily="18" charset="0"/>
                <a:cs typeface="Tahoma" panose="020B0604030504040204" pitchFamily="34" charset="0"/>
              </a:rPr>
              <a:t>staff of both urban authorities and stakeholders </a:t>
            </a:r>
            <a:r>
              <a:rPr lang="en-GB" sz="1800" dirty="0">
                <a:latin typeface="Ubuntu Light" panose="020B0304030602030204" pitchFamily="34" charset="0"/>
                <a:ea typeface="Times New Roman" panose="02020603050405020304" pitchFamily="18" charset="0"/>
                <a:cs typeface="Tahoma" panose="020B0604030504040204" pitchFamily="34" charset="0"/>
              </a:rPr>
              <a:t>may be among the funded persons for applicants and peer cities</a:t>
            </a:r>
          </a:p>
          <a:p>
            <a:pPr marL="285750" indent="-285750" algn="just" fontAlgn="auto">
              <a:spcBef>
                <a:spcPts val="1440"/>
              </a:spcBef>
              <a:spcAft>
                <a:spcPts val="600"/>
              </a:spcAft>
              <a:buFontTx/>
              <a:buChar char="-"/>
              <a:defRPr/>
            </a:pPr>
            <a:r>
              <a:rPr lang="en-GB" sz="1800" dirty="0">
                <a:latin typeface="Ubuntu Light" panose="020B0304030602030204" pitchFamily="34" charset="0"/>
                <a:ea typeface="Times New Roman" panose="02020603050405020304" pitchFamily="18" charset="0"/>
                <a:cs typeface="Tahoma" panose="020B0604030504040204" pitchFamily="34" charset="0"/>
              </a:rPr>
              <a:t>For each event, a </a:t>
            </a:r>
            <a:r>
              <a:rPr lang="en-GB" sz="1800" b="1" dirty="0">
                <a:latin typeface="Ubuntu Light" panose="020B0304030602030204" pitchFamily="34" charset="0"/>
                <a:ea typeface="Times New Roman" panose="02020603050405020304" pitchFamily="18" charset="0"/>
                <a:cs typeface="Tahoma" panose="020B0604030504040204" pitchFamily="34" charset="0"/>
              </a:rPr>
              <a:t>minimum of one person per urban authority </a:t>
            </a:r>
            <a:r>
              <a:rPr lang="en-GB" sz="1800" dirty="0">
                <a:latin typeface="Ubuntu Light" panose="020B0304030602030204" pitchFamily="34" charset="0"/>
                <a:ea typeface="Times New Roman" panose="02020603050405020304" pitchFamily="18" charset="0"/>
                <a:cs typeface="Tahoma" panose="020B0604030504040204" pitchFamily="34" charset="0"/>
              </a:rPr>
              <a:t>must participate.</a:t>
            </a:r>
          </a:p>
          <a:p>
            <a:pPr marL="285750" indent="-285750" algn="just" fontAlgn="auto">
              <a:spcBef>
                <a:spcPts val="1440"/>
              </a:spcBef>
              <a:spcAft>
                <a:spcPts val="600"/>
              </a:spcAft>
              <a:buFontTx/>
              <a:buChar char="-"/>
              <a:defRPr/>
            </a:pPr>
            <a:r>
              <a:rPr lang="en-GB" sz="1800" dirty="0">
                <a:latin typeface="Ubuntu Light" panose="020B0304030602030204" pitchFamily="34" charset="0"/>
                <a:ea typeface="Times New Roman" panose="02020603050405020304" pitchFamily="18" charset="0"/>
                <a:cs typeface="Tahoma" panose="020B0604030504040204" pitchFamily="34" charset="0"/>
              </a:rPr>
              <a:t>Stakeholders (if desired and justified) must be included within the budget and Reimbursement Form of the applicant city and peers. The urban authority concerned is responsible for setting the reimbursement arrangements with its stakeholders. EUI cannot intervene in these arrangements nor reimburse stakeholders directly. </a:t>
            </a:r>
            <a:endParaRPr lang="en-GB" sz="1800" dirty="0">
              <a:latin typeface="Tahoma" panose="020B0604030504040204" pitchFamily="34" charset="0"/>
              <a:ea typeface="Times New Roman" panose="02020603050405020304" pitchFamily="18" charset="0"/>
              <a:cs typeface="Times New Roman" panose="02020603050405020304" pitchFamily="18" charset="0"/>
            </a:endParaRPr>
          </a:p>
          <a:p>
            <a:pPr marL="171450" indent="-171450" fontAlgn="auto">
              <a:spcBef>
                <a:spcPts val="0"/>
              </a:spcBef>
              <a:spcAft>
                <a:spcPts val="0"/>
              </a:spcAft>
              <a:buFontTx/>
              <a:buChar char="-"/>
              <a:defRPr/>
            </a:pPr>
            <a:r>
              <a:rPr lang="en-GB" dirty="0"/>
              <a:t>Daily rate: </a:t>
            </a:r>
            <a:r>
              <a:rPr lang="en-GB" sz="1800" dirty="0">
                <a:latin typeface="Ubuntu Light" panose="020B0304030602030204" pitchFamily="34" charset="0"/>
                <a:ea typeface="Calibri" panose="020F0502020204030204" pitchFamily="34" charset="0"/>
                <a:cs typeface="Times New Roman" panose="02020603050405020304" pitchFamily="18" charset="0"/>
              </a:rPr>
              <a:t>Up to two persons per peer city are entitled to receive a fixed amount of EUR 350 per day for the duration of the exchanges, or for</a:t>
            </a:r>
            <a:r>
              <a:rPr lang="en-GB" sz="1800" b="1" dirty="0">
                <a:latin typeface="Ubuntu Light" panose="020B0304030602030204" pitchFamily="34" charset="0"/>
                <a:ea typeface="Calibri" panose="020F0502020204030204" pitchFamily="34" charset="0"/>
                <a:cs typeface="Times New Roman" panose="02020603050405020304" pitchFamily="18" charset="0"/>
              </a:rPr>
              <a:t> one day </a:t>
            </a:r>
            <a:r>
              <a:rPr lang="en-GB" sz="1800" dirty="0">
                <a:latin typeface="Ubuntu Light" panose="020B0304030602030204" pitchFamily="34" charset="0"/>
                <a:ea typeface="Calibri" panose="020F0502020204030204" pitchFamily="34" charset="0"/>
                <a:cs typeface="Times New Roman" panose="02020603050405020304" pitchFamily="18" charset="0"/>
              </a:rPr>
              <a:t>in the case of an online exchange. </a:t>
            </a:r>
            <a:endParaRPr lang="en-GB" dirty="0"/>
          </a:p>
          <a:p>
            <a:pPr marL="171450" indent="-171450" fontAlgn="auto">
              <a:spcBef>
                <a:spcPts val="0"/>
              </a:spcBef>
              <a:spcAft>
                <a:spcPts val="0"/>
              </a:spcAft>
              <a:buFontTx/>
              <a:buChar char="-"/>
              <a:defRPr/>
            </a:pPr>
            <a:r>
              <a:rPr lang="en-GB" dirty="0"/>
              <a:t>Per diem (accommodation, local transport and subsistence) eligible to be paid for duration of exchange plus ONE travel day</a:t>
            </a:r>
          </a:p>
          <a:p>
            <a:pPr marL="171450" indent="-171450" fontAlgn="auto">
              <a:spcBef>
                <a:spcPts val="0"/>
              </a:spcBef>
              <a:spcAft>
                <a:spcPts val="0"/>
              </a:spcAft>
              <a:buFontTx/>
              <a:buChar char="-"/>
              <a:defRPr/>
            </a:pPr>
            <a:r>
              <a:rPr lang="en-GB" dirty="0"/>
              <a:t>Applicants responsible to pre-identify peers</a:t>
            </a:r>
          </a:p>
          <a:p>
            <a:pPr marL="171450" indent="-171450" fontAlgn="auto">
              <a:spcBef>
                <a:spcPts val="0"/>
              </a:spcBef>
              <a:spcAft>
                <a:spcPts val="0"/>
              </a:spcAft>
              <a:buFontTx/>
              <a:buChar char="-"/>
              <a:defRPr/>
            </a:pPr>
            <a:r>
              <a:rPr lang="en-GB" dirty="0"/>
              <a:t>100% funding on lump sum basis, no co-financing required</a:t>
            </a:r>
          </a:p>
          <a:p>
            <a:pPr marL="171450" indent="-171450" fontAlgn="auto">
              <a:spcBef>
                <a:spcPts val="0"/>
              </a:spcBef>
              <a:spcAft>
                <a:spcPts val="0"/>
              </a:spcAft>
              <a:buFontTx/>
              <a:buChar char="-"/>
              <a:defRPr/>
            </a:pPr>
            <a:r>
              <a:rPr lang="en-GB" dirty="0"/>
              <a:t>EUI appoints (based on thematic/geographical expertise) same week as applicant is notified of approval, pays and oversees work of EUI expert moderator. </a:t>
            </a:r>
          </a:p>
          <a:p>
            <a:pPr marL="171450" indent="-171450" fontAlgn="auto">
              <a:spcBef>
                <a:spcPts val="0"/>
              </a:spcBef>
              <a:spcAft>
                <a:spcPts val="0"/>
              </a:spcAft>
              <a:buFontTx/>
              <a:buChar char="-"/>
              <a:defRPr/>
            </a:pPr>
            <a:r>
              <a:rPr lang="en-GB" dirty="0"/>
              <a:t>Expert tasks: </a:t>
            </a:r>
          </a:p>
          <a:p>
            <a:pPr marL="628650" lvl="1" indent="-171450" fontAlgn="auto">
              <a:spcBef>
                <a:spcPts val="0"/>
              </a:spcBef>
              <a:spcAft>
                <a:spcPts val="0"/>
              </a:spcAft>
              <a:buFontTx/>
              <a:buChar char="-"/>
              <a:defRPr/>
            </a:pPr>
            <a:r>
              <a:rPr lang="en-GB" dirty="0"/>
              <a:t>Reviewing agenda developed by applicant and proposing improvements if needed to ensure a successful exchange,</a:t>
            </a:r>
          </a:p>
          <a:p>
            <a:pPr marL="628650" lvl="1" indent="-171450" fontAlgn="auto">
              <a:spcBef>
                <a:spcPts val="0"/>
              </a:spcBef>
              <a:spcAft>
                <a:spcPts val="0"/>
              </a:spcAft>
              <a:buFontTx/>
              <a:buChar char="-"/>
              <a:defRPr/>
            </a:pPr>
            <a:r>
              <a:rPr lang="en-GB" dirty="0"/>
              <a:t>Leading or participating in a pre-meeting among applicant and peers,</a:t>
            </a:r>
          </a:p>
          <a:p>
            <a:pPr marL="628650" lvl="1" indent="-171450" fontAlgn="auto">
              <a:spcBef>
                <a:spcPts val="0"/>
              </a:spcBef>
              <a:spcAft>
                <a:spcPts val="0"/>
              </a:spcAft>
              <a:buFontTx/>
              <a:buChar char="-"/>
              <a:defRPr/>
            </a:pPr>
            <a:r>
              <a:rPr lang="en-GB" dirty="0"/>
              <a:t>Facilitating the exchange between applicant and peers, including use of creative discussion methodologies,</a:t>
            </a:r>
          </a:p>
          <a:p>
            <a:pPr marL="628650" lvl="1" indent="-171450" fontAlgn="auto">
              <a:spcBef>
                <a:spcPts val="0"/>
              </a:spcBef>
              <a:spcAft>
                <a:spcPts val="0"/>
              </a:spcAft>
              <a:buFontTx/>
              <a:buChar char="-"/>
              <a:defRPr/>
            </a:pPr>
            <a:r>
              <a:rPr lang="en-GB" dirty="0"/>
              <a:t>Supporting interpretation and adaption of peer recommendations to applicant’s urban context,</a:t>
            </a:r>
          </a:p>
          <a:p>
            <a:pPr marL="628650" lvl="1" indent="-171450" fontAlgn="auto">
              <a:spcBef>
                <a:spcPts val="0"/>
              </a:spcBef>
              <a:spcAft>
                <a:spcPts val="0"/>
              </a:spcAft>
              <a:buFontTx/>
              <a:buChar char="-"/>
              <a:defRPr/>
            </a:pPr>
            <a:r>
              <a:rPr lang="en-GB" dirty="0"/>
              <a:t>Supporting applicant in documenting the key recommendations and lessons learned for follow-up report.</a:t>
            </a:r>
          </a:p>
        </p:txBody>
      </p:sp>
      <p:sp>
        <p:nvSpPr>
          <p:cNvPr id="60420" name="Slide Number Placeholder 3">
            <a:extLst>
              <a:ext uri="{FF2B5EF4-FFF2-40B4-BE49-F238E27FC236}">
                <a16:creationId xmlns:a16="http://schemas.microsoft.com/office/drawing/2014/main" id="{03C2BAB7-85BA-F190-7A85-D1ABEEA6A4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687D7BB4-1346-C74C-9C78-71E820DE36AB}" type="slidenum">
              <a:rPr lang="fr-FR" altLang="pl-PL">
                <a:latin typeface="Calibri" panose="020F0502020204030204" pitchFamily="34" charset="0"/>
              </a:rPr>
              <a:pPr/>
              <a:t>17</a:t>
            </a:fld>
            <a:endParaRPr lang="fr-FR" altLang="pl-P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15E1B82D-4524-AD0D-129A-AD21686B51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604B7FFC-B9E4-541D-F2BE-BA14933D66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pl-PL"/>
          </a:p>
        </p:txBody>
      </p:sp>
      <p:sp>
        <p:nvSpPr>
          <p:cNvPr id="61444" name="Slide Number Placeholder 3">
            <a:extLst>
              <a:ext uri="{FF2B5EF4-FFF2-40B4-BE49-F238E27FC236}">
                <a16:creationId xmlns:a16="http://schemas.microsoft.com/office/drawing/2014/main" id="{14BD5A99-6CFD-AE5E-457D-05167CFDC6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80106667-E3AC-F145-B1B0-BD9B4A51AE04}" type="slidenum">
              <a:rPr lang="fr-FR" altLang="pl-PL">
                <a:latin typeface="Calibri" panose="020F0502020204030204" pitchFamily="34" charset="0"/>
              </a:rPr>
              <a:pPr/>
              <a:t>18</a:t>
            </a:fld>
            <a:endParaRPr lang="fr-FR" altLang="pl-P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D26CA4F-2DBC-DE33-807E-7103462801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18E23F6D-352B-AA40-C671-B8DF934D5E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pl-PL"/>
          </a:p>
        </p:txBody>
      </p:sp>
      <p:sp>
        <p:nvSpPr>
          <p:cNvPr id="62468" name="Slide Number Placeholder 3">
            <a:extLst>
              <a:ext uri="{FF2B5EF4-FFF2-40B4-BE49-F238E27FC236}">
                <a16:creationId xmlns:a16="http://schemas.microsoft.com/office/drawing/2014/main" id="{C9D86CC1-0071-97BF-1E1D-C87E6B4416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D79CC6B7-9882-9043-BAAF-26D47C47B168}" type="slidenum">
              <a:rPr lang="fr-FR" altLang="pl-PL">
                <a:latin typeface="Calibri" panose="020F0502020204030204" pitchFamily="34" charset="0"/>
              </a:rPr>
              <a:pPr/>
              <a:t>19</a:t>
            </a:fld>
            <a:endParaRPr lang="fr-FR" altLang="pl-P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F8767EA6-CC1C-6037-24C0-888FA7D97D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73424807-C6D8-1B0D-1A1E-90AC231649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pl-PL"/>
          </a:p>
        </p:txBody>
      </p:sp>
      <p:sp>
        <p:nvSpPr>
          <p:cNvPr id="63492" name="Slide Number Placeholder 3">
            <a:extLst>
              <a:ext uri="{FF2B5EF4-FFF2-40B4-BE49-F238E27FC236}">
                <a16:creationId xmlns:a16="http://schemas.microsoft.com/office/drawing/2014/main" id="{53D78760-72B4-D1B3-5C27-D27637FCF1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90A03986-CAF7-1143-8F96-613DF1D2F87B}" type="slidenum">
              <a:rPr lang="fr-FR" altLang="pl-PL">
                <a:latin typeface="Calibri" panose="020F0502020204030204" pitchFamily="34" charset="0"/>
              </a:rPr>
              <a:pPr/>
              <a:t>20</a:t>
            </a:fld>
            <a:endParaRPr lang="fr-FR" altLang="pl-P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3DC0133-B9F3-C017-F986-07AE109191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88E2E95C-B77A-2F1C-50B6-310EDB23D3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pl-PL" sz="1800" b="1">
              <a:latin typeface="Tahoma" panose="020B0604030504040204" pitchFamily="34" charset="0"/>
              <a:cs typeface="Calibri" panose="020F0502020204030204" pitchFamily="34" charset="0"/>
            </a:endParaRPr>
          </a:p>
          <a:p>
            <a:pPr>
              <a:spcBef>
                <a:spcPct val="0"/>
              </a:spcBef>
            </a:pPr>
            <a:r>
              <a:rPr lang="en-GB" altLang="pl-PL" sz="1800" b="1">
                <a:latin typeface="Tahoma" panose="020B0604030504040204" pitchFamily="34" charset="0"/>
                <a:ea typeface="Calibri" panose="020F0502020204030204" pitchFamily="34" charset="0"/>
                <a:cs typeface="Tahoma" panose="020B0604030504040204" pitchFamily="34" charset="0"/>
              </a:rPr>
              <a:t>Thematic focus: </a:t>
            </a:r>
          </a:p>
          <a:p>
            <a:pPr>
              <a:spcBef>
                <a:spcPct val="0"/>
              </a:spcBef>
            </a:pPr>
            <a:r>
              <a:rPr lang="en-GB" altLang="pl-PL" sz="1800">
                <a:latin typeface="Tahoma" panose="020B0604030504040204" pitchFamily="34" charset="0"/>
                <a:ea typeface="Calibri" panose="020F0502020204030204" pitchFamily="34" charset="0"/>
                <a:cs typeface="Tahoma" panose="020B0604030504040204" pitchFamily="34" charset="0"/>
              </a:rPr>
              <a:t>Specific policy challenge consists of thematic and operational issues, sufficiently focused</a:t>
            </a:r>
            <a:endParaRPr lang="fr-FR" altLang="pl-PL" sz="1800" b="1">
              <a:latin typeface="Tahoma" panose="020B0604030504040204" pitchFamily="34" charset="0"/>
              <a:cs typeface="Calibri" panose="020F0502020204030204" pitchFamily="34" charset="0"/>
            </a:endParaRPr>
          </a:p>
          <a:p>
            <a:pPr>
              <a:spcBef>
                <a:spcPct val="0"/>
              </a:spcBef>
            </a:pPr>
            <a:endParaRPr lang="fr-FR" altLang="pl-PL" sz="1800" b="1">
              <a:latin typeface="Tahoma" panose="020B0604030504040204" pitchFamily="34" charset="0"/>
              <a:cs typeface="Calibri" panose="020F0502020204030204" pitchFamily="34" charset="0"/>
            </a:endParaRPr>
          </a:p>
          <a:p>
            <a:pPr>
              <a:spcBef>
                <a:spcPct val="0"/>
              </a:spcBef>
            </a:pPr>
            <a:r>
              <a:rPr lang="fr-FR" altLang="pl-PL" sz="1800" b="1">
                <a:latin typeface="Tahoma" panose="020B0604030504040204" pitchFamily="34" charset="0"/>
                <a:cs typeface="Calibri" panose="020F0502020204030204" pitchFamily="34" charset="0"/>
              </a:rPr>
              <a:t>Outputs:</a:t>
            </a:r>
          </a:p>
          <a:p>
            <a:pPr>
              <a:spcBef>
                <a:spcPct val="0"/>
              </a:spcBef>
            </a:pPr>
            <a:r>
              <a:rPr lang="fr-FR" altLang="pl-PL" sz="1800">
                <a:latin typeface="Tahoma" panose="020B0604030504040204" pitchFamily="34" charset="0"/>
                <a:cs typeface="Calibri" panose="020F0502020204030204" pitchFamily="34" charset="0"/>
              </a:rPr>
              <a:t>- Indicative outputs that may be produced: list of recommendations, list of good practices, action plan, technical document (terms of reference, guidance for applicants, monitoring checklist) etc.</a:t>
            </a:r>
          </a:p>
          <a:p>
            <a:pPr>
              <a:spcBef>
                <a:spcPct val="0"/>
              </a:spcBef>
            </a:pPr>
            <a:r>
              <a:rPr lang="en-GB" altLang="pl-PL" sz="1800">
                <a:latin typeface="Tahoma" panose="020B0604030504040204" pitchFamily="34" charset="0"/>
                <a:cs typeface="Calibri" panose="020F0502020204030204" pitchFamily="34" charset="0"/>
              </a:rPr>
              <a:t>- Other forms of assistance and consultancy that go beyond peer learning among urban authorities (e.g., the development of studies, conferences, training courses etc.) cannot be financed through a city-to-city exchange. </a:t>
            </a:r>
            <a:endParaRPr lang="en-GB" altLang="pl-PL"/>
          </a:p>
        </p:txBody>
      </p:sp>
      <p:sp>
        <p:nvSpPr>
          <p:cNvPr id="64516" name="Slide Number Placeholder 3">
            <a:extLst>
              <a:ext uri="{FF2B5EF4-FFF2-40B4-BE49-F238E27FC236}">
                <a16:creationId xmlns:a16="http://schemas.microsoft.com/office/drawing/2014/main" id="{C6780F63-637A-4783-0F00-5F0AB630DF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BD906061-BB5B-6E4E-BE50-8EF8B681356A}" type="slidenum">
              <a:rPr lang="fr-FR" altLang="pl-PL">
                <a:latin typeface="Calibri" panose="020F0502020204030204" pitchFamily="34" charset="0"/>
              </a:rPr>
              <a:pPr/>
              <a:t>21</a:t>
            </a:fld>
            <a:endParaRPr lang="fr-FR" altLang="pl-P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EA06FCD6-4874-075E-05E5-FA6A81F989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8E874DDF-5ECF-AA33-9798-E0D614ABB9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pl-PL"/>
              <a:t>Only applications submitted through EU survey will be declared eligible</a:t>
            </a:r>
          </a:p>
        </p:txBody>
      </p:sp>
      <p:sp>
        <p:nvSpPr>
          <p:cNvPr id="67588" name="Slide Number Placeholder 3">
            <a:extLst>
              <a:ext uri="{FF2B5EF4-FFF2-40B4-BE49-F238E27FC236}">
                <a16:creationId xmlns:a16="http://schemas.microsoft.com/office/drawing/2014/main" id="{DEA23617-0120-4540-6610-17A64BB0E3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705DC88B-9C2E-EC49-A8CF-6DDF64FC58D2}" type="slidenum">
              <a:rPr lang="fr-FR" altLang="pl-PL">
                <a:latin typeface="Calibri" panose="020F0502020204030204" pitchFamily="34" charset="0"/>
              </a:rPr>
              <a:pPr/>
              <a:t>22</a:t>
            </a:fld>
            <a:endParaRPr lang="fr-FR" altLang="pl-P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4</a:t>
            </a:fld>
            <a:endParaRPr lang="fr-FR"/>
          </a:p>
        </p:txBody>
      </p:sp>
    </p:spTree>
    <p:extLst>
      <p:ext uri="{BB962C8B-B14F-4D97-AF65-F5344CB8AC3E}">
        <p14:creationId xmlns:p14="http://schemas.microsoft.com/office/powerpoint/2010/main" val="46592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FBB780B-8EBC-7C67-6405-9BBA6C2850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340B1B96-780A-647F-6E6F-2E6AB8BF0E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pl-PL"/>
          </a:p>
        </p:txBody>
      </p:sp>
      <p:sp>
        <p:nvSpPr>
          <p:cNvPr id="72708" name="Slide Number Placeholder 3">
            <a:extLst>
              <a:ext uri="{FF2B5EF4-FFF2-40B4-BE49-F238E27FC236}">
                <a16:creationId xmlns:a16="http://schemas.microsoft.com/office/drawing/2014/main" id="{6D9D2E80-46DE-F005-C119-20861BB6C3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A895B69A-3F01-6646-9DE9-AF740055E245}" type="slidenum">
              <a:rPr lang="fr-FR" altLang="pl-PL">
                <a:latin typeface="Calibri" panose="020F0502020204030204" pitchFamily="34" charset="0"/>
              </a:rPr>
              <a:pPr/>
              <a:t>24</a:t>
            </a:fld>
            <a:endParaRPr lang="fr-FR" altLang="pl-P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6</a:t>
            </a:fld>
            <a:endParaRPr lang="fr-FR"/>
          </a:p>
        </p:txBody>
      </p:sp>
    </p:spTree>
    <p:extLst>
      <p:ext uri="{BB962C8B-B14F-4D97-AF65-F5344CB8AC3E}">
        <p14:creationId xmlns:p14="http://schemas.microsoft.com/office/powerpoint/2010/main" val="24117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7</a:t>
            </a:fld>
            <a:endParaRPr lang="fr-FR"/>
          </a:p>
        </p:txBody>
      </p:sp>
    </p:spTree>
    <p:extLst>
      <p:ext uri="{BB962C8B-B14F-4D97-AF65-F5344CB8AC3E}">
        <p14:creationId xmlns:p14="http://schemas.microsoft.com/office/powerpoint/2010/main" val="23010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8</a:t>
            </a:fld>
            <a:endParaRPr lang="fr-FR"/>
          </a:p>
        </p:txBody>
      </p:sp>
    </p:spTree>
    <p:extLst>
      <p:ext uri="{BB962C8B-B14F-4D97-AF65-F5344CB8AC3E}">
        <p14:creationId xmlns:p14="http://schemas.microsoft.com/office/powerpoint/2010/main" val="387918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9</a:t>
            </a:fld>
            <a:endParaRPr lang="fr-FR"/>
          </a:p>
        </p:txBody>
      </p:sp>
    </p:spTree>
    <p:extLst>
      <p:ext uri="{BB962C8B-B14F-4D97-AF65-F5344CB8AC3E}">
        <p14:creationId xmlns:p14="http://schemas.microsoft.com/office/powerpoint/2010/main" val="343263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Urban practitioners &amp; policymakers from EU cities that are interested/involved in SUD within capacity building</a:t>
            </a:r>
          </a:p>
        </p:txBody>
      </p:sp>
      <p:sp>
        <p:nvSpPr>
          <p:cNvPr id="4" name="Slide Number Placeholder 3"/>
          <p:cNvSpPr>
            <a:spLocks noGrp="1"/>
          </p:cNvSpPr>
          <p:nvPr>
            <p:ph type="sldNum" sz="quarter" idx="5"/>
          </p:nvPr>
        </p:nvSpPr>
        <p:spPr/>
        <p:txBody>
          <a:bodyPr/>
          <a:lstStyle/>
          <a:p>
            <a:fld id="{889F0CB1-8A34-8A4F-8A6E-8BB08A91ECBB}" type="slidenum">
              <a:rPr lang="fr-FR" smtClean="0"/>
              <a:t>10</a:t>
            </a:fld>
            <a:endParaRPr lang="fr-FR"/>
          </a:p>
        </p:txBody>
      </p:sp>
    </p:spTree>
    <p:extLst>
      <p:ext uri="{BB962C8B-B14F-4D97-AF65-F5344CB8AC3E}">
        <p14:creationId xmlns:p14="http://schemas.microsoft.com/office/powerpoint/2010/main" val="225685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56C685F-1BC8-5407-2C30-699D49D690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C5583B8-3AD5-E2D7-DF73-1A2DD67428E3}"/>
              </a:ext>
            </a:extLst>
          </p:cNvPr>
          <p:cNvSpPr>
            <a:spLocks noGrp="1"/>
          </p:cNvSpPr>
          <p:nvPr>
            <p:ph type="body" idx="1"/>
          </p:nvPr>
        </p:nvSpPr>
        <p:spPr/>
        <p:txBody>
          <a:bodyPr/>
          <a:lstStyle/>
          <a:p>
            <a:pPr fontAlgn="auto">
              <a:spcBef>
                <a:spcPts val="0"/>
              </a:spcBef>
              <a:spcAft>
                <a:spcPts val="0"/>
              </a:spcAft>
              <a:defRPr/>
            </a:pPr>
            <a:r>
              <a:rPr lang="en-GB" dirty="0"/>
              <a:t>Events, not in focus, but quick intro: </a:t>
            </a:r>
          </a:p>
          <a:p>
            <a:pPr fontAlgn="auto">
              <a:spcBef>
                <a:spcPts val="0"/>
              </a:spcBef>
              <a:spcAft>
                <a:spcPts val="0"/>
              </a:spcAft>
              <a:defRPr/>
            </a:pPr>
            <a:endParaRPr lang="en-GB" dirty="0"/>
          </a:p>
          <a:p>
            <a:pPr fontAlgn="auto">
              <a:spcBef>
                <a:spcPts val="0"/>
              </a:spcBef>
              <a:spcAft>
                <a:spcPts val="0"/>
              </a:spcAft>
              <a:defRPr/>
            </a:pPr>
            <a:r>
              <a:rPr lang="en-GB" b="1" dirty="0">
                <a:solidFill>
                  <a:srgbClr val="20A292"/>
                </a:solidFill>
                <a:latin typeface="Tahoma" panose="020B0604030504040204" pitchFamily="34" charset="0"/>
                <a:cs typeface="Tahoma" panose="020B0604030504040204" pitchFamily="34" charset="0"/>
              </a:rPr>
              <a:t>Capacity building events:</a:t>
            </a:r>
          </a:p>
          <a:p>
            <a:pPr fontAlgn="auto">
              <a:spcBef>
                <a:spcPts val="0"/>
              </a:spcBef>
              <a:spcAft>
                <a:spcPts val="0"/>
              </a:spcAft>
              <a:defRPr/>
            </a:pPr>
            <a:r>
              <a:rPr lang="en-GB" dirty="0">
                <a:latin typeface="Tahoma" panose="020B0604030504040204" pitchFamily="34" charset="0"/>
              </a:rPr>
              <a:t>Bring together urban authorities and managing authorities to exchange information with each other and with the European Commission on horizontal and thematic policy issues related to SUD</a:t>
            </a:r>
          </a:p>
          <a:p>
            <a:pPr fontAlgn="auto">
              <a:spcBef>
                <a:spcPts val="0"/>
              </a:spcBef>
              <a:spcAft>
                <a:spcPts val="0"/>
              </a:spcAft>
              <a:defRPr/>
            </a:pPr>
            <a:endParaRPr lang="en-GB" dirty="0">
              <a:latin typeface="Tahoma" panose="020B0604030504040204" pitchFamily="34" charset="0"/>
              <a:ea typeface="Calibri" panose="020F0502020204030204" pitchFamily="34" charset="0"/>
            </a:endParaRPr>
          </a:p>
          <a:p>
            <a:pPr fontAlgn="auto">
              <a:spcBef>
                <a:spcPts val="0"/>
              </a:spcBef>
              <a:spcAft>
                <a:spcPts val="0"/>
              </a:spcAft>
              <a:defRPr/>
            </a:pPr>
            <a:r>
              <a:rPr lang="en-GB" dirty="0">
                <a:solidFill>
                  <a:srgbClr val="0070C0"/>
                </a:solidFill>
                <a:latin typeface="Tahoma" panose="020B0604030504040204" pitchFamily="34" charset="0"/>
                <a:cs typeface="Tahoma" panose="020B0604030504040204" pitchFamily="34" charset="0"/>
              </a:rPr>
              <a:t>Top-down</a:t>
            </a:r>
            <a:r>
              <a:rPr lang="en-GB" dirty="0">
                <a:latin typeface="Tahoma" panose="020B0604030504040204" pitchFamily="34" charset="0"/>
                <a:ea typeface="Calibri" panose="020F0502020204030204" pitchFamily="34" charset="0"/>
              </a:rPr>
              <a:t> and </a:t>
            </a:r>
            <a:r>
              <a:rPr lang="en-GB" dirty="0">
                <a:solidFill>
                  <a:srgbClr val="0070C0"/>
                </a:solidFill>
                <a:latin typeface="Tahoma" panose="020B0604030504040204" pitchFamily="34" charset="0"/>
                <a:cs typeface="Tahoma" panose="020B0604030504040204" pitchFamily="34" charset="0"/>
              </a:rPr>
              <a:t>bottom-up</a:t>
            </a:r>
            <a:r>
              <a:rPr lang="en-GB" dirty="0">
                <a:solidFill>
                  <a:srgbClr val="0070C0"/>
                </a:solidFill>
                <a:latin typeface="Tahoma" panose="020B0604030504040204" pitchFamily="34" charset="0"/>
                <a:ea typeface="Calibri" panose="020F0502020204030204" pitchFamily="34" charset="0"/>
              </a:rPr>
              <a:t> </a:t>
            </a:r>
            <a:r>
              <a:rPr lang="en-GB" dirty="0">
                <a:latin typeface="Tahoma" panose="020B0604030504040204" pitchFamily="34" charset="0"/>
                <a:ea typeface="Calibri" panose="020F0502020204030204" pitchFamily="34" charset="0"/>
              </a:rPr>
              <a:t>approach to initiation</a:t>
            </a:r>
          </a:p>
          <a:p>
            <a:pPr fontAlgn="auto">
              <a:spcBef>
                <a:spcPts val="0"/>
              </a:spcBef>
              <a:spcAft>
                <a:spcPts val="0"/>
              </a:spcAft>
              <a:defRPr/>
            </a:pPr>
            <a:endParaRPr lang="en-GB" dirty="0">
              <a:latin typeface="Tahoma" panose="020B0604030504040204" pitchFamily="34" charset="0"/>
              <a:ea typeface="Calibri" panose="020F0502020204030204" pitchFamily="34" charset="0"/>
            </a:endParaRPr>
          </a:p>
          <a:p>
            <a:pPr fontAlgn="auto">
              <a:spcBef>
                <a:spcPts val="0"/>
              </a:spcBef>
              <a:spcAft>
                <a:spcPts val="0"/>
              </a:spcAft>
              <a:defRPr/>
            </a:pPr>
            <a:r>
              <a:rPr lang="en-GB" b="1" dirty="0">
                <a:solidFill>
                  <a:srgbClr val="20A292"/>
                </a:solidFill>
                <a:latin typeface="Tahoma" panose="020B0604030504040204" pitchFamily="34" charset="0"/>
                <a:cs typeface="Tahoma" panose="020B0604030504040204" pitchFamily="34" charset="0"/>
              </a:rPr>
              <a:t>Objectives: </a:t>
            </a:r>
          </a:p>
          <a:p>
            <a:pPr marL="285750" indent="-285750" fontAlgn="auto">
              <a:spcBef>
                <a:spcPts val="600"/>
              </a:spcBef>
              <a:spcAft>
                <a:spcPts val="600"/>
              </a:spcAft>
              <a:buFontTx/>
              <a:buBlip>
                <a:blip r:embed="rId3"/>
              </a:buBlip>
              <a:defRPr/>
            </a:pPr>
            <a:r>
              <a:rPr lang="en-GB" dirty="0">
                <a:latin typeface="Tahoma" panose="020B0604030504040204" pitchFamily="34" charset="0"/>
                <a:ea typeface="Tahoma" panose="020B0604030504040204" pitchFamily="34" charset="0"/>
                <a:cs typeface="Tahoma" panose="020B0604030504040204" pitchFamily="34" charset="0"/>
              </a:rPr>
              <a:t>provide a ‘space’ for exchange </a:t>
            </a:r>
          </a:p>
          <a:p>
            <a:pPr marL="285750" indent="-285750" fontAlgn="auto">
              <a:spcBef>
                <a:spcPts val="600"/>
              </a:spcBef>
              <a:spcAft>
                <a:spcPts val="600"/>
              </a:spcAft>
              <a:buFontTx/>
              <a:buBlip>
                <a:blip r:embed="rId3"/>
              </a:buBlip>
              <a:defRPr/>
            </a:pPr>
            <a:r>
              <a:rPr lang="en-GB" dirty="0">
                <a:latin typeface="Tahoma" panose="020B0604030504040204" pitchFamily="34" charset="0"/>
                <a:ea typeface="Tahoma" panose="020B0604030504040204" pitchFamily="34" charset="0"/>
                <a:cs typeface="Tahoma" panose="020B0604030504040204" pitchFamily="34" charset="0"/>
              </a:rPr>
              <a:t>facilitate the creation of a growing community of cities</a:t>
            </a:r>
          </a:p>
          <a:p>
            <a:pPr marL="285750" indent="-285750" fontAlgn="auto">
              <a:spcBef>
                <a:spcPts val="600"/>
              </a:spcBef>
              <a:spcAft>
                <a:spcPts val="600"/>
              </a:spcAft>
              <a:buFontTx/>
              <a:buBlip>
                <a:blip r:embed="rId3"/>
              </a:buBlip>
              <a:defRPr/>
            </a:pPr>
            <a:r>
              <a:rPr lang="en-GB" dirty="0">
                <a:latin typeface="Tahoma" panose="020B0604030504040204" pitchFamily="34" charset="0"/>
                <a:ea typeface="Tahoma" panose="020B0604030504040204" pitchFamily="34" charset="0"/>
                <a:cs typeface="Tahoma" panose="020B0604030504040204" pitchFamily="34" charset="0"/>
              </a:rPr>
              <a:t>provide easier access to knowledge and capacity building</a:t>
            </a:r>
          </a:p>
          <a:p>
            <a:pPr marL="285750" indent="-285750" fontAlgn="auto">
              <a:spcBef>
                <a:spcPts val="600"/>
              </a:spcBef>
              <a:spcAft>
                <a:spcPts val="600"/>
              </a:spcAft>
              <a:buFontTx/>
              <a:buBlip>
                <a:blip r:embed="rId3"/>
              </a:buBlip>
              <a:defRPr/>
            </a:pPr>
            <a:endParaRPr lang="en-GB" dirty="0">
              <a:latin typeface="Tahoma" panose="020B0604030504040204" pitchFamily="34" charset="0"/>
              <a:ea typeface="Tahoma" panose="020B0604030504040204" pitchFamily="34" charset="0"/>
              <a:cs typeface="Tahoma" panose="020B0604030504040204" pitchFamily="34" charset="0"/>
            </a:endParaRPr>
          </a:p>
          <a:p>
            <a:pPr algn="just" fontAlgn="auto">
              <a:spcBef>
                <a:spcPts val="1200"/>
              </a:spcBef>
              <a:spcAft>
                <a:spcPts val="0"/>
              </a:spcAft>
              <a:defRPr/>
            </a:pPr>
            <a:r>
              <a:rPr lang="en-GB" b="1" dirty="0">
                <a:solidFill>
                  <a:srgbClr val="20A292"/>
                </a:solidFill>
                <a:latin typeface="Tahoma" panose="020B0604030504040204" pitchFamily="34" charset="0"/>
                <a:cs typeface="Tahoma" panose="020B0604030504040204" pitchFamily="34" charset="0"/>
              </a:rPr>
              <a:t>Geographical scope: </a:t>
            </a:r>
            <a:r>
              <a:rPr lang="en-GB" dirty="0">
                <a:latin typeface="Tahoma" panose="020B0604030504040204" pitchFamily="34" charset="0"/>
              </a:rPr>
              <a:t>EU-level, cluster of Member States, Country-specific</a:t>
            </a:r>
            <a:endParaRPr lang="en-GB" dirty="0">
              <a:latin typeface="Tahoma" panose="020B0604030504040204" pitchFamily="34" charset="0"/>
              <a:ea typeface="Calibri" panose="020F0502020204030204" pitchFamily="34" charset="0"/>
              <a:cs typeface="Tahoma" panose="020B0604030504040204" pitchFamily="34" charset="0"/>
            </a:endParaRPr>
          </a:p>
          <a:p>
            <a:pPr fontAlgn="auto">
              <a:spcBef>
                <a:spcPts val="0"/>
              </a:spcBef>
              <a:spcAft>
                <a:spcPts val="0"/>
              </a:spcAft>
              <a:defRPr/>
            </a:pPr>
            <a:endParaRPr lang="en-GB" dirty="0"/>
          </a:p>
          <a:p>
            <a:pPr fontAlgn="auto">
              <a:spcBef>
                <a:spcPts val="0"/>
              </a:spcBef>
              <a:spcAft>
                <a:spcPts val="0"/>
              </a:spcAft>
              <a:defRPr/>
            </a:pPr>
            <a:r>
              <a:rPr lang="en-GB" b="1" dirty="0">
                <a:latin typeface="Tahoma" panose="020B0604030504040204" pitchFamily="34" charset="0"/>
                <a:ea typeface="Tahoma" panose="020B0604030504040204" pitchFamily="34" charset="0"/>
                <a:cs typeface="Tahoma" panose="020B0604030504040204" pitchFamily="34" charset="0"/>
              </a:rPr>
              <a:t>Target group: </a:t>
            </a:r>
            <a:r>
              <a:rPr lang="en-GB" dirty="0">
                <a:latin typeface="Tahoma" panose="020B0604030504040204" pitchFamily="34" charset="0"/>
                <a:ea typeface="Tahoma" panose="020B0604030504040204" pitchFamily="34" charset="0"/>
                <a:cs typeface="Tahoma" panose="020B0604030504040204" pitchFamily="34" charset="0"/>
              </a:rPr>
              <a:t>Open to local, regional and national practitioners and policymakers interested or directly involved in Sustainable Urban Development within Cohesion Policy</a:t>
            </a:r>
          </a:p>
          <a:p>
            <a:pPr fontAlgn="auto">
              <a:spcBef>
                <a:spcPts val="0"/>
              </a:spcBef>
              <a:spcAft>
                <a:spcPts val="0"/>
              </a:spcAft>
              <a:defRPr/>
            </a:pPr>
            <a:endParaRPr lang="en-GB" dirty="0"/>
          </a:p>
        </p:txBody>
      </p:sp>
      <p:sp>
        <p:nvSpPr>
          <p:cNvPr id="55300" name="Slide Number Placeholder 3">
            <a:extLst>
              <a:ext uri="{FF2B5EF4-FFF2-40B4-BE49-F238E27FC236}">
                <a16:creationId xmlns:a16="http://schemas.microsoft.com/office/drawing/2014/main" id="{7861B30A-DD1E-C813-6762-F068B301A8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fld id="{DF01D0E7-6708-2641-A554-C27D4234DCFF}" type="slidenum">
              <a:rPr lang="fr-FR" altLang="pl-PL">
                <a:latin typeface="Calibri" panose="020F0502020204030204" pitchFamily="34" charset="0"/>
              </a:rPr>
              <a:pPr/>
              <a:t>11</a:t>
            </a:fld>
            <a:endParaRPr lang="fr-FR" altLang="pl-P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Ubuntu" panose="020B0504030602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89F0CB1-8A34-8A4F-8A6E-8BB08A91ECBB}" type="slidenum">
              <a:rPr lang="fr-FR" smtClean="0"/>
              <a:t>12</a:t>
            </a:fld>
            <a:endParaRPr lang="fr-FR"/>
          </a:p>
        </p:txBody>
      </p:sp>
    </p:spTree>
    <p:extLst>
      <p:ext uri="{BB962C8B-B14F-4D97-AF65-F5344CB8AC3E}">
        <p14:creationId xmlns:p14="http://schemas.microsoft.com/office/powerpoint/2010/main" val="2785178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I - TITLE - 01">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D12E1E43-21CF-021B-9E0E-63A0B6915293}"/>
              </a:ext>
            </a:extLst>
          </p:cNvPr>
          <p:cNvPicPr>
            <a:picLocks noChangeAspect="1"/>
          </p:cNvPicPr>
          <p:nvPr userDrawn="1"/>
        </p:nvPicPr>
        <p:blipFill>
          <a:blip r:embed="rId3">
            <a:extLst>
              <a:ext uri="{28A0092B-C50C-407E-A947-70E740481C1C}">
                <a14:useLocalDpi xmlns:a14="http://schemas.microsoft.com/office/drawing/2010/main" val="0"/>
              </a:ext>
            </a:extLst>
          </a:blip>
          <a:srcRect t="9569" r="4150"/>
          <a:stretch>
            <a:fillRect/>
          </a:stretch>
        </p:blipFill>
        <p:spPr bwMode="auto">
          <a:xfrm>
            <a:off x="7526338" y="0"/>
            <a:ext cx="4665662"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6">
            <a:extLst>
              <a:ext uri="{FF2B5EF4-FFF2-40B4-BE49-F238E27FC236}">
                <a16:creationId xmlns:a16="http://schemas.microsoft.com/office/drawing/2014/main" id="{165D94C7-B3BF-4040-EA1D-04CB04F46BD2}"/>
              </a:ext>
            </a:extLst>
          </p:cNvPr>
          <p:cNvPicPr>
            <a:picLocks noChangeAspect="1"/>
          </p:cNvPicPr>
          <p:nvPr userDrawn="1"/>
        </p:nvPicPr>
        <p:blipFill>
          <a:blip r:embed="rId4">
            <a:extLst>
              <a:ext uri="{28A0092B-C50C-407E-A947-70E740481C1C}">
                <a14:useLocalDpi xmlns:a14="http://schemas.microsoft.com/office/drawing/2010/main" val="0"/>
              </a:ext>
            </a:extLst>
          </a:blip>
          <a:srcRect l="30202"/>
          <a:stretch>
            <a:fillRect/>
          </a:stretch>
        </p:blipFill>
        <p:spPr bwMode="auto">
          <a:xfrm>
            <a:off x="8431213" y="5299075"/>
            <a:ext cx="31035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340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2F56F-290D-3053-50A8-0671245925AA}"/>
              </a:ext>
            </a:extLst>
          </p:cNvPr>
          <p:cNvSpPr>
            <a:spLocks noGrp="1"/>
          </p:cNvSpPr>
          <p:nvPr>
            <p:ph type="ctrTitle" hasCustomPrompt="1"/>
          </p:nvPr>
        </p:nvSpPr>
        <p:spPr>
          <a:xfrm>
            <a:off x="701040" y="1513439"/>
            <a:ext cx="9144000" cy="858204"/>
          </a:xfrm>
        </p:spPr>
        <p:txBody>
          <a:bodyPr anchor="b">
            <a:normAutofit/>
          </a:bodyPr>
          <a:lstStyle>
            <a:lvl1pPr algn="l">
              <a:defRPr sz="4000"/>
            </a:lvl1pPr>
          </a:lstStyle>
          <a:p>
            <a:r>
              <a:rPr lang="fr-FR"/>
              <a:t>TITLE _ PART 1</a:t>
            </a:r>
            <a:endParaRPr lang="fr-BE"/>
          </a:p>
        </p:txBody>
      </p:sp>
      <p:sp>
        <p:nvSpPr>
          <p:cNvPr id="3" name="Sous-titre 2">
            <a:extLst>
              <a:ext uri="{FF2B5EF4-FFF2-40B4-BE49-F238E27FC236}">
                <a16:creationId xmlns:a16="http://schemas.microsoft.com/office/drawing/2014/main" id="{D7A6D074-DF0F-1FBB-C64E-0E7574EF26C2}"/>
              </a:ext>
            </a:extLst>
          </p:cNvPr>
          <p:cNvSpPr>
            <a:spLocks noGrp="1"/>
          </p:cNvSpPr>
          <p:nvPr>
            <p:ph type="subTitle" idx="1" hasCustomPrompt="1"/>
          </p:nvPr>
        </p:nvSpPr>
        <p:spPr>
          <a:xfrm>
            <a:off x="701040" y="2546015"/>
            <a:ext cx="9144000" cy="732218"/>
          </a:xfrm>
        </p:spPr>
        <p:txBody>
          <a:bodyPr/>
          <a:lstStyle>
            <a:lvl1pPr marL="0" indent="0" algn="l">
              <a:buNone/>
              <a:defRPr sz="4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TITLE _ PART 2</a:t>
            </a:r>
            <a:endParaRPr lang="fr-BE"/>
          </a:p>
        </p:txBody>
      </p:sp>
      <p:sp>
        <p:nvSpPr>
          <p:cNvPr id="7" name="Espace réservé du texte 2">
            <a:extLst>
              <a:ext uri="{FF2B5EF4-FFF2-40B4-BE49-F238E27FC236}">
                <a16:creationId xmlns:a16="http://schemas.microsoft.com/office/drawing/2014/main" id="{03E84C1C-5B67-F981-4206-C6EEE2996B0F}"/>
              </a:ext>
            </a:extLst>
          </p:cNvPr>
          <p:cNvSpPr>
            <a:spLocks noGrp="1"/>
          </p:cNvSpPr>
          <p:nvPr>
            <p:ph type="body" idx="10" hasCustomPrompt="1"/>
          </p:nvPr>
        </p:nvSpPr>
        <p:spPr>
          <a:xfrm>
            <a:off x="701040" y="3579768"/>
            <a:ext cx="91440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Subtitle</a:t>
            </a:r>
            <a:endParaRPr lang="fr-FR"/>
          </a:p>
        </p:txBody>
      </p:sp>
    </p:spTree>
    <p:extLst>
      <p:ext uri="{BB962C8B-B14F-4D97-AF65-F5344CB8AC3E}">
        <p14:creationId xmlns:p14="http://schemas.microsoft.com/office/powerpoint/2010/main" val="58790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23EC1A8-9EDA-49AD-EAA4-0F714D17061B}"/>
              </a:ext>
            </a:extLst>
          </p:cNvPr>
          <p:cNvSpPr>
            <a:spLocks noGrp="1"/>
          </p:cNvSpPr>
          <p:nvPr>
            <p:ph idx="1" hasCustomPrompt="1"/>
          </p:nvPr>
        </p:nvSpPr>
        <p:spPr>
          <a:xfrm>
            <a:off x="1140311" y="733172"/>
            <a:ext cx="7444292" cy="5391655"/>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3446838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73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110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33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359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822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38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 07">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493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47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UI - TITLE - 0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8CCFE934-86C9-057C-7838-B27E17A1889C}"/>
              </a:ext>
            </a:extLst>
          </p:cNvPr>
          <p:cNvPicPr>
            <a:picLocks noChangeAspect="1"/>
          </p:cNvPicPr>
          <p:nvPr userDrawn="1"/>
        </p:nvPicPr>
        <p:blipFill>
          <a:blip r:embed="rId3">
            <a:extLst>
              <a:ext uri="{28A0092B-C50C-407E-A947-70E740481C1C}">
                <a14:useLocalDpi xmlns:a14="http://schemas.microsoft.com/office/drawing/2010/main" val="0"/>
              </a:ext>
            </a:extLst>
          </a:blip>
          <a:srcRect l="41" t="17149" r="6870" b="-375"/>
          <a:stretch>
            <a:fillRect/>
          </a:stretch>
        </p:blipFill>
        <p:spPr bwMode="auto">
          <a:xfrm>
            <a:off x="7426325" y="0"/>
            <a:ext cx="4765675"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descr="Une image contenant texte, extérieur, vaisselle&#10;&#10;Description générée automatiquement">
            <a:extLst>
              <a:ext uri="{FF2B5EF4-FFF2-40B4-BE49-F238E27FC236}">
                <a16:creationId xmlns:a16="http://schemas.microsoft.com/office/drawing/2014/main" id="{6C7220B0-6D27-7A60-55D6-CE8E1661492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55750" y="1538288"/>
            <a:ext cx="370205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a:extLst>
              <a:ext uri="{FF2B5EF4-FFF2-40B4-BE49-F238E27FC236}">
                <a16:creationId xmlns:a16="http://schemas.microsoft.com/office/drawing/2014/main" id="{6ADA8062-180E-CCBF-988A-136F831B902A}"/>
              </a:ext>
            </a:extLst>
          </p:cNvPr>
          <p:cNvPicPr>
            <a:picLocks noChangeAspect="1"/>
          </p:cNvPicPr>
          <p:nvPr userDrawn="1"/>
        </p:nvPicPr>
        <p:blipFill>
          <a:blip r:embed="rId5">
            <a:extLst>
              <a:ext uri="{28A0092B-C50C-407E-A947-70E740481C1C}">
                <a14:useLocalDpi xmlns:a14="http://schemas.microsoft.com/office/drawing/2010/main" val="0"/>
              </a:ext>
            </a:extLst>
          </a:blip>
          <a:srcRect l="30692"/>
          <a:stretch>
            <a:fillRect/>
          </a:stretch>
        </p:blipFill>
        <p:spPr bwMode="auto">
          <a:xfrm>
            <a:off x="8442325" y="5268913"/>
            <a:ext cx="30797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45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671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08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p:cNvSpPr>
            <a:spLocks noGrp="1"/>
          </p:cNvSpPr>
          <p:nvPr>
            <p:ph type="pic" sz="quarter" idx="10"/>
          </p:nvPr>
        </p:nvSpPr>
        <p:spPr>
          <a:xfrm>
            <a:off x="0" y="0"/>
            <a:ext cx="3343275" cy="2581275"/>
          </a:xfrm>
          <a:prstGeom prst="rect">
            <a:avLst/>
          </a:prstGeom>
          <a:solidFill>
            <a:schemeClr val="accent5"/>
          </a:solidFill>
        </p:spPr>
        <p:txBody>
          <a:bodyPr/>
          <a:lstStyle>
            <a:lvl1pPr marL="0" indent="0" algn="ctr">
              <a:buNone/>
              <a:defRPr sz="2000"/>
            </a:lvl1pPr>
          </a:lstStyle>
          <a:p>
            <a:pPr lvl="0"/>
            <a:r>
              <a:rPr lang="pl-PL" noProof="0"/>
              <a:t>Kliknij ikonę, aby dodać obraz</a:t>
            </a:r>
            <a:endParaRPr lang="fr-FR" noProof="0" dirty="0"/>
          </a:p>
        </p:txBody>
      </p:sp>
      <p:sp>
        <p:nvSpPr>
          <p:cNvPr id="19" name="Espace réservé pour une image  11"/>
          <p:cNvSpPr>
            <a:spLocks noGrp="1"/>
          </p:cNvSpPr>
          <p:nvPr>
            <p:ph type="pic" sz="quarter" idx="11"/>
          </p:nvPr>
        </p:nvSpPr>
        <p:spPr>
          <a:xfrm>
            <a:off x="0" y="2702560"/>
            <a:ext cx="3343275" cy="2581275"/>
          </a:xfrm>
          <a:prstGeom prst="rect">
            <a:avLst/>
          </a:prstGeom>
          <a:solidFill>
            <a:schemeClr val="accent5"/>
          </a:solidFill>
        </p:spPr>
        <p:txBody>
          <a:bodyPr/>
          <a:lstStyle>
            <a:lvl1pPr marL="0" indent="0" algn="ctr">
              <a:buNone/>
              <a:defRPr sz="2000"/>
            </a:lvl1pPr>
          </a:lstStyle>
          <a:p>
            <a:pPr lvl="0"/>
            <a:r>
              <a:rPr lang="pl-PL" noProof="0"/>
              <a:t>Kliknij ikonę, aby dodać obraz</a:t>
            </a:r>
            <a:endParaRPr lang="fr-FR" noProof="0" dirty="0"/>
          </a:p>
        </p:txBody>
      </p:sp>
      <p:sp>
        <p:nvSpPr>
          <p:cNvPr id="20" name="Espace réservé pour une image  11"/>
          <p:cNvSpPr>
            <a:spLocks noGrp="1"/>
          </p:cNvSpPr>
          <p:nvPr>
            <p:ph type="pic" sz="quarter" idx="12"/>
          </p:nvPr>
        </p:nvSpPr>
        <p:spPr>
          <a:xfrm>
            <a:off x="0" y="5415281"/>
            <a:ext cx="3343275" cy="144272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pl-PL" noProof="0"/>
              <a:t>Kliknij ikonę, aby dodać obraz</a:t>
            </a:r>
            <a:endParaRPr lang="fr-FR" noProof="0" dirty="0"/>
          </a:p>
        </p:txBody>
      </p:sp>
      <p:sp>
        <p:nvSpPr>
          <p:cNvPr id="21" name="Espace réservé pour une image  11"/>
          <p:cNvSpPr>
            <a:spLocks noGrp="1"/>
          </p:cNvSpPr>
          <p:nvPr>
            <p:ph type="pic" sz="quarter" idx="13"/>
          </p:nvPr>
        </p:nvSpPr>
        <p:spPr>
          <a:xfrm>
            <a:off x="3444240" y="1"/>
            <a:ext cx="3343275" cy="201676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lvl1pPr>
          </a:lstStyle>
          <a:p>
            <a:pPr lvl="0"/>
            <a:r>
              <a:rPr lang="pl-PL" noProof="0"/>
              <a:t>Kliknij ikonę, aby dodać obraz</a:t>
            </a:r>
            <a:endParaRPr lang="fr-FR" noProof="0" dirty="0"/>
          </a:p>
        </p:txBody>
      </p:sp>
      <p:sp>
        <p:nvSpPr>
          <p:cNvPr id="22" name="Espace réservé pour une image  11"/>
          <p:cNvSpPr>
            <a:spLocks noGrp="1"/>
          </p:cNvSpPr>
          <p:nvPr>
            <p:ph type="pic" sz="quarter" idx="14"/>
          </p:nvPr>
        </p:nvSpPr>
        <p:spPr>
          <a:xfrm>
            <a:off x="3444240" y="2123440"/>
            <a:ext cx="3343275" cy="2600959"/>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pl-PL" noProof="0"/>
              <a:t>Kliknij ikonę, aby dodać obraz</a:t>
            </a:r>
            <a:endParaRPr lang="fr-FR" noProof="0" dirty="0"/>
          </a:p>
        </p:txBody>
      </p:sp>
      <p:sp>
        <p:nvSpPr>
          <p:cNvPr id="23" name="Espace réservé pour une image  11"/>
          <p:cNvSpPr>
            <a:spLocks noGrp="1"/>
          </p:cNvSpPr>
          <p:nvPr>
            <p:ph type="pic" sz="quarter" idx="15"/>
          </p:nvPr>
        </p:nvSpPr>
        <p:spPr>
          <a:xfrm>
            <a:off x="3444240" y="4826001"/>
            <a:ext cx="3343275" cy="203200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pl-PL" noProof="0"/>
              <a:t>Kliknij ikonę, aby dodać obraz</a:t>
            </a:r>
            <a:endParaRPr lang="fr-FR" noProof="0" dirty="0"/>
          </a:p>
        </p:txBody>
      </p:sp>
    </p:spTree>
    <p:extLst>
      <p:ext uri="{BB962C8B-B14F-4D97-AF65-F5344CB8AC3E}">
        <p14:creationId xmlns:p14="http://schemas.microsoft.com/office/powerpoint/2010/main" val="3995511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548323" y="652193"/>
            <a:ext cx="5862637" cy="5914572"/>
          </a:xfrm>
          <a:prstGeom prst="ellipse">
            <a:avLst/>
          </a:prstGeom>
          <a:solidFill>
            <a:schemeClr val="accent5"/>
          </a:solidFill>
        </p:spPr>
        <p:txBody>
          <a:bodyPr/>
          <a:lstStyle>
            <a:lvl1pPr marL="0" indent="0" algn="ctr">
              <a:buNone/>
              <a:defRPr/>
            </a:lvl1pPr>
          </a:lstStyle>
          <a:p>
            <a:pPr lvl="0"/>
            <a:r>
              <a:rPr lang="pl-PL" noProof="0"/>
              <a:t>Kliknij ikonę, aby dodać obraz</a:t>
            </a:r>
            <a:endParaRPr lang="fr-FR" noProof="0" dirty="0"/>
          </a:p>
        </p:txBody>
      </p:sp>
    </p:spTree>
    <p:extLst>
      <p:ext uri="{BB962C8B-B14F-4D97-AF65-F5344CB8AC3E}">
        <p14:creationId xmlns:p14="http://schemas.microsoft.com/office/powerpoint/2010/main" val="3027785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076C965F-FE2A-5DE5-731C-36D08484E5F6}"/>
              </a:ext>
            </a:extLst>
          </p:cNvPr>
          <p:cNvPicPr>
            <a:picLocks noChangeAspect="1"/>
          </p:cNvPicPr>
          <p:nvPr userDrawn="1"/>
        </p:nvPicPr>
        <p:blipFill>
          <a:blip r:embed="rId2">
            <a:extLst>
              <a:ext uri="{28A0092B-C50C-407E-A947-70E740481C1C}">
                <a14:useLocalDpi xmlns:a14="http://schemas.microsoft.com/office/drawing/2010/main" val="0"/>
              </a:ext>
            </a:extLst>
          </a:blip>
          <a:srcRect l="9566" t="19957" r="10291" b="23787"/>
          <a:stretch>
            <a:fillRect/>
          </a:stretch>
        </p:blipFill>
        <p:spPr bwMode="auto">
          <a:xfrm>
            <a:off x="0" y="0"/>
            <a:ext cx="5495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246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FFD5ADF1-B7BF-86B7-9852-45AD69F4038C}"/>
              </a:ext>
            </a:extLst>
          </p:cNvPr>
          <p:cNvPicPr>
            <a:picLocks noChangeAspect="1"/>
          </p:cNvPicPr>
          <p:nvPr userDrawn="1"/>
        </p:nvPicPr>
        <p:blipFill>
          <a:blip r:embed="rId2">
            <a:extLst>
              <a:ext uri="{28A0092B-C50C-407E-A947-70E740481C1C}">
                <a14:useLocalDpi xmlns:a14="http://schemas.microsoft.com/office/drawing/2010/main" val="0"/>
              </a:ext>
            </a:extLst>
          </a:blip>
          <a:srcRect l="27779" t="18768" r="5249" b="24976"/>
          <a:stretch>
            <a:fillRect/>
          </a:stretch>
        </p:blipFill>
        <p:spPr bwMode="auto">
          <a:xfrm>
            <a:off x="0" y="0"/>
            <a:ext cx="4592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671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406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306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5A8B882A-FE83-61C5-9709-0EF1A848B7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40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0C72CC4A-7A7E-CCC6-BEE4-3FBB95996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20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I - TITLE - 03">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B863C285-E065-D768-39E7-BFE111CA30DE}"/>
              </a:ext>
            </a:extLst>
          </p:cNvPr>
          <p:cNvPicPr>
            <a:picLocks noChangeAspect="1"/>
          </p:cNvPicPr>
          <p:nvPr userDrawn="1"/>
        </p:nvPicPr>
        <p:blipFill>
          <a:blip r:embed="rId2">
            <a:extLst>
              <a:ext uri="{28A0092B-C50C-407E-A947-70E740481C1C}">
                <a14:useLocalDpi xmlns:a14="http://schemas.microsoft.com/office/drawing/2010/main" val="0"/>
              </a:ext>
            </a:extLst>
          </a:blip>
          <a:srcRect t="9418"/>
          <a:stretch>
            <a:fillRect/>
          </a:stretch>
        </p:blipFill>
        <p:spPr bwMode="auto">
          <a:xfrm>
            <a:off x="0" y="0"/>
            <a:ext cx="12190413"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a:extLst>
              <a:ext uri="{FF2B5EF4-FFF2-40B4-BE49-F238E27FC236}">
                <a16:creationId xmlns:a16="http://schemas.microsoft.com/office/drawing/2014/main" id="{DD65137F-C76C-73B4-9314-B9B130FA5ACE}"/>
              </a:ext>
            </a:extLst>
          </p:cNvPr>
          <p:cNvPicPr>
            <a:picLocks noChangeAspect="1"/>
          </p:cNvPicPr>
          <p:nvPr userDrawn="1"/>
        </p:nvPicPr>
        <p:blipFill>
          <a:blip r:embed="rId3">
            <a:extLst>
              <a:ext uri="{28A0092B-C50C-407E-A947-70E740481C1C}">
                <a14:useLocalDpi xmlns:a14="http://schemas.microsoft.com/office/drawing/2010/main" val="0"/>
              </a:ext>
            </a:extLst>
          </a:blip>
          <a:srcRect l="30161"/>
          <a:stretch>
            <a:fillRect/>
          </a:stretch>
        </p:blipFill>
        <p:spPr bwMode="auto">
          <a:xfrm>
            <a:off x="817563" y="5699125"/>
            <a:ext cx="31035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801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885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6FB849FA-B5D8-85CE-F6C4-4AF59B56A5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27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1E066611-944F-92D2-48D2-6224FF1499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398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rgbClr val="C61B38"/>
        </a:solidFill>
        <a:effectLst/>
      </p:bgPr>
    </p:bg>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1755676C-8B04-BE8E-190C-028B0C03F8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16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rgbClr val="F67428"/>
        </a:solidFill>
        <a:effectLst/>
      </p:bgPr>
    </p:bg>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0C61954C-2DF3-B287-2217-3CE0D0DD3A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319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08">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4116B064-AEEE-3EBF-F509-DBB85F7327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906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0DD0F39C-2AD3-7D95-9701-E3B88999D0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12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9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SUAL - 01">
    <p:bg>
      <p:bgPr>
        <a:solidFill>
          <a:schemeClr val="accent2"/>
        </a:solidFill>
        <a:effectLst/>
      </p:bgPr>
    </p:bg>
    <p:spTree>
      <p:nvGrpSpPr>
        <p:cNvPr id="1" name=""/>
        <p:cNvGrpSpPr/>
        <p:nvPr/>
      </p:nvGrpSpPr>
      <p:grpSpPr>
        <a:xfrm>
          <a:off x="0" y="0"/>
          <a:ext cx="0" cy="0"/>
          <a:chOff x="0" y="0"/>
          <a:chExt cx="0" cy="0"/>
        </a:xfrm>
      </p:grpSpPr>
      <p:pic>
        <p:nvPicPr>
          <p:cNvPr id="2" name="Image 10">
            <a:extLst>
              <a:ext uri="{FF2B5EF4-FFF2-40B4-BE49-F238E27FC236}">
                <a16:creationId xmlns:a16="http://schemas.microsoft.com/office/drawing/2014/main" id="{0BE5679B-C582-F46A-4A1F-99F2410D44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6750" y="622300"/>
            <a:ext cx="57785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704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SUAL - 02">
    <p:bg>
      <p:bgPr>
        <a:solidFill>
          <a:schemeClr val="tx2"/>
        </a:solidFill>
        <a:effectLst/>
      </p:bgPr>
    </p:bg>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883499C6-BF47-1663-6733-587B1AD66B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6750" y="622300"/>
            <a:ext cx="57785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29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I - TITLE - 04">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EC97A932-6799-D5CB-3E9C-9FB5B597E8D7}"/>
              </a:ext>
            </a:extLst>
          </p:cNvPr>
          <p:cNvPicPr>
            <a:picLocks noChangeAspect="1"/>
          </p:cNvPicPr>
          <p:nvPr userDrawn="1"/>
        </p:nvPicPr>
        <p:blipFill>
          <a:blip r:embed="rId2">
            <a:extLst>
              <a:ext uri="{28A0092B-C50C-407E-A947-70E740481C1C}">
                <a14:useLocalDpi xmlns:a14="http://schemas.microsoft.com/office/drawing/2010/main" val="0"/>
              </a:ext>
            </a:extLst>
          </a:blip>
          <a:srcRect t="9418"/>
          <a:stretch>
            <a:fillRect/>
          </a:stretch>
        </p:blipFill>
        <p:spPr bwMode="auto">
          <a:xfrm>
            <a:off x="0" y="0"/>
            <a:ext cx="12190413"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a:extLst>
              <a:ext uri="{FF2B5EF4-FFF2-40B4-BE49-F238E27FC236}">
                <a16:creationId xmlns:a16="http://schemas.microsoft.com/office/drawing/2014/main" id="{EF8C4CB9-232A-F1F3-8F43-3380FEC6AE48}"/>
              </a:ext>
            </a:extLst>
          </p:cNvPr>
          <p:cNvPicPr>
            <a:picLocks noChangeAspect="1"/>
          </p:cNvPicPr>
          <p:nvPr userDrawn="1"/>
        </p:nvPicPr>
        <p:blipFill>
          <a:blip r:embed="rId3">
            <a:extLst>
              <a:ext uri="{28A0092B-C50C-407E-A947-70E740481C1C}">
                <a14:useLocalDpi xmlns:a14="http://schemas.microsoft.com/office/drawing/2010/main" val="0"/>
              </a:ext>
            </a:extLst>
          </a:blip>
          <a:srcRect l="30418"/>
          <a:stretch>
            <a:fillRect/>
          </a:stretch>
        </p:blipFill>
        <p:spPr bwMode="auto">
          <a:xfrm>
            <a:off x="701675" y="5699125"/>
            <a:ext cx="30940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942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SUAL - 03">
    <p:bg>
      <p:bgPr>
        <a:solidFill>
          <a:srgbClr val="C61B38"/>
        </a:solidFill>
        <a:effectLst/>
      </p:bgPr>
    </p:bg>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D7F4B91A-5D3F-F1EE-8035-C8F5AC8B6F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6750" y="622300"/>
            <a:ext cx="57785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479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SUAL - 04">
    <p:bg>
      <p:bgPr>
        <a:solidFill>
          <a:srgbClr val="F67428"/>
        </a:solidFill>
        <a:effectLst/>
      </p:bgPr>
    </p:bg>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2556AEE9-8026-A08E-3DBA-C5A418091E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6750" y="622300"/>
            <a:ext cx="57785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29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0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01040" y="1513439"/>
            <a:ext cx="9144000" cy="858204"/>
          </a:xfrm>
        </p:spPr>
        <p:txBody>
          <a:bodyPr anchor="b">
            <a:normAutofit/>
          </a:bodyPr>
          <a:lstStyle>
            <a:lvl1pPr algn="l">
              <a:defRPr sz="4000"/>
            </a:lvl1pPr>
          </a:lstStyle>
          <a:p>
            <a:r>
              <a:rPr lang="pl-PL"/>
              <a:t>Kliknij, aby edytować styl</a:t>
            </a:r>
            <a:endParaRPr lang="fr-BE" dirty="0"/>
          </a:p>
        </p:txBody>
      </p:sp>
      <p:sp>
        <p:nvSpPr>
          <p:cNvPr id="3" name="Sous-titre 2"/>
          <p:cNvSpPr>
            <a:spLocks noGrp="1"/>
          </p:cNvSpPr>
          <p:nvPr>
            <p:ph type="subTitle" idx="1"/>
          </p:nvPr>
        </p:nvSpPr>
        <p:spPr>
          <a:xfrm>
            <a:off x="701040" y="2546015"/>
            <a:ext cx="9144000" cy="732218"/>
          </a:xfrm>
        </p:spPr>
        <p:txBody>
          <a:bodyPr/>
          <a:lstStyle>
            <a:lvl1pPr marL="0" indent="0" algn="l">
              <a:buNone/>
              <a:defRPr sz="4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fr-BE" dirty="0"/>
          </a:p>
        </p:txBody>
      </p:sp>
      <p:sp>
        <p:nvSpPr>
          <p:cNvPr id="7" name="Espace réservé du texte 2"/>
          <p:cNvSpPr>
            <a:spLocks noGrp="1"/>
          </p:cNvSpPr>
          <p:nvPr>
            <p:ph type="body" idx="10"/>
          </p:nvPr>
        </p:nvSpPr>
        <p:spPr>
          <a:xfrm>
            <a:off x="701040" y="3579768"/>
            <a:ext cx="91440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4009655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contenu 2"/>
          <p:cNvSpPr>
            <a:spLocks noGrp="1"/>
          </p:cNvSpPr>
          <p:nvPr>
            <p:ph idx="1"/>
          </p:nvPr>
        </p:nvSpPr>
        <p:spPr>
          <a:xfrm>
            <a:off x="2958352" y="785308"/>
            <a:ext cx="8395447" cy="539165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fr-BE" dirty="0"/>
          </a:p>
        </p:txBody>
      </p:sp>
    </p:spTree>
    <p:extLst>
      <p:ext uri="{BB962C8B-B14F-4D97-AF65-F5344CB8AC3E}">
        <p14:creationId xmlns:p14="http://schemas.microsoft.com/office/powerpoint/2010/main" val="736494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contenu 2"/>
          <p:cNvSpPr>
            <a:spLocks noGrp="1"/>
          </p:cNvSpPr>
          <p:nvPr>
            <p:ph idx="1"/>
          </p:nvPr>
        </p:nvSpPr>
        <p:spPr>
          <a:xfrm>
            <a:off x="1140311" y="733172"/>
            <a:ext cx="7444292" cy="539165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fr-BE" dirty="0"/>
          </a:p>
        </p:txBody>
      </p:sp>
    </p:spTree>
    <p:extLst>
      <p:ext uri="{BB962C8B-B14F-4D97-AF65-F5344CB8AC3E}">
        <p14:creationId xmlns:p14="http://schemas.microsoft.com/office/powerpoint/2010/main" val="1247972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texte 2"/>
          <p:cNvSpPr>
            <a:spLocks noGrp="1"/>
          </p:cNvSpPr>
          <p:nvPr>
            <p:ph type="body" idx="10"/>
          </p:nvPr>
        </p:nvSpPr>
        <p:spPr>
          <a:xfrm>
            <a:off x="4797911" y="2277932"/>
            <a:ext cx="2786232" cy="2302136"/>
          </a:xfrm>
        </p:spPr>
        <p:txBody>
          <a:bodyPr>
            <a:normAutofit/>
          </a:bodyPr>
          <a:lstStyle>
            <a:lvl1pPr marL="0" indent="0" algn="ctr">
              <a:buNone/>
              <a:defRPr sz="32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265623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 0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re 1"/>
          <p:cNvSpPr>
            <a:spLocks noGrp="1"/>
          </p:cNvSpPr>
          <p:nvPr>
            <p:ph type="title"/>
          </p:nvPr>
        </p:nvSpPr>
        <p:spPr>
          <a:xfrm>
            <a:off x="838200" y="365126"/>
            <a:ext cx="10515600" cy="1184014"/>
          </a:xfrm>
        </p:spPr>
        <p:txBody>
          <a:bodyPr/>
          <a:lstStyle/>
          <a:p>
            <a:r>
              <a:rPr lang="pl-PL"/>
              <a:t>Kliknij, aby edytować styl</a:t>
            </a:r>
            <a:endParaRPr lang="fr-BE" dirty="0"/>
          </a:p>
        </p:txBody>
      </p:sp>
      <p:sp>
        <p:nvSpPr>
          <p:cNvPr id="5" name="Espace réservé du contenu 2"/>
          <p:cNvSpPr>
            <a:spLocks noGrp="1"/>
          </p:cNvSpPr>
          <p:nvPr>
            <p:ph idx="1"/>
          </p:nvPr>
        </p:nvSpPr>
        <p:spPr>
          <a:xfrm>
            <a:off x="838200" y="1825625"/>
            <a:ext cx="10515600" cy="388668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fr-BE" dirty="0"/>
          </a:p>
        </p:txBody>
      </p:sp>
    </p:spTree>
    <p:extLst>
      <p:ext uri="{BB962C8B-B14F-4D97-AF65-F5344CB8AC3E}">
        <p14:creationId xmlns:p14="http://schemas.microsoft.com/office/powerpoint/2010/main" val="1406644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pl-PL"/>
              <a:t>Kliknij, aby edytować styl</a:t>
            </a:r>
            <a:endParaRPr lang="fr-BE" dirty="0"/>
          </a:p>
        </p:txBody>
      </p:sp>
      <p:sp>
        <p:nvSpPr>
          <p:cNvPr id="3" name="Espace réservé du contenu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fr-BE" dirty="0"/>
          </a:p>
        </p:txBody>
      </p:sp>
    </p:spTree>
    <p:extLst>
      <p:ext uri="{BB962C8B-B14F-4D97-AF65-F5344CB8AC3E}">
        <p14:creationId xmlns:p14="http://schemas.microsoft.com/office/powerpoint/2010/main" val="1295047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fr-BE" dirty="0"/>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3317323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pl-PL"/>
              <a:t>Kliknij, aby edytować styl</a:t>
            </a:r>
            <a:endParaRPr lang="fr-BE" dirty="0"/>
          </a:p>
        </p:txBody>
      </p:sp>
      <p:sp>
        <p:nvSpPr>
          <p:cNvPr id="3" name="Espace réservé du contenu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fr-BE" dirty="0"/>
          </a:p>
        </p:txBody>
      </p:sp>
      <p:sp>
        <p:nvSpPr>
          <p:cNvPr id="4" name="Espace réservé du contenu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fr-BE" dirty="0"/>
          </a:p>
        </p:txBody>
      </p:sp>
    </p:spTree>
    <p:extLst>
      <p:ext uri="{BB962C8B-B14F-4D97-AF65-F5344CB8AC3E}">
        <p14:creationId xmlns:p14="http://schemas.microsoft.com/office/powerpoint/2010/main" val="101329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CKGROUND - 07">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6457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pl-PL"/>
              <a:t>Kliknij, aby edytować styl</a:t>
            </a:r>
            <a:endParaRPr lang="fr-BE" dirty="0"/>
          </a:p>
        </p:txBody>
      </p:sp>
    </p:spTree>
    <p:extLst>
      <p:ext uri="{BB962C8B-B14F-4D97-AF65-F5344CB8AC3E}">
        <p14:creationId xmlns:p14="http://schemas.microsoft.com/office/powerpoint/2010/main" val="173213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fr-BE" dirty="0"/>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fr-BE"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Tree>
    <p:extLst>
      <p:ext uri="{BB962C8B-B14F-4D97-AF65-F5344CB8AC3E}">
        <p14:creationId xmlns:p14="http://schemas.microsoft.com/office/powerpoint/2010/main" val="2273350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fr-BE" dirty="0"/>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Tree>
    <p:extLst>
      <p:ext uri="{BB962C8B-B14F-4D97-AF65-F5344CB8AC3E}">
        <p14:creationId xmlns:p14="http://schemas.microsoft.com/office/powerpoint/2010/main" val="1041759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pl-PL"/>
              <a:t>Kliknij, aby edytować styl</a:t>
            </a:r>
            <a:endParaRPr lang="fr-BE" dirty="0"/>
          </a:p>
        </p:txBody>
      </p:sp>
      <p:sp>
        <p:nvSpPr>
          <p:cNvPr id="8" name="Espace réservé pour une image  2"/>
          <p:cNvSpPr>
            <a:spLocks noGrp="1"/>
          </p:cNvSpPr>
          <p:nvPr>
            <p:ph type="pic" idx="1"/>
          </p:nvPr>
        </p:nvSpPr>
        <p:spPr>
          <a:xfrm>
            <a:off x="838200" y="2000922"/>
            <a:ext cx="10517188" cy="386012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dirty="0"/>
          </a:p>
        </p:txBody>
      </p:sp>
    </p:spTree>
    <p:extLst>
      <p:ext uri="{BB962C8B-B14F-4D97-AF65-F5344CB8AC3E}">
        <p14:creationId xmlns:p14="http://schemas.microsoft.com/office/powerpoint/2010/main" val="659749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94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53A50-A2F7-CED2-44C5-40CD2D1FEB95}"/>
              </a:ext>
            </a:extLst>
          </p:cNvPr>
          <p:cNvSpPr>
            <a:spLocks noGrp="1"/>
          </p:cNvSpPr>
          <p:nvPr>
            <p:ph type="title" hasCustomPrompt="1"/>
          </p:nvPr>
        </p:nvSpPr>
        <p:spPr/>
        <p:txBody>
          <a:bodyPr/>
          <a:lstStyle/>
          <a:p>
            <a:r>
              <a:rPr lang="fr-FR"/>
              <a:t>TITLE</a:t>
            </a:r>
            <a:endParaRPr lang="fr-BE"/>
          </a:p>
        </p:txBody>
      </p:sp>
    </p:spTree>
    <p:extLst>
      <p:ext uri="{BB962C8B-B14F-4D97-AF65-F5344CB8AC3E}">
        <p14:creationId xmlns:p14="http://schemas.microsoft.com/office/powerpoint/2010/main" val="87621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53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44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2" r:id="rId5"/>
    <p:sldLayoutId id="2147483796" r:id="rId6"/>
    <p:sldLayoutId id="2147483797" r:id="rId7"/>
    <p:sldLayoutId id="2147483798" r:id="rId8"/>
    <p:sldLayoutId id="2147483799" r:id="rId9"/>
    <p:sldLayoutId id="2147483800" r:id="rId10"/>
    <p:sldLayoutId id="2147483802"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ahoma" panose="020B0604030504040204" pitchFamily="34" charset="0"/>
        </a:defRPr>
      </a:lvl2pPr>
      <a:lvl3pPr algn="l" rtl="0" fontAlgn="base">
        <a:lnSpc>
          <a:spcPct val="90000"/>
        </a:lnSpc>
        <a:spcBef>
          <a:spcPct val="0"/>
        </a:spcBef>
        <a:spcAft>
          <a:spcPct val="0"/>
        </a:spcAft>
        <a:defRPr sz="4400">
          <a:solidFill>
            <a:schemeClr val="tx1"/>
          </a:solidFill>
          <a:latin typeface="Tahoma" panose="020B0604030504040204" pitchFamily="34" charset="0"/>
        </a:defRPr>
      </a:lvl3pPr>
      <a:lvl4pPr algn="l" rtl="0" fontAlgn="base">
        <a:lnSpc>
          <a:spcPct val="90000"/>
        </a:lnSpc>
        <a:spcBef>
          <a:spcPct val="0"/>
        </a:spcBef>
        <a:spcAft>
          <a:spcPct val="0"/>
        </a:spcAft>
        <a:defRPr sz="4400">
          <a:solidFill>
            <a:schemeClr val="tx1"/>
          </a:solidFill>
          <a:latin typeface="Tahoma" panose="020B0604030504040204" pitchFamily="34" charset="0"/>
        </a:defRPr>
      </a:lvl4pPr>
      <a:lvl5pPr algn="l" rtl="0" fontAlgn="base">
        <a:lnSpc>
          <a:spcPct val="90000"/>
        </a:lnSpc>
        <a:spcBef>
          <a:spcPct val="0"/>
        </a:spcBef>
        <a:spcAft>
          <a:spcPct val="0"/>
        </a:spcAft>
        <a:defRPr sz="4400">
          <a:solidFill>
            <a:schemeClr val="tx1"/>
          </a:solidFill>
          <a:latin typeface="Tahoma" panose="020B0604030504040204" pitchFamily="34" charset="0"/>
        </a:defRPr>
      </a:lvl5pPr>
      <a:lvl6pPr marL="457200" algn="l" rtl="0" fontAlgn="base">
        <a:lnSpc>
          <a:spcPct val="90000"/>
        </a:lnSpc>
        <a:spcBef>
          <a:spcPct val="0"/>
        </a:spcBef>
        <a:spcAft>
          <a:spcPct val="0"/>
        </a:spcAft>
        <a:defRPr sz="4400">
          <a:solidFill>
            <a:schemeClr val="tx1"/>
          </a:solidFill>
          <a:latin typeface="Tahoma" panose="020B0604030504040204" pitchFamily="34" charset="0"/>
        </a:defRPr>
      </a:lvl6pPr>
      <a:lvl7pPr marL="914400" algn="l" rtl="0" fontAlgn="base">
        <a:lnSpc>
          <a:spcPct val="90000"/>
        </a:lnSpc>
        <a:spcBef>
          <a:spcPct val="0"/>
        </a:spcBef>
        <a:spcAft>
          <a:spcPct val="0"/>
        </a:spcAft>
        <a:defRPr sz="4400">
          <a:solidFill>
            <a:schemeClr val="tx1"/>
          </a:solidFill>
          <a:latin typeface="Tahoma" panose="020B0604030504040204" pitchFamily="34" charset="0"/>
        </a:defRPr>
      </a:lvl7pPr>
      <a:lvl8pPr marL="1371600" algn="l" rtl="0" fontAlgn="base">
        <a:lnSpc>
          <a:spcPct val="90000"/>
        </a:lnSpc>
        <a:spcBef>
          <a:spcPct val="0"/>
        </a:spcBef>
        <a:spcAft>
          <a:spcPct val="0"/>
        </a:spcAft>
        <a:defRPr sz="4400">
          <a:solidFill>
            <a:schemeClr val="tx1"/>
          </a:solidFill>
          <a:latin typeface="Tahoma" panose="020B0604030504040204" pitchFamily="34" charset="0"/>
        </a:defRPr>
      </a:lvl8pPr>
      <a:lvl9pPr marL="1828800" algn="l" rtl="0" fontAlgn="base">
        <a:lnSpc>
          <a:spcPct val="90000"/>
        </a:lnSpc>
        <a:spcBef>
          <a:spcPct val="0"/>
        </a:spcBef>
        <a:spcAft>
          <a:spcPct val="0"/>
        </a:spcAft>
        <a:defRPr sz="4400">
          <a:solidFill>
            <a:schemeClr val="tx1"/>
          </a:solidFill>
          <a:latin typeface="Tahoma" panose="020B060403050404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47" r:id="rId11"/>
    <p:sldLayoutId id="2147483748"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49" r:id="rId2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ahoma" panose="020B0604030504040204" pitchFamily="34" charset="0"/>
        </a:defRPr>
      </a:lvl2pPr>
      <a:lvl3pPr algn="l" rtl="0" fontAlgn="base">
        <a:lnSpc>
          <a:spcPct val="90000"/>
        </a:lnSpc>
        <a:spcBef>
          <a:spcPct val="0"/>
        </a:spcBef>
        <a:spcAft>
          <a:spcPct val="0"/>
        </a:spcAft>
        <a:defRPr sz="4400">
          <a:solidFill>
            <a:schemeClr val="tx1"/>
          </a:solidFill>
          <a:latin typeface="Tahoma" panose="020B0604030504040204" pitchFamily="34" charset="0"/>
        </a:defRPr>
      </a:lvl3pPr>
      <a:lvl4pPr algn="l" rtl="0" fontAlgn="base">
        <a:lnSpc>
          <a:spcPct val="90000"/>
        </a:lnSpc>
        <a:spcBef>
          <a:spcPct val="0"/>
        </a:spcBef>
        <a:spcAft>
          <a:spcPct val="0"/>
        </a:spcAft>
        <a:defRPr sz="4400">
          <a:solidFill>
            <a:schemeClr val="tx1"/>
          </a:solidFill>
          <a:latin typeface="Tahoma" panose="020B0604030504040204" pitchFamily="34" charset="0"/>
        </a:defRPr>
      </a:lvl4pPr>
      <a:lvl5pPr algn="l" rtl="0" fontAlgn="base">
        <a:lnSpc>
          <a:spcPct val="90000"/>
        </a:lnSpc>
        <a:spcBef>
          <a:spcPct val="0"/>
        </a:spcBef>
        <a:spcAft>
          <a:spcPct val="0"/>
        </a:spcAft>
        <a:defRPr sz="4400">
          <a:solidFill>
            <a:schemeClr val="tx1"/>
          </a:solidFill>
          <a:latin typeface="Tahoma" panose="020B0604030504040204" pitchFamily="34" charset="0"/>
        </a:defRPr>
      </a:lvl5pPr>
      <a:lvl6pPr marL="457200" algn="l" rtl="0" fontAlgn="base">
        <a:lnSpc>
          <a:spcPct val="90000"/>
        </a:lnSpc>
        <a:spcBef>
          <a:spcPct val="0"/>
        </a:spcBef>
        <a:spcAft>
          <a:spcPct val="0"/>
        </a:spcAft>
        <a:defRPr sz="4400">
          <a:solidFill>
            <a:schemeClr val="tx1"/>
          </a:solidFill>
          <a:latin typeface="Tahoma" panose="020B0604030504040204" pitchFamily="34" charset="0"/>
        </a:defRPr>
      </a:lvl6pPr>
      <a:lvl7pPr marL="914400" algn="l" rtl="0" fontAlgn="base">
        <a:lnSpc>
          <a:spcPct val="90000"/>
        </a:lnSpc>
        <a:spcBef>
          <a:spcPct val="0"/>
        </a:spcBef>
        <a:spcAft>
          <a:spcPct val="0"/>
        </a:spcAft>
        <a:defRPr sz="4400">
          <a:solidFill>
            <a:schemeClr val="tx1"/>
          </a:solidFill>
          <a:latin typeface="Tahoma" panose="020B0604030504040204" pitchFamily="34" charset="0"/>
        </a:defRPr>
      </a:lvl7pPr>
      <a:lvl8pPr marL="1371600" algn="l" rtl="0" fontAlgn="base">
        <a:lnSpc>
          <a:spcPct val="90000"/>
        </a:lnSpc>
        <a:spcBef>
          <a:spcPct val="0"/>
        </a:spcBef>
        <a:spcAft>
          <a:spcPct val="0"/>
        </a:spcAft>
        <a:defRPr sz="4400">
          <a:solidFill>
            <a:schemeClr val="tx1"/>
          </a:solidFill>
          <a:latin typeface="Tahoma" panose="020B0604030504040204" pitchFamily="34" charset="0"/>
        </a:defRPr>
      </a:lvl8pPr>
      <a:lvl9pPr marL="1828800" algn="l" rtl="0" fontAlgn="base">
        <a:lnSpc>
          <a:spcPct val="90000"/>
        </a:lnSpc>
        <a:spcBef>
          <a:spcPct val="0"/>
        </a:spcBef>
        <a:spcAft>
          <a:spcPct val="0"/>
        </a:spcAft>
        <a:defRPr sz="4400">
          <a:solidFill>
            <a:schemeClr val="tx1"/>
          </a:solidFill>
          <a:latin typeface="Tahoma" panose="020B060403050404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133C0B8A-ADD2-FBB1-4711-C83680AAF4DA}"/>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pl-PL"/>
              <a:t>Modifiez le style du titre</a:t>
            </a:r>
          </a:p>
        </p:txBody>
      </p:sp>
      <p:sp>
        <p:nvSpPr>
          <p:cNvPr id="1027" name="Espace réservé du texte 2">
            <a:extLst>
              <a:ext uri="{FF2B5EF4-FFF2-40B4-BE49-F238E27FC236}">
                <a16:creationId xmlns:a16="http://schemas.microsoft.com/office/drawing/2014/main" id="{5C167A08-2BE1-A31B-8529-8F43C837C5D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pl-PL"/>
              <a:t>Cliquez pour modifier les styles du texte du masque</a:t>
            </a:r>
          </a:p>
          <a:p>
            <a:pPr lvl="1"/>
            <a:r>
              <a:rPr lang="fr-FR" altLang="pl-PL"/>
              <a:t>Deuxième niveau</a:t>
            </a:r>
          </a:p>
          <a:p>
            <a:pPr lvl="2"/>
            <a:r>
              <a:rPr lang="fr-FR" altLang="pl-PL"/>
              <a:t>Troisième niveau</a:t>
            </a:r>
          </a:p>
          <a:p>
            <a:pPr lvl="3"/>
            <a:r>
              <a:rPr lang="fr-FR" altLang="pl-PL"/>
              <a:t>Quatrième niveau</a:t>
            </a:r>
          </a:p>
          <a:p>
            <a:pPr lvl="4"/>
            <a:r>
              <a:rPr lang="fr-FR" altLang="pl-PL"/>
              <a:t>Cinquième niveau</a:t>
            </a:r>
          </a:p>
        </p:txBody>
      </p:sp>
      <p:sp>
        <p:nvSpPr>
          <p:cNvPr id="4" name="Espace réservé de la date 3">
            <a:extLst>
              <a:ext uri="{FF2B5EF4-FFF2-40B4-BE49-F238E27FC236}">
                <a16:creationId xmlns:a16="http://schemas.microsoft.com/office/drawing/2014/main" id="{9494DFEC-FB9F-ECFE-DDAB-169A7D596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4963B80-7DB0-3649-AA18-73CBF3C5C091}" type="datetimeFigureOut">
              <a:rPr lang="fr-FR"/>
              <a:pPr>
                <a:defRPr/>
              </a:pPr>
              <a:t>23/10/2023</a:t>
            </a:fld>
            <a:endParaRPr lang="fr-FR"/>
          </a:p>
        </p:txBody>
      </p:sp>
      <p:sp>
        <p:nvSpPr>
          <p:cNvPr id="5" name="Espace réservé du pied de page 4">
            <a:extLst>
              <a:ext uri="{FF2B5EF4-FFF2-40B4-BE49-F238E27FC236}">
                <a16:creationId xmlns:a16="http://schemas.microsoft.com/office/drawing/2014/main" id="{C9A55B98-D7C3-0FDA-DF22-45DEB8AF2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a:extLst>
              <a:ext uri="{FF2B5EF4-FFF2-40B4-BE49-F238E27FC236}">
                <a16:creationId xmlns:a16="http://schemas.microsoft.com/office/drawing/2014/main" id="{3FE86594-F1AC-56C9-ED84-45D38915ED5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1C3AD2F-B926-8F44-B5AA-37F3FB4BD0C0}" type="slidenum">
              <a:rPr lang="fr-FR" altLang="pl-PL"/>
              <a:pPr/>
              <a:t>‹#›</a:t>
            </a:fld>
            <a:endParaRPr lang="fr-FR" altLang="pl-PL"/>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ahoma" panose="020B0604030504040204" pitchFamily="34" charset="0"/>
        </a:defRPr>
      </a:lvl2pPr>
      <a:lvl3pPr algn="l" rtl="0" fontAlgn="base">
        <a:lnSpc>
          <a:spcPct val="90000"/>
        </a:lnSpc>
        <a:spcBef>
          <a:spcPct val="0"/>
        </a:spcBef>
        <a:spcAft>
          <a:spcPct val="0"/>
        </a:spcAft>
        <a:defRPr sz="4400">
          <a:solidFill>
            <a:schemeClr val="tx1"/>
          </a:solidFill>
          <a:latin typeface="Tahoma" panose="020B0604030504040204" pitchFamily="34" charset="0"/>
        </a:defRPr>
      </a:lvl3pPr>
      <a:lvl4pPr algn="l" rtl="0" fontAlgn="base">
        <a:lnSpc>
          <a:spcPct val="90000"/>
        </a:lnSpc>
        <a:spcBef>
          <a:spcPct val="0"/>
        </a:spcBef>
        <a:spcAft>
          <a:spcPct val="0"/>
        </a:spcAft>
        <a:defRPr sz="4400">
          <a:solidFill>
            <a:schemeClr val="tx1"/>
          </a:solidFill>
          <a:latin typeface="Tahoma" panose="020B0604030504040204" pitchFamily="34" charset="0"/>
        </a:defRPr>
      </a:lvl4pPr>
      <a:lvl5pPr algn="l" rtl="0" fontAlgn="base">
        <a:lnSpc>
          <a:spcPct val="90000"/>
        </a:lnSpc>
        <a:spcBef>
          <a:spcPct val="0"/>
        </a:spcBef>
        <a:spcAft>
          <a:spcPct val="0"/>
        </a:spcAft>
        <a:defRPr sz="4400">
          <a:solidFill>
            <a:schemeClr val="tx1"/>
          </a:solidFill>
          <a:latin typeface="Tahoma" panose="020B0604030504040204" pitchFamily="34" charset="0"/>
        </a:defRPr>
      </a:lvl5pPr>
      <a:lvl6pPr marL="457200" algn="l" rtl="0" fontAlgn="base">
        <a:lnSpc>
          <a:spcPct val="90000"/>
        </a:lnSpc>
        <a:spcBef>
          <a:spcPct val="0"/>
        </a:spcBef>
        <a:spcAft>
          <a:spcPct val="0"/>
        </a:spcAft>
        <a:defRPr sz="4400">
          <a:solidFill>
            <a:schemeClr val="tx1"/>
          </a:solidFill>
          <a:latin typeface="Tahoma" panose="020B0604030504040204" pitchFamily="34" charset="0"/>
        </a:defRPr>
      </a:lvl6pPr>
      <a:lvl7pPr marL="914400" algn="l" rtl="0" fontAlgn="base">
        <a:lnSpc>
          <a:spcPct val="90000"/>
        </a:lnSpc>
        <a:spcBef>
          <a:spcPct val="0"/>
        </a:spcBef>
        <a:spcAft>
          <a:spcPct val="0"/>
        </a:spcAft>
        <a:defRPr sz="4400">
          <a:solidFill>
            <a:schemeClr val="tx1"/>
          </a:solidFill>
          <a:latin typeface="Tahoma" panose="020B0604030504040204" pitchFamily="34" charset="0"/>
        </a:defRPr>
      </a:lvl7pPr>
      <a:lvl8pPr marL="1371600" algn="l" rtl="0" fontAlgn="base">
        <a:lnSpc>
          <a:spcPct val="90000"/>
        </a:lnSpc>
        <a:spcBef>
          <a:spcPct val="0"/>
        </a:spcBef>
        <a:spcAft>
          <a:spcPct val="0"/>
        </a:spcAft>
        <a:defRPr sz="4400">
          <a:solidFill>
            <a:schemeClr val="tx1"/>
          </a:solidFill>
          <a:latin typeface="Tahoma" panose="020B0604030504040204" pitchFamily="34" charset="0"/>
        </a:defRPr>
      </a:lvl8pPr>
      <a:lvl9pPr marL="1828800" algn="l" rtl="0" fontAlgn="base">
        <a:lnSpc>
          <a:spcPct val="90000"/>
        </a:lnSpc>
        <a:spcBef>
          <a:spcPct val="0"/>
        </a:spcBef>
        <a:spcAft>
          <a:spcPct val="0"/>
        </a:spcAft>
        <a:defRPr sz="4400">
          <a:solidFill>
            <a:schemeClr val="tx1"/>
          </a:solidFill>
          <a:latin typeface="Tahoma" panose="020B060403050404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a:extLst>
              <a:ext uri="{FF2B5EF4-FFF2-40B4-BE49-F238E27FC236}">
                <a16:creationId xmlns:a16="http://schemas.microsoft.com/office/drawing/2014/main" id="{D5FE7AD3-4E85-B3BC-DB0C-8EFA3D40E41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pl-PL"/>
              <a:t>TITLE</a:t>
            </a:r>
            <a:endParaRPr lang="fr-BE" altLang="pl-PL"/>
          </a:p>
        </p:txBody>
      </p:sp>
      <p:sp>
        <p:nvSpPr>
          <p:cNvPr id="2051" name="Espace réservé du texte 2">
            <a:extLst>
              <a:ext uri="{FF2B5EF4-FFF2-40B4-BE49-F238E27FC236}">
                <a16:creationId xmlns:a16="http://schemas.microsoft.com/office/drawing/2014/main" id="{E9B4CDEF-0737-E998-CA9D-413F7607902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pl-PL"/>
              <a:t>Level 1</a:t>
            </a:r>
          </a:p>
          <a:p>
            <a:pPr lvl="1"/>
            <a:r>
              <a:rPr lang="fr-FR" altLang="pl-PL"/>
              <a:t>Level 2</a:t>
            </a:r>
          </a:p>
          <a:p>
            <a:pPr lvl="2"/>
            <a:r>
              <a:rPr lang="fr-FR" altLang="pl-PL"/>
              <a:t>Level 3</a:t>
            </a:r>
          </a:p>
          <a:p>
            <a:pPr lvl="3"/>
            <a:r>
              <a:rPr lang="fr-FR" altLang="pl-PL"/>
              <a:t>Level 4</a:t>
            </a:r>
          </a:p>
          <a:p>
            <a:pPr lvl="4"/>
            <a:r>
              <a:rPr lang="fr-FR" altLang="pl-PL"/>
              <a:t>Level 5</a:t>
            </a:r>
            <a:endParaRPr lang="fr-BE" altLang="pl-PL"/>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50" r:id="rId7"/>
    <p:sldLayoutId id="2147483751" r:id="rId8"/>
    <p:sldLayoutId id="2147483752" r:id="rId9"/>
    <p:sldLayoutId id="2147483753" r:id="rId10"/>
    <p:sldLayoutId id="2147483754" r:id="rId11"/>
    <p:sldLayoutId id="2147483755" r:id="rId12"/>
    <p:sldLayoutId id="2147483756" r:id="rId13"/>
  </p:sldLayoutIdLst>
  <p:txStyles>
    <p:titleStyle>
      <a:lvl1pPr algn="l" rtl="0" fontAlgn="base">
        <a:lnSpc>
          <a:spcPct val="90000"/>
        </a:lnSpc>
        <a:spcBef>
          <a:spcPct val="0"/>
        </a:spcBef>
        <a:spcAft>
          <a:spcPct val="0"/>
        </a:spcAft>
        <a:defRPr sz="2800" b="1" kern="1200">
          <a:solidFill>
            <a:schemeClr val="accent2"/>
          </a:solidFill>
          <a:latin typeface="+mj-lt"/>
          <a:ea typeface="+mj-ea"/>
          <a:cs typeface="+mj-cs"/>
        </a:defRPr>
      </a:lvl1pPr>
      <a:lvl2pPr algn="l" rtl="0" fontAlgn="base">
        <a:lnSpc>
          <a:spcPct val="90000"/>
        </a:lnSpc>
        <a:spcBef>
          <a:spcPct val="0"/>
        </a:spcBef>
        <a:spcAft>
          <a:spcPct val="0"/>
        </a:spcAft>
        <a:defRPr sz="2800" b="1">
          <a:solidFill>
            <a:schemeClr val="accent2"/>
          </a:solidFill>
          <a:latin typeface="Tahoma" panose="020B0604030504040204" pitchFamily="34" charset="0"/>
        </a:defRPr>
      </a:lvl2pPr>
      <a:lvl3pPr algn="l" rtl="0" fontAlgn="base">
        <a:lnSpc>
          <a:spcPct val="90000"/>
        </a:lnSpc>
        <a:spcBef>
          <a:spcPct val="0"/>
        </a:spcBef>
        <a:spcAft>
          <a:spcPct val="0"/>
        </a:spcAft>
        <a:defRPr sz="2800" b="1">
          <a:solidFill>
            <a:schemeClr val="accent2"/>
          </a:solidFill>
          <a:latin typeface="Tahoma" panose="020B0604030504040204" pitchFamily="34" charset="0"/>
        </a:defRPr>
      </a:lvl3pPr>
      <a:lvl4pPr algn="l" rtl="0" fontAlgn="base">
        <a:lnSpc>
          <a:spcPct val="90000"/>
        </a:lnSpc>
        <a:spcBef>
          <a:spcPct val="0"/>
        </a:spcBef>
        <a:spcAft>
          <a:spcPct val="0"/>
        </a:spcAft>
        <a:defRPr sz="2800" b="1">
          <a:solidFill>
            <a:schemeClr val="accent2"/>
          </a:solidFill>
          <a:latin typeface="Tahoma" panose="020B0604030504040204" pitchFamily="34" charset="0"/>
        </a:defRPr>
      </a:lvl4pPr>
      <a:lvl5pPr algn="l" rtl="0" fontAlgn="base">
        <a:lnSpc>
          <a:spcPct val="90000"/>
        </a:lnSpc>
        <a:spcBef>
          <a:spcPct val="0"/>
        </a:spcBef>
        <a:spcAft>
          <a:spcPct val="0"/>
        </a:spcAft>
        <a:defRPr sz="2800" b="1">
          <a:solidFill>
            <a:schemeClr val="accent2"/>
          </a:solidFill>
          <a:latin typeface="Tahoma" panose="020B0604030504040204" pitchFamily="34" charset="0"/>
        </a:defRPr>
      </a:lvl5pPr>
      <a:lvl6pPr marL="457200" algn="l" rtl="0" fontAlgn="base">
        <a:lnSpc>
          <a:spcPct val="90000"/>
        </a:lnSpc>
        <a:spcBef>
          <a:spcPct val="0"/>
        </a:spcBef>
        <a:spcAft>
          <a:spcPct val="0"/>
        </a:spcAft>
        <a:defRPr sz="2800" b="1">
          <a:solidFill>
            <a:schemeClr val="accent2"/>
          </a:solidFill>
          <a:latin typeface="Tahoma" panose="020B0604030504040204" pitchFamily="34" charset="0"/>
        </a:defRPr>
      </a:lvl6pPr>
      <a:lvl7pPr marL="914400" algn="l" rtl="0" fontAlgn="base">
        <a:lnSpc>
          <a:spcPct val="90000"/>
        </a:lnSpc>
        <a:spcBef>
          <a:spcPct val="0"/>
        </a:spcBef>
        <a:spcAft>
          <a:spcPct val="0"/>
        </a:spcAft>
        <a:defRPr sz="2800" b="1">
          <a:solidFill>
            <a:schemeClr val="accent2"/>
          </a:solidFill>
          <a:latin typeface="Tahoma" panose="020B0604030504040204" pitchFamily="34" charset="0"/>
        </a:defRPr>
      </a:lvl7pPr>
      <a:lvl8pPr marL="1371600" algn="l" rtl="0" fontAlgn="base">
        <a:lnSpc>
          <a:spcPct val="90000"/>
        </a:lnSpc>
        <a:spcBef>
          <a:spcPct val="0"/>
        </a:spcBef>
        <a:spcAft>
          <a:spcPct val="0"/>
        </a:spcAft>
        <a:defRPr sz="2800" b="1">
          <a:solidFill>
            <a:schemeClr val="accent2"/>
          </a:solidFill>
          <a:latin typeface="Tahoma" panose="020B0604030504040204" pitchFamily="34" charset="0"/>
        </a:defRPr>
      </a:lvl8pPr>
      <a:lvl9pPr marL="1828800" algn="l" rtl="0" fontAlgn="base">
        <a:lnSpc>
          <a:spcPct val="90000"/>
        </a:lnSpc>
        <a:spcBef>
          <a:spcPct val="0"/>
        </a:spcBef>
        <a:spcAft>
          <a:spcPct val="0"/>
        </a:spcAft>
        <a:defRPr sz="2800" b="1">
          <a:solidFill>
            <a:schemeClr val="accent2"/>
          </a:solidFill>
          <a:latin typeface="Tahoma" panose="020B060403050404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rban-initiative.eu/capacity-building"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8" Type="http://schemas.openxmlformats.org/officeDocument/2006/relationships/hyperlink" Target="https://forms.office.com/Pages/ResponsePage.aspx?id=k2pZREemTUGCELFCLDr2ZrpurOtfFX5LuhURbnD1I5FUNVZRWDRVQzZSQzAyTThTQ1VZSEgxTU9BWC4u&amp;wdLOR=c08530E39-7598-4559-AD67-52A4A7A1396D" TargetMode="External"/><Relationship Id="rId3" Type="http://schemas.openxmlformats.org/officeDocument/2006/relationships/image" Target="../media/image22.png"/><Relationship Id="rId7" Type="http://schemas.openxmlformats.org/officeDocument/2006/relationships/hyperlink" Target="https://www.urban-initiative.eu/sites/default/files/2023-04/EUI-CB%20Guidance%20for%20City%20to%20City%20Exchanges_0.pdf" TargetMode="External"/><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hyperlink" Target="https://www.urban-initiative.eu/sites/default/files/2023-04/EUI-CB_Call_C2C_1_Workplan%20and%20Budget%20file.xlsx" TargetMode="External"/><Relationship Id="rId5" Type="http://schemas.openxmlformats.org/officeDocument/2006/relationships/hyperlink" Target="https://www.urban-initiative.eu/sites/default/files/2023-04/EUI-CB_Call_C2C_1_Courtesy_Application_Form.docx" TargetMode="External"/><Relationship Id="rId4" Type="http://schemas.openxmlformats.org/officeDocument/2006/relationships/hyperlink" Target="https://ec.europa.eu/eusurvey/runner/1-Call-C2C-exchanges" TargetMode="External"/><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anna.krzyzanowska-orlik@zmp.poznan.pl" TargetMode="Externa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p:txBody>
          <a:bodyPr/>
          <a:lstStyle/>
          <a:p>
            <a:r>
              <a:rPr lang="fr-BE" dirty="0" err="1"/>
              <a:t>Budowanie</a:t>
            </a:r>
            <a:r>
              <a:rPr lang="fr-BE" dirty="0"/>
              <a:t> </a:t>
            </a:r>
            <a:r>
              <a:rPr lang="fr-BE" dirty="0" err="1"/>
              <a:t>potencjału</a:t>
            </a:r>
            <a:endParaRPr lang="fr-BE" dirty="0"/>
          </a:p>
        </p:txBody>
      </p:sp>
      <p:sp>
        <p:nvSpPr>
          <p:cNvPr id="4" name="Espace réservé du texte 3">
            <a:extLst>
              <a:ext uri="{FF2B5EF4-FFF2-40B4-BE49-F238E27FC236}">
                <a16:creationId xmlns:a16="http://schemas.microsoft.com/office/drawing/2014/main" id="{3819835E-32D6-4DE8-B035-0D20E964BA47}"/>
              </a:ext>
            </a:extLst>
          </p:cNvPr>
          <p:cNvSpPr>
            <a:spLocks noGrp="1"/>
          </p:cNvSpPr>
          <p:nvPr>
            <p:ph type="body" idx="10"/>
          </p:nvPr>
        </p:nvSpPr>
        <p:spPr>
          <a:xfrm>
            <a:off x="826718" y="3253564"/>
            <a:ext cx="8404964" cy="1500187"/>
          </a:xfrm>
        </p:spPr>
        <p:txBody>
          <a:bodyPr>
            <a:noAutofit/>
          </a:bodyPr>
          <a:lstStyle/>
          <a:p>
            <a:pPr algn="just"/>
            <a:r>
              <a:rPr lang="en-GB" dirty="0" err="1"/>
              <a:t>Cel</a:t>
            </a:r>
            <a:r>
              <a:rPr lang="en-GB" dirty="0"/>
              <a:t>: </a:t>
            </a:r>
            <a:r>
              <a:rPr lang="en-GB" dirty="0" err="1"/>
              <a:t>wzmocnienie</a:t>
            </a:r>
            <a:r>
              <a:rPr lang="en-GB" dirty="0"/>
              <a:t> </a:t>
            </a:r>
            <a:r>
              <a:rPr lang="en-GB" dirty="0" err="1"/>
              <a:t>zdolności</a:t>
            </a:r>
            <a:r>
              <a:rPr lang="en-GB" dirty="0"/>
              <a:t> </a:t>
            </a:r>
            <a:r>
              <a:rPr lang="en-GB" dirty="0" err="1"/>
              <a:t>miast</a:t>
            </a:r>
            <a:r>
              <a:rPr lang="en-GB" dirty="0"/>
              <a:t> w </a:t>
            </a:r>
            <a:r>
              <a:rPr lang="en-GB" dirty="0" err="1"/>
              <a:t>zakresie</a:t>
            </a:r>
            <a:r>
              <a:rPr lang="en-GB" dirty="0"/>
              <a:t> </a:t>
            </a:r>
            <a:r>
              <a:rPr lang="en-GB" dirty="0" err="1"/>
              <a:t>projektowania</a:t>
            </a:r>
            <a:r>
              <a:rPr lang="en-GB" dirty="0"/>
              <a:t> </a:t>
            </a:r>
          </a:p>
          <a:p>
            <a:pPr algn="just"/>
            <a:r>
              <a:rPr lang="en-GB" dirty="0" err="1"/>
              <a:t>i</a:t>
            </a:r>
            <a:r>
              <a:rPr lang="en-GB" dirty="0"/>
              <a:t> </a:t>
            </a:r>
            <a:r>
              <a:rPr lang="en-GB" dirty="0" err="1"/>
              <a:t>wdrażania</a:t>
            </a:r>
            <a:r>
              <a:rPr lang="en-GB" dirty="0"/>
              <a:t> </a:t>
            </a:r>
            <a:r>
              <a:rPr lang="en-GB" dirty="0" err="1"/>
              <a:t>strategii</a:t>
            </a:r>
            <a:r>
              <a:rPr lang="en-GB" dirty="0"/>
              <a:t>, </a:t>
            </a:r>
            <a:r>
              <a:rPr lang="en-GB" dirty="0" err="1"/>
              <a:t>projektów</a:t>
            </a:r>
            <a:r>
              <a:rPr lang="en-GB" dirty="0"/>
              <a:t>, </a:t>
            </a:r>
            <a:r>
              <a:rPr lang="en-GB" dirty="0" err="1"/>
              <a:t>polityk</a:t>
            </a:r>
            <a:r>
              <a:rPr lang="en-GB" dirty="0"/>
              <a:t> </a:t>
            </a:r>
            <a:r>
              <a:rPr lang="en-GB" dirty="0" err="1"/>
              <a:t>dotyczących</a:t>
            </a:r>
            <a:r>
              <a:rPr lang="en-GB" dirty="0"/>
              <a:t> </a:t>
            </a:r>
            <a:r>
              <a:rPr lang="en-GB" dirty="0" err="1"/>
              <a:t>zrównoważonego</a:t>
            </a:r>
            <a:r>
              <a:rPr lang="en-GB" dirty="0"/>
              <a:t> </a:t>
            </a:r>
            <a:r>
              <a:rPr lang="en-GB" dirty="0" err="1"/>
              <a:t>rozwoju</a:t>
            </a:r>
            <a:r>
              <a:rPr lang="en-GB" dirty="0"/>
              <a:t> </a:t>
            </a:r>
            <a:r>
              <a:rPr lang="en-GB" dirty="0" err="1"/>
              <a:t>miejskiego</a:t>
            </a:r>
            <a:r>
              <a:rPr lang="en-GB" dirty="0"/>
              <a:t> w </a:t>
            </a:r>
            <a:r>
              <a:rPr lang="en-GB" dirty="0" err="1"/>
              <a:t>sposób</a:t>
            </a:r>
            <a:r>
              <a:rPr lang="en-GB" dirty="0"/>
              <a:t> </a:t>
            </a:r>
            <a:r>
              <a:rPr lang="en-GB" dirty="0" err="1"/>
              <a:t>zintegrowany</a:t>
            </a:r>
            <a:r>
              <a:rPr lang="en-GB" dirty="0"/>
              <a:t> </a:t>
            </a:r>
            <a:r>
              <a:rPr lang="en-GB" dirty="0" err="1"/>
              <a:t>i</a:t>
            </a:r>
            <a:r>
              <a:rPr lang="en-GB" dirty="0"/>
              <a:t> </a:t>
            </a:r>
            <a:r>
              <a:rPr lang="en-GB" dirty="0" err="1"/>
              <a:t>partycypacyjny</a:t>
            </a:r>
            <a:r>
              <a:rPr lang="en-GB" dirty="0"/>
              <a:t>. </a:t>
            </a:r>
          </a:p>
          <a:p>
            <a:pPr algn="just"/>
            <a:r>
              <a:rPr lang="en-GB" dirty="0">
                <a:hlinkClick r:id="rId3"/>
              </a:rPr>
              <a:t>www.urban-initiative.eu/capacity-building</a:t>
            </a:r>
            <a:r>
              <a:rPr lang="en-GB" dirty="0"/>
              <a:t> </a:t>
            </a:r>
          </a:p>
        </p:txBody>
      </p:sp>
      <p:sp>
        <p:nvSpPr>
          <p:cNvPr id="6" name="Subtitle 5">
            <a:extLst>
              <a:ext uri="{FF2B5EF4-FFF2-40B4-BE49-F238E27FC236}">
                <a16:creationId xmlns:a16="http://schemas.microsoft.com/office/drawing/2014/main" id="{B2F0D2FE-6B1D-E3C5-589D-CA214961DC59}"/>
              </a:ext>
            </a:extLst>
          </p:cNvPr>
          <p:cNvSpPr>
            <a:spLocks noGrp="1"/>
          </p:cNvSpPr>
          <p:nvPr>
            <p:ph type="subTitle" idx="1"/>
          </p:nvPr>
        </p:nvSpPr>
        <p:spPr>
          <a:xfrm>
            <a:off x="138223" y="2546015"/>
            <a:ext cx="10451805" cy="732218"/>
          </a:xfrm>
        </p:spPr>
        <p:txBody>
          <a:bodyPr>
            <a:normAutofit fontScale="77500" lnSpcReduction="20000"/>
          </a:bodyPr>
          <a:lstStyle/>
          <a:p>
            <a:r>
              <a:rPr lang="en-GB" sz="3600" dirty="0" err="1"/>
              <a:t>Działania</a:t>
            </a:r>
            <a:r>
              <a:rPr lang="en-GB" sz="3600" dirty="0"/>
              <a:t> </a:t>
            </a:r>
            <a:r>
              <a:rPr lang="en-GB" sz="3600" dirty="0" err="1"/>
              <a:t>skierowane</a:t>
            </a:r>
            <a:r>
              <a:rPr lang="en-GB" sz="3600" dirty="0"/>
              <a:t> do </a:t>
            </a:r>
            <a:r>
              <a:rPr lang="en-GB" sz="3600" dirty="0" err="1"/>
              <a:t>wszystkich</a:t>
            </a:r>
            <a:r>
              <a:rPr lang="en-GB" sz="3600" dirty="0"/>
              <a:t> </a:t>
            </a:r>
            <a:r>
              <a:rPr lang="en-GB" sz="3600" dirty="0" err="1"/>
              <a:t>miast</a:t>
            </a:r>
            <a:r>
              <a:rPr lang="en-GB" sz="3600" dirty="0"/>
              <a:t> </a:t>
            </a:r>
            <a:r>
              <a:rPr lang="en-GB" sz="3600" dirty="0" err="1"/>
              <a:t>europejskich</a:t>
            </a:r>
            <a:endParaRPr lang="en-GB" sz="3600" dirty="0"/>
          </a:p>
        </p:txBody>
      </p:sp>
    </p:spTree>
    <p:extLst>
      <p:ext uri="{BB962C8B-B14F-4D97-AF65-F5344CB8AC3E}">
        <p14:creationId xmlns:p14="http://schemas.microsoft.com/office/powerpoint/2010/main" val="284399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a:extLst>
              <a:ext uri="{FF2B5EF4-FFF2-40B4-BE49-F238E27FC236}">
                <a16:creationId xmlns:a16="http://schemas.microsoft.com/office/drawing/2014/main" id="{99EB1526-C4F7-9B30-AEFC-9285F0E69626}"/>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Struktura pomocy w ramach Budowania potencjału EUI</a:t>
            </a:r>
            <a:endParaRPr lang="en-GB" altLang="pl-PL"/>
          </a:p>
        </p:txBody>
      </p:sp>
      <p:sp>
        <p:nvSpPr>
          <p:cNvPr id="4" name="Content Placeholder 3">
            <a:extLst>
              <a:ext uri="{FF2B5EF4-FFF2-40B4-BE49-F238E27FC236}">
                <a16:creationId xmlns:a16="http://schemas.microsoft.com/office/drawing/2014/main" id="{63DD68F6-A87F-E2E5-A822-25B016AC66B5}"/>
              </a:ext>
            </a:extLst>
          </p:cNvPr>
          <p:cNvSpPr>
            <a:spLocks noGrp="1"/>
          </p:cNvSpPr>
          <p:nvPr>
            <p:ph idx="1"/>
          </p:nvPr>
        </p:nvSpPr>
        <p:spPr>
          <a:xfrm>
            <a:off x="838200" y="1277938"/>
            <a:ext cx="7991475" cy="5214937"/>
          </a:xfrm>
        </p:spPr>
        <p:txBody>
          <a:bodyPr>
            <a:normAutofit/>
          </a:bodyPr>
          <a:lstStyle/>
          <a:p>
            <a:pPr marL="0" indent="0">
              <a:buFont typeface="Arial" panose="020B0604020202020204" pitchFamily="34" charset="0"/>
              <a:buNone/>
            </a:pPr>
            <a:endParaRPr lang="en-GB" altLang="pl-PL" sz="2000" b="1" i="1">
              <a:solidFill>
                <a:schemeClr val="tx2"/>
              </a:solidFill>
              <a:latin typeface="Ubuntu" panose="020B0504030602030204" pitchFamily="34" charset="0"/>
              <a:cs typeface="Tahoma" panose="020B0604030504040204" pitchFamily="34" charset="0"/>
            </a:endParaRPr>
          </a:p>
          <a:p>
            <a:pPr marL="0" indent="0">
              <a:buFont typeface="Arial" panose="020B0604020202020204" pitchFamily="34" charset="0"/>
              <a:buNone/>
            </a:pPr>
            <a:r>
              <a:rPr lang="pl-PL" altLang="pl-PL" sz="2000" b="1">
                <a:solidFill>
                  <a:srgbClr val="131152"/>
                </a:solidFill>
                <a:latin typeface="Ubuntu" panose="020B0504030602030204" pitchFamily="34" charset="0"/>
                <a:cs typeface="Tahoma" panose="020B0604030504040204" pitchFamily="34" charset="0"/>
              </a:rPr>
              <a:t>Trzy działania:</a:t>
            </a:r>
            <a:endParaRPr lang="en-GB" altLang="pl-PL" sz="2000" b="1">
              <a:solidFill>
                <a:srgbClr val="1DA090"/>
              </a:solidFill>
              <a:latin typeface="Ubuntu" panose="020B0504030602030204" pitchFamily="34" charset="0"/>
              <a:cs typeface="Tahoma" panose="020B0604030504040204" pitchFamily="34" charset="0"/>
            </a:endParaRPr>
          </a:p>
          <a:p>
            <a:pPr marL="0" indent="0" algn="just"/>
            <a:endParaRPr lang="en-GB" altLang="pl-PL" sz="2000">
              <a:latin typeface="Ubuntu" panose="020B0504030602030204" pitchFamily="34" charset="0"/>
            </a:endParaRPr>
          </a:p>
        </p:txBody>
      </p:sp>
      <p:pic>
        <p:nvPicPr>
          <p:cNvPr id="29700" name="Picture 1" descr="Diagram&#10;&#10;Description automatically generated">
            <a:extLst>
              <a:ext uri="{FF2B5EF4-FFF2-40B4-BE49-F238E27FC236}">
                <a16:creationId xmlns:a16="http://schemas.microsoft.com/office/drawing/2014/main" id="{0AD53712-F409-A390-EB6C-EE71B12515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3938" y="1425575"/>
            <a:ext cx="7604125"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70F8FE-D6BC-EC70-4804-4549787A5EC3}"/>
              </a:ext>
            </a:extLst>
          </p:cNvPr>
          <p:cNvSpPr txBox="1">
            <a:spLocks/>
          </p:cNvSpPr>
          <p:nvPr/>
        </p:nvSpPr>
        <p:spPr>
          <a:xfrm>
            <a:off x="838200" y="250826"/>
            <a:ext cx="10515600" cy="1184014"/>
          </a:xfrm>
          <a:prstGeom prst="rect">
            <a:avLst/>
          </a:prstGeom>
        </p:spPr>
        <p:txBody>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r>
              <a:rPr lang="fr-BE"/>
              <a:t>Our services</a:t>
            </a:r>
          </a:p>
        </p:txBody>
      </p:sp>
      <p:pic>
        <p:nvPicPr>
          <p:cNvPr id="3" name="Picture 2" descr="A picture containing text, graphics, graphic design, cartoon&#10;&#10;Description automatically generated">
            <a:extLst>
              <a:ext uri="{FF2B5EF4-FFF2-40B4-BE49-F238E27FC236}">
                <a16:creationId xmlns:a16="http://schemas.microsoft.com/office/drawing/2014/main" id="{9E4C8377-329F-08AB-4A60-F3B5673CA4F8}"/>
              </a:ext>
            </a:extLst>
          </p:cNvPr>
          <p:cNvPicPr>
            <a:picLocks noChangeAspect="1"/>
          </p:cNvPicPr>
          <p:nvPr/>
        </p:nvPicPr>
        <p:blipFill>
          <a:blip r:embed="rId3"/>
          <a:stretch>
            <a:fillRect/>
          </a:stretch>
        </p:blipFill>
        <p:spPr>
          <a:xfrm>
            <a:off x="8822885" y="3307928"/>
            <a:ext cx="3526734" cy="2601090"/>
          </a:xfrm>
          <a:prstGeom prst="rect">
            <a:avLst/>
          </a:prstGeom>
        </p:spPr>
      </p:pic>
      <p:sp>
        <p:nvSpPr>
          <p:cNvPr id="13" name="Rounded Rectangle 5">
            <a:extLst>
              <a:ext uri="{FF2B5EF4-FFF2-40B4-BE49-F238E27FC236}">
                <a16:creationId xmlns:a16="http://schemas.microsoft.com/office/drawing/2014/main" id="{E9B3327F-AD34-8655-F376-462BCA22A5BE}"/>
              </a:ext>
            </a:extLst>
          </p:cNvPr>
          <p:cNvSpPr/>
          <p:nvPr/>
        </p:nvSpPr>
        <p:spPr>
          <a:xfrm>
            <a:off x="6146544" y="1488005"/>
            <a:ext cx="2622719" cy="4935459"/>
          </a:xfrm>
          <a:prstGeom prst="roundRect">
            <a:avLst/>
          </a:prstGeom>
          <a:solidFill>
            <a:srgbClr val="00206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4" name="Rounded Rectangle 9">
            <a:extLst>
              <a:ext uri="{FF2B5EF4-FFF2-40B4-BE49-F238E27FC236}">
                <a16:creationId xmlns:a16="http://schemas.microsoft.com/office/drawing/2014/main" id="{005200B7-5F78-531F-8946-E5F9D6D8F658}"/>
              </a:ext>
            </a:extLst>
          </p:cNvPr>
          <p:cNvSpPr/>
          <p:nvPr/>
        </p:nvSpPr>
        <p:spPr>
          <a:xfrm>
            <a:off x="559404" y="1508237"/>
            <a:ext cx="2624400" cy="4916153"/>
          </a:xfrm>
          <a:prstGeom prst="roundRect">
            <a:avLst/>
          </a:prstGeom>
          <a:solidFill>
            <a:srgbClr val="C61D3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5" name="Rounded Rectangle 10">
            <a:extLst>
              <a:ext uri="{FF2B5EF4-FFF2-40B4-BE49-F238E27FC236}">
                <a16:creationId xmlns:a16="http://schemas.microsoft.com/office/drawing/2014/main" id="{830096FA-8472-8877-E94D-E5580C76B648}"/>
              </a:ext>
            </a:extLst>
          </p:cNvPr>
          <p:cNvSpPr/>
          <p:nvPr/>
        </p:nvSpPr>
        <p:spPr>
          <a:xfrm>
            <a:off x="3354064" y="1457501"/>
            <a:ext cx="2624400" cy="4964565"/>
          </a:xfrm>
          <a:prstGeom prst="roundRect">
            <a:avLst/>
          </a:prstGeom>
          <a:solidFill>
            <a:srgbClr val="A9D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6" name="Rounded Rectangle 4">
            <a:extLst>
              <a:ext uri="{FF2B5EF4-FFF2-40B4-BE49-F238E27FC236}">
                <a16:creationId xmlns:a16="http://schemas.microsoft.com/office/drawing/2014/main" id="{43B48637-8BD6-9765-4DA6-C387222AFB30}"/>
              </a:ext>
            </a:extLst>
          </p:cNvPr>
          <p:cNvSpPr/>
          <p:nvPr/>
        </p:nvSpPr>
        <p:spPr>
          <a:xfrm>
            <a:off x="558812" y="1185987"/>
            <a:ext cx="2624400" cy="1097790"/>
          </a:xfrm>
          <a:prstGeom prst="roundRect">
            <a:avLst/>
          </a:prstGeom>
          <a:solidFill>
            <a:srgbClr val="E5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err="1"/>
              <a:t>Wydarzenia</a:t>
            </a:r>
            <a:r>
              <a:rPr lang="en-GB" sz="2000" b="1" dirty="0"/>
              <a:t> Capacity building</a:t>
            </a:r>
            <a:endParaRPr lang="en-US" sz="2000" b="1" dirty="0"/>
          </a:p>
        </p:txBody>
      </p:sp>
      <p:sp>
        <p:nvSpPr>
          <p:cNvPr id="17" name="Rounded Rectangle 7">
            <a:extLst>
              <a:ext uri="{FF2B5EF4-FFF2-40B4-BE49-F238E27FC236}">
                <a16:creationId xmlns:a16="http://schemas.microsoft.com/office/drawing/2014/main" id="{311CDAF4-B170-4871-898A-7B843CC3044C}"/>
              </a:ext>
            </a:extLst>
          </p:cNvPr>
          <p:cNvSpPr/>
          <p:nvPr/>
        </p:nvSpPr>
        <p:spPr>
          <a:xfrm>
            <a:off x="6146544" y="1185987"/>
            <a:ext cx="2622719" cy="10977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t>Peer reviews</a:t>
            </a:r>
            <a:endParaRPr lang="en-US" sz="2000" b="1"/>
          </a:p>
        </p:txBody>
      </p:sp>
      <p:sp>
        <p:nvSpPr>
          <p:cNvPr id="18" name="Rounded Rectangle 8">
            <a:extLst>
              <a:ext uri="{FF2B5EF4-FFF2-40B4-BE49-F238E27FC236}">
                <a16:creationId xmlns:a16="http://schemas.microsoft.com/office/drawing/2014/main" id="{59107A1F-BAD0-5614-037C-6AD73D57CD76}"/>
              </a:ext>
            </a:extLst>
          </p:cNvPr>
          <p:cNvSpPr/>
          <p:nvPr/>
        </p:nvSpPr>
        <p:spPr>
          <a:xfrm>
            <a:off x="3354064" y="1185987"/>
            <a:ext cx="2624400" cy="1097790"/>
          </a:xfrm>
          <a:prstGeom prst="roundRect">
            <a:avLst/>
          </a:prstGeom>
          <a:solidFill>
            <a:srgbClr val="009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err="1"/>
              <a:t>Wymiany</a:t>
            </a:r>
            <a:r>
              <a:rPr lang="en-GB" sz="2000" b="1" dirty="0"/>
              <a:t> </a:t>
            </a:r>
            <a:r>
              <a:rPr lang="en-GB" sz="2000" b="1" dirty="0" err="1"/>
              <a:t>między</a:t>
            </a:r>
            <a:r>
              <a:rPr lang="en-GB" sz="2000" b="1" dirty="0"/>
              <a:t> </a:t>
            </a:r>
            <a:r>
              <a:rPr lang="en-GB" sz="2000" b="1" dirty="0" err="1"/>
              <a:t>miastami</a:t>
            </a:r>
            <a:endParaRPr lang="en-US" sz="2000" b="1" dirty="0"/>
          </a:p>
        </p:txBody>
      </p:sp>
      <p:sp>
        <p:nvSpPr>
          <p:cNvPr id="19" name="TextBox 11">
            <a:extLst>
              <a:ext uri="{FF2B5EF4-FFF2-40B4-BE49-F238E27FC236}">
                <a16:creationId xmlns:a16="http://schemas.microsoft.com/office/drawing/2014/main" id="{698A75FE-4195-A5B3-A94B-56677A2A5AFB}"/>
              </a:ext>
            </a:extLst>
          </p:cNvPr>
          <p:cNvSpPr txBox="1"/>
          <p:nvPr/>
        </p:nvSpPr>
        <p:spPr>
          <a:xfrm>
            <a:off x="6246267" y="2291704"/>
            <a:ext cx="2459197" cy="2862322"/>
          </a:xfrm>
          <a:prstGeom prst="rect">
            <a:avLst/>
          </a:prstGeom>
          <a:noFill/>
        </p:spPr>
        <p:txBody>
          <a:bodyPr wrap="square" rtlCol="0">
            <a:spAutoFit/>
          </a:bodyPr>
          <a:lstStyle>
            <a:defPPr>
              <a:defRPr lang="fr-FR"/>
            </a:defPPr>
            <a:lvl1pPr>
              <a:defRPr sz="16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err="1"/>
              <a:t>Spotkania</a:t>
            </a:r>
            <a:r>
              <a:rPr lang="en-US" sz="1500" dirty="0"/>
              <a:t> </a:t>
            </a:r>
            <a:r>
              <a:rPr lang="en-US" sz="1500" dirty="0" err="1"/>
              <a:t>dotyczące</a:t>
            </a:r>
            <a:r>
              <a:rPr lang="en-US" sz="1500" dirty="0"/>
              <a:t> </a:t>
            </a:r>
            <a:r>
              <a:rPr lang="en-US" sz="1500" dirty="0" err="1"/>
              <a:t>oceny</a:t>
            </a:r>
            <a:r>
              <a:rPr lang="en-US" sz="1500" dirty="0"/>
              <a:t> </a:t>
            </a:r>
            <a:r>
              <a:rPr lang="en-US" sz="1500" dirty="0" err="1"/>
              <a:t>strategii</a:t>
            </a:r>
            <a:r>
              <a:rPr lang="en-US" sz="1500" dirty="0"/>
              <a:t> </a:t>
            </a:r>
            <a:r>
              <a:rPr lang="en-US" sz="1500" dirty="0" err="1"/>
              <a:t>zrównoważonego</a:t>
            </a:r>
            <a:r>
              <a:rPr lang="en-US" sz="1500" dirty="0"/>
              <a:t> </a:t>
            </a:r>
            <a:r>
              <a:rPr lang="en-US" sz="1500" dirty="0" err="1"/>
              <a:t>rozwoju</a:t>
            </a:r>
            <a:r>
              <a:rPr lang="en-US" sz="1500" dirty="0"/>
              <a:t> </a:t>
            </a:r>
            <a:r>
              <a:rPr lang="en-US" sz="1500" dirty="0" err="1"/>
              <a:t>obszarów</a:t>
            </a:r>
            <a:r>
              <a:rPr lang="en-US" sz="1500" dirty="0"/>
              <a:t> </a:t>
            </a:r>
            <a:r>
              <a:rPr lang="en-US" sz="1500" dirty="0" err="1"/>
              <a:t>miejskich</a:t>
            </a:r>
            <a:r>
              <a:rPr lang="en-US" sz="1500" dirty="0"/>
              <a:t> (art. 11 </a:t>
            </a:r>
            <a:r>
              <a:rPr lang="en-US" sz="1500" dirty="0" err="1"/>
              <a:t>oraz</a:t>
            </a:r>
            <a:r>
              <a:rPr lang="en-US" sz="1500" dirty="0"/>
              <a:t> art. 7) </a:t>
            </a:r>
            <a:r>
              <a:rPr lang="en-US" sz="1500" dirty="0" err="1"/>
              <a:t>dokonanej</a:t>
            </a:r>
            <a:r>
              <a:rPr lang="en-US" sz="1500" dirty="0"/>
              <a:t> </a:t>
            </a:r>
            <a:r>
              <a:rPr lang="en-US" sz="1500" dirty="0" err="1"/>
              <a:t>przez</a:t>
            </a:r>
            <a:r>
              <a:rPr lang="en-US" sz="1500" dirty="0"/>
              <a:t> </a:t>
            </a:r>
            <a:r>
              <a:rPr lang="en-US" sz="1500" dirty="0" err="1"/>
              <a:t>ekspertów</a:t>
            </a:r>
            <a:r>
              <a:rPr lang="en-US" sz="1500" dirty="0"/>
              <a:t> </a:t>
            </a:r>
            <a:r>
              <a:rPr lang="en-US" sz="1500" dirty="0" err="1"/>
              <a:t>podczas</a:t>
            </a:r>
            <a:r>
              <a:rPr lang="en-US" sz="1500" dirty="0"/>
              <a:t> 2-dniowych </a:t>
            </a:r>
            <a:r>
              <a:rPr lang="en-US" sz="1500" dirty="0" err="1"/>
              <a:t>wydarzeń</a:t>
            </a:r>
            <a:endParaRPr lang="en-US" sz="1500" dirty="0"/>
          </a:p>
          <a:p>
            <a:pPr marL="285750" indent="-285750">
              <a:buFont typeface="Arial" panose="020B0604020202020204" pitchFamily="34" charset="0"/>
              <a:buChar char="•"/>
            </a:pPr>
            <a:r>
              <a:rPr lang="en-US" sz="1500" dirty="0"/>
              <a:t>Coimbra (PT) – 28-29 </a:t>
            </a:r>
            <a:r>
              <a:rPr lang="en-US" sz="1500" dirty="0" err="1"/>
              <a:t>listopada</a:t>
            </a:r>
            <a:r>
              <a:rPr lang="en-US" sz="1500" dirty="0"/>
              <a:t> </a:t>
            </a:r>
          </a:p>
          <a:p>
            <a:pPr marL="285750" indent="-285750">
              <a:buFont typeface="Arial" panose="020B0604020202020204" pitchFamily="34" charset="0"/>
              <a:buChar char="•"/>
            </a:pPr>
            <a:r>
              <a:rPr lang="en-US" sz="1500" dirty="0"/>
              <a:t>Kalisz (PL) – </a:t>
            </a:r>
            <a:r>
              <a:rPr lang="en-US" sz="1500" dirty="0" err="1"/>
              <a:t>styczeń</a:t>
            </a:r>
            <a:r>
              <a:rPr lang="en-US" sz="1500" dirty="0"/>
              <a:t>/</a:t>
            </a:r>
            <a:r>
              <a:rPr lang="en-US" sz="1500" dirty="0" err="1"/>
              <a:t>luty</a:t>
            </a:r>
            <a:r>
              <a:rPr lang="en-US" sz="1500" dirty="0"/>
              <a:t> 2024 </a:t>
            </a:r>
          </a:p>
        </p:txBody>
      </p:sp>
      <p:sp>
        <p:nvSpPr>
          <p:cNvPr id="20" name="TextBox 12">
            <a:extLst>
              <a:ext uri="{FF2B5EF4-FFF2-40B4-BE49-F238E27FC236}">
                <a16:creationId xmlns:a16="http://schemas.microsoft.com/office/drawing/2014/main" id="{30ABEAAD-A818-9A68-D7F3-5991CA47EC6E}"/>
              </a:ext>
            </a:extLst>
          </p:cNvPr>
          <p:cNvSpPr txBox="1"/>
          <p:nvPr/>
        </p:nvSpPr>
        <p:spPr>
          <a:xfrm>
            <a:off x="658759" y="2291704"/>
            <a:ext cx="2472660"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err="1">
                <a:solidFill>
                  <a:schemeClr val="bg1"/>
                </a:solidFill>
              </a:rPr>
              <a:t>Wydarzenia</a:t>
            </a:r>
            <a:r>
              <a:rPr lang="en-US" sz="1500" b="1" dirty="0">
                <a:solidFill>
                  <a:schemeClr val="bg1"/>
                </a:solidFill>
              </a:rPr>
              <a:t> w </a:t>
            </a:r>
            <a:r>
              <a:rPr lang="en-US" sz="1500" b="1" dirty="0" err="1">
                <a:solidFill>
                  <a:schemeClr val="bg1"/>
                </a:solidFill>
              </a:rPr>
              <a:t>poszczególnych</a:t>
            </a:r>
            <a:r>
              <a:rPr lang="en-US" sz="1500" b="1" dirty="0">
                <a:solidFill>
                  <a:schemeClr val="bg1"/>
                </a:solidFill>
              </a:rPr>
              <a:t> </a:t>
            </a:r>
            <a:r>
              <a:rPr lang="en-US" sz="1500" b="1" dirty="0" err="1">
                <a:solidFill>
                  <a:schemeClr val="bg1"/>
                </a:solidFill>
              </a:rPr>
              <a:t>krajach</a:t>
            </a:r>
            <a:endParaRPr lang="en-US" sz="1500" b="1" dirty="0">
              <a:solidFill>
                <a:schemeClr val="bg1"/>
              </a:solidFill>
            </a:endParaRPr>
          </a:p>
          <a:p>
            <a:pPr marL="285750" indent="-285750">
              <a:buFont typeface="Arial" panose="020B0604020202020204" pitchFamily="34" charset="0"/>
              <a:buChar char="•"/>
            </a:pPr>
            <a:r>
              <a:rPr lang="en-GB" sz="1500" b="1" dirty="0" err="1">
                <a:solidFill>
                  <a:schemeClr val="bg1"/>
                </a:solidFill>
              </a:rPr>
              <a:t>Wdrażanie</a:t>
            </a:r>
            <a:r>
              <a:rPr lang="en-GB" sz="1500" b="1" dirty="0">
                <a:solidFill>
                  <a:schemeClr val="bg1"/>
                </a:solidFill>
              </a:rPr>
              <a:t> </a:t>
            </a:r>
            <a:r>
              <a:rPr lang="en-GB" sz="1500" b="1" dirty="0" err="1">
                <a:solidFill>
                  <a:schemeClr val="bg1"/>
                </a:solidFill>
              </a:rPr>
              <a:t>wysokiej</a:t>
            </a:r>
            <a:r>
              <a:rPr lang="en-GB" sz="1500" b="1" dirty="0">
                <a:solidFill>
                  <a:schemeClr val="bg1"/>
                </a:solidFill>
              </a:rPr>
              <a:t> </a:t>
            </a:r>
            <a:r>
              <a:rPr lang="en-GB" sz="1500" b="1" dirty="0" err="1">
                <a:solidFill>
                  <a:schemeClr val="bg1"/>
                </a:solidFill>
              </a:rPr>
              <a:t>jakości</a:t>
            </a:r>
            <a:r>
              <a:rPr lang="en-GB" sz="1500" b="1" dirty="0">
                <a:solidFill>
                  <a:schemeClr val="bg1"/>
                </a:solidFill>
              </a:rPr>
              <a:t> ZIT </a:t>
            </a:r>
            <a:r>
              <a:rPr lang="en-US" sz="1500" b="1" dirty="0">
                <a:solidFill>
                  <a:schemeClr val="bg1"/>
                </a:solidFill>
              </a:rPr>
              <a:t>Zadar (HR), 24-25 </a:t>
            </a:r>
            <a:r>
              <a:rPr lang="en-US" sz="1500" b="1" dirty="0" err="1">
                <a:solidFill>
                  <a:schemeClr val="bg1"/>
                </a:solidFill>
              </a:rPr>
              <a:t>października</a:t>
            </a:r>
            <a:endParaRPr lang="en-US" sz="1500" b="1" dirty="0">
              <a:solidFill>
                <a:schemeClr val="bg1"/>
              </a:solidFill>
            </a:endParaRPr>
          </a:p>
          <a:p>
            <a:pPr marL="285750" indent="-285750">
              <a:buFont typeface="Arial" panose="020B0604020202020204" pitchFamily="34" charset="0"/>
              <a:buChar char="•"/>
            </a:pPr>
            <a:r>
              <a:rPr lang="en-US" sz="1500" b="1" dirty="0" err="1">
                <a:solidFill>
                  <a:schemeClr val="bg1"/>
                </a:solidFill>
              </a:rPr>
              <a:t>Miejskie</a:t>
            </a:r>
            <a:r>
              <a:rPr lang="en-US" sz="1500" b="1" dirty="0">
                <a:solidFill>
                  <a:schemeClr val="bg1"/>
                </a:solidFill>
              </a:rPr>
              <a:t> </a:t>
            </a:r>
            <a:r>
              <a:rPr lang="en-US" sz="1500" b="1" dirty="0" err="1">
                <a:solidFill>
                  <a:schemeClr val="bg1"/>
                </a:solidFill>
              </a:rPr>
              <a:t>Obszary</a:t>
            </a:r>
            <a:r>
              <a:rPr lang="en-US" sz="1500" b="1" dirty="0">
                <a:solidFill>
                  <a:schemeClr val="bg1"/>
                </a:solidFill>
              </a:rPr>
              <a:t> </a:t>
            </a:r>
            <a:r>
              <a:rPr lang="en-US" sz="1500" b="1" dirty="0" err="1">
                <a:solidFill>
                  <a:schemeClr val="bg1"/>
                </a:solidFill>
              </a:rPr>
              <a:t>Funkcjonalne</a:t>
            </a:r>
            <a:r>
              <a:rPr lang="en-US" sz="1500" b="1" dirty="0">
                <a:solidFill>
                  <a:schemeClr val="bg1"/>
                </a:solidFill>
              </a:rPr>
              <a:t> -  </a:t>
            </a:r>
            <a:r>
              <a:rPr lang="en-US" sz="1500" b="1" dirty="0" err="1">
                <a:solidFill>
                  <a:schemeClr val="bg1"/>
                </a:solidFill>
              </a:rPr>
              <a:t>Budapeszt</a:t>
            </a:r>
            <a:r>
              <a:rPr lang="en-US" sz="1500" b="1" dirty="0">
                <a:solidFill>
                  <a:schemeClr val="bg1"/>
                </a:solidFill>
              </a:rPr>
              <a:t> (HU), 21 </a:t>
            </a:r>
            <a:r>
              <a:rPr lang="en-US" sz="1500" b="1" dirty="0" err="1">
                <a:solidFill>
                  <a:schemeClr val="bg1"/>
                </a:solidFill>
              </a:rPr>
              <a:t>listopada</a:t>
            </a:r>
            <a:endParaRPr lang="en-US" sz="1500" b="1" dirty="0">
              <a:solidFill>
                <a:schemeClr val="bg1"/>
              </a:solidFill>
            </a:endParaRPr>
          </a:p>
          <a:p>
            <a:endParaRPr lang="en-US" sz="1500" b="1" u="sng" dirty="0">
              <a:solidFill>
                <a:schemeClr val="bg1"/>
              </a:solidFill>
            </a:endParaRPr>
          </a:p>
          <a:p>
            <a:r>
              <a:rPr lang="en-US" sz="1500" b="1" dirty="0">
                <a:solidFill>
                  <a:schemeClr val="bg1"/>
                </a:solidFill>
              </a:rPr>
              <a:t>Na </a:t>
            </a:r>
            <a:r>
              <a:rPr lang="en-US" sz="1500" b="1" dirty="0" err="1">
                <a:solidFill>
                  <a:schemeClr val="bg1"/>
                </a:solidFill>
              </a:rPr>
              <a:t>poziomie</a:t>
            </a:r>
            <a:r>
              <a:rPr lang="en-US" sz="1500" b="1" dirty="0">
                <a:solidFill>
                  <a:schemeClr val="bg1"/>
                </a:solidFill>
              </a:rPr>
              <a:t> </a:t>
            </a:r>
            <a:r>
              <a:rPr lang="en-US" sz="1500" b="1" dirty="0" err="1">
                <a:solidFill>
                  <a:schemeClr val="bg1"/>
                </a:solidFill>
              </a:rPr>
              <a:t>europejskim</a:t>
            </a:r>
            <a:r>
              <a:rPr lang="en-US" sz="1500" b="1" dirty="0">
                <a:solidFill>
                  <a:schemeClr val="bg1"/>
                </a:solidFill>
              </a:rPr>
              <a:t>:</a:t>
            </a:r>
          </a:p>
          <a:p>
            <a:pPr marL="285750" indent="-285750">
              <a:buFont typeface="Arial" panose="020B0604020202020204" pitchFamily="34" charset="0"/>
              <a:buChar char="•"/>
            </a:pPr>
            <a:r>
              <a:rPr lang="en-US" sz="1500" b="1" dirty="0" err="1">
                <a:solidFill>
                  <a:schemeClr val="bg1"/>
                </a:solidFill>
              </a:rPr>
              <a:t>Zielona</a:t>
            </a:r>
            <a:r>
              <a:rPr lang="en-US" sz="1500" b="1" dirty="0">
                <a:solidFill>
                  <a:schemeClr val="bg1"/>
                </a:solidFill>
              </a:rPr>
              <a:t> </a:t>
            </a:r>
            <a:r>
              <a:rPr lang="en-US" sz="1500" b="1" dirty="0" err="1">
                <a:solidFill>
                  <a:schemeClr val="bg1"/>
                </a:solidFill>
              </a:rPr>
              <a:t>transformacja</a:t>
            </a:r>
            <a:r>
              <a:rPr lang="en-US" sz="1500" b="1" dirty="0">
                <a:solidFill>
                  <a:schemeClr val="bg1"/>
                </a:solidFill>
              </a:rPr>
              <a:t> - Lille (FR), 8-9 </a:t>
            </a:r>
            <a:r>
              <a:rPr lang="en-US" sz="1500" b="1" dirty="0" err="1">
                <a:solidFill>
                  <a:schemeClr val="bg1"/>
                </a:solidFill>
              </a:rPr>
              <a:t>listopada</a:t>
            </a:r>
            <a:r>
              <a:rPr lang="en-US" sz="1500" b="1" dirty="0">
                <a:solidFill>
                  <a:schemeClr val="bg1"/>
                </a:solidFill>
              </a:rPr>
              <a:t> </a:t>
            </a:r>
            <a:endParaRPr lang="en-GB" sz="1500" b="1" dirty="0">
              <a:solidFill>
                <a:schemeClr val="bg1"/>
              </a:solidFill>
            </a:endParaRPr>
          </a:p>
        </p:txBody>
      </p:sp>
      <p:sp>
        <p:nvSpPr>
          <p:cNvPr id="21" name="TextBox 13">
            <a:extLst>
              <a:ext uri="{FF2B5EF4-FFF2-40B4-BE49-F238E27FC236}">
                <a16:creationId xmlns:a16="http://schemas.microsoft.com/office/drawing/2014/main" id="{4541D3CD-82DD-5227-5246-D000BC1A21D9}"/>
              </a:ext>
            </a:extLst>
          </p:cNvPr>
          <p:cNvSpPr txBox="1"/>
          <p:nvPr/>
        </p:nvSpPr>
        <p:spPr>
          <a:xfrm>
            <a:off x="3405049" y="2291704"/>
            <a:ext cx="2517287" cy="28623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err="1">
                <a:solidFill>
                  <a:schemeClr val="bg1"/>
                </a:solidFill>
              </a:rPr>
              <a:t>Spotkanie</a:t>
            </a:r>
            <a:r>
              <a:rPr lang="en-US" sz="1500" b="1" dirty="0">
                <a:solidFill>
                  <a:schemeClr val="bg1"/>
                </a:solidFill>
              </a:rPr>
              <a:t> </a:t>
            </a:r>
            <a:r>
              <a:rPr lang="en-US" sz="1500" b="1" dirty="0" err="1">
                <a:solidFill>
                  <a:schemeClr val="bg1"/>
                </a:solidFill>
              </a:rPr>
              <a:t>miasta</a:t>
            </a:r>
            <a:r>
              <a:rPr lang="en-US" sz="1500" b="1" dirty="0">
                <a:solidFill>
                  <a:schemeClr val="bg1"/>
                </a:solidFill>
              </a:rPr>
              <a:t> </a:t>
            </a:r>
            <a:r>
              <a:rPr lang="en-US" sz="1500" b="1" dirty="0" err="1">
                <a:solidFill>
                  <a:schemeClr val="bg1"/>
                </a:solidFill>
              </a:rPr>
              <a:t>borykającego</a:t>
            </a:r>
            <a:r>
              <a:rPr lang="en-US" sz="1500" b="1" dirty="0">
                <a:solidFill>
                  <a:schemeClr val="bg1"/>
                </a:solidFill>
              </a:rPr>
              <a:t> </a:t>
            </a:r>
            <a:r>
              <a:rPr lang="en-US" sz="1500" b="1" dirty="0" err="1">
                <a:solidFill>
                  <a:schemeClr val="bg1"/>
                </a:solidFill>
              </a:rPr>
              <a:t>się</a:t>
            </a:r>
            <a:r>
              <a:rPr lang="en-US" sz="1500" b="1" dirty="0">
                <a:solidFill>
                  <a:schemeClr val="bg1"/>
                </a:solidFill>
              </a:rPr>
              <a:t> z </a:t>
            </a:r>
            <a:r>
              <a:rPr lang="en-US" sz="1500" b="1" dirty="0" err="1">
                <a:solidFill>
                  <a:schemeClr val="bg1"/>
                </a:solidFill>
              </a:rPr>
              <a:t>problemem</a:t>
            </a:r>
            <a:r>
              <a:rPr lang="en-US" sz="1500" b="1" dirty="0">
                <a:solidFill>
                  <a:schemeClr val="bg1"/>
                </a:solidFill>
              </a:rPr>
              <a:t> z </a:t>
            </a:r>
            <a:r>
              <a:rPr lang="en-US" sz="1500" b="1" dirty="0" err="1">
                <a:solidFill>
                  <a:schemeClr val="bg1"/>
                </a:solidFill>
              </a:rPr>
              <a:t>innym</a:t>
            </a:r>
            <a:r>
              <a:rPr lang="en-US" sz="1500" b="1" dirty="0">
                <a:solidFill>
                  <a:schemeClr val="bg1"/>
                </a:solidFill>
              </a:rPr>
              <a:t> </a:t>
            </a:r>
            <a:r>
              <a:rPr lang="en-US" sz="1500" b="1" dirty="0" err="1">
                <a:solidFill>
                  <a:schemeClr val="bg1"/>
                </a:solidFill>
              </a:rPr>
              <a:t>jednym</a:t>
            </a:r>
            <a:r>
              <a:rPr lang="en-US" sz="1500" b="1" dirty="0">
                <a:solidFill>
                  <a:schemeClr val="bg1"/>
                </a:solidFill>
              </a:rPr>
              <a:t> (</a:t>
            </a:r>
            <a:r>
              <a:rPr lang="en-US" sz="1500" b="1" dirty="0" err="1">
                <a:solidFill>
                  <a:schemeClr val="bg1"/>
                </a:solidFill>
              </a:rPr>
              <a:t>lud</a:t>
            </a:r>
            <a:r>
              <a:rPr lang="en-US" sz="1500" b="1" dirty="0">
                <a:solidFill>
                  <a:schemeClr val="bg1"/>
                </a:solidFill>
              </a:rPr>
              <a:t> </a:t>
            </a:r>
            <a:r>
              <a:rPr lang="en-US" sz="1500" b="1" dirty="0" err="1">
                <a:solidFill>
                  <a:schemeClr val="bg1"/>
                </a:solidFill>
              </a:rPr>
              <a:t>dwoma</a:t>
            </a:r>
            <a:r>
              <a:rPr lang="en-US" sz="1500" b="1" dirty="0">
                <a:solidFill>
                  <a:schemeClr val="bg1"/>
                </a:solidFill>
              </a:rPr>
              <a:t>) </a:t>
            </a:r>
            <a:r>
              <a:rPr lang="en-US" sz="1500" b="1" dirty="0" err="1">
                <a:solidFill>
                  <a:schemeClr val="bg1"/>
                </a:solidFill>
              </a:rPr>
              <a:t>miastami</a:t>
            </a:r>
            <a:r>
              <a:rPr lang="en-US" sz="1500" b="1" dirty="0">
                <a:solidFill>
                  <a:schemeClr val="bg1"/>
                </a:solidFill>
              </a:rPr>
              <a:t>, </a:t>
            </a:r>
            <a:r>
              <a:rPr lang="en-US" sz="1500" b="1" dirty="0" err="1">
                <a:solidFill>
                  <a:schemeClr val="bg1"/>
                </a:solidFill>
              </a:rPr>
              <a:t>które</a:t>
            </a:r>
            <a:r>
              <a:rPr lang="en-US" sz="1500" b="1" dirty="0">
                <a:solidFill>
                  <a:schemeClr val="bg1"/>
                </a:solidFill>
              </a:rPr>
              <a:t> </a:t>
            </a:r>
            <a:r>
              <a:rPr lang="en-US" sz="1500" b="1" dirty="0" err="1">
                <a:solidFill>
                  <a:schemeClr val="bg1"/>
                </a:solidFill>
              </a:rPr>
              <a:t>mogą</a:t>
            </a:r>
            <a:r>
              <a:rPr lang="en-US" sz="1500" b="1" dirty="0">
                <a:solidFill>
                  <a:schemeClr val="bg1"/>
                </a:solidFill>
              </a:rPr>
              <a:t> </a:t>
            </a:r>
            <a:r>
              <a:rPr lang="en-US" sz="1500" b="1" dirty="0" err="1">
                <a:solidFill>
                  <a:schemeClr val="bg1"/>
                </a:solidFill>
              </a:rPr>
              <a:t>pomóc</a:t>
            </a:r>
            <a:r>
              <a:rPr lang="en-US" sz="1500" b="1" dirty="0">
                <a:solidFill>
                  <a:schemeClr val="bg1"/>
                </a:solidFill>
              </a:rPr>
              <a:t> </a:t>
            </a:r>
            <a:r>
              <a:rPr lang="en-US" sz="1500" b="1" dirty="0" err="1">
                <a:solidFill>
                  <a:schemeClr val="bg1"/>
                </a:solidFill>
              </a:rPr>
              <a:t>rozwiązać</a:t>
            </a:r>
            <a:r>
              <a:rPr lang="en-US" sz="1500" b="1" dirty="0">
                <a:solidFill>
                  <a:schemeClr val="bg1"/>
                </a:solidFill>
              </a:rPr>
              <a:t> </a:t>
            </a:r>
            <a:r>
              <a:rPr lang="en-US" sz="1500" b="1" dirty="0" err="1">
                <a:solidFill>
                  <a:schemeClr val="bg1"/>
                </a:solidFill>
              </a:rPr>
              <a:t>określony</a:t>
            </a:r>
            <a:r>
              <a:rPr lang="en-US" sz="1500" b="1" dirty="0">
                <a:solidFill>
                  <a:schemeClr val="bg1"/>
                </a:solidFill>
              </a:rPr>
              <a:t> problem w </a:t>
            </a:r>
            <a:r>
              <a:rPr lang="en-US" sz="1500" b="1" dirty="0" err="1">
                <a:solidFill>
                  <a:schemeClr val="bg1"/>
                </a:solidFill>
              </a:rPr>
              <a:t>oparciu</a:t>
            </a:r>
            <a:r>
              <a:rPr lang="en-US" sz="1500" b="1" dirty="0">
                <a:solidFill>
                  <a:schemeClr val="bg1"/>
                </a:solidFill>
              </a:rPr>
              <a:t> o </a:t>
            </a:r>
            <a:r>
              <a:rPr lang="en-US" sz="1500" b="1" dirty="0" err="1">
                <a:solidFill>
                  <a:schemeClr val="bg1"/>
                </a:solidFill>
              </a:rPr>
              <a:t>swoją</a:t>
            </a:r>
            <a:r>
              <a:rPr lang="en-US" sz="1500" b="1" dirty="0">
                <a:solidFill>
                  <a:schemeClr val="bg1"/>
                </a:solidFill>
              </a:rPr>
              <a:t> </a:t>
            </a:r>
            <a:r>
              <a:rPr lang="en-US" sz="1500" b="1" dirty="0" err="1">
                <a:solidFill>
                  <a:schemeClr val="bg1"/>
                </a:solidFill>
              </a:rPr>
              <a:t>wiedzę</a:t>
            </a:r>
            <a:r>
              <a:rPr lang="en-US" sz="1500" b="1" dirty="0">
                <a:solidFill>
                  <a:schemeClr val="bg1"/>
                </a:solidFill>
              </a:rPr>
              <a:t> </a:t>
            </a:r>
            <a:r>
              <a:rPr lang="en-US" sz="1500" b="1" dirty="0" err="1">
                <a:solidFill>
                  <a:schemeClr val="bg1"/>
                </a:solidFill>
              </a:rPr>
              <a:t>i</a:t>
            </a:r>
            <a:r>
              <a:rPr lang="en-US" sz="1500" b="1" dirty="0">
                <a:solidFill>
                  <a:schemeClr val="bg1"/>
                </a:solidFill>
              </a:rPr>
              <a:t> </a:t>
            </a:r>
            <a:r>
              <a:rPr lang="en-US" sz="1500" b="1" dirty="0" err="1">
                <a:solidFill>
                  <a:schemeClr val="bg1"/>
                </a:solidFill>
              </a:rPr>
              <a:t>doświadczenie</a:t>
            </a:r>
            <a:endParaRPr lang="en-US" sz="1500" b="1" dirty="0">
              <a:solidFill>
                <a:schemeClr val="bg1"/>
              </a:solidFill>
            </a:endParaRPr>
          </a:p>
          <a:p>
            <a:pPr marL="285750" indent="-285750">
              <a:buFont typeface="Arial" panose="020B0604020202020204" pitchFamily="34" charset="0"/>
              <a:buChar char="•"/>
            </a:pPr>
            <a:r>
              <a:rPr lang="en-US" sz="1500" b="1" dirty="0" err="1">
                <a:solidFill>
                  <a:schemeClr val="bg1"/>
                </a:solidFill>
              </a:rPr>
              <a:t>Pierwsza</a:t>
            </a:r>
            <a:r>
              <a:rPr lang="en-US" sz="1500" b="1" dirty="0">
                <a:solidFill>
                  <a:schemeClr val="bg1"/>
                </a:solidFill>
              </a:rPr>
              <a:t> </a:t>
            </a:r>
            <a:r>
              <a:rPr lang="en-US" sz="1500" b="1" dirty="0" err="1">
                <a:solidFill>
                  <a:schemeClr val="bg1"/>
                </a:solidFill>
              </a:rPr>
              <a:t>wymiana</a:t>
            </a:r>
            <a:r>
              <a:rPr lang="en-US" sz="1500" b="1" dirty="0">
                <a:solidFill>
                  <a:schemeClr val="bg1"/>
                </a:solidFill>
              </a:rPr>
              <a:t> Lille – </a:t>
            </a:r>
            <a:r>
              <a:rPr lang="en-US" sz="1500" b="1" dirty="0" err="1">
                <a:solidFill>
                  <a:schemeClr val="bg1"/>
                </a:solidFill>
              </a:rPr>
              <a:t>Turyn</a:t>
            </a:r>
            <a:r>
              <a:rPr lang="en-US" sz="1500" b="1" dirty="0">
                <a:solidFill>
                  <a:schemeClr val="bg1"/>
                </a:solidFill>
              </a:rPr>
              <a:t> </a:t>
            </a:r>
            <a:r>
              <a:rPr lang="en-US" sz="1500" b="1" dirty="0" err="1">
                <a:solidFill>
                  <a:schemeClr val="bg1"/>
                </a:solidFill>
              </a:rPr>
              <a:t>listopad</a:t>
            </a:r>
            <a:r>
              <a:rPr lang="en-US" sz="1500" b="1" dirty="0">
                <a:solidFill>
                  <a:schemeClr val="bg1"/>
                </a:solidFill>
              </a:rPr>
              <a:t> 2023</a:t>
            </a:r>
          </a:p>
        </p:txBody>
      </p:sp>
      <p:sp>
        <p:nvSpPr>
          <p:cNvPr id="24" name="TextBox 17">
            <a:extLst>
              <a:ext uri="{FF2B5EF4-FFF2-40B4-BE49-F238E27FC236}">
                <a16:creationId xmlns:a16="http://schemas.microsoft.com/office/drawing/2014/main" id="{AC36E23C-E2EA-8482-D43E-C1A225679D43}"/>
              </a:ext>
            </a:extLst>
          </p:cNvPr>
          <p:cNvSpPr txBox="1"/>
          <p:nvPr/>
        </p:nvSpPr>
        <p:spPr>
          <a:xfrm>
            <a:off x="3670105" y="5438150"/>
            <a:ext cx="1987173"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500" b="1" dirty="0" err="1">
                <a:solidFill>
                  <a:schemeClr val="accent3"/>
                </a:solidFill>
              </a:rPr>
              <a:t>Nabór</a:t>
            </a:r>
            <a:r>
              <a:rPr lang="en-GB" sz="1500" b="1" dirty="0">
                <a:solidFill>
                  <a:schemeClr val="accent3"/>
                </a:solidFill>
              </a:rPr>
              <a:t> </a:t>
            </a:r>
            <a:r>
              <a:rPr lang="en-GB" sz="1500" b="1" dirty="0" err="1">
                <a:solidFill>
                  <a:schemeClr val="accent3"/>
                </a:solidFill>
              </a:rPr>
              <a:t>otwarty</a:t>
            </a:r>
            <a:r>
              <a:rPr lang="en-GB" sz="1500" b="1" dirty="0">
                <a:solidFill>
                  <a:schemeClr val="accent3"/>
                </a:solidFill>
              </a:rPr>
              <a:t> do 17 </a:t>
            </a:r>
            <a:r>
              <a:rPr lang="en-GB" sz="1500" b="1" dirty="0" err="1">
                <a:solidFill>
                  <a:schemeClr val="accent3"/>
                </a:solidFill>
              </a:rPr>
              <a:t>listopada</a:t>
            </a:r>
            <a:r>
              <a:rPr lang="en-GB" sz="1500" b="1" dirty="0">
                <a:solidFill>
                  <a:schemeClr val="accent3"/>
                </a:solidFill>
              </a:rPr>
              <a:t>! </a:t>
            </a:r>
            <a:endParaRPr lang="en-US" sz="1500" dirty="0">
              <a:solidFill>
                <a:schemeClr val="accent3"/>
              </a:solidFill>
            </a:endParaRPr>
          </a:p>
        </p:txBody>
      </p:sp>
      <p:sp>
        <p:nvSpPr>
          <p:cNvPr id="25" name="TextBox 17">
            <a:extLst>
              <a:ext uri="{FF2B5EF4-FFF2-40B4-BE49-F238E27FC236}">
                <a16:creationId xmlns:a16="http://schemas.microsoft.com/office/drawing/2014/main" id="{92E76686-67DD-045C-34D6-DC6DE502413E}"/>
              </a:ext>
            </a:extLst>
          </p:cNvPr>
          <p:cNvSpPr txBox="1"/>
          <p:nvPr/>
        </p:nvSpPr>
        <p:spPr>
          <a:xfrm>
            <a:off x="6390210" y="5250136"/>
            <a:ext cx="213538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500" b="1" dirty="0" err="1">
                <a:solidFill>
                  <a:schemeClr val="accent3"/>
                </a:solidFill>
              </a:rPr>
              <a:t>Nowy</a:t>
            </a:r>
            <a:r>
              <a:rPr lang="en-GB" sz="1500" b="1" dirty="0">
                <a:solidFill>
                  <a:schemeClr val="accent3"/>
                </a:solidFill>
              </a:rPr>
              <a:t> </a:t>
            </a:r>
            <a:r>
              <a:rPr lang="en-GB" sz="1500" b="1" dirty="0" err="1">
                <a:solidFill>
                  <a:schemeClr val="accent3"/>
                </a:solidFill>
              </a:rPr>
              <a:t>nabór</a:t>
            </a:r>
            <a:r>
              <a:rPr lang="en-GB" sz="1500" b="1" dirty="0">
                <a:solidFill>
                  <a:schemeClr val="accent3"/>
                </a:solidFill>
              </a:rPr>
              <a:t> </a:t>
            </a:r>
            <a:r>
              <a:rPr lang="en-GB" sz="1500" b="1" dirty="0" err="1">
                <a:solidFill>
                  <a:schemeClr val="accent3"/>
                </a:solidFill>
              </a:rPr>
              <a:t>ogłoszony</a:t>
            </a:r>
            <a:r>
              <a:rPr lang="en-GB" sz="1500" b="1" dirty="0">
                <a:solidFill>
                  <a:schemeClr val="accent3"/>
                </a:solidFill>
              </a:rPr>
              <a:t> </a:t>
            </a:r>
            <a:r>
              <a:rPr lang="en-GB" sz="1500" b="1" dirty="0" err="1">
                <a:solidFill>
                  <a:schemeClr val="accent3"/>
                </a:solidFill>
              </a:rPr>
              <a:t>będzie</a:t>
            </a:r>
            <a:r>
              <a:rPr lang="en-GB" sz="1500" b="1" dirty="0">
                <a:solidFill>
                  <a:schemeClr val="accent3"/>
                </a:solidFill>
              </a:rPr>
              <a:t> pod </a:t>
            </a:r>
            <a:r>
              <a:rPr lang="en-GB" sz="1500" b="1" dirty="0" err="1">
                <a:solidFill>
                  <a:schemeClr val="accent3"/>
                </a:solidFill>
              </a:rPr>
              <a:t>koniec</a:t>
            </a:r>
            <a:r>
              <a:rPr lang="en-GB" sz="1500" b="1" dirty="0">
                <a:solidFill>
                  <a:schemeClr val="accent3"/>
                </a:solidFill>
              </a:rPr>
              <a:t> 2023 </a:t>
            </a:r>
            <a:r>
              <a:rPr lang="en-GB" sz="1500" b="1" dirty="0" err="1">
                <a:solidFill>
                  <a:schemeClr val="accent3"/>
                </a:solidFill>
              </a:rPr>
              <a:t>roku</a:t>
            </a:r>
            <a:endParaRPr lang="en-US" sz="1500" dirty="0">
              <a:solidFill>
                <a:schemeClr val="accent3"/>
              </a:solidFill>
            </a:endParaRPr>
          </a:p>
        </p:txBody>
      </p:sp>
    </p:spTree>
    <p:extLst>
      <p:ext uri="{BB962C8B-B14F-4D97-AF65-F5344CB8AC3E}">
        <p14:creationId xmlns:p14="http://schemas.microsoft.com/office/powerpoint/2010/main" val="3695877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a:extLst>
              <a:ext uri="{FF2B5EF4-FFF2-40B4-BE49-F238E27FC236}">
                <a16:creationId xmlns:a16="http://schemas.microsoft.com/office/drawing/2014/main" id="{4F5A62DE-163C-AF17-7807-4CE3D88D7E3E}"/>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fr-BE" altLang="pl-PL">
                <a:latin typeface="Ubuntu" panose="020B0504030602030204" pitchFamily="34" charset="0"/>
              </a:rPr>
              <a:t>: def</a:t>
            </a:r>
            <a:r>
              <a:rPr lang="pl-PL" altLang="pl-PL">
                <a:latin typeface="Ubuntu" panose="020B0504030602030204" pitchFamily="34" charset="0"/>
              </a:rPr>
              <a:t>inicja</a:t>
            </a:r>
            <a:endParaRPr lang="en-GB" altLang="pl-PL"/>
          </a:p>
        </p:txBody>
      </p:sp>
      <p:sp>
        <p:nvSpPr>
          <p:cNvPr id="4" name="Content Placeholder 3">
            <a:extLst>
              <a:ext uri="{FF2B5EF4-FFF2-40B4-BE49-F238E27FC236}">
                <a16:creationId xmlns:a16="http://schemas.microsoft.com/office/drawing/2014/main" id="{8FEDF5A2-E96C-5F34-5252-393E6F960B67}"/>
              </a:ext>
            </a:extLst>
          </p:cNvPr>
          <p:cNvSpPr>
            <a:spLocks noGrp="1"/>
          </p:cNvSpPr>
          <p:nvPr>
            <p:ph idx="1"/>
          </p:nvPr>
        </p:nvSpPr>
        <p:spPr>
          <a:xfrm>
            <a:off x="838200" y="1277938"/>
            <a:ext cx="6796088" cy="5214937"/>
          </a:xfrm>
        </p:spPr>
        <p:txBody>
          <a:bodyPr>
            <a:normAutofit/>
          </a:bodyPr>
          <a:lstStyle/>
          <a:p>
            <a:pPr algn="just">
              <a:spcBef>
                <a:spcPts val="600"/>
              </a:spcBef>
            </a:pPr>
            <a:endParaRPr lang="en-GB" altLang="pl-PL" sz="2000" b="1" i="1" dirty="0">
              <a:solidFill>
                <a:schemeClr val="tx2"/>
              </a:solidFill>
              <a:latin typeface="Ubuntu" panose="020B0504030602030204" pitchFamily="34" charset="0"/>
              <a:cs typeface="Tahoma" panose="020B0604030504040204" pitchFamily="34" charset="0"/>
            </a:endParaRPr>
          </a:p>
          <a:p>
            <a:pPr algn="just">
              <a:spcBef>
                <a:spcPts val="600"/>
              </a:spcBef>
            </a:pPr>
            <a:r>
              <a:rPr lang="pl-PL" altLang="pl-PL" sz="2000" b="1" dirty="0">
                <a:solidFill>
                  <a:srgbClr val="1EA595"/>
                </a:solidFill>
                <a:latin typeface="Ubuntu" panose="020B0504030602030204" pitchFamily="34" charset="0"/>
                <a:cs typeface="Tahoma" panose="020B0604030504040204" pitchFamily="34" charset="0"/>
              </a:rPr>
              <a:t>Na czym polega wymiana między miastami</a:t>
            </a:r>
            <a:r>
              <a:rPr lang="en-GB" altLang="pl-PL" sz="2000" b="1" dirty="0">
                <a:solidFill>
                  <a:srgbClr val="1EA595"/>
                </a:solidFill>
                <a:latin typeface="Ubuntu" panose="020B0504030602030204" pitchFamily="34" charset="0"/>
                <a:cs typeface="Tahoma" panose="020B0604030504040204" pitchFamily="34" charset="0"/>
              </a:rPr>
              <a:t>?</a:t>
            </a:r>
          </a:p>
          <a:p>
            <a:pPr algn="just">
              <a:spcBef>
                <a:spcPts val="600"/>
              </a:spcBef>
              <a:spcAft>
                <a:spcPts val="600"/>
              </a:spcAft>
              <a:buFont typeface="Arial" panose="020B0604020202020204" pitchFamily="34" charset="0"/>
              <a:buBlip>
                <a:blip r:embed="rId3"/>
              </a:buBlip>
            </a:pPr>
            <a:r>
              <a:rPr lang="pl-PL" altLang="pl-PL" sz="2000" dirty="0">
                <a:latin typeface="Ubuntu" panose="020B0504030602030204" pitchFamily="34" charset="0"/>
                <a:cs typeface="Tahoma" panose="020B0604030504040204" pitchFamily="34" charset="0"/>
              </a:rPr>
              <a:t>Wsparcie pozwala miastu </a:t>
            </a:r>
            <a:r>
              <a:rPr lang="en-GB" altLang="pl-PL" sz="2000" dirty="0">
                <a:latin typeface="Ubuntu" panose="020B0504030602030204" pitchFamily="34" charset="0"/>
                <a:cs typeface="Tahoma" panose="020B0604030504040204" pitchFamily="34" charset="0"/>
              </a:rPr>
              <a:t>(‘</a:t>
            </a:r>
            <a:r>
              <a:rPr lang="en-GB" altLang="pl-PL" sz="2000" dirty="0">
                <a:solidFill>
                  <a:srgbClr val="0070C0"/>
                </a:solidFill>
                <a:latin typeface="Ubuntu" panose="020B0504030602030204" pitchFamily="34" charset="0"/>
                <a:cs typeface="Tahoma" panose="020B0604030504040204" pitchFamily="34" charset="0"/>
              </a:rPr>
              <a:t>the applicant</a:t>
            </a:r>
            <a:r>
              <a:rPr lang="en-GB" altLang="pl-PL" sz="2000" dirty="0">
                <a:latin typeface="Ubuntu" panose="020B0504030602030204" pitchFamily="34" charset="0"/>
                <a:cs typeface="Tahoma" panose="020B0604030504040204" pitchFamily="34" charset="0"/>
              </a:rPr>
              <a:t>’)</a:t>
            </a:r>
            <a:r>
              <a:rPr lang="pl-PL" altLang="pl-PL" sz="2000" dirty="0">
                <a:latin typeface="Ubuntu" panose="020B0504030602030204" pitchFamily="34" charset="0"/>
                <a:cs typeface="Tahoma" panose="020B0604030504040204" pitchFamily="34" charset="0"/>
              </a:rPr>
              <a:t>, które staje przed wyzwaniem rozwojowym spotkać</a:t>
            </a:r>
            <a:r>
              <a:rPr lang="en-GB" altLang="pl-PL" sz="2000" dirty="0">
                <a:latin typeface="Ubuntu" panose="020B0504030602030204" pitchFamily="34" charset="0"/>
                <a:cs typeface="Tahoma" panose="020B0604030504040204" pitchFamily="34" charset="0"/>
              </a:rPr>
              <a:t> </a:t>
            </a:r>
            <a:r>
              <a:rPr lang="pl-PL" altLang="pl-PL" sz="2000" dirty="0">
                <a:latin typeface="Ubuntu" panose="020B0504030602030204" pitchFamily="34" charset="0"/>
                <a:cs typeface="Tahoma" panose="020B0604030504040204" pitchFamily="34" charset="0"/>
              </a:rPr>
              <a:t>drugie miasto </a:t>
            </a:r>
            <a:r>
              <a:rPr lang="en-GB" altLang="pl-PL" sz="2000" dirty="0">
                <a:latin typeface="Ubuntu" panose="020B0504030602030204" pitchFamily="34" charset="0"/>
                <a:cs typeface="Tahoma" panose="020B0604030504040204" pitchFamily="34" charset="0"/>
              </a:rPr>
              <a:t>(‘</a:t>
            </a:r>
            <a:r>
              <a:rPr lang="en-GB" altLang="pl-PL" sz="2000" dirty="0">
                <a:solidFill>
                  <a:srgbClr val="0070C0"/>
                </a:solidFill>
                <a:latin typeface="Ubuntu" panose="020B0504030602030204" pitchFamily="34" charset="0"/>
                <a:cs typeface="Tahoma" panose="020B0604030504040204" pitchFamily="34" charset="0"/>
              </a:rPr>
              <a:t>the peer</a:t>
            </a:r>
            <a:r>
              <a:rPr lang="en-GB" altLang="pl-PL" sz="2000" dirty="0">
                <a:latin typeface="Ubuntu" panose="020B0504030602030204" pitchFamily="34" charset="0"/>
                <a:cs typeface="Tahoma" panose="020B0604030504040204" pitchFamily="34" charset="0"/>
              </a:rPr>
              <a:t>’)</a:t>
            </a:r>
            <a:r>
              <a:rPr lang="pl-PL" altLang="pl-PL" sz="2000" dirty="0">
                <a:latin typeface="Ubuntu" panose="020B0504030602030204" pitchFamily="34" charset="0"/>
                <a:cs typeface="Tahoma" panose="020B0604030504040204" pitchFamily="34" charset="0"/>
              </a:rPr>
              <a:t> z innego kraju UE, które posiada doświadczenie w przezwyciężeniu takiego wyzwania,</a:t>
            </a:r>
            <a:endParaRPr lang="en-GB" altLang="pl-PL" sz="2000" dirty="0">
              <a:latin typeface="Ubuntu" panose="020B0504030602030204" pitchFamily="34" charset="0"/>
              <a:cs typeface="Tahoma" panose="020B0604030504040204" pitchFamily="34" charset="0"/>
            </a:endParaRPr>
          </a:p>
          <a:p>
            <a:pPr algn="just">
              <a:spcBef>
                <a:spcPts val="600"/>
              </a:spcBef>
              <a:spcAft>
                <a:spcPts val="600"/>
              </a:spcAft>
              <a:buFont typeface="Arial" panose="020B0604020202020204" pitchFamily="34" charset="0"/>
              <a:buBlip>
                <a:blip r:embed="rId3"/>
              </a:buBlip>
            </a:pPr>
            <a:r>
              <a:rPr lang="pl-PL" altLang="pl-PL" sz="2000" dirty="0">
                <a:latin typeface="Ubuntu" panose="020B0504030602030204" pitchFamily="34" charset="0"/>
                <a:cs typeface="Tahoma" panose="020B0604030504040204" pitchFamily="34" charset="0"/>
              </a:rPr>
              <a:t>Wizyta ma charakter oddolny, krótki, szybko realizowany,</a:t>
            </a:r>
            <a:endParaRPr lang="en-GB" altLang="pl-PL" sz="2000" dirty="0">
              <a:latin typeface="Ubuntu" panose="020B0504030602030204" pitchFamily="34" charset="0"/>
              <a:cs typeface="Tahoma" panose="020B0604030504040204" pitchFamily="34" charset="0"/>
            </a:endParaRPr>
          </a:p>
          <a:p>
            <a:pPr algn="just">
              <a:spcBef>
                <a:spcPts val="600"/>
              </a:spcBef>
              <a:spcAft>
                <a:spcPts val="600"/>
              </a:spcAft>
              <a:buFont typeface="Arial" panose="020B0604020202020204" pitchFamily="34" charset="0"/>
              <a:buBlip>
                <a:blip r:embed="rId3"/>
              </a:buBlip>
            </a:pPr>
            <a:r>
              <a:rPr lang="pl-PL" altLang="pl-PL" sz="2000" dirty="0">
                <a:latin typeface="Ubuntu" panose="020B0504030602030204" pitchFamily="34" charset="0"/>
                <a:cs typeface="Tahoma" panose="020B0604030504040204" pitchFamily="34" charset="0"/>
              </a:rPr>
              <a:t>Wizyta zaplanowana całkowicie przez miasto,</a:t>
            </a:r>
            <a:endParaRPr lang="en-GB" altLang="pl-PL" sz="2000" dirty="0">
              <a:latin typeface="Ubuntu" panose="020B0504030602030204" pitchFamily="34" charset="0"/>
              <a:cs typeface="Tahoma" panose="020B0604030504040204" pitchFamily="34" charset="0"/>
            </a:endParaRPr>
          </a:p>
          <a:p>
            <a:pPr algn="just">
              <a:spcBef>
                <a:spcPts val="600"/>
              </a:spcBef>
              <a:spcAft>
                <a:spcPts val="600"/>
              </a:spcAft>
              <a:buFont typeface="Arial" panose="020B0604020202020204" pitchFamily="34" charset="0"/>
              <a:buBlip>
                <a:blip r:embed="rId3"/>
              </a:buBlip>
            </a:pPr>
            <a:r>
              <a:rPr lang="pl-PL" altLang="pl-PL" sz="2000" dirty="0">
                <a:latin typeface="Ubuntu" panose="020B0504030602030204" pitchFamily="34" charset="0"/>
                <a:cs typeface="Tahoma" panose="020B0604030504040204" pitchFamily="34" charset="0"/>
              </a:rPr>
              <a:t>Wizyta ma na celu wzmocnić budowanie potencjału i wiedzy Wnioskodawcy, aby przezwyciężyć lokalne wyzwania poprzez naukę od innych miast,</a:t>
            </a:r>
            <a:endParaRPr lang="en-GB" altLang="pl-PL" sz="2000" dirty="0">
              <a:solidFill>
                <a:srgbClr val="1EA595"/>
              </a:solidFill>
              <a:latin typeface="Ubuntu" panose="020B0504030602030204" pitchFamily="34" charset="0"/>
              <a:cs typeface="Tahoma" panose="020B0604030504040204" pitchFamily="34" charset="0"/>
            </a:endParaRPr>
          </a:p>
          <a:p>
            <a:pPr algn="just"/>
            <a:endParaRPr lang="en-GB" altLang="pl-PL" sz="2000" dirty="0">
              <a:latin typeface="Ubuntu" panose="020B0504030602030204" pitchFamily="34" charset="0"/>
            </a:endParaRPr>
          </a:p>
        </p:txBody>
      </p:sp>
      <p:pic>
        <p:nvPicPr>
          <p:cNvPr id="31748" name="Picture 1">
            <a:extLst>
              <a:ext uri="{FF2B5EF4-FFF2-40B4-BE49-F238E27FC236}">
                <a16:creationId xmlns:a16="http://schemas.microsoft.com/office/drawing/2014/main" id="{4712C83C-54D6-E7C3-AA69-86C1AF0877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9413" y="30163"/>
            <a:ext cx="5735637"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06AED6F-DDDD-0C94-54E3-A275A737611B}"/>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fr-BE" altLang="pl-PL">
                <a:latin typeface="Ubuntu" panose="020B0504030602030204" pitchFamily="34" charset="0"/>
              </a:rPr>
              <a:t>: </a:t>
            </a:r>
            <a:r>
              <a:rPr lang="pl-PL" altLang="pl-PL">
                <a:latin typeface="Ubuntu" panose="020B0504030602030204" pitchFamily="34" charset="0"/>
              </a:rPr>
              <a:t>kto może być Wnioskodawcą (Applicant)</a:t>
            </a:r>
            <a:r>
              <a:rPr lang="fr-BE" altLang="pl-PL">
                <a:latin typeface="Ubuntu" panose="020B0504030602030204" pitchFamily="34" charset="0"/>
              </a:rPr>
              <a:t>?</a:t>
            </a:r>
            <a:endParaRPr lang="en-GB" altLang="pl-PL"/>
          </a:p>
        </p:txBody>
      </p:sp>
      <p:sp>
        <p:nvSpPr>
          <p:cNvPr id="32771" name="Content Placeholder 2">
            <a:extLst>
              <a:ext uri="{FF2B5EF4-FFF2-40B4-BE49-F238E27FC236}">
                <a16:creationId xmlns:a16="http://schemas.microsoft.com/office/drawing/2014/main" id="{1004E63F-2189-8787-77C8-9C7158EE7F09}"/>
              </a:ext>
            </a:extLst>
          </p:cNvPr>
          <p:cNvSpPr>
            <a:spLocks noGrp="1"/>
          </p:cNvSpPr>
          <p:nvPr>
            <p:ph idx="1"/>
          </p:nvPr>
        </p:nvSpPr>
        <p:spPr>
          <a:xfrm>
            <a:off x="762000" y="1741488"/>
            <a:ext cx="8936038" cy="3887787"/>
          </a:xfrm>
        </p:spPr>
        <p:txBody>
          <a:bodyPr/>
          <a:lstStyle/>
          <a:p>
            <a:pPr marL="285750" indent="-285750">
              <a:spcAft>
                <a:spcPts val="1200"/>
              </a:spcAft>
              <a:buFont typeface="Arial" panose="020B0604020202020204" pitchFamily="34" charset="0"/>
              <a:buBlip>
                <a:blip r:embed="rId3"/>
              </a:buBlip>
            </a:pPr>
            <a:r>
              <a:rPr lang="pl-PL" altLang="pl-PL" sz="2000">
                <a:latin typeface="Ubuntu" panose="020B0504030602030204" pitchFamily="34" charset="0"/>
                <a:cs typeface="Tahoma" panose="020B0604030504040204" pitchFamily="34" charset="0"/>
              </a:rPr>
              <a:t>Wnioskodawcami mogą być miasta z państw UE</a:t>
            </a:r>
            <a:r>
              <a:rPr lang="en-GB" altLang="pl-PL" sz="2000">
                <a:latin typeface="Ubuntu" panose="020B0504030602030204" pitchFamily="34" charset="0"/>
                <a:cs typeface="Tahoma" panose="020B0604030504040204" pitchFamily="34" charset="0"/>
              </a:rPr>
              <a:t>:</a:t>
            </a:r>
          </a:p>
          <a:p>
            <a:pPr marL="800100" lvl="1" indent="-342900">
              <a:lnSpc>
                <a:spcPct val="115000"/>
              </a:lnSpc>
              <a:spcBef>
                <a:spcPts val="1438"/>
              </a:spcBef>
              <a:spcAft>
                <a:spcPts val="600"/>
              </a:spcAft>
              <a:buFont typeface="Arial" panose="020B0604020202020204" pitchFamily="34" charset="0"/>
              <a:buBlip>
                <a:blip r:embed="rId3"/>
              </a:buBlip>
            </a:pPr>
            <a:r>
              <a:rPr lang="pl-PL" altLang="pl-PL" sz="1800">
                <a:latin typeface="Ubuntu" panose="020B0504030602030204" pitchFamily="34" charset="0"/>
                <a:ea typeface="Calibri" panose="020F0502020204030204" pitchFamily="34" charset="0"/>
                <a:cs typeface="Times New Roman" panose="02020603050405020304" pitchFamily="18" charset="0"/>
              </a:rPr>
              <a:t>Lokalna Jednostka Administracyjna – miasto, miasteczko lub obszar podmiejski </a:t>
            </a:r>
            <a:r>
              <a:rPr lang="en-GB" altLang="pl-PL" sz="1800">
                <a:latin typeface="Ubuntu" panose="020B0504030602030204" pitchFamily="34" charset="0"/>
                <a:ea typeface="Calibri" panose="020F0502020204030204" pitchFamily="34" charset="0"/>
                <a:cs typeface="Times New Roman" panose="02020603050405020304" pitchFamily="18" charset="0"/>
              </a:rPr>
              <a:t>(DEGURBA code 1 or 2). </a:t>
            </a:r>
          </a:p>
          <a:p>
            <a:pPr marL="800100" lvl="1" indent="-342900">
              <a:lnSpc>
                <a:spcPct val="115000"/>
              </a:lnSpc>
              <a:spcBef>
                <a:spcPts val="1438"/>
              </a:spcBef>
              <a:spcAft>
                <a:spcPts val="600"/>
              </a:spcAft>
              <a:buFont typeface="Arial" panose="020B0604020202020204" pitchFamily="34" charset="0"/>
              <a:buBlip>
                <a:blip r:embed="rId3"/>
              </a:buBlip>
            </a:pPr>
            <a:r>
              <a:rPr lang="pl-PL" altLang="pl-PL" sz="1800">
                <a:latin typeface="Ubuntu" panose="020B0504030602030204" pitchFamily="34" charset="0"/>
                <a:ea typeface="Calibri" panose="020F0502020204030204" pitchFamily="34" charset="0"/>
                <a:cs typeface="Times New Roman" panose="02020603050405020304" pitchFamily="18" charset="0"/>
              </a:rPr>
              <a:t>Związek lub grupa władz miejskich o statusie prawnym zorganizowanej aglomeracji, złożona z JST, w której większość (co najmniej 51%) mieszkańców mieszka w JST określonych jako miasta, miasteczka lub obszaru podmiejskiego (kod DEGURBA 1 lub 2).</a:t>
            </a:r>
          </a:p>
          <a:p>
            <a:pPr marL="800100" lvl="1" indent="-342900">
              <a:lnSpc>
                <a:spcPct val="115000"/>
              </a:lnSpc>
              <a:spcBef>
                <a:spcPts val="1438"/>
              </a:spcBef>
              <a:spcAft>
                <a:spcPts val="600"/>
              </a:spcAft>
              <a:buFont typeface="Arial" panose="020B0604020202020204" pitchFamily="34" charset="0"/>
              <a:buBlip>
                <a:blip r:embed="rId3"/>
              </a:buBlip>
            </a:pPr>
            <a:r>
              <a:rPr lang="pl-PL" altLang="pl-PL" sz="2000" b="1" u="sng">
                <a:latin typeface="Ubuntu" panose="020B0504030602030204" pitchFamily="34" charset="0"/>
                <a:cs typeface="Tahoma" panose="020B0604030504040204" pitchFamily="34" charset="0"/>
              </a:rPr>
              <a:t>Brak limitu wielkości Wnioskodawcy</a:t>
            </a:r>
            <a:r>
              <a:rPr lang="pl-PL" altLang="pl-PL" sz="2000">
                <a:latin typeface="Ubuntu" panose="020B0504030602030204" pitchFamily="34" charset="0"/>
                <a:cs typeface="Tahoma" panose="020B0604030504040204" pitchFamily="34" charset="0"/>
              </a:rPr>
              <a:t>.</a:t>
            </a:r>
            <a:endParaRPr lang="en-GB" altLang="pl-PL" sz="2000">
              <a:latin typeface="Ubuntu" panose="020B0504030602030204" pitchFamily="34" charset="0"/>
              <a:cs typeface="Tahoma" panose="020B0604030504040204" pitchFamily="34" charset="0"/>
            </a:endParaRPr>
          </a:p>
          <a:p>
            <a:pPr marL="285750" indent="-285750">
              <a:spcAft>
                <a:spcPts val="1200"/>
              </a:spcAft>
              <a:buFont typeface="Arial" panose="020B0604020202020204" pitchFamily="34" charset="0"/>
              <a:buBlip>
                <a:blip r:embed="rId3"/>
              </a:buBlip>
            </a:pPr>
            <a:r>
              <a:rPr lang="pl-PL" altLang="pl-PL" sz="2000">
                <a:latin typeface="Ubuntu" panose="020B0504030602030204" pitchFamily="34" charset="0"/>
                <a:cs typeface="Tahoma" panose="020B0604030504040204" pitchFamily="34" charset="0"/>
              </a:rPr>
              <a:t>Zainteresowanie lub zaangażowanie w zintegrowane podejście do Celów Zrównoważonego Rozwoju</a:t>
            </a:r>
            <a:endParaRPr lang="en-GB" altLang="pl-PL" sz="2000" b="1">
              <a:solidFill>
                <a:srgbClr val="002060"/>
              </a:solidFill>
              <a:latin typeface="Ubuntu" panose="020B0504030602030204" pitchFamily="34" charset="0"/>
              <a:cs typeface="Tahoma" panose="020B0604030504040204" pitchFamily="34" charset="0"/>
            </a:endParaRPr>
          </a:p>
          <a:p>
            <a:pPr marL="285750" indent="-285750">
              <a:spcAft>
                <a:spcPts val="1200"/>
              </a:spcAft>
              <a:buFont typeface="Arial" panose="020B0604020202020204" pitchFamily="34" charset="0"/>
              <a:buBlip>
                <a:blip r:embed="rId3"/>
              </a:buBlip>
            </a:pPr>
            <a:endParaRPr lang="en-GB" altLang="pl-PL" sz="2000">
              <a:solidFill>
                <a:srgbClr val="002060"/>
              </a:solidFill>
              <a:latin typeface="Ubuntu" panose="020B0504030602030204" pitchFamily="34" charset="0"/>
              <a:cs typeface="Tahoma"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F6AF0C5-7239-6B5A-B83D-D96646A06A5F}"/>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fr-BE" altLang="pl-PL">
                <a:latin typeface="Ubuntu" panose="020B0504030602030204" pitchFamily="34" charset="0"/>
              </a:rPr>
              <a:t>: </a:t>
            </a:r>
            <a:r>
              <a:rPr lang="pl-PL" altLang="pl-PL">
                <a:latin typeface="Ubuntu" panose="020B0504030602030204" pitchFamily="34" charset="0"/>
              </a:rPr>
              <a:t>kto może być peer (miastem dzielącym się doświadczeniem)</a:t>
            </a:r>
            <a:r>
              <a:rPr lang="fr-BE" altLang="pl-PL">
                <a:latin typeface="Ubuntu" panose="020B0504030602030204" pitchFamily="34" charset="0"/>
              </a:rPr>
              <a:t>?</a:t>
            </a:r>
            <a:endParaRPr lang="en-GB" altLang="pl-PL"/>
          </a:p>
        </p:txBody>
      </p:sp>
      <p:sp>
        <p:nvSpPr>
          <p:cNvPr id="3" name="Content Placeholder 2">
            <a:extLst>
              <a:ext uri="{FF2B5EF4-FFF2-40B4-BE49-F238E27FC236}">
                <a16:creationId xmlns:a16="http://schemas.microsoft.com/office/drawing/2014/main" id="{47D9CAC6-22CF-CB88-1D25-FE639789D5FC}"/>
              </a:ext>
            </a:extLst>
          </p:cNvPr>
          <p:cNvSpPr>
            <a:spLocks noGrp="1"/>
          </p:cNvSpPr>
          <p:nvPr>
            <p:ph idx="1"/>
          </p:nvPr>
        </p:nvSpPr>
        <p:spPr>
          <a:xfrm>
            <a:off x="776288" y="1346200"/>
            <a:ext cx="10515600" cy="4291013"/>
          </a:xfrm>
        </p:spPr>
        <p:txBody>
          <a:bodyPr>
            <a:noAutofit/>
          </a:bodyPr>
          <a:lstStyle/>
          <a:p>
            <a:pPr marL="285750" indent="-285750">
              <a:spcAft>
                <a:spcPts val="1200"/>
              </a:spcAft>
              <a:buFont typeface="Arial" panose="020B0604020202020204" pitchFamily="34" charset="0"/>
              <a:buBlip>
                <a:blip r:embed="rId3"/>
              </a:buBlip>
            </a:pPr>
            <a:endParaRPr lang="en-GB" altLang="pl-PL" sz="2000" b="1">
              <a:solidFill>
                <a:srgbClr val="002060"/>
              </a:solidFill>
              <a:latin typeface="Ubuntu" panose="020B0504030602030204" pitchFamily="34" charset="0"/>
              <a:cs typeface="Tahoma" panose="020B0604030504040204" pitchFamily="34" charset="0"/>
            </a:endParaRPr>
          </a:p>
          <a:p>
            <a:pPr marL="285750" indent="-285750">
              <a:spcAft>
                <a:spcPts val="1200"/>
              </a:spcAft>
              <a:buFont typeface="Arial" panose="020B0604020202020204" pitchFamily="34" charset="0"/>
              <a:buBlip>
                <a:blip r:embed="rId3"/>
              </a:buBlip>
            </a:pPr>
            <a:r>
              <a:rPr lang="pl-PL" altLang="pl-PL" sz="2000" b="1">
                <a:solidFill>
                  <a:srgbClr val="002060"/>
                </a:solidFill>
                <a:latin typeface="Ubuntu" panose="020B0504030602030204" pitchFamily="34" charset="0"/>
                <a:cs typeface="Tahoma" panose="020B0604030504040204" pitchFamily="34" charset="0"/>
              </a:rPr>
              <a:t>Miasto</a:t>
            </a:r>
            <a:r>
              <a:rPr lang="en-GB" altLang="pl-PL" sz="2000" b="1">
                <a:solidFill>
                  <a:srgbClr val="002060"/>
                </a:solidFill>
                <a:latin typeface="Ubuntu" panose="020B0504030602030204" pitchFamily="34" charset="0"/>
                <a:cs typeface="Tahoma" panose="020B0604030504040204" pitchFamily="34" charset="0"/>
              </a:rPr>
              <a:t> </a:t>
            </a:r>
            <a:r>
              <a:rPr lang="pl-PL" altLang="pl-PL" sz="2000">
                <a:latin typeface="Ubuntu" panose="020B0504030602030204" pitchFamily="34" charset="0"/>
                <a:cs typeface="Tahoma" panose="020B0604030504040204" pitchFamily="34" charset="0"/>
              </a:rPr>
              <a:t>z innego niż Wnioskodawca kraju</a:t>
            </a:r>
            <a:endParaRPr lang="en-GB" altLang="pl-PL" sz="2000">
              <a:latin typeface="Ubuntu" panose="020B0504030602030204" pitchFamily="34" charset="0"/>
              <a:cs typeface="Tahoma" panose="020B0604030504040204" pitchFamily="34" charset="0"/>
            </a:endParaRPr>
          </a:p>
          <a:p>
            <a:pPr marL="285750" indent="-285750">
              <a:spcAft>
                <a:spcPts val="1200"/>
              </a:spcAft>
              <a:buFont typeface="Arial" panose="020B0604020202020204" pitchFamily="34" charset="0"/>
              <a:buBlip>
                <a:blip r:embed="rId3"/>
              </a:buBlip>
            </a:pPr>
            <a:r>
              <a:rPr lang="pl-PL" altLang="pl-PL" sz="2000">
                <a:latin typeface="Ubuntu" panose="020B0504030602030204" pitchFamily="34" charset="0"/>
                <a:cs typeface="Tahoma" panose="020B0604030504040204" pitchFamily="34" charset="0"/>
              </a:rPr>
              <a:t>Miasto posiadające</a:t>
            </a:r>
            <a:r>
              <a:rPr lang="en-GB" altLang="pl-PL" sz="2000">
                <a:latin typeface="Ubuntu" panose="020B0504030602030204" pitchFamily="34" charset="0"/>
                <a:cs typeface="Tahoma" panose="020B0604030504040204" pitchFamily="34" charset="0"/>
              </a:rPr>
              <a:t> </a:t>
            </a:r>
            <a:r>
              <a:rPr lang="pl-PL" altLang="pl-PL" sz="2000" b="1">
                <a:solidFill>
                  <a:srgbClr val="002060"/>
                </a:solidFill>
                <a:latin typeface="Ubuntu" panose="020B0504030602030204" pitchFamily="34" charset="0"/>
                <a:cs typeface="Tahoma" panose="020B0604030504040204" pitchFamily="34" charset="0"/>
              </a:rPr>
              <a:t>wiedzę ekspercką i doświadczenie niezbędne</a:t>
            </a:r>
            <a:r>
              <a:rPr lang="en-GB" altLang="pl-PL" sz="2000">
                <a:latin typeface="Ubuntu" panose="020B0504030602030204" pitchFamily="34" charset="0"/>
                <a:cs typeface="Tahoma" panose="020B0604030504040204" pitchFamily="34" charset="0"/>
              </a:rPr>
              <a:t> </a:t>
            </a:r>
            <a:r>
              <a:rPr lang="pl-PL" altLang="pl-PL" sz="2000">
                <a:latin typeface="Ubuntu" panose="020B0504030602030204" pitchFamily="34" charset="0"/>
                <a:cs typeface="Tahoma" panose="020B0604030504040204" pitchFamily="34" charset="0"/>
              </a:rPr>
              <a:t>aby przezwyciężyć lokalne wyzwanie,</a:t>
            </a:r>
            <a:endParaRPr lang="en-GB" altLang="pl-PL" sz="2000">
              <a:latin typeface="Ubuntu" panose="020B0504030602030204" pitchFamily="34" charset="0"/>
              <a:cs typeface="Tahoma" panose="020B0604030504040204" pitchFamily="34" charset="0"/>
            </a:endParaRPr>
          </a:p>
          <a:p>
            <a:pPr marL="285750" indent="-285750">
              <a:spcAft>
                <a:spcPts val="1200"/>
              </a:spcAft>
              <a:buFont typeface="Arial" panose="020B0604020202020204" pitchFamily="34" charset="0"/>
              <a:buNone/>
            </a:pPr>
            <a:endParaRPr lang="en-GB" altLang="pl-PL" sz="2000">
              <a:latin typeface="Ubuntu" panose="020B0504030602030204" pitchFamily="34" charset="0"/>
              <a:cs typeface="Tahoma" panose="020B0604030504040204" pitchFamily="34" charset="0"/>
            </a:endParaRPr>
          </a:p>
          <a:p>
            <a:pPr marL="285750" indent="-285750">
              <a:spcAft>
                <a:spcPts val="1200"/>
              </a:spcAft>
              <a:buFont typeface="Arial" panose="020B0604020202020204" pitchFamily="34" charset="0"/>
              <a:buNone/>
            </a:pPr>
            <a:r>
              <a:rPr lang="pl-PL" altLang="pl-PL" sz="2000" b="1">
                <a:solidFill>
                  <a:srgbClr val="1DA090"/>
                </a:solidFill>
                <a:latin typeface="Ubuntu" panose="020B0504030602030204" pitchFamily="34" charset="0"/>
                <a:cs typeface="Tahoma" panose="020B0604030504040204" pitchFamily="34" charset="0"/>
              </a:rPr>
              <a:t>Dlaczego warto uczestniczyć jako</a:t>
            </a:r>
            <a:r>
              <a:rPr lang="en-GB" altLang="pl-PL" sz="2000" b="1">
                <a:solidFill>
                  <a:srgbClr val="1DA090"/>
                </a:solidFill>
                <a:latin typeface="Ubuntu" panose="020B0504030602030204" pitchFamily="34" charset="0"/>
                <a:cs typeface="Tahoma" panose="020B0604030504040204" pitchFamily="34" charset="0"/>
              </a:rPr>
              <a:t> peer</a:t>
            </a:r>
            <a:r>
              <a:rPr lang="pl-PL" altLang="pl-PL" sz="2000" b="1">
                <a:solidFill>
                  <a:srgbClr val="1DA090"/>
                </a:solidFill>
                <a:latin typeface="Ubuntu" panose="020B0504030602030204" pitchFamily="34" charset="0"/>
                <a:cs typeface="Tahoma" panose="020B0604030504040204" pitchFamily="34" charset="0"/>
              </a:rPr>
              <a:t> (miasto dzielące się doświadczeniem)</a:t>
            </a:r>
            <a:r>
              <a:rPr lang="en-GB" altLang="pl-PL" sz="2000" b="1">
                <a:solidFill>
                  <a:srgbClr val="1DA090"/>
                </a:solidFill>
                <a:latin typeface="Ubuntu" panose="020B0504030602030204" pitchFamily="34" charset="0"/>
                <a:cs typeface="Tahoma" panose="020B0604030504040204" pitchFamily="34" charset="0"/>
              </a:rPr>
              <a:t>?</a:t>
            </a:r>
          </a:p>
          <a:p>
            <a:pPr marL="285750" indent="-285750" algn="just">
              <a:buFont typeface="Symbol" pitchFamily="2" charset="2"/>
              <a:buBlip>
                <a:blip r:embed="rId3"/>
              </a:buBlip>
            </a:pPr>
            <a:r>
              <a:rPr lang="pl-PL" altLang="pl-PL" sz="2000">
                <a:latin typeface="Ubuntu" panose="020B0504030602030204" pitchFamily="34" charset="0"/>
                <a:cs typeface="Calibri" panose="020F0502020204030204" pitchFamily="34" charset="0"/>
              </a:rPr>
              <a:t>budowanie potencjału</a:t>
            </a:r>
            <a:endParaRPr lang="en-GB" altLang="pl-PL" sz="2000">
              <a:latin typeface="Ubuntu" panose="020B0504030602030204" pitchFamily="34" charset="0"/>
              <a:cs typeface="Calibri" panose="020F0502020204030204" pitchFamily="34" charset="0"/>
            </a:endParaRPr>
          </a:p>
          <a:p>
            <a:pPr marL="285750" indent="-285750" algn="just">
              <a:buFont typeface="Symbol" pitchFamily="2" charset="2"/>
              <a:buBlip>
                <a:blip r:embed="rId3"/>
              </a:buBlip>
            </a:pPr>
            <a:r>
              <a:rPr lang="pl-PL" altLang="pl-PL" sz="2000">
                <a:latin typeface="Ubuntu" panose="020B0504030602030204" pitchFamily="34" charset="0"/>
                <a:cs typeface="Calibri" panose="020F0502020204030204" pitchFamily="34" charset="0"/>
              </a:rPr>
              <a:t>rozpoznawalność i sieciowanie</a:t>
            </a:r>
            <a:endParaRPr lang="en-GB" altLang="pl-PL" sz="2000">
              <a:latin typeface="Ubuntu" panose="020B0504030602030204" pitchFamily="34" charset="0"/>
              <a:cs typeface="Calibri" panose="020F0502020204030204" pitchFamily="34" charset="0"/>
            </a:endParaRPr>
          </a:p>
          <a:p>
            <a:pPr marL="285750" indent="-285750" algn="just">
              <a:buFont typeface="Symbol" pitchFamily="2" charset="2"/>
              <a:buBlip>
                <a:blip r:embed="rId3"/>
              </a:buBlip>
            </a:pPr>
            <a:r>
              <a:rPr lang="pl-PL" altLang="pl-PL" sz="2000">
                <a:latin typeface="Ubuntu" panose="020B0504030602030204" pitchFamily="34" charset="0"/>
                <a:cs typeface="Calibri" panose="020F0502020204030204" pitchFamily="34" charset="0"/>
              </a:rPr>
              <a:t>zwrot kosztów udziału w formie ryczał</a:t>
            </a:r>
            <a:r>
              <a:rPr lang="en-GB" altLang="pl-PL" sz="2000">
                <a:latin typeface="Ubuntu" panose="020B0504030602030204" pitchFamily="34" charset="0"/>
                <a:cs typeface="Calibri" panose="020F0502020204030204" pitchFamily="34" charset="0"/>
              </a:rPr>
              <a:t>t</a:t>
            </a:r>
            <a:r>
              <a:rPr lang="pl-PL" altLang="pl-PL" sz="2000">
                <a:latin typeface="Ubuntu" panose="020B0504030602030204" pitchFamily="34" charset="0"/>
                <a:cs typeface="Calibri" panose="020F0502020204030204" pitchFamily="34" charset="0"/>
              </a:rPr>
              <a:t>u</a:t>
            </a:r>
            <a:endParaRPr lang="en-GB" altLang="pl-PL" sz="2000">
              <a:latin typeface="Ubuntu" panose="020B0504030602030204" pitchFamily="34" charset="0"/>
              <a:cs typeface="Tahoma" panose="020B0604030504040204" pitchFamily="34" charset="0"/>
            </a:endParaRPr>
          </a:p>
          <a:p>
            <a:pPr marL="285750" indent="-285750">
              <a:spcAft>
                <a:spcPts val="1200"/>
              </a:spcAft>
              <a:buFont typeface="Arial" panose="020B0604020202020204" pitchFamily="34" charset="0"/>
              <a:buNone/>
            </a:pPr>
            <a:endParaRPr lang="en-GB" altLang="pl-PL" sz="2000">
              <a:latin typeface="Ubuntu" panose="020B0504030602030204" pitchFamily="34" charset="0"/>
              <a:cs typeface="Tahoma" panose="020B0604030504040204" pitchFamily="34" charset="0"/>
            </a:endParaRPr>
          </a:p>
          <a:p>
            <a:pPr marL="285750" indent="-285750">
              <a:spcAft>
                <a:spcPts val="1200"/>
              </a:spcAft>
              <a:buFont typeface="Arial" panose="020B0604020202020204" pitchFamily="34" charset="0"/>
              <a:buNone/>
            </a:pPr>
            <a:endParaRPr lang="en-GB" altLang="pl-PL" sz="2000">
              <a:latin typeface="Ubuntu" panose="020B0504030602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829450A-E852-24FB-7DAE-F4EF49A8F12B}"/>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fr-BE" altLang="pl-PL">
                <a:latin typeface="Ubuntu" panose="020B0504030602030204" pitchFamily="34" charset="0"/>
              </a:rPr>
              <a:t>: s</a:t>
            </a:r>
            <a:r>
              <a:rPr lang="pl-PL" altLang="pl-PL">
                <a:latin typeface="Ubuntu" panose="020B0504030602030204" pitchFamily="34" charset="0"/>
              </a:rPr>
              <a:t>truktura wizyt</a:t>
            </a:r>
            <a:endParaRPr lang="en-GB" altLang="pl-PL"/>
          </a:p>
        </p:txBody>
      </p:sp>
      <p:sp>
        <p:nvSpPr>
          <p:cNvPr id="3" name="Content Placeholder 2">
            <a:extLst>
              <a:ext uri="{FF2B5EF4-FFF2-40B4-BE49-F238E27FC236}">
                <a16:creationId xmlns:a16="http://schemas.microsoft.com/office/drawing/2014/main" id="{2C7B0A1F-0E1F-2EE7-DC63-50C7CEF62CC1}"/>
              </a:ext>
            </a:extLst>
          </p:cNvPr>
          <p:cNvSpPr>
            <a:spLocks noGrp="1"/>
          </p:cNvSpPr>
          <p:nvPr>
            <p:ph idx="1"/>
          </p:nvPr>
        </p:nvSpPr>
        <p:spPr>
          <a:xfrm>
            <a:off x="838200" y="1403350"/>
            <a:ext cx="10515600" cy="4308475"/>
          </a:xfrm>
        </p:spPr>
        <p:txBody>
          <a:bodyPr>
            <a:normAutofit/>
          </a:bodyPr>
          <a:lstStyle/>
          <a:p>
            <a:pPr marL="285750" indent="-285750" algn="just">
              <a:buFont typeface="Arial" panose="020B0604020202020204" pitchFamily="34" charset="0"/>
              <a:buBlip>
                <a:blip r:embed="rId3"/>
              </a:buBlip>
            </a:pPr>
            <a:r>
              <a:rPr lang="en-GB" altLang="pl-PL" sz="2000" b="1">
                <a:solidFill>
                  <a:srgbClr val="1EA595"/>
                </a:solidFill>
                <a:cs typeface="Tahoma" panose="020B0604030504040204" pitchFamily="34" charset="0"/>
              </a:rPr>
              <a:t>Peers: </a:t>
            </a:r>
            <a:r>
              <a:rPr lang="en-GB" altLang="pl-PL" sz="2000">
                <a:solidFill>
                  <a:srgbClr val="002060"/>
                </a:solidFill>
                <a:latin typeface="Ubuntu" panose="020B0504030602030204" pitchFamily="34" charset="0"/>
                <a:cs typeface="Tahoma" panose="020B0604030504040204" pitchFamily="34" charset="0"/>
              </a:rPr>
              <a:t>1-2 </a:t>
            </a:r>
            <a:r>
              <a:rPr lang="pl-PL" altLang="pl-PL" sz="2000">
                <a:solidFill>
                  <a:srgbClr val="002060"/>
                </a:solidFill>
                <a:latin typeface="Ubuntu" panose="020B0504030602030204" pitchFamily="34" charset="0"/>
                <a:cs typeface="Tahoma" panose="020B0604030504040204" pitchFamily="34" charset="0"/>
              </a:rPr>
              <a:t>miasta</a:t>
            </a:r>
            <a:r>
              <a:rPr lang="en-GB" altLang="pl-PL" sz="2000">
                <a:solidFill>
                  <a:srgbClr val="002060"/>
                </a:solidFill>
                <a:latin typeface="Ubuntu" panose="020B0504030602030204" pitchFamily="34" charset="0"/>
                <a:cs typeface="Tahoma" panose="020B0604030504040204" pitchFamily="34" charset="0"/>
              </a:rPr>
              <a:t> </a:t>
            </a:r>
            <a:r>
              <a:rPr lang="pl-PL" altLang="pl-PL" sz="2000">
                <a:solidFill>
                  <a:srgbClr val="002060"/>
                </a:solidFill>
                <a:latin typeface="Ubuntu" panose="020B0504030602030204" pitchFamily="34" charset="0"/>
                <a:cs typeface="Tahoma" panose="020B0604030504040204" pitchFamily="34" charset="0"/>
              </a:rPr>
              <a:t>z innego kraju UE z doświadczeniem w przezwyciężaniu wyzwania,</a:t>
            </a:r>
            <a:endParaRPr lang="en-GB" altLang="pl-PL" sz="2000">
              <a:solidFill>
                <a:schemeClr val="tx2"/>
              </a:solidFill>
              <a:latin typeface="Ubuntu" panose="020B0504030602030204" pitchFamily="34" charset="0"/>
              <a:cs typeface="Tahoma" panose="020B0604030504040204" pitchFamily="34" charset="0"/>
            </a:endParaRPr>
          </a:p>
          <a:p>
            <a:pPr marL="285750" indent="-285750" algn="just">
              <a:buFont typeface="Arial" panose="020B0604020202020204" pitchFamily="34" charset="0"/>
              <a:buBlip>
                <a:blip r:embed="rId3"/>
              </a:buBlip>
            </a:pPr>
            <a:r>
              <a:rPr lang="pl-PL" altLang="pl-PL" sz="2000" b="1">
                <a:solidFill>
                  <a:srgbClr val="1EA595"/>
                </a:solidFill>
                <a:cs typeface="Tahoma" panose="020B0604030504040204" pitchFamily="34" charset="0"/>
              </a:rPr>
              <a:t>Liczba wydarzeń</a:t>
            </a:r>
            <a:r>
              <a:rPr lang="en-GB" altLang="pl-PL" sz="2000" b="1">
                <a:solidFill>
                  <a:srgbClr val="1EA595"/>
                </a:solidFill>
                <a:cs typeface="Tahoma" panose="020B0604030504040204" pitchFamily="34" charset="0"/>
              </a:rPr>
              <a:t>: </a:t>
            </a:r>
            <a:r>
              <a:rPr lang="en-GB" altLang="pl-PL" sz="2000">
                <a:solidFill>
                  <a:srgbClr val="002060"/>
                </a:solidFill>
                <a:latin typeface="Ubuntu" panose="020B0504030602030204" pitchFamily="34" charset="0"/>
                <a:cs typeface="Tahoma" panose="020B0604030504040204" pitchFamily="34" charset="0"/>
              </a:rPr>
              <a:t>1-3 </a:t>
            </a:r>
            <a:r>
              <a:rPr lang="pl-PL" altLang="pl-PL" sz="2000">
                <a:solidFill>
                  <a:srgbClr val="002060"/>
                </a:solidFill>
                <a:latin typeface="Ubuntu" panose="020B0504030602030204" pitchFamily="34" charset="0"/>
                <a:cs typeface="Tahoma" panose="020B0604030504040204" pitchFamily="34" charset="0"/>
              </a:rPr>
              <a:t>wizyt w 1 aplikacji</a:t>
            </a:r>
            <a:r>
              <a:rPr lang="en-GB" altLang="pl-PL" sz="2000">
                <a:latin typeface="Ubuntu" panose="020B0504030602030204" pitchFamily="34" charset="0"/>
                <a:cs typeface="Tahoma" panose="020B0604030504040204" pitchFamily="34" charset="0"/>
              </a:rPr>
              <a:t>, </a:t>
            </a:r>
            <a:r>
              <a:rPr lang="en-GB" altLang="pl-PL" sz="2000">
                <a:solidFill>
                  <a:srgbClr val="002060"/>
                </a:solidFill>
                <a:latin typeface="Ubuntu" panose="020B0504030602030204" pitchFamily="34" charset="0"/>
                <a:cs typeface="Tahoma" panose="020B0604030504040204" pitchFamily="34" charset="0"/>
              </a:rPr>
              <a:t>2-5 d</a:t>
            </a:r>
            <a:r>
              <a:rPr lang="pl-PL" altLang="pl-PL" sz="2000">
                <a:solidFill>
                  <a:srgbClr val="002060"/>
                </a:solidFill>
                <a:latin typeface="Ubuntu" panose="020B0504030602030204" pitchFamily="34" charset="0"/>
                <a:cs typeface="Tahoma" panose="020B0604030504040204" pitchFamily="34" charset="0"/>
              </a:rPr>
              <a:t>ni na jedną wizytę</a:t>
            </a:r>
            <a:r>
              <a:rPr lang="en-GB" altLang="pl-PL" sz="2000">
                <a:latin typeface="Ubuntu" panose="020B0504030602030204" pitchFamily="34" charset="0"/>
                <a:cs typeface="Tahoma" panose="020B0604030504040204" pitchFamily="34" charset="0"/>
              </a:rPr>
              <a:t>.</a:t>
            </a:r>
          </a:p>
          <a:p>
            <a:pPr marL="285750" indent="-285750" algn="just">
              <a:buFont typeface="Arial" panose="020B0604020202020204" pitchFamily="34" charset="0"/>
              <a:buBlip>
                <a:blip r:embed="rId3"/>
              </a:buBlip>
            </a:pPr>
            <a:r>
              <a:rPr lang="pl-PL" altLang="pl-PL" sz="2000" b="1">
                <a:solidFill>
                  <a:schemeClr val="accent2"/>
                </a:solidFill>
              </a:rPr>
              <a:t>Formaty wizyt</a:t>
            </a:r>
            <a:r>
              <a:rPr lang="en-GB" altLang="pl-PL" sz="2000" b="1">
                <a:solidFill>
                  <a:schemeClr val="accent2"/>
                </a:solidFill>
              </a:rPr>
              <a:t>:</a:t>
            </a:r>
          </a:p>
          <a:p>
            <a:pPr marL="285750" indent="-285750"/>
            <a:endParaRPr lang="en-GB" altLang="pl-PL"/>
          </a:p>
        </p:txBody>
      </p:sp>
      <p:grpSp>
        <p:nvGrpSpPr>
          <p:cNvPr id="34820" name="Group 37">
            <a:extLst>
              <a:ext uri="{FF2B5EF4-FFF2-40B4-BE49-F238E27FC236}">
                <a16:creationId xmlns:a16="http://schemas.microsoft.com/office/drawing/2014/main" id="{E385E934-03AB-6703-5541-B78D32105D79}"/>
              </a:ext>
            </a:extLst>
          </p:cNvPr>
          <p:cNvGrpSpPr>
            <a:grpSpLocks/>
          </p:cNvGrpSpPr>
          <p:nvPr/>
        </p:nvGrpSpPr>
        <p:grpSpPr bwMode="auto">
          <a:xfrm>
            <a:off x="838200" y="2741613"/>
            <a:ext cx="8299450" cy="3284537"/>
            <a:chOff x="838200" y="2448446"/>
            <a:chExt cx="8395252" cy="3285355"/>
          </a:xfrm>
        </p:grpSpPr>
        <p:sp>
          <p:nvSpPr>
            <p:cNvPr id="15" name="Rectangle: Rounded Corners 14">
              <a:extLst>
                <a:ext uri="{FF2B5EF4-FFF2-40B4-BE49-F238E27FC236}">
                  <a16:creationId xmlns:a16="http://schemas.microsoft.com/office/drawing/2014/main" id="{84476B4B-16FB-8824-FBBE-E4D911041BA8}"/>
                </a:ext>
              </a:extLst>
            </p:cNvPr>
            <p:cNvSpPr/>
            <p:nvPr/>
          </p:nvSpPr>
          <p:spPr>
            <a:xfrm>
              <a:off x="902433" y="2470677"/>
              <a:ext cx="2240126" cy="37156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1400" b="1" dirty="0"/>
                <a:t>Wizyta przyjazdowa</a:t>
              </a:r>
              <a:endParaRPr lang="en-GB" sz="1400" b="1" dirty="0"/>
            </a:p>
          </p:txBody>
        </p:sp>
        <p:sp>
          <p:nvSpPr>
            <p:cNvPr id="16" name="Rectangle: Rounded Corners 15">
              <a:extLst>
                <a:ext uri="{FF2B5EF4-FFF2-40B4-BE49-F238E27FC236}">
                  <a16:creationId xmlns:a16="http://schemas.microsoft.com/office/drawing/2014/main" id="{FEEE54E3-1239-DA66-EF12-D646C7412C87}"/>
                </a:ext>
              </a:extLst>
            </p:cNvPr>
            <p:cNvSpPr/>
            <p:nvPr/>
          </p:nvSpPr>
          <p:spPr>
            <a:xfrm>
              <a:off x="3931019" y="2470677"/>
              <a:ext cx="2240126" cy="37156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1400" b="1" dirty="0"/>
                <a:t>Wizyta wyjazdowa</a:t>
              </a:r>
              <a:endParaRPr lang="en-GB" sz="1400" b="1" dirty="0"/>
            </a:p>
          </p:txBody>
        </p:sp>
        <p:sp>
          <p:nvSpPr>
            <p:cNvPr id="17" name="Rectangle: Rounded Corners 16">
              <a:extLst>
                <a:ext uri="{FF2B5EF4-FFF2-40B4-BE49-F238E27FC236}">
                  <a16:creationId xmlns:a16="http://schemas.microsoft.com/office/drawing/2014/main" id="{27ABA222-041C-3CED-238A-32C30E9F14EE}"/>
                </a:ext>
              </a:extLst>
            </p:cNvPr>
            <p:cNvSpPr/>
            <p:nvPr/>
          </p:nvSpPr>
          <p:spPr>
            <a:xfrm>
              <a:off x="6807051" y="2448446"/>
              <a:ext cx="2240125" cy="373155"/>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1400" b="1" dirty="0"/>
                <a:t>Spotkanie o</a:t>
              </a:r>
              <a:r>
                <a:rPr lang="en-GB" sz="1400" b="1" dirty="0" err="1"/>
                <a:t>nline</a:t>
              </a:r>
              <a:endParaRPr lang="en-GB" sz="1400" b="1" dirty="0"/>
            </a:p>
          </p:txBody>
        </p:sp>
        <p:sp>
          <p:nvSpPr>
            <p:cNvPr id="18" name="TextBox 17">
              <a:extLst>
                <a:ext uri="{FF2B5EF4-FFF2-40B4-BE49-F238E27FC236}">
                  <a16:creationId xmlns:a16="http://schemas.microsoft.com/office/drawing/2014/main" id="{81A59BCC-E37E-0F94-ABD1-59C88B28A78E}"/>
                </a:ext>
              </a:extLst>
            </p:cNvPr>
            <p:cNvSpPr txBox="1"/>
            <p:nvPr/>
          </p:nvSpPr>
          <p:spPr>
            <a:xfrm>
              <a:off x="838200" y="4603220"/>
              <a:ext cx="2455307" cy="830470"/>
            </a:xfrm>
            <a:prstGeom prst="rect">
              <a:avLst/>
            </a:prstGeom>
            <a:noFill/>
          </p:spPr>
          <p:txBody>
            <a:bodyPr>
              <a:spAutoFit/>
            </a:bodyPr>
            <a:lstStyle/>
            <a:p>
              <a:pPr algn="ctr" fontAlgn="auto">
                <a:spcBef>
                  <a:spcPts val="0"/>
                </a:spcBef>
                <a:spcAft>
                  <a:spcPts val="0"/>
                </a:spcAft>
                <a:defRPr/>
              </a:pPr>
              <a:r>
                <a:rPr lang="pl-PL" sz="1600" dirty="0">
                  <a:solidFill>
                    <a:schemeClr val="bg1">
                      <a:lumMod val="65000"/>
                    </a:schemeClr>
                  </a:solidFill>
                  <a:latin typeface="+mn-lt"/>
                  <a:cs typeface="+mn-cs"/>
                </a:rPr>
                <a:t>Do 2 uczestników z 1 lub 2 </a:t>
              </a:r>
              <a:r>
                <a:rPr lang="pl-PL" sz="1600" dirty="0" err="1">
                  <a:solidFill>
                    <a:schemeClr val="bg1">
                      <a:lumMod val="65000"/>
                    </a:schemeClr>
                  </a:solidFill>
                  <a:latin typeface="+mn-lt"/>
                  <a:cs typeface="+mn-cs"/>
                </a:rPr>
                <a:t>peer</a:t>
              </a:r>
              <a:r>
                <a:rPr lang="pl-PL" sz="1600" dirty="0">
                  <a:solidFill>
                    <a:schemeClr val="bg1">
                      <a:lumMod val="65000"/>
                    </a:schemeClr>
                  </a:solidFill>
                  <a:latin typeface="+mn-lt"/>
                  <a:cs typeface="+mn-cs"/>
                </a:rPr>
                <a:t> </a:t>
              </a:r>
              <a:r>
                <a:rPr lang="pl-PL" sz="1600" dirty="0" err="1">
                  <a:solidFill>
                    <a:schemeClr val="bg1">
                      <a:lumMod val="65000"/>
                    </a:schemeClr>
                  </a:solidFill>
                  <a:latin typeface="+mn-lt"/>
                  <a:cs typeface="+mn-cs"/>
                </a:rPr>
                <a:t>city</a:t>
              </a:r>
              <a:r>
                <a:rPr lang="pl-PL" sz="1600" dirty="0">
                  <a:solidFill>
                    <a:schemeClr val="bg1">
                      <a:lumMod val="65000"/>
                    </a:schemeClr>
                  </a:solidFill>
                  <a:latin typeface="+mn-lt"/>
                  <a:cs typeface="+mn-cs"/>
                </a:rPr>
                <a:t> wizytuje Wnioskodawcę</a:t>
              </a:r>
              <a:endParaRPr lang="en-GB" sz="1600" dirty="0">
                <a:solidFill>
                  <a:schemeClr val="bg1">
                    <a:lumMod val="65000"/>
                  </a:schemeClr>
                </a:solidFill>
                <a:latin typeface="+mn-lt"/>
                <a:cs typeface="+mn-cs"/>
              </a:endParaRPr>
            </a:p>
          </p:txBody>
        </p:sp>
        <p:sp>
          <p:nvSpPr>
            <p:cNvPr id="19" name="TextBox 18">
              <a:extLst>
                <a:ext uri="{FF2B5EF4-FFF2-40B4-BE49-F238E27FC236}">
                  <a16:creationId xmlns:a16="http://schemas.microsoft.com/office/drawing/2014/main" id="{5CFC27C1-2332-40C4-42B2-16E821B909BC}"/>
                </a:ext>
              </a:extLst>
            </p:cNvPr>
            <p:cNvSpPr txBox="1"/>
            <p:nvPr/>
          </p:nvSpPr>
          <p:spPr>
            <a:xfrm>
              <a:off x="3658028" y="4657208"/>
              <a:ext cx="2837493" cy="830470"/>
            </a:xfrm>
            <a:prstGeom prst="rect">
              <a:avLst/>
            </a:prstGeom>
            <a:noFill/>
          </p:spPr>
          <p:txBody>
            <a:bodyPr>
              <a:spAutoFit/>
            </a:bodyPr>
            <a:lstStyle/>
            <a:p>
              <a:pPr algn="ctr" fontAlgn="auto">
                <a:spcBef>
                  <a:spcPts val="0"/>
                </a:spcBef>
                <a:spcAft>
                  <a:spcPts val="0"/>
                </a:spcAft>
                <a:defRPr/>
              </a:pPr>
              <a:r>
                <a:rPr lang="pl-PL" sz="1600" dirty="0">
                  <a:solidFill>
                    <a:schemeClr val="bg1">
                      <a:lumMod val="65000"/>
                    </a:schemeClr>
                  </a:solidFill>
                  <a:latin typeface="+mn-lt"/>
                  <a:cs typeface="+mn-cs"/>
                </a:rPr>
                <a:t>Do 4 uczestników od Wnioskodawcy wizytuje Peer </a:t>
              </a:r>
              <a:r>
                <a:rPr lang="pl-PL" sz="1600" dirty="0" err="1">
                  <a:solidFill>
                    <a:schemeClr val="bg1">
                      <a:lumMod val="65000"/>
                    </a:schemeClr>
                  </a:solidFill>
                  <a:latin typeface="+mn-lt"/>
                  <a:cs typeface="+mn-cs"/>
                </a:rPr>
                <a:t>city</a:t>
              </a:r>
              <a:r>
                <a:rPr lang="pl-PL" sz="1600" dirty="0">
                  <a:solidFill>
                    <a:schemeClr val="bg1">
                      <a:lumMod val="65000"/>
                    </a:schemeClr>
                  </a:solidFill>
                  <a:latin typeface="+mn-lt"/>
                  <a:cs typeface="+mn-cs"/>
                </a:rPr>
                <a:t>, inne miasto (</a:t>
              </a:r>
              <a:r>
                <a:rPr lang="pl-PL" sz="1600" dirty="0" err="1">
                  <a:solidFill>
                    <a:schemeClr val="bg1">
                      <a:lumMod val="65000"/>
                    </a:schemeClr>
                  </a:solidFill>
                  <a:latin typeface="+mn-lt"/>
                  <a:cs typeface="+mn-cs"/>
                </a:rPr>
                <a:t>peer</a:t>
              </a:r>
              <a:r>
                <a:rPr lang="pl-PL" sz="1600" dirty="0">
                  <a:solidFill>
                    <a:schemeClr val="bg1">
                      <a:lumMod val="65000"/>
                    </a:schemeClr>
                  </a:solidFill>
                  <a:latin typeface="+mn-lt"/>
                  <a:cs typeface="+mn-cs"/>
                </a:rPr>
                <a:t>)</a:t>
              </a:r>
              <a:endParaRPr lang="en-GB" sz="1600" dirty="0">
                <a:solidFill>
                  <a:schemeClr val="bg1">
                    <a:lumMod val="65000"/>
                  </a:schemeClr>
                </a:solidFill>
                <a:latin typeface="+mn-lt"/>
                <a:cs typeface="+mn-cs"/>
              </a:endParaRPr>
            </a:p>
          </p:txBody>
        </p:sp>
        <p:sp>
          <p:nvSpPr>
            <p:cNvPr id="20" name="TextBox 19">
              <a:extLst>
                <a:ext uri="{FF2B5EF4-FFF2-40B4-BE49-F238E27FC236}">
                  <a16:creationId xmlns:a16="http://schemas.microsoft.com/office/drawing/2014/main" id="{91EB4599-AC1C-BA1B-03A7-B108615E9D85}"/>
                </a:ext>
              </a:extLst>
            </p:cNvPr>
            <p:cNvSpPr txBox="1"/>
            <p:nvPr/>
          </p:nvSpPr>
          <p:spPr>
            <a:xfrm>
              <a:off x="6807051" y="4657208"/>
              <a:ext cx="2426401" cy="1076593"/>
            </a:xfrm>
            <a:prstGeom prst="rect">
              <a:avLst/>
            </a:prstGeom>
            <a:noFill/>
          </p:spPr>
          <p:txBody>
            <a:bodyPr>
              <a:spAutoFit/>
            </a:bodyPr>
            <a:lstStyle/>
            <a:p>
              <a:pPr algn="ctr" fontAlgn="auto">
                <a:spcBef>
                  <a:spcPts val="0"/>
                </a:spcBef>
                <a:spcAft>
                  <a:spcPts val="0"/>
                </a:spcAft>
                <a:defRPr/>
              </a:pPr>
              <a:r>
                <a:rPr lang="en-GB" sz="1600" dirty="0">
                  <a:solidFill>
                    <a:schemeClr val="bg1">
                      <a:lumMod val="65000"/>
                    </a:schemeClr>
                  </a:solidFill>
                  <a:latin typeface="+mn-lt"/>
                  <a:cs typeface="+mn-cs"/>
                </a:rPr>
                <a:t>1 </a:t>
              </a:r>
              <a:r>
                <a:rPr lang="pl-PL" sz="1600" dirty="0">
                  <a:solidFill>
                    <a:schemeClr val="bg1">
                      <a:lumMod val="65000"/>
                    </a:schemeClr>
                  </a:solidFill>
                  <a:latin typeface="+mn-lt"/>
                  <a:cs typeface="+mn-cs"/>
                </a:rPr>
                <a:t>spotkanie </a:t>
              </a:r>
              <a:r>
                <a:rPr lang="en-GB" sz="1600" dirty="0">
                  <a:solidFill>
                    <a:schemeClr val="bg1">
                      <a:lumMod val="65000"/>
                    </a:schemeClr>
                  </a:solidFill>
                  <a:latin typeface="+mn-lt"/>
                  <a:cs typeface="+mn-cs"/>
                </a:rPr>
                <a:t>online meeting </a:t>
              </a:r>
              <a:r>
                <a:rPr lang="pl-PL" sz="1600" dirty="0">
                  <a:solidFill>
                    <a:schemeClr val="bg1">
                      <a:lumMod val="65000"/>
                    </a:schemeClr>
                  </a:solidFill>
                  <a:latin typeface="+mn-lt"/>
                  <a:cs typeface="+mn-cs"/>
                </a:rPr>
                <a:t>po spotkaniu na miejscu (jeśli jest to uzasadnione)</a:t>
              </a:r>
              <a:endParaRPr lang="en-GB" sz="1600" dirty="0">
                <a:solidFill>
                  <a:schemeClr val="bg1">
                    <a:lumMod val="65000"/>
                  </a:schemeClr>
                </a:solidFill>
                <a:latin typeface="+mn-lt"/>
                <a:cs typeface="+mn-cs"/>
              </a:endParaRPr>
            </a:p>
          </p:txBody>
        </p:sp>
        <p:grpSp>
          <p:nvGrpSpPr>
            <p:cNvPr id="34827" name="Group 20">
              <a:extLst>
                <a:ext uri="{FF2B5EF4-FFF2-40B4-BE49-F238E27FC236}">
                  <a16:creationId xmlns:a16="http://schemas.microsoft.com/office/drawing/2014/main" id="{1371C016-2920-512D-9796-128A5C90B697}"/>
                </a:ext>
              </a:extLst>
            </p:cNvPr>
            <p:cNvGrpSpPr>
              <a:grpSpLocks/>
            </p:cNvGrpSpPr>
            <p:nvPr/>
          </p:nvGrpSpPr>
          <p:grpSpPr bwMode="auto">
            <a:xfrm>
              <a:off x="6820536" y="2681355"/>
              <a:ext cx="2161066" cy="2161066"/>
              <a:chOff x="3573515" y="789300"/>
              <a:chExt cx="5889978" cy="5889977"/>
            </a:xfrm>
          </p:grpSpPr>
          <p:pic>
            <p:nvPicPr>
              <p:cNvPr id="34841" name="Graphic 21" descr="Online meeting with solid fill">
                <a:extLst>
                  <a:ext uri="{FF2B5EF4-FFF2-40B4-BE49-F238E27FC236}">
                    <a16:creationId xmlns:a16="http://schemas.microsoft.com/office/drawing/2014/main" id="{ADF72BFE-EA99-007B-5A41-E991EDC467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3515" y="789300"/>
                <a:ext cx="5889978" cy="588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Graphic 30" descr="Online meeting with solid fill">
                <a:extLst>
                  <a:ext uri="{FF2B5EF4-FFF2-40B4-BE49-F238E27FC236}">
                    <a16:creationId xmlns:a16="http://schemas.microsoft.com/office/drawing/2014/main" id="{B680CA8B-0BD7-814A-2203-F8FF5100C0C7}"/>
                  </a:ext>
                </a:extLst>
              </p:cNvPr>
              <p:cNvPicPr>
                <a:picLocks noChangeAspect="1"/>
              </p:cNvPicPr>
              <p:nvPr/>
            </p:nvPicPr>
            <p:blipFill>
              <a:blip r:embed="rId5">
                <a:extLst>
                  <a:ext uri="{28A0092B-C50C-407E-A947-70E740481C1C}">
                    <a14:useLocalDpi xmlns:a14="http://schemas.microsoft.com/office/drawing/2010/main" val="0"/>
                  </a:ext>
                </a:extLst>
              </a:blip>
              <a:srcRect l="51825" t="26257" r="21367" b="44650"/>
              <a:stretch>
                <a:fillRect/>
              </a:stretch>
            </p:blipFill>
            <p:spPr bwMode="auto">
              <a:xfrm>
                <a:off x="4733830" y="2028453"/>
                <a:ext cx="1110975" cy="120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Graphic 28" descr="Online meeting with solid fill">
                <a:extLst>
                  <a:ext uri="{FF2B5EF4-FFF2-40B4-BE49-F238E27FC236}">
                    <a16:creationId xmlns:a16="http://schemas.microsoft.com/office/drawing/2014/main" id="{A64E4B10-9C73-C99E-FE13-4E4139A4F207}"/>
                  </a:ext>
                </a:extLst>
              </p:cNvPr>
              <p:cNvPicPr>
                <a:picLocks noChangeAspect="1"/>
              </p:cNvPicPr>
              <p:nvPr/>
            </p:nvPicPr>
            <p:blipFill>
              <a:blip r:embed="rId6">
                <a:extLst>
                  <a:ext uri="{28A0092B-C50C-407E-A947-70E740481C1C}">
                    <a14:useLocalDpi xmlns:a14="http://schemas.microsoft.com/office/drawing/2010/main" val="0"/>
                  </a:ext>
                </a:extLst>
              </a:blip>
              <a:srcRect l="51825" t="26257" r="21367" b="44650"/>
              <a:stretch>
                <a:fillRect/>
              </a:stretch>
            </p:blipFill>
            <p:spPr bwMode="auto">
              <a:xfrm>
                <a:off x="6599844" y="2307494"/>
                <a:ext cx="1657644" cy="179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Graphic 26" descr="Online meeting with solid fill">
                <a:extLst>
                  <a:ext uri="{FF2B5EF4-FFF2-40B4-BE49-F238E27FC236}">
                    <a16:creationId xmlns:a16="http://schemas.microsoft.com/office/drawing/2014/main" id="{C58D115F-DE29-D748-D42D-851F6717CCB7}"/>
                  </a:ext>
                </a:extLst>
              </p:cNvPr>
              <p:cNvPicPr>
                <a:picLocks noChangeAspect="1"/>
              </p:cNvPicPr>
              <p:nvPr/>
            </p:nvPicPr>
            <p:blipFill>
              <a:blip r:embed="rId7">
                <a:extLst>
                  <a:ext uri="{28A0092B-C50C-407E-A947-70E740481C1C}">
                    <a14:useLocalDpi xmlns:a14="http://schemas.microsoft.com/office/drawing/2010/main" val="0"/>
                  </a:ext>
                </a:extLst>
              </a:blip>
              <a:srcRect l="51825" t="26257" r="21367" b="44650"/>
              <a:stretch>
                <a:fillRect/>
              </a:stretch>
            </p:blipFill>
            <p:spPr bwMode="auto">
              <a:xfrm>
                <a:off x="4742006" y="3472837"/>
                <a:ext cx="1066863" cy="115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8" name="Group 35">
              <a:extLst>
                <a:ext uri="{FF2B5EF4-FFF2-40B4-BE49-F238E27FC236}">
                  <a16:creationId xmlns:a16="http://schemas.microsoft.com/office/drawing/2014/main" id="{CE925812-9345-4C8A-A4D6-F547D06236BA}"/>
                </a:ext>
              </a:extLst>
            </p:cNvPr>
            <p:cNvGrpSpPr>
              <a:grpSpLocks/>
            </p:cNvGrpSpPr>
            <p:nvPr/>
          </p:nvGrpSpPr>
          <p:grpSpPr bwMode="auto">
            <a:xfrm>
              <a:off x="1230341" y="3116345"/>
              <a:ext cx="1707435" cy="1294661"/>
              <a:chOff x="2001893" y="3250598"/>
              <a:chExt cx="1707435" cy="1294661"/>
            </a:xfrm>
          </p:grpSpPr>
          <p:grpSp>
            <p:nvGrpSpPr>
              <p:cNvPr id="34835" name="Group 3">
                <a:extLst>
                  <a:ext uri="{FF2B5EF4-FFF2-40B4-BE49-F238E27FC236}">
                    <a16:creationId xmlns:a16="http://schemas.microsoft.com/office/drawing/2014/main" id="{74DBEF2C-2964-4C27-A5D2-383F0099599F}"/>
                  </a:ext>
                </a:extLst>
              </p:cNvPr>
              <p:cNvGrpSpPr>
                <a:grpSpLocks/>
              </p:cNvGrpSpPr>
              <p:nvPr/>
            </p:nvGrpSpPr>
            <p:grpSpPr bwMode="auto">
              <a:xfrm>
                <a:off x="2001893" y="3250598"/>
                <a:ext cx="1707435" cy="1294661"/>
                <a:chOff x="1160639" y="2944841"/>
                <a:chExt cx="1707435" cy="1294661"/>
              </a:xfrm>
            </p:grpSpPr>
            <p:sp>
              <p:nvSpPr>
                <p:cNvPr id="5" name="Oval 4">
                  <a:extLst>
                    <a:ext uri="{FF2B5EF4-FFF2-40B4-BE49-F238E27FC236}">
                      <a16:creationId xmlns:a16="http://schemas.microsoft.com/office/drawing/2014/main" id="{70AE4934-8F39-8DE3-2DB1-D635B78C8E77}"/>
                    </a:ext>
                  </a:extLst>
                </p:cNvPr>
                <p:cNvSpPr/>
                <p:nvPr/>
              </p:nvSpPr>
              <p:spPr>
                <a:xfrm>
                  <a:off x="2430527" y="3348770"/>
                  <a:ext cx="436784" cy="436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400" dirty="0"/>
                </a:p>
              </p:txBody>
            </p:sp>
            <p:sp>
              <p:nvSpPr>
                <p:cNvPr id="6" name="Oval 5">
                  <a:extLst>
                    <a:ext uri="{FF2B5EF4-FFF2-40B4-BE49-F238E27FC236}">
                      <a16:creationId xmlns:a16="http://schemas.microsoft.com/office/drawing/2014/main" id="{E24551E6-E565-FE14-164B-4B44F2C3F484}"/>
                    </a:ext>
                  </a:extLst>
                </p:cNvPr>
                <p:cNvSpPr/>
                <p:nvPr/>
              </p:nvSpPr>
              <p:spPr>
                <a:xfrm>
                  <a:off x="1160319" y="3093120"/>
                  <a:ext cx="369340" cy="36839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400" dirty="0"/>
                </a:p>
              </p:txBody>
            </p:sp>
            <p:sp>
              <p:nvSpPr>
                <p:cNvPr id="9" name="Right Brace 8">
                  <a:extLst>
                    <a:ext uri="{FF2B5EF4-FFF2-40B4-BE49-F238E27FC236}">
                      <a16:creationId xmlns:a16="http://schemas.microsoft.com/office/drawing/2014/main" id="{4FEF160D-99AE-628E-5167-2AAC72F0A5BC}"/>
                    </a:ext>
                  </a:extLst>
                </p:cNvPr>
                <p:cNvSpPr/>
                <p:nvPr/>
              </p:nvSpPr>
              <p:spPr>
                <a:xfrm>
                  <a:off x="1706300" y="2945445"/>
                  <a:ext cx="244085" cy="129413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cxnSp>
              <p:nvCxnSpPr>
                <p:cNvPr id="10" name="Straight Arrow Connector 9">
                  <a:extLst>
                    <a:ext uri="{FF2B5EF4-FFF2-40B4-BE49-F238E27FC236}">
                      <a16:creationId xmlns:a16="http://schemas.microsoft.com/office/drawing/2014/main" id="{3D830FF0-81D2-9C47-BA17-5999AAA061CB}"/>
                    </a:ext>
                  </a:extLst>
                </p:cNvPr>
                <p:cNvCxnSpPr>
                  <a:cxnSpLocks/>
                  <a:stCxn id="9" idx="1"/>
                </p:cNvCxnSpPr>
                <p:nvPr/>
              </p:nvCxnSpPr>
              <p:spPr>
                <a:xfrm flipV="1">
                  <a:off x="1950385" y="3591719"/>
                  <a:ext cx="409486" cy="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3C0656AA-3306-7F7F-AE41-1678734AD099}"/>
                  </a:ext>
                </a:extLst>
              </p:cNvPr>
              <p:cNvSpPr/>
              <p:nvPr/>
            </p:nvSpPr>
            <p:spPr>
              <a:xfrm>
                <a:off x="2022450" y="3967343"/>
                <a:ext cx="369340" cy="36839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400" dirty="0"/>
              </a:p>
            </p:txBody>
          </p:sp>
        </p:grpSp>
        <p:grpSp>
          <p:nvGrpSpPr>
            <p:cNvPr id="34829" name="Group 36">
              <a:extLst>
                <a:ext uri="{FF2B5EF4-FFF2-40B4-BE49-F238E27FC236}">
                  <a16:creationId xmlns:a16="http://schemas.microsoft.com/office/drawing/2014/main" id="{11C39833-128B-7F91-EB90-CF30066BE92A}"/>
                </a:ext>
              </a:extLst>
            </p:cNvPr>
            <p:cNvGrpSpPr>
              <a:grpSpLocks/>
            </p:cNvGrpSpPr>
            <p:nvPr/>
          </p:nvGrpSpPr>
          <p:grpSpPr bwMode="auto">
            <a:xfrm>
              <a:off x="4235757" y="3250659"/>
              <a:ext cx="1540178" cy="751922"/>
              <a:chOff x="4642953" y="3605044"/>
              <a:chExt cx="1540178" cy="751922"/>
            </a:xfrm>
          </p:grpSpPr>
          <p:grpSp>
            <p:nvGrpSpPr>
              <p:cNvPr id="34830" name="Group 10">
                <a:extLst>
                  <a:ext uri="{FF2B5EF4-FFF2-40B4-BE49-F238E27FC236}">
                    <a16:creationId xmlns:a16="http://schemas.microsoft.com/office/drawing/2014/main" id="{0E568C88-DBAE-1753-0559-640BCA16B1B7}"/>
                  </a:ext>
                </a:extLst>
              </p:cNvPr>
              <p:cNvGrpSpPr>
                <a:grpSpLocks/>
              </p:cNvGrpSpPr>
              <p:nvPr/>
            </p:nvGrpSpPr>
            <p:grpSpPr bwMode="auto">
              <a:xfrm>
                <a:off x="4642953" y="3605044"/>
                <a:ext cx="1540178" cy="436380"/>
                <a:chOff x="3429039" y="3430748"/>
                <a:chExt cx="1540178" cy="436380"/>
              </a:xfrm>
            </p:grpSpPr>
            <p:sp>
              <p:nvSpPr>
                <p:cNvPr id="12" name="Oval 11">
                  <a:extLst>
                    <a:ext uri="{FF2B5EF4-FFF2-40B4-BE49-F238E27FC236}">
                      <a16:creationId xmlns:a16="http://schemas.microsoft.com/office/drawing/2014/main" id="{724C3E38-C21E-63A9-25D1-8267C9E7126C}"/>
                    </a:ext>
                  </a:extLst>
                </p:cNvPr>
                <p:cNvSpPr/>
                <p:nvPr/>
              </p:nvSpPr>
              <p:spPr>
                <a:xfrm>
                  <a:off x="3429407" y="3430422"/>
                  <a:ext cx="436784" cy="436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400" dirty="0"/>
                </a:p>
              </p:txBody>
            </p:sp>
            <p:sp>
              <p:nvSpPr>
                <p:cNvPr id="13" name="Oval 12">
                  <a:extLst>
                    <a:ext uri="{FF2B5EF4-FFF2-40B4-BE49-F238E27FC236}">
                      <a16:creationId xmlns:a16="http://schemas.microsoft.com/office/drawing/2014/main" id="{5CE7BC5A-5F9D-F654-1788-FDA909D2DC53}"/>
                    </a:ext>
                  </a:extLst>
                </p:cNvPr>
                <p:cNvSpPr/>
                <p:nvPr/>
              </p:nvSpPr>
              <p:spPr>
                <a:xfrm>
                  <a:off x="4600054" y="3476471"/>
                  <a:ext cx="369340" cy="36997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400" dirty="0"/>
                </a:p>
              </p:txBody>
            </p:sp>
            <p:cxnSp>
              <p:nvCxnSpPr>
                <p:cNvPr id="14" name="Straight Arrow Connector 13">
                  <a:extLst>
                    <a:ext uri="{FF2B5EF4-FFF2-40B4-BE49-F238E27FC236}">
                      <a16:creationId xmlns:a16="http://schemas.microsoft.com/office/drawing/2014/main" id="{84CB697F-2675-98FC-2BA2-8AE101A4F4C9}"/>
                    </a:ext>
                  </a:extLst>
                </p:cNvPr>
                <p:cNvCxnSpPr>
                  <a:cxnSpLocks/>
                  <a:stCxn id="12" idx="6"/>
                  <a:endCxn id="13" idx="2"/>
                </p:cNvCxnSpPr>
                <p:nvPr/>
              </p:nvCxnSpPr>
              <p:spPr>
                <a:xfrm>
                  <a:off x="3866192" y="3649552"/>
                  <a:ext cx="733863" cy="1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ED11209E-4AF7-604F-2DE4-5A214F5DC24E}"/>
                  </a:ext>
                </a:extLst>
              </p:cNvPr>
              <p:cNvSpPr/>
              <p:nvPr/>
            </p:nvSpPr>
            <p:spPr>
              <a:xfrm>
                <a:off x="4694708" y="3987401"/>
                <a:ext cx="369340" cy="36997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400" dirty="0"/>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A5606D3-5DA8-ADC4-BCFC-0479857B69D7}"/>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en-US" altLang="pl-PL">
                <a:latin typeface="Ubuntu" panose="020B0504030602030204" pitchFamily="34" charset="0"/>
              </a:rPr>
              <a:t>: </a:t>
            </a:r>
            <a:r>
              <a:rPr lang="pl-PL" altLang="pl-PL">
                <a:latin typeface="Ubuntu" panose="020B0504030602030204" pitchFamily="34" charset="0"/>
              </a:rPr>
              <a:t>forma pomocy</a:t>
            </a:r>
            <a:endParaRPr lang="en-US" altLang="pl-PL"/>
          </a:p>
        </p:txBody>
      </p:sp>
      <p:sp>
        <p:nvSpPr>
          <p:cNvPr id="3" name="Content Placeholder 2">
            <a:extLst>
              <a:ext uri="{FF2B5EF4-FFF2-40B4-BE49-F238E27FC236}">
                <a16:creationId xmlns:a16="http://schemas.microsoft.com/office/drawing/2014/main" id="{4E985764-7753-0290-4753-6BC49B24592F}"/>
              </a:ext>
            </a:extLst>
          </p:cNvPr>
          <p:cNvSpPr>
            <a:spLocks noGrp="1"/>
          </p:cNvSpPr>
          <p:nvPr>
            <p:ph idx="1"/>
          </p:nvPr>
        </p:nvSpPr>
        <p:spPr>
          <a:xfrm>
            <a:off x="838200" y="1408113"/>
            <a:ext cx="10428288" cy="3886200"/>
          </a:xfrm>
        </p:spPr>
        <p:txBody>
          <a:bodyPr>
            <a:normAutofit/>
          </a:bodyPr>
          <a:lstStyle/>
          <a:p>
            <a:pPr marL="0" indent="0">
              <a:spcAft>
                <a:spcPts val="1200"/>
              </a:spcAft>
              <a:buFont typeface="Arial" panose="020B0604020202020204" pitchFamily="34" charset="0"/>
              <a:buNone/>
            </a:pPr>
            <a:r>
              <a:rPr lang="en-GB" altLang="pl-PL" sz="2000" b="1" u="sng">
                <a:solidFill>
                  <a:srgbClr val="131152"/>
                </a:solidFill>
                <a:latin typeface="Ubuntu" panose="020B0504030602030204" pitchFamily="34" charset="0"/>
                <a:ea typeface="Calibri" panose="020F0502020204030204" pitchFamily="34" charset="0"/>
                <a:cs typeface="Tahoma" panose="020B0604030504040204" pitchFamily="34" charset="0"/>
              </a:rPr>
              <a:t>Type</a:t>
            </a:r>
            <a:r>
              <a:rPr lang="pl-PL" altLang="pl-PL" sz="2000" b="1" u="sng">
                <a:solidFill>
                  <a:srgbClr val="131152"/>
                </a:solidFill>
                <a:latin typeface="Ubuntu" panose="020B0504030602030204" pitchFamily="34" charset="0"/>
                <a:ea typeface="Calibri" panose="020F0502020204030204" pitchFamily="34" charset="0"/>
                <a:cs typeface="Tahoma" panose="020B0604030504040204" pitchFamily="34" charset="0"/>
              </a:rPr>
              <a:t> kosztu</a:t>
            </a:r>
            <a:r>
              <a:rPr lang="en-GB" altLang="pl-PL" sz="2000" b="1">
                <a:solidFill>
                  <a:srgbClr val="131152"/>
                </a:solidFill>
                <a:latin typeface="Ubuntu" panose="020B0504030602030204" pitchFamily="34" charset="0"/>
                <a:ea typeface="Calibri" panose="020F0502020204030204" pitchFamily="34" charset="0"/>
                <a:cs typeface="Tahoma" panose="020B0604030504040204" pitchFamily="34" charset="0"/>
              </a:rPr>
              <a:t>	</a:t>
            </a:r>
            <a:r>
              <a:rPr lang="en-GB" altLang="pl-PL" sz="2000" b="1">
                <a:latin typeface="Ubuntu" panose="020B0504030602030204" pitchFamily="34" charset="0"/>
                <a:ea typeface="Calibri" panose="020F0502020204030204" pitchFamily="34" charset="0"/>
                <a:cs typeface="Tahoma" panose="020B0604030504040204" pitchFamily="34" charset="0"/>
              </a:rPr>
              <a:t>			</a:t>
            </a:r>
            <a:r>
              <a:rPr lang="pl-PL" altLang="pl-PL" sz="2000" b="1" u="sng">
                <a:solidFill>
                  <a:srgbClr val="131152"/>
                </a:solidFill>
                <a:latin typeface="Ubuntu" panose="020B0504030602030204" pitchFamily="34" charset="0"/>
                <a:ea typeface="Calibri" panose="020F0502020204030204" pitchFamily="34" charset="0"/>
                <a:cs typeface="Tahoma" panose="020B0604030504040204" pitchFamily="34" charset="0"/>
              </a:rPr>
              <a:t>Wnioskodawca</a:t>
            </a:r>
            <a:r>
              <a:rPr lang="en-GB" altLang="pl-PL" sz="2000" b="1">
                <a:solidFill>
                  <a:srgbClr val="131152"/>
                </a:solidFill>
                <a:latin typeface="Ubuntu" panose="020B0504030602030204" pitchFamily="34" charset="0"/>
                <a:ea typeface="Calibri" panose="020F0502020204030204" pitchFamily="34" charset="0"/>
                <a:cs typeface="Tahoma" panose="020B0604030504040204" pitchFamily="34" charset="0"/>
              </a:rPr>
              <a:t>		</a:t>
            </a:r>
            <a:r>
              <a:rPr lang="en-GB" altLang="pl-PL" sz="2000" b="1" u="sng">
                <a:solidFill>
                  <a:srgbClr val="131152"/>
                </a:solidFill>
                <a:latin typeface="Ubuntu" panose="020B0504030602030204" pitchFamily="34" charset="0"/>
                <a:ea typeface="Calibri" panose="020F0502020204030204" pitchFamily="34" charset="0"/>
                <a:cs typeface="Tahoma" panose="020B0604030504040204" pitchFamily="34" charset="0"/>
              </a:rPr>
              <a:t>Peer City</a:t>
            </a:r>
          </a:p>
          <a:p>
            <a:pPr marL="0" indent="0" algn="just">
              <a:spcBef>
                <a:spcPts val="1200"/>
              </a:spcBef>
              <a:spcAft>
                <a:spcPts val="1200"/>
              </a:spcAft>
              <a:buFont typeface="Arial" panose="020B0604020202020204" pitchFamily="34" charset="0"/>
              <a:buNone/>
            </a:pPr>
            <a:r>
              <a:rPr lang="pl-PL" altLang="pl-PL" sz="2000">
                <a:latin typeface="Ubuntu" panose="020B0504030602030204" pitchFamily="34" charset="0"/>
                <a:ea typeface="Calibri" panose="020F0502020204030204" pitchFamily="34" charset="0"/>
                <a:cs typeface="Tahoma" panose="020B0604030504040204" pitchFamily="34" charset="0"/>
              </a:rPr>
              <a:t>Podróż, zakwaterowanie, utrzymanie</a:t>
            </a:r>
            <a:r>
              <a:rPr lang="en-GB" altLang="pl-PL" sz="2000">
                <a:latin typeface="Ubuntu" panose="020B0504030602030204" pitchFamily="34" charset="0"/>
                <a:ea typeface="Calibri" panose="020F0502020204030204" pitchFamily="34" charset="0"/>
                <a:cs typeface="Tahoma" panose="020B0604030504040204" pitchFamily="34" charset="0"/>
              </a:rPr>
              <a:t>	</a:t>
            </a:r>
            <a:r>
              <a:rPr lang="pl-PL" altLang="pl-PL" sz="2000">
                <a:latin typeface="Ubuntu" panose="020B0504030602030204" pitchFamily="34" charset="0"/>
                <a:ea typeface="Calibri" panose="020F0502020204030204" pitchFamily="34" charset="0"/>
                <a:cs typeface="Tahoma" panose="020B0604030504040204" pitchFamily="34" charset="0"/>
              </a:rPr>
              <a:t>Do 4 osób</a:t>
            </a:r>
            <a:r>
              <a:rPr lang="en-GB" altLang="pl-PL" sz="2000">
                <a:latin typeface="Ubuntu" panose="020B0504030602030204" pitchFamily="34" charset="0"/>
                <a:ea typeface="Calibri" panose="020F0502020204030204" pitchFamily="34" charset="0"/>
                <a:cs typeface="Tahoma" panose="020B0604030504040204" pitchFamily="34" charset="0"/>
              </a:rPr>
              <a:t>		</a:t>
            </a:r>
            <a:r>
              <a:rPr lang="pl-PL" altLang="pl-PL" sz="2000">
                <a:latin typeface="Ubuntu" panose="020B0504030602030204" pitchFamily="34" charset="0"/>
                <a:ea typeface="Calibri" panose="020F0502020204030204" pitchFamily="34" charset="0"/>
                <a:cs typeface="Tahoma" panose="020B0604030504040204" pitchFamily="34" charset="0"/>
              </a:rPr>
              <a:t>Do 2 osób</a:t>
            </a:r>
            <a:endParaRPr lang="en-GB" altLang="pl-PL" sz="2000">
              <a:latin typeface="Ubuntu" panose="020B0504030602030204" pitchFamily="34" charset="0"/>
              <a:ea typeface="Calibri" panose="020F0502020204030204" pitchFamily="34" charset="0"/>
              <a:cs typeface="Tahoma" panose="020B0604030504040204" pitchFamily="34" charset="0"/>
            </a:endParaRPr>
          </a:p>
          <a:p>
            <a:pPr marL="0" indent="0" algn="just">
              <a:spcBef>
                <a:spcPts val="1200"/>
              </a:spcBef>
              <a:spcAft>
                <a:spcPts val="1200"/>
              </a:spcAft>
              <a:buFont typeface="Arial" panose="020B0604020202020204" pitchFamily="34" charset="0"/>
              <a:buNone/>
            </a:pPr>
            <a:r>
              <a:rPr lang="pl-PL" altLang="pl-PL" sz="2000">
                <a:latin typeface="Ubuntu" panose="020B0504030602030204" pitchFamily="34" charset="0"/>
                <a:ea typeface="Calibri" panose="020F0502020204030204" pitchFamily="34" charset="0"/>
                <a:cs typeface="Tahoma" panose="020B0604030504040204" pitchFamily="34" charset="0"/>
              </a:rPr>
              <a:t>Stawka dzienna wynagrodzenia</a:t>
            </a:r>
            <a:r>
              <a:rPr lang="en-GB" altLang="pl-PL" sz="2000">
                <a:latin typeface="Ubuntu" panose="020B0504030602030204" pitchFamily="34" charset="0"/>
                <a:ea typeface="Calibri" panose="020F0502020204030204" pitchFamily="34" charset="0"/>
                <a:cs typeface="Tahoma" panose="020B0604030504040204" pitchFamily="34" charset="0"/>
              </a:rPr>
              <a:t>		</a:t>
            </a:r>
            <a:r>
              <a:rPr lang="pl-PL" altLang="pl-PL" sz="2000">
                <a:latin typeface="Ubuntu" panose="020B0504030602030204" pitchFamily="34" charset="0"/>
                <a:ea typeface="Calibri" panose="020F0502020204030204" pitchFamily="34" charset="0"/>
                <a:cs typeface="Tahoma" panose="020B0604030504040204" pitchFamily="34" charset="0"/>
              </a:rPr>
              <a:t>Brak</a:t>
            </a:r>
            <a:r>
              <a:rPr lang="en-GB" altLang="pl-PL" sz="2000">
                <a:latin typeface="Ubuntu" panose="020B0504030602030204" pitchFamily="34" charset="0"/>
                <a:ea typeface="Calibri" panose="020F0502020204030204" pitchFamily="34" charset="0"/>
                <a:cs typeface="Tahoma" panose="020B0604030504040204" pitchFamily="34" charset="0"/>
              </a:rPr>
              <a:t>			</a:t>
            </a:r>
            <a:r>
              <a:rPr lang="pl-PL" altLang="pl-PL" sz="2000">
                <a:latin typeface="Ubuntu" panose="020B0504030602030204" pitchFamily="34" charset="0"/>
                <a:ea typeface="Calibri" panose="020F0502020204030204" pitchFamily="34" charset="0"/>
                <a:cs typeface="Tahoma" panose="020B0604030504040204" pitchFamily="34" charset="0"/>
              </a:rPr>
              <a:t>Do 2 osób</a:t>
            </a:r>
            <a:r>
              <a:rPr lang="en-GB" altLang="pl-PL" sz="2000">
                <a:latin typeface="Ubuntu" panose="020B0504030602030204" pitchFamily="34" charset="0"/>
                <a:ea typeface="Calibri" panose="020F0502020204030204" pitchFamily="34" charset="0"/>
                <a:cs typeface="Tahoma" panose="020B0604030504040204" pitchFamily="34" charset="0"/>
              </a:rPr>
              <a:t> </a:t>
            </a:r>
          </a:p>
          <a:p>
            <a:pPr marL="0" indent="0" algn="just">
              <a:spcBef>
                <a:spcPts val="1200"/>
              </a:spcBef>
              <a:buFont typeface="Arial" panose="020B0604020202020204" pitchFamily="34" charset="0"/>
              <a:buNone/>
            </a:pPr>
            <a:endParaRPr lang="en-GB" altLang="pl-PL" sz="2000" b="1">
              <a:solidFill>
                <a:srgbClr val="1DA090"/>
              </a:solidFill>
              <a:latin typeface="Ubuntu" panose="020B0504030602030204" pitchFamily="34" charset="0"/>
              <a:ea typeface="Calibri" panose="020F0502020204030204" pitchFamily="34" charset="0"/>
              <a:cs typeface="Tahoma" panose="020B0604030504040204" pitchFamily="34" charset="0"/>
            </a:endParaRPr>
          </a:p>
          <a:p>
            <a:pPr marL="0" indent="0" algn="just">
              <a:spcBef>
                <a:spcPts val="1200"/>
              </a:spcBef>
              <a:buFont typeface="Arial" panose="020B0604020202020204" pitchFamily="34" charset="0"/>
              <a:buNone/>
            </a:pPr>
            <a:r>
              <a:rPr lang="pl-PL" altLang="pl-PL" sz="2000" b="1">
                <a:solidFill>
                  <a:srgbClr val="1DA090"/>
                </a:solidFill>
                <a:latin typeface="Ubuntu" panose="020B0504030602030204" pitchFamily="34" charset="0"/>
                <a:ea typeface="Calibri" panose="020F0502020204030204" pitchFamily="34" charset="0"/>
                <a:cs typeface="Tahoma" panose="020B0604030504040204" pitchFamily="34" charset="0"/>
              </a:rPr>
              <a:t>Wsparcie eksperckie</a:t>
            </a:r>
            <a:r>
              <a:rPr lang="en-GB" altLang="pl-PL" sz="2000" b="1">
                <a:solidFill>
                  <a:srgbClr val="1DA090"/>
                </a:solidFill>
                <a:latin typeface="Ubuntu" panose="020B0504030602030204" pitchFamily="34" charset="0"/>
                <a:ea typeface="Calibri" panose="020F0502020204030204" pitchFamily="34" charset="0"/>
                <a:cs typeface="Tahoma" panose="020B0604030504040204" pitchFamily="34" charset="0"/>
              </a:rPr>
              <a:t>: </a:t>
            </a:r>
            <a:r>
              <a:rPr lang="en-GB" altLang="pl-PL" sz="2000">
                <a:latin typeface="Ubuntu" panose="020B0504030602030204" pitchFamily="34" charset="0"/>
                <a:ea typeface="Calibri" panose="020F0502020204030204" pitchFamily="34" charset="0"/>
                <a:cs typeface="Tahoma" panose="020B0604030504040204" pitchFamily="34" charset="0"/>
              </a:rPr>
              <a:t>EUI </a:t>
            </a:r>
            <a:r>
              <a:rPr lang="pl-PL" altLang="pl-PL" sz="2000">
                <a:latin typeface="Ubuntu" panose="020B0504030602030204" pitchFamily="34" charset="0"/>
                <a:ea typeface="Calibri" panose="020F0502020204030204" pitchFamily="34" charset="0"/>
                <a:cs typeface="Tahoma" panose="020B0604030504040204" pitchFamily="34" charset="0"/>
              </a:rPr>
              <a:t>może zarekomendować moderatora, który wesprze wizytę studyjną i proces wymiany wiedzy (wybór moderatora należy do Wnioskodawcy)</a:t>
            </a:r>
            <a:endParaRPr lang="en-GB" altLang="pl-PL" sz="2000">
              <a:latin typeface="Ubuntu" panose="020B0504030602030204" pitchFamily="34" charset="0"/>
              <a:ea typeface="Calibri" panose="020F0502020204030204" pitchFamily="34" charset="0"/>
              <a:cs typeface="Tahoma" panose="020B0604030504040204" pitchFamily="34" charset="0"/>
            </a:endParaRPr>
          </a:p>
          <a:p>
            <a:pPr marL="0" indent="0" algn="just">
              <a:spcBef>
                <a:spcPts val="1200"/>
              </a:spcBef>
            </a:pPr>
            <a:endParaRPr lang="en-GB" altLang="pl-PL" sz="900">
              <a:latin typeface="Ubuntu" panose="020B0504030602030204" pitchFamily="34" charset="0"/>
              <a:ea typeface="Calibri" panose="020F0502020204030204" pitchFamily="34" charset="0"/>
              <a:cs typeface="Tahoma" panose="020B0604030504040204" pitchFamily="34" charset="0"/>
            </a:endParaRPr>
          </a:p>
          <a:p>
            <a:pPr marL="0" indent="0" algn="just">
              <a:spcBef>
                <a:spcPct val="0"/>
              </a:spcBef>
              <a:spcAft>
                <a:spcPts val="1200"/>
              </a:spcAft>
              <a:buFont typeface="Arial" panose="020B0604020202020204" pitchFamily="34" charset="0"/>
              <a:buNone/>
            </a:pPr>
            <a:r>
              <a:rPr lang="pl-PL" altLang="pl-PL" sz="2000" b="1">
                <a:solidFill>
                  <a:srgbClr val="1DA090"/>
                </a:solidFill>
                <a:latin typeface="Ubuntu" panose="020B0504030602030204" pitchFamily="34" charset="0"/>
                <a:ea typeface="Calibri" panose="020F0502020204030204" pitchFamily="34" charset="0"/>
                <a:cs typeface="Tahoma" panose="020B0604030504040204" pitchFamily="34" charset="0"/>
              </a:rPr>
              <a:t>Znalezienie Peer City</a:t>
            </a:r>
            <a:r>
              <a:rPr lang="en-GB" altLang="pl-PL" sz="2000" b="1">
                <a:solidFill>
                  <a:srgbClr val="1DA090"/>
                </a:solidFill>
                <a:latin typeface="Ubuntu" panose="020B0504030602030204" pitchFamily="34" charset="0"/>
                <a:ea typeface="Calibri" panose="020F0502020204030204" pitchFamily="34" charset="0"/>
                <a:cs typeface="Tahoma" panose="020B0604030504040204" pitchFamily="34" charset="0"/>
              </a:rPr>
              <a:t>: </a:t>
            </a:r>
            <a:r>
              <a:rPr lang="en-GB" altLang="pl-PL" sz="2000">
                <a:latin typeface="Ubuntu" panose="020B0504030602030204" pitchFamily="34" charset="0"/>
                <a:ea typeface="Calibri" panose="020F0502020204030204" pitchFamily="34" charset="0"/>
                <a:cs typeface="Tahoma" panose="020B0604030504040204" pitchFamily="34" charset="0"/>
              </a:rPr>
              <a:t>EUI </a:t>
            </a:r>
            <a:r>
              <a:rPr lang="pl-PL" altLang="pl-PL" sz="2000">
                <a:latin typeface="Ubuntu" panose="020B0504030602030204" pitchFamily="34" charset="0"/>
                <a:ea typeface="Calibri" panose="020F0502020204030204" pitchFamily="34" charset="0"/>
                <a:cs typeface="Tahoma" panose="020B0604030504040204" pitchFamily="34" charset="0"/>
              </a:rPr>
              <a:t>ułatwia kontakt z władzami miejskimi w UE</a:t>
            </a:r>
            <a:endParaRPr lang="en-GB" altLang="pl-PL" sz="2000">
              <a:latin typeface="Ubuntu" panose="020B0504030602030204" pitchFamily="34" charset="0"/>
              <a:ea typeface="Calibri" panose="020F0502020204030204" pitchFamily="34" charset="0"/>
              <a:cs typeface="Tahoma" panose="020B060403050404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6B1CAFB-8B7B-D8A8-67F1-DB48B2BB6770}"/>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fr-BE" altLang="pl-PL">
                <a:latin typeface="Ubuntu" panose="020B0504030602030204" pitchFamily="34" charset="0"/>
              </a:rPr>
              <a:t>: </a:t>
            </a:r>
            <a:r>
              <a:rPr lang="pl-PL" altLang="pl-PL">
                <a:latin typeface="Ubuntu" panose="020B0504030602030204" pitchFamily="34" charset="0"/>
              </a:rPr>
              <a:t>proces aplikacyjny</a:t>
            </a:r>
            <a:endParaRPr lang="en-GB" altLang="pl-PL"/>
          </a:p>
        </p:txBody>
      </p:sp>
      <p:sp>
        <p:nvSpPr>
          <p:cNvPr id="3" name="Content Placeholder 2">
            <a:extLst>
              <a:ext uri="{FF2B5EF4-FFF2-40B4-BE49-F238E27FC236}">
                <a16:creationId xmlns:a16="http://schemas.microsoft.com/office/drawing/2014/main" id="{128EE5B3-5EB5-2240-B44D-D9B2AD43CC5A}"/>
              </a:ext>
            </a:extLst>
          </p:cNvPr>
          <p:cNvSpPr>
            <a:spLocks noGrp="1"/>
          </p:cNvSpPr>
          <p:nvPr>
            <p:ph idx="1"/>
          </p:nvPr>
        </p:nvSpPr>
        <p:spPr>
          <a:xfrm>
            <a:off x="838200" y="1549400"/>
            <a:ext cx="8712200" cy="3886200"/>
          </a:xfrm>
        </p:spPr>
        <p:txBody>
          <a:bodyPr>
            <a:noAutofit/>
          </a:bodyPr>
          <a:lstStyle/>
          <a:p>
            <a:pPr marL="0" indent="0" algn="just">
              <a:lnSpc>
                <a:spcPct val="115000"/>
              </a:lnSpc>
              <a:spcBef>
                <a:spcPts val="1438"/>
              </a:spcBef>
              <a:spcAft>
                <a:spcPts val="600"/>
              </a:spcAft>
              <a:buFont typeface="Arial" panose="020B0604020202020204" pitchFamily="34" charset="0"/>
              <a:buNone/>
            </a:pPr>
            <a:r>
              <a:rPr lang="pl-PL" altLang="pl-PL" sz="2000" dirty="0">
                <a:latin typeface="Ubuntu" panose="020B0504030602030204" pitchFamily="34" charset="0"/>
                <a:cs typeface="Calibri" panose="020F0502020204030204" pitchFamily="34" charset="0"/>
              </a:rPr>
              <a:t>Wnioski składane</a:t>
            </a:r>
            <a:r>
              <a:rPr lang="en-GB" altLang="pl-PL" sz="2000" dirty="0">
                <a:latin typeface="Ubuntu" panose="020B0504030602030204" pitchFamily="34" charset="0"/>
                <a:cs typeface="Calibri" panose="020F0502020204030204" pitchFamily="34" charset="0"/>
              </a:rPr>
              <a:t> </a:t>
            </a:r>
            <a:r>
              <a:rPr lang="pl-PL" altLang="pl-PL" sz="2000" b="1" dirty="0">
                <a:solidFill>
                  <a:schemeClr val="tx2"/>
                </a:solidFill>
                <a:latin typeface="Ubuntu" panose="020B0504030602030204" pitchFamily="34" charset="0"/>
                <a:cs typeface="Calibri" panose="020F0502020204030204" pitchFamily="34" charset="0"/>
              </a:rPr>
              <a:t>na bieżąco (do 17.11.2023)</a:t>
            </a:r>
            <a:endParaRPr lang="en-GB" altLang="pl-PL" sz="2000" b="1" dirty="0">
              <a:solidFill>
                <a:schemeClr val="tx2"/>
              </a:solidFill>
              <a:latin typeface="Ubuntu" panose="020B0504030602030204" pitchFamily="34" charset="0"/>
              <a:cs typeface="Calibri" panose="020F0502020204030204" pitchFamily="34" charset="0"/>
            </a:endParaRPr>
          </a:p>
          <a:p>
            <a:pPr marL="0" indent="0" algn="just">
              <a:lnSpc>
                <a:spcPct val="115000"/>
              </a:lnSpc>
              <a:spcBef>
                <a:spcPts val="1438"/>
              </a:spcBef>
              <a:spcAft>
                <a:spcPts val="600"/>
              </a:spcAft>
              <a:buFont typeface="Arial" panose="020B0604020202020204" pitchFamily="34" charset="0"/>
              <a:buNone/>
            </a:pPr>
            <a:r>
              <a:rPr lang="pl-PL" altLang="pl-PL" sz="2000" dirty="0">
                <a:latin typeface="Ubuntu" panose="020B0504030602030204" pitchFamily="34" charset="0"/>
                <a:cs typeface="Calibri" panose="020F0502020204030204" pitchFamily="34" charset="0"/>
              </a:rPr>
              <a:t>Proces selekcji wg następujących kroków</a:t>
            </a:r>
            <a:r>
              <a:rPr lang="en-GB" altLang="pl-PL" sz="2000" dirty="0">
                <a:latin typeface="Ubuntu" panose="020B0504030602030204" pitchFamily="34" charset="0"/>
                <a:cs typeface="Calibri" panose="020F0502020204030204" pitchFamily="34" charset="0"/>
              </a:rPr>
              <a:t>: </a:t>
            </a:r>
            <a:endParaRPr lang="en-GB" altLang="pl-PL" sz="2000" dirty="0">
              <a:latin typeface="Ubuntu" panose="020B0504030602030204" pitchFamily="34" charset="0"/>
              <a:ea typeface="Calibri" panose="020F0502020204030204" pitchFamily="34" charset="0"/>
              <a:cs typeface="Times New Roman" panose="02020603050405020304" pitchFamily="18" charset="0"/>
            </a:endParaRPr>
          </a:p>
          <a:p>
            <a:pPr marL="800100" lvl="1" indent="-342900" algn="just">
              <a:lnSpc>
                <a:spcPct val="100000"/>
              </a:lnSpc>
              <a:spcBef>
                <a:spcPts val="600"/>
              </a:spcBef>
              <a:spcAft>
                <a:spcPts val="600"/>
              </a:spcAft>
              <a:buFont typeface="Tahoma" panose="020B0604030504040204" pitchFamily="34" charset="0"/>
              <a:buAutoNum type="arabicPeriod"/>
            </a:pPr>
            <a:r>
              <a:rPr lang="en-GB" altLang="pl-PL" sz="1600" dirty="0">
                <a:latin typeface="Ubuntu" panose="020B0504030602030204" pitchFamily="34" charset="0"/>
                <a:cs typeface="Calibri" panose="020F0502020204030204" pitchFamily="34" charset="0"/>
              </a:rPr>
              <a:t>Prior</a:t>
            </a:r>
            <a:r>
              <a:rPr lang="pl-PL" altLang="pl-PL" sz="1600" dirty="0" err="1">
                <a:latin typeface="Ubuntu" panose="020B0504030602030204" pitchFamily="34" charset="0"/>
                <a:cs typeface="Calibri" panose="020F0502020204030204" pitchFamily="34" charset="0"/>
              </a:rPr>
              <a:t>ytetyzacja</a:t>
            </a:r>
            <a:r>
              <a:rPr lang="en-GB" altLang="pl-PL" sz="1600" dirty="0">
                <a:latin typeface="Ubuntu" panose="020B0504030602030204" pitchFamily="34" charset="0"/>
                <a:cs typeface="Calibri" panose="020F0502020204030204" pitchFamily="34" charset="0"/>
              </a:rPr>
              <a:t> </a:t>
            </a:r>
          </a:p>
          <a:p>
            <a:pPr marL="800100" lvl="1" indent="-342900" algn="just">
              <a:lnSpc>
                <a:spcPct val="100000"/>
              </a:lnSpc>
              <a:spcBef>
                <a:spcPts val="600"/>
              </a:spcBef>
              <a:spcAft>
                <a:spcPts val="600"/>
              </a:spcAft>
              <a:buFont typeface="Tahoma" panose="020B0604030504040204" pitchFamily="34" charset="0"/>
              <a:buAutoNum type="arabicPeriod"/>
            </a:pPr>
            <a:r>
              <a:rPr lang="pl-PL" altLang="pl-PL" sz="1600" dirty="0">
                <a:latin typeface="Ubuntu" panose="020B0504030602030204" pitchFamily="34" charset="0"/>
                <a:cs typeface="Calibri" panose="020F0502020204030204" pitchFamily="34" charset="0"/>
              </a:rPr>
              <a:t>Sprawdzenie kwalifikowalności</a:t>
            </a:r>
            <a:endParaRPr lang="en-GB" altLang="pl-PL" sz="1600" dirty="0">
              <a:latin typeface="Ubuntu" panose="020B0504030602030204" pitchFamily="34" charset="0"/>
              <a:cs typeface="Calibri" panose="020F0502020204030204" pitchFamily="34" charset="0"/>
            </a:endParaRPr>
          </a:p>
          <a:p>
            <a:pPr marL="800100" lvl="1" indent="-342900" algn="just">
              <a:lnSpc>
                <a:spcPct val="100000"/>
              </a:lnSpc>
              <a:spcBef>
                <a:spcPts val="600"/>
              </a:spcBef>
              <a:spcAft>
                <a:spcPts val="600"/>
              </a:spcAft>
              <a:buFont typeface="Tahoma" panose="020B0604030504040204" pitchFamily="34" charset="0"/>
              <a:buAutoNum type="arabicPeriod"/>
            </a:pPr>
            <a:r>
              <a:rPr lang="pl-PL" altLang="pl-PL" sz="1600" dirty="0">
                <a:latin typeface="Ubuntu" panose="020B0504030602030204" pitchFamily="34" charset="0"/>
                <a:cs typeface="Calibri" panose="020F0502020204030204" pitchFamily="34" charset="0"/>
              </a:rPr>
              <a:t>Ocena merytoryczna</a:t>
            </a:r>
            <a:endParaRPr lang="en-GB" altLang="pl-PL" sz="1600" dirty="0">
              <a:latin typeface="Ubuntu" panose="020B0504030602030204" pitchFamily="34" charset="0"/>
              <a:cs typeface="Calibri" panose="020F0502020204030204" pitchFamily="34" charset="0"/>
            </a:endParaRPr>
          </a:p>
          <a:p>
            <a:pPr marL="0" indent="0" algn="just">
              <a:lnSpc>
                <a:spcPct val="115000"/>
              </a:lnSpc>
              <a:spcBef>
                <a:spcPts val="1438"/>
              </a:spcBef>
              <a:spcAft>
                <a:spcPts val="600"/>
              </a:spcAft>
              <a:buFont typeface="Arial" panose="020B0604020202020204" pitchFamily="34" charset="0"/>
              <a:buNone/>
            </a:pPr>
            <a:r>
              <a:rPr lang="pl-PL" altLang="pl-PL" sz="2000" dirty="0">
                <a:latin typeface="Ubuntu" panose="020B0504030602030204" pitchFamily="34" charset="0"/>
                <a:cs typeface="Calibri" panose="020F0502020204030204" pitchFamily="34" charset="0"/>
              </a:rPr>
              <a:t>Wnioski ocenia zespół ekspertów pod nadzorem Sekretariatu EUI</a:t>
            </a:r>
            <a:endParaRPr lang="en-GB" altLang="pl-PL" sz="2000" dirty="0">
              <a:latin typeface="Ubuntu" panose="020B0504030602030204" pitchFamily="34" charset="0"/>
              <a:cs typeface="Calibri" panose="020F0502020204030204" pitchFamily="34" charset="0"/>
            </a:endParaRPr>
          </a:p>
          <a:p>
            <a:pPr marL="0" indent="0" algn="just">
              <a:lnSpc>
                <a:spcPct val="115000"/>
              </a:lnSpc>
              <a:spcBef>
                <a:spcPts val="1438"/>
              </a:spcBef>
              <a:spcAft>
                <a:spcPts val="600"/>
              </a:spcAft>
              <a:buFont typeface="Arial" panose="020B0604020202020204" pitchFamily="34" charset="0"/>
              <a:buNone/>
            </a:pPr>
            <a:r>
              <a:rPr lang="pl-PL" altLang="pl-PL" sz="2000" dirty="0">
                <a:latin typeface="Ubuntu" panose="020B0504030602030204" pitchFamily="34" charset="0"/>
                <a:cs typeface="Calibri" panose="020F0502020204030204" pitchFamily="34" charset="0"/>
              </a:rPr>
              <a:t>Wnioskodawcy są informowani o rezultatach na bieżąco – w ciągu ok. 4 tygodni od złożenia wniosku.</a:t>
            </a:r>
            <a:endParaRPr lang="en-GB" altLang="pl-PL" sz="2000" dirty="0">
              <a:latin typeface="Ubuntu" panose="020B0504030602030204" pitchFamily="34" charset="0"/>
              <a:cs typeface="Calibri" panose="020F0502020204030204" pitchFamily="34" charset="0"/>
            </a:endParaRPr>
          </a:p>
          <a:p>
            <a:pPr marL="0" indent="0"/>
            <a:endParaRPr lang="en-GB" altLang="pl-PL"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5474A3D-BE75-547D-2BCA-10FAC856B87E}"/>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fr-BE" altLang="pl-PL">
                <a:latin typeface="Ubuntu" panose="020B0504030602030204" pitchFamily="34" charset="0"/>
              </a:rPr>
              <a:t>: </a:t>
            </a:r>
            <a:r>
              <a:rPr lang="pl-PL" altLang="pl-PL">
                <a:latin typeface="Ubuntu" panose="020B0504030602030204" pitchFamily="34" charset="0"/>
              </a:rPr>
              <a:t>priorytetyzacja</a:t>
            </a:r>
            <a:endParaRPr lang="en-GB" altLang="pl-PL"/>
          </a:p>
        </p:txBody>
      </p:sp>
      <p:sp>
        <p:nvSpPr>
          <p:cNvPr id="3" name="Content Placeholder 2">
            <a:extLst>
              <a:ext uri="{FF2B5EF4-FFF2-40B4-BE49-F238E27FC236}">
                <a16:creationId xmlns:a16="http://schemas.microsoft.com/office/drawing/2014/main" id="{BDE217C1-46A6-EC1A-DD14-9DF2A872CA15}"/>
              </a:ext>
            </a:extLst>
          </p:cNvPr>
          <p:cNvSpPr>
            <a:spLocks noGrp="1"/>
          </p:cNvSpPr>
          <p:nvPr>
            <p:ph idx="1"/>
          </p:nvPr>
        </p:nvSpPr>
        <p:spPr>
          <a:xfrm>
            <a:off x="838200" y="1657350"/>
            <a:ext cx="10009188" cy="3886200"/>
          </a:xfrm>
        </p:spPr>
        <p:txBody>
          <a:bodyPr>
            <a:noAutofit/>
          </a:bodyPr>
          <a:lstStyle/>
          <a:p>
            <a:pPr marL="0" indent="0" algn="just">
              <a:lnSpc>
                <a:spcPct val="115000"/>
              </a:lnSpc>
              <a:spcBef>
                <a:spcPts val="1438"/>
              </a:spcBef>
              <a:spcAft>
                <a:spcPts val="600"/>
              </a:spcAft>
              <a:buFont typeface="Arial" panose="020B0604020202020204" pitchFamily="34" charset="0"/>
              <a:buNone/>
            </a:pPr>
            <a:r>
              <a:rPr lang="pl-PL" altLang="pl-PL" sz="2000" b="1">
                <a:solidFill>
                  <a:srgbClr val="002060"/>
                </a:solidFill>
                <a:cs typeface="Tahoma" panose="020B0604030504040204" pitchFamily="34" charset="0"/>
              </a:rPr>
              <a:t>WŁADZE MIEJSKIE</a:t>
            </a:r>
            <a:r>
              <a:rPr lang="en-GB" altLang="pl-PL" sz="2000" b="1">
                <a:solidFill>
                  <a:srgbClr val="002060"/>
                </a:solidFill>
                <a:cs typeface="Tahoma" panose="020B0604030504040204" pitchFamily="34" charset="0"/>
              </a:rPr>
              <a:t>…</a:t>
            </a:r>
          </a:p>
          <a:p>
            <a:pPr marL="0" indent="0" algn="just">
              <a:lnSpc>
                <a:spcPct val="100000"/>
              </a:lnSpc>
              <a:spcBef>
                <a:spcPts val="1438"/>
              </a:spcBef>
              <a:spcAft>
                <a:spcPts val="600"/>
              </a:spcAft>
              <a:buFont typeface="Symbol" pitchFamily="2" charset="2"/>
              <a:buBlip>
                <a:blip r:embed="rId3"/>
              </a:buBlip>
            </a:pPr>
            <a:r>
              <a:rPr lang="pl-PL" altLang="pl-PL" sz="2000">
                <a:latin typeface="Ubuntu" panose="020B0504030602030204" pitchFamily="34" charset="0"/>
                <a:ea typeface="Calibri" panose="020F0502020204030204" pitchFamily="34" charset="0"/>
                <a:cs typeface="Times New Roman" panose="02020603050405020304" pitchFamily="18" charset="0"/>
              </a:rPr>
              <a:t>Z regionów mniej rozwiniętych (pierwszy priorytet) oraz z regionów przejściowych (drugi priorytet)</a:t>
            </a:r>
            <a:endParaRPr lang="en-GB" altLang="pl-PL" sz="2000">
              <a:latin typeface="Ubuntu" panose="020B0504030602030204" pitchFamily="34" charset="0"/>
              <a:ea typeface="Calibri" panose="020F0502020204030204" pitchFamily="34" charset="0"/>
              <a:cs typeface="Times New Roman" panose="02020603050405020304" pitchFamily="18" charset="0"/>
            </a:endParaRPr>
          </a:p>
          <a:p>
            <a:pPr marL="0" indent="0" algn="just">
              <a:lnSpc>
                <a:spcPct val="100000"/>
              </a:lnSpc>
              <a:spcBef>
                <a:spcPts val="1438"/>
              </a:spcBef>
              <a:spcAft>
                <a:spcPts val="600"/>
              </a:spcAft>
              <a:buFont typeface="Symbol" pitchFamily="2" charset="2"/>
              <a:buBlip>
                <a:blip r:embed="rId3"/>
              </a:buBlip>
            </a:pPr>
            <a:r>
              <a:rPr lang="pl-PL" altLang="pl-PL" sz="2000">
                <a:latin typeface="Ubuntu" panose="020B0504030602030204" pitchFamily="34" charset="0"/>
                <a:ea typeface="Calibri" panose="020F0502020204030204" pitchFamily="34" charset="0"/>
                <a:cs typeface="Times New Roman" panose="02020603050405020304" pitchFamily="18" charset="0"/>
              </a:rPr>
              <a:t>Z miast poniżej 500 000 mieszkańców</a:t>
            </a:r>
            <a:endParaRPr lang="en-GB" altLang="pl-PL" sz="2000">
              <a:latin typeface="Ubuntu" panose="020B0504030602030204" pitchFamily="34" charset="0"/>
              <a:ea typeface="Calibri" panose="020F0502020204030204" pitchFamily="34" charset="0"/>
              <a:cs typeface="Times New Roman" panose="02020603050405020304" pitchFamily="18" charset="0"/>
            </a:endParaRPr>
          </a:p>
          <a:p>
            <a:pPr marL="0" indent="0" algn="just">
              <a:lnSpc>
                <a:spcPct val="100000"/>
              </a:lnSpc>
              <a:spcBef>
                <a:spcPts val="1438"/>
              </a:spcBef>
              <a:spcAft>
                <a:spcPts val="600"/>
              </a:spcAft>
              <a:buFont typeface="Symbol" pitchFamily="2" charset="2"/>
              <a:buBlip>
                <a:blip r:embed="rId3"/>
              </a:buBlip>
            </a:pPr>
            <a:r>
              <a:rPr lang="pl-PL" altLang="pl-PL" sz="2000">
                <a:latin typeface="Ubuntu" panose="020B0504030602030204" pitchFamily="34" charset="0"/>
                <a:ea typeface="Calibri" panose="020F0502020204030204" pitchFamily="34" charset="0"/>
                <a:cs typeface="Times New Roman" panose="02020603050405020304" pitchFamily="18" charset="0"/>
              </a:rPr>
              <a:t>Z miast biorących udział w Ocenie Wzajemnej EUI</a:t>
            </a:r>
            <a:endParaRPr lang="en-GB" altLang="pl-PL" sz="2000">
              <a:latin typeface="Ubuntu" panose="020B0504030602030204" pitchFamily="34" charset="0"/>
              <a:ea typeface="Calibri" panose="020F0502020204030204" pitchFamily="34" charset="0"/>
              <a:cs typeface="Times New Roman" panose="02020603050405020304" pitchFamily="18" charset="0"/>
            </a:endParaRPr>
          </a:p>
          <a:p>
            <a:pPr marL="0" indent="0" algn="just">
              <a:lnSpc>
                <a:spcPct val="100000"/>
              </a:lnSpc>
              <a:spcBef>
                <a:spcPts val="1438"/>
              </a:spcBef>
              <a:spcAft>
                <a:spcPts val="600"/>
              </a:spcAft>
              <a:buFont typeface="Symbol" pitchFamily="2" charset="2"/>
              <a:buBlip>
                <a:blip r:embed="rId3"/>
              </a:buBlip>
            </a:pPr>
            <a:r>
              <a:rPr lang="pl-PL" altLang="pl-PL" sz="2000">
                <a:latin typeface="Ubuntu" panose="020B0504030602030204" pitchFamily="34" charset="0"/>
                <a:ea typeface="Calibri" panose="020F0502020204030204" pitchFamily="34" charset="0"/>
                <a:cs typeface="Times New Roman" panose="02020603050405020304" pitchFamily="18" charset="0"/>
              </a:rPr>
              <a:t>Które nie otrzymały jeszcze pomocy w ramach Wymiany między miastami</a:t>
            </a:r>
            <a:endParaRPr lang="en-GB" altLang="pl-PL" sz="2000">
              <a:latin typeface="Ubuntu" panose="020B0504030602030204" pitchFamily="34" charset="0"/>
              <a:ea typeface="Calibri" panose="020F0502020204030204" pitchFamily="34" charset="0"/>
              <a:cs typeface="Times New Roman" panose="02020603050405020304" pitchFamily="18" charset="0"/>
            </a:endParaRPr>
          </a:p>
          <a:p>
            <a:pPr marL="0" indent="0" algn="just">
              <a:lnSpc>
                <a:spcPct val="100000"/>
              </a:lnSpc>
              <a:spcBef>
                <a:spcPts val="1438"/>
              </a:spcBef>
              <a:spcAft>
                <a:spcPts val="600"/>
              </a:spcAft>
              <a:buFont typeface="Symbol" pitchFamily="2" charset="2"/>
              <a:buBlip>
                <a:blip r:embed="rId3"/>
              </a:buBlip>
            </a:pPr>
            <a:r>
              <a:rPr lang="pl-PL" altLang="pl-PL" sz="2000">
                <a:latin typeface="Ubuntu" panose="020B0504030602030204" pitchFamily="34" charset="0"/>
                <a:ea typeface="Calibri" panose="020F0502020204030204" pitchFamily="34" charset="0"/>
                <a:cs typeface="Times New Roman" panose="02020603050405020304" pitchFamily="18" charset="0"/>
              </a:rPr>
              <a:t>Wnioskujący po raz drugi</a:t>
            </a:r>
            <a:endParaRPr lang="en-GB" altLang="pl-PL" sz="2000">
              <a:latin typeface="Ubuntu" panose="020B0504030602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ltLang="pl-PL"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5A2E2B-D4D9-D742-9735-79AD57479E42}"/>
              </a:ext>
            </a:extLst>
          </p:cNvPr>
          <p:cNvSpPr/>
          <p:nvPr/>
        </p:nvSpPr>
        <p:spPr>
          <a:xfrm>
            <a:off x="296863" y="255588"/>
            <a:ext cx="2927350" cy="6075362"/>
          </a:xfrm>
          <a:prstGeom prst="rect">
            <a:avLst/>
          </a:prstGeom>
          <a:solidFill>
            <a:srgbClr val="E1E0DA">
              <a:alpha val="40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GB">
              <a:latin typeface="Ubuntu" panose="020B0504030602030204" pitchFamily="34" charset="0"/>
            </a:endParaRPr>
          </a:p>
        </p:txBody>
      </p:sp>
      <p:sp>
        <p:nvSpPr>
          <p:cNvPr id="28675" name="ZoneTexte 4">
            <a:extLst>
              <a:ext uri="{FF2B5EF4-FFF2-40B4-BE49-F238E27FC236}">
                <a16:creationId xmlns:a16="http://schemas.microsoft.com/office/drawing/2014/main" id="{98C979B6-9551-D936-B56B-0881DA9B4218}"/>
              </a:ext>
            </a:extLst>
          </p:cNvPr>
          <p:cNvSpPr txBox="1">
            <a:spLocks noChangeArrowheads="1"/>
          </p:cNvSpPr>
          <p:nvPr/>
        </p:nvSpPr>
        <p:spPr bwMode="auto">
          <a:xfrm>
            <a:off x="3927475" y="852488"/>
            <a:ext cx="76596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r>
              <a:rPr lang="pl-PL" altLang="pl-PL" sz="3200" b="1">
                <a:solidFill>
                  <a:schemeClr val="accent2"/>
                </a:solidFill>
                <a:latin typeface="Ubuntu" panose="020B0504030602030204" pitchFamily="34" charset="0"/>
                <a:cs typeface="Tahoma" panose="020B0604030504040204" pitchFamily="34" charset="0"/>
              </a:rPr>
              <a:t>INICJATYWA ZOSTAŁA STWORZONA</a:t>
            </a:r>
            <a:endParaRPr lang="en-GB" altLang="pl-PL" sz="3200" b="1">
              <a:solidFill>
                <a:schemeClr val="accent2"/>
              </a:solidFill>
              <a:latin typeface="Ubuntu" panose="020B0504030602030204" pitchFamily="34" charset="0"/>
              <a:cs typeface="Tahoma" panose="020B0604030504040204" pitchFamily="34" charset="0"/>
            </a:endParaRPr>
          </a:p>
          <a:p>
            <a:r>
              <a:rPr lang="pl-PL" altLang="pl-PL" sz="3200" b="1">
                <a:solidFill>
                  <a:schemeClr val="accent1"/>
                </a:solidFill>
                <a:latin typeface="Ubuntu" panose="020B0504030602030204" pitchFamily="34" charset="0"/>
                <a:cs typeface="Tahoma" panose="020B0604030504040204" pitchFamily="34" charset="0"/>
              </a:rPr>
              <a:t>w celu:</a:t>
            </a:r>
            <a:endParaRPr lang="en-GB" altLang="pl-PL" sz="3200" b="1">
              <a:solidFill>
                <a:schemeClr val="accent1"/>
              </a:solidFill>
              <a:latin typeface="Ubuntu" panose="020B0504030602030204" pitchFamily="34" charset="0"/>
              <a:cs typeface="Tahoma" panose="020B0604030504040204" pitchFamily="34" charset="0"/>
            </a:endParaRPr>
          </a:p>
        </p:txBody>
      </p:sp>
      <p:sp>
        <p:nvSpPr>
          <p:cNvPr id="22" name="ZoneTexte 21">
            <a:extLst>
              <a:ext uri="{FF2B5EF4-FFF2-40B4-BE49-F238E27FC236}">
                <a16:creationId xmlns:a16="http://schemas.microsoft.com/office/drawing/2014/main" id="{A51AFD57-54AA-89AA-0027-A7FC2B4EF934}"/>
              </a:ext>
            </a:extLst>
          </p:cNvPr>
          <p:cNvSpPr txBox="1"/>
          <p:nvPr/>
        </p:nvSpPr>
        <p:spPr>
          <a:xfrm>
            <a:off x="3927475" y="2295525"/>
            <a:ext cx="7288213" cy="3478213"/>
          </a:xfrm>
          <a:prstGeom prst="rect">
            <a:avLst/>
          </a:prstGeom>
          <a:noFill/>
        </p:spPr>
        <p:txBody>
          <a:bodyPr>
            <a:spAutoFit/>
          </a:bodyPr>
          <a:lstStyle>
            <a:lvl1pPr marL="285750" indent="-28575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pPr>
              <a:buFontTx/>
              <a:buBlip>
                <a:blip r:embed="rId3"/>
              </a:buBlip>
            </a:pPr>
            <a:r>
              <a:rPr lang="pl-PL" altLang="pl-PL" sz="2000">
                <a:latin typeface="Ubuntu" panose="020B0504030602030204" pitchFamily="34" charset="0"/>
                <a:cs typeface="Tahoma" panose="020B0604030504040204" pitchFamily="34" charset="0"/>
              </a:rPr>
              <a:t>Zidentyfikowania i przetestowania innowacyjnych, transferowalnych i skalowalnych rozwiązań na rzecz problemów zrównoważonego rozwoju miejskiego w UE</a:t>
            </a:r>
          </a:p>
          <a:p>
            <a:endParaRPr lang="pl-PL" altLang="pl-PL" sz="2000">
              <a:solidFill>
                <a:schemeClr val="tx2"/>
              </a:solidFill>
              <a:latin typeface="Ubuntu" panose="020B0504030602030204" pitchFamily="34" charset="0"/>
              <a:cs typeface="Tahoma" panose="020B0604030504040204" pitchFamily="34" charset="0"/>
            </a:endParaRPr>
          </a:p>
          <a:p>
            <a:pPr>
              <a:buFontTx/>
              <a:buBlip>
                <a:blip r:embed="rId3"/>
              </a:buBlip>
            </a:pPr>
            <a:r>
              <a:rPr lang="pl-PL" altLang="pl-PL" sz="2000" b="1">
                <a:latin typeface="Ubuntu" panose="020B0504030602030204" pitchFamily="34" charset="0"/>
                <a:cs typeface="Tahoma" panose="020B0604030504040204" pitchFamily="34" charset="0"/>
              </a:rPr>
              <a:t>budowania potencjału miast na rzecz zrównoważonego rozwoju miejskiego</a:t>
            </a:r>
            <a:endParaRPr lang="en-GB" altLang="pl-PL" sz="2000" b="1">
              <a:latin typeface="Ubuntu" panose="020B0504030602030204" pitchFamily="34" charset="0"/>
              <a:cs typeface="Tahoma" panose="020B0604030504040204" pitchFamily="34" charset="0"/>
            </a:endParaRPr>
          </a:p>
          <a:p>
            <a:pPr>
              <a:buFontTx/>
              <a:buBlip>
                <a:blip r:embed="rId3"/>
              </a:buBlip>
            </a:pPr>
            <a:endParaRPr lang="pl-PL" altLang="pl-PL" sz="2000">
              <a:solidFill>
                <a:schemeClr val="tx2"/>
              </a:solidFill>
              <a:latin typeface="Ubuntu" panose="020B0504030602030204" pitchFamily="34" charset="0"/>
              <a:cs typeface="Tahoma" panose="020B0604030504040204" pitchFamily="34" charset="0"/>
            </a:endParaRPr>
          </a:p>
          <a:p>
            <a:pPr>
              <a:buFontTx/>
              <a:buBlip>
                <a:blip r:embed="rId3"/>
              </a:buBlip>
            </a:pPr>
            <a:r>
              <a:rPr lang="pl-PL" altLang="pl-PL" sz="2000">
                <a:latin typeface="Ubuntu" panose="020B0504030602030204" pitchFamily="34" charset="0"/>
                <a:cs typeface="Tahoma" panose="020B0604030504040204" pitchFamily="34" charset="0"/>
              </a:rPr>
              <a:t>Komunikowania i rozpowszechniania wiedzy z wdrożonych projektów i budowanie wiedzy na podstawie zrealizowanych projektów i  doświadczeń</a:t>
            </a:r>
          </a:p>
          <a:p>
            <a:endParaRPr lang="pl-PL" altLang="pl-PL" sz="2000">
              <a:latin typeface="Ubuntu" panose="020B0504030602030204" pitchFamily="34" charset="0"/>
              <a:cs typeface="Tahoma" panose="020B0604030504040204" pitchFamily="34" charset="0"/>
            </a:endParaRPr>
          </a:p>
        </p:txBody>
      </p:sp>
      <p:grpSp>
        <p:nvGrpSpPr>
          <p:cNvPr id="28677" name="Groupe 35">
            <a:extLst>
              <a:ext uri="{FF2B5EF4-FFF2-40B4-BE49-F238E27FC236}">
                <a16:creationId xmlns:a16="http://schemas.microsoft.com/office/drawing/2014/main" id="{F968A717-2905-72E1-4B09-C2F5E46E3036}"/>
              </a:ext>
            </a:extLst>
          </p:cNvPr>
          <p:cNvGrpSpPr>
            <a:grpSpLocks/>
          </p:cNvGrpSpPr>
          <p:nvPr/>
        </p:nvGrpSpPr>
        <p:grpSpPr bwMode="auto">
          <a:xfrm>
            <a:off x="303213" y="871538"/>
            <a:ext cx="2943225" cy="1497012"/>
            <a:chOff x="8320723" y="4507713"/>
            <a:chExt cx="1963381" cy="1077667"/>
          </a:xfrm>
        </p:grpSpPr>
        <p:sp>
          <p:nvSpPr>
            <p:cNvPr id="28682" name="TextBox 23">
              <a:extLst>
                <a:ext uri="{FF2B5EF4-FFF2-40B4-BE49-F238E27FC236}">
                  <a16:creationId xmlns:a16="http://schemas.microsoft.com/office/drawing/2014/main" id="{0F464FAF-C127-57D1-5FBF-B30C09A90DF2}"/>
                </a:ext>
              </a:extLst>
            </p:cNvPr>
            <p:cNvSpPr txBox="1">
              <a:spLocks noChangeArrowheads="1"/>
            </p:cNvSpPr>
            <p:nvPr/>
          </p:nvSpPr>
          <p:spPr bwMode="auto">
            <a:xfrm>
              <a:off x="8420117" y="4507713"/>
              <a:ext cx="1734772" cy="73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pPr algn="ctr"/>
              <a:r>
                <a:rPr lang="pl-PL" altLang="pl-PL" sz="2000">
                  <a:solidFill>
                    <a:schemeClr val="tx2"/>
                  </a:solidFill>
                  <a:latin typeface="Ubuntu Light" panose="020B0304030602030204" pitchFamily="34" charset="0"/>
                  <a:cs typeface="Tahoma" panose="020B0604030504040204" pitchFamily="34" charset="0"/>
                </a:rPr>
                <a:t>FINANSOWANIE INNOWACYJNYCH PROJEKTÓW</a:t>
              </a:r>
            </a:p>
          </p:txBody>
        </p:sp>
        <p:pic>
          <p:nvPicPr>
            <p:cNvPr id="28683" name="Image 34">
              <a:extLst>
                <a:ext uri="{FF2B5EF4-FFF2-40B4-BE49-F238E27FC236}">
                  <a16:creationId xmlns:a16="http://schemas.microsoft.com/office/drawing/2014/main" id="{76581491-B8AD-9A8B-8716-B936AABD9C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0723" y="5089220"/>
              <a:ext cx="1963381" cy="49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8" name="TextBox 23">
            <a:extLst>
              <a:ext uri="{FF2B5EF4-FFF2-40B4-BE49-F238E27FC236}">
                <a16:creationId xmlns:a16="http://schemas.microsoft.com/office/drawing/2014/main" id="{A2120ACF-0F66-C25B-1047-4530C3880910}"/>
              </a:ext>
            </a:extLst>
          </p:cNvPr>
          <p:cNvSpPr txBox="1">
            <a:spLocks noChangeArrowheads="1"/>
          </p:cNvSpPr>
          <p:nvPr/>
        </p:nvSpPr>
        <p:spPr bwMode="auto">
          <a:xfrm>
            <a:off x="296863" y="2508250"/>
            <a:ext cx="290353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pPr algn="ctr"/>
            <a:r>
              <a:rPr lang="pl-PL" altLang="pl-PL" sz="2000" b="1">
                <a:solidFill>
                  <a:schemeClr val="tx2"/>
                </a:solidFill>
                <a:latin typeface="Ubuntu Light" panose="020B0304030602030204" pitchFamily="34" charset="0"/>
                <a:cs typeface="Tahoma" panose="020B0604030504040204" pitchFamily="34" charset="0"/>
              </a:rPr>
              <a:t>DZIAŁANIA NA RZECZ WZMOCNIENIA POTENCJAŁU (ZASOBÓW)</a:t>
            </a:r>
          </a:p>
        </p:txBody>
      </p:sp>
      <p:sp>
        <p:nvSpPr>
          <p:cNvPr id="28679" name="TextBox 23">
            <a:extLst>
              <a:ext uri="{FF2B5EF4-FFF2-40B4-BE49-F238E27FC236}">
                <a16:creationId xmlns:a16="http://schemas.microsoft.com/office/drawing/2014/main" id="{9886B799-B566-A96A-4555-84B82015BE42}"/>
              </a:ext>
            </a:extLst>
          </p:cNvPr>
          <p:cNvSpPr txBox="1">
            <a:spLocks noChangeArrowheads="1"/>
          </p:cNvSpPr>
          <p:nvPr/>
        </p:nvSpPr>
        <p:spPr bwMode="auto">
          <a:xfrm>
            <a:off x="303213" y="4500563"/>
            <a:ext cx="289718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pPr algn="ctr"/>
            <a:r>
              <a:rPr lang="pl-PL" altLang="pl-PL" sz="2000">
                <a:solidFill>
                  <a:schemeClr val="tx2"/>
                </a:solidFill>
                <a:latin typeface="Ubuntu Light" panose="020B0304030602030204" pitchFamily="34" charset="0"/>
                <a:cs typeface="Tahoma" panose="020B0604030504040204" pitchFamily="34" charset="0"/>
              </a:rPr>
              <a:t>DZIAŁANIA NA RZECZ ROZPOWSZECHNIANIA I WYMIANY WIEDZY</a:t>
            </a:r>
          </a:p>
        </p:txBody>
      </p:sp>
      <p:pic>
        <p:nvPicPr>
          <p:cNvPr id="28680" name="Image 34">
            <a:extLst>
              <a:ext uri="{FF2B5EF4-FFF2-40B4-BE49-F238E27FC236}">
                <a16:creationId xmlns:a16="http://schemas.microsoft.com/office/drawing/2014/main" id="{B44A829A-645F-D382-2D8A-641F8B10C5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400" y="3651250"/>
            <a:ext cx="294481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Image 34">
            <a:extLst>
              <a:ext uri="{FF2B5EF4-FFF2-40B4-BE49-F238E27FC236}">
                <a16:creationId xmlns:a16="http://schemas.microsoft.com/office/drawing/2014/main" id="{28B3F6A7-57A6-670C-3D2F-5D30A791A0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175" y="5641975"/>
            <a:ext cx="29432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60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91AF4A66-9FE4-6359-D89C-1363F48E65DA}"/>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fr-BE" altLang="pl-PL">
                <a:latin typeface="Ubuntu" panose="020B0504030602030204" pitchFamily="34" charset="0"/>
              </a:rPr>
              <a:t>: </a:t>
            </a:r>
            <a:r>
              <a:rPr lang="pl-PL" altLang="pl-PL">
                <a:latin typeface="Ubuntu" panose="020B0504030602030204" pitchFamily="34" charset="0"/>
              </a:rPr>
              <a:t>sprawdzenie kwalifikowalności</a:t>
            </a:r>
            <a:endParaRPr lang="en-GB" altLang="pl-PL"/>
          </a:p>
        </p:txBody>
      </p:sp>
      <p:sp>
        <p:nvSpPr>
          <p:cNvPr id="3" name="Content Placeholder 2">
            <a:extLst>
              <a:ext uri="{FF2B5EF4-FFF2-40B4-BE49-F238E27FC236}">
                <a16:creationId xmlns:a16="http://schemas.microsoft.com/office/drawing/2014/main" id="{3ECF37EF-9340-AF10-DFF0-CADCA17159C8}"/>
              </a:ext>
            </a:extLst>
          </p:cNvPr>
          <p:cNvSpPr>
            <a:spLocks noGrp="1"/>
          </p:cNvSpPr>
          <p:nvPr>
            <p:ph idx="1"/>
          </p:nvPr>
        </p:nvSpPr>
        <p:spPr>
          <a:xfrm>
            <a:off x="838200" y="1825625"/>
            <a:ext cx="10515600" cy="3886200"/>
          </a:xfrm>
        </p:spPr>
        <p:txBody>
          <a:bodyPr rtlCol="0">
            <a:normAutofit/>
          </a:bodyPr>
          <a:lstStyle/>
          <a:p>
            <a:pPr marL="0" indent="0" algn="just" fontAlgn="auto">
              <a:lnSpc>
                <a:spcPct val="115000"/>
              </a:lnSpc>
              <a:spcBef>
                <a:spcPts val="1440"/>
              </a:spcBef>
              <a:spcAft>
                <a:spcPts val="600"/>
              </a:spcAft>
              <a:buFont typeface="Arial" panose="020B0604020202020204" pitchFamily="34" charset="0"/>
              <a:buNone/>
              <a:defRPr/>
            </a:pPr>
            <a:r>
              <a:rPr lang="en-GB" sz="2000" dirty="0">
                <a:latin typeface="+mj-lt"/>
                <a:cs typeface="Times New Roman" panose="02020603050405020304" pitchFamily="18" charset="0"/>
              </a:rPr>
              <a:t> </a:t>
            </a:r>
          </a:p>
        </p:txBody>
      </p:sp>
      <p:sp>
        <p:nvSpPr>
          <p:cNvPr id="38916" name="TextBox 4">
            <a:extLst>
              <a:ext uri="{FF2B5EF4-FFF2-40B4-BE49-F238E27FC236}">
                <a16:creationId xmlns:a16="http://schemas.microsoft.com/office/drawing/2014/main" id="{766896D5-E71A-6870-552C-FD46F4E25ADE}"/>
              </a:ext>
            </a:extLst>
          </p:cNvPr>
          <p:cNvSpPr txBox="1">
            <a:spLocks noChangeArrowheads="1"/>
          </p:cNvSpPr>
          <p:nvPr/>
        </p:nvSpPr>
        <p:spPr bwMode="auto">
          <a:xfrm>
            <a:off x="838200" y="1825625"/>
            <a:ext cx="861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pPr algn="just">
              <a:lnSpc>
                <a:spcPct val="115000"/>
              </a:lnSpc>
              <a:spcBef>
                <a:spcPts val="1438"/>
              </a:spcBef>
              <a:spcAft>
                <a:spcPts val="600"/>
              </a:spcAft>
              <a:buFont typeface="Symbol" pitchFamily="2" charset="2"/>
              <a:buBlip>
                <a:blip r:embed="rId3"/>
              </a:buBlip>
            </a:pPr>
            <a:r>
              <a:rPr lang="pl-PL" altLang="pl-PL" sz="2000" dirty="0">
                <a:latin typeface="Ubuntu" panose="020B0504030602030204" pitchFamily="34" charset="0"/>
                <a:ea typeface="Calibri" panose="020F0502020204030204" pitchFamily="34" charset="0"/>
                <a:cs typeface="Times New Roman" panose="02020603050405020304" pitchFamily="18" charset="0"/>
              </a:rPr>
              <a:t>Złożenie pełnej aplikacji poprzez EU </a:t>
            </a:r>
            <a:r>
              <a:rPr lang="pl-PL" altLang="pl-PL" sz="2000" dirty="0" err="1">
                <a:latin typeface="Ubuntu" panose="020B0504030602030204" pitchFamily="34" charset="0"/>
                <a:ea typeface="Calibri" panose="020F0502020204030204" pitchFamily="34" charset="0"/>
                <a:cs typeface="Times New Roman" panose="02020603050405020304" pitchFamily="18" charset="0"/>
              </a:rPr>
              <a:t>Survey</a:t>
            </a:r>
            <a:r>
              <a:rPr lang="pl-PL" altLang="pl-PL" sz="2000" dirty="0">
                <a:latin typeface="Ubuntu" panose="020B0504030602030204" pitchFamily="34" charset="0"/>
                <a:ea typeface="Calibri" panose="020F0502020204030204" pitchFamily="34" charset="0"/>
                <a:cs typeface="Times New Roman" panose="02020603050405020304" pitchFamily="18" charset="0"/>
              </a:rPr>
              <a:t> przed terminem składania wniosków (obecnie 17.11.2023)</a:t>
            </a:r>
            <a:endParaRPr lang="en-GB" altLang="pl-PL" sz="2000" dirty="0">
              <a:latin typeface="Ubuntu" panose="020B0504030602030204" pitchFamily="34" charset="0"/>
              <a:ea typeface="Calibri" panose="020F0502020204030204" pitchFamily="34" charset="0"/>
              <a:cs typeface="Times New Roman" panose="02020603050405020304" pitchFamily="18" charset="0"/>
            </a:endParaRPr>
          </a:p>
          <a:p>
            <a:pPr algn="just">
              <a:lnSpc>
                <a:spcPct val="115000"/>
              </a:lnSpc>
              <a:spcBef>
                <a:spcPts val="1438"/>
              </a:spcBef>
              <a:spcAft>
                <a:spcPts val="600"/>
              </a:spcAft>
              <a:buFont typeface="Symbol" pitchFamily="2" charset="2"/>
              <a:buBlip>
                <a:blip r:embed="rId3"/>
              </a:buBlip>
            </a:pPr>
            <a:r>
              <a:rPr lang="pl-PL" altLang="pl-PL" sz="2000" dirty="0">
                <a:latin typeface="Ubuntu" panose="020B0504030602030204" pitchFamily="34" charset="0"/>
                <a:ea typeface="Calibri" panose="020F0502020204030204" pitchFamily="34" charset="0"/>
                <a:cs typeface="Times New Roman" panose="02020603050405020304" pitchFamily="18" charset="0"/>
              </a:rPr>
              <a:t>Wnioskodawca oraz Peer są kwalifikowanymi władzami miejskimi z siedzibą w jednym z Państw UE</a:t>
            </a:r>
          </a:p>
          <a:p>
            <a:pPr algn="just">
              <a:lnSpc>
                <a:spcPct val="115000"/>
              </a:lnSpc>
              <a:spcBef>
                <a:spcPts val="1438"/>
              </a:spcBef>
              <a:spcAft>
                <a:spcPts val="600"/>
              </a:spcAft>
              <a:buFont typeface="Symbol" pitchFamily="2" charset="2"/>
              <a:buBlip>
                <a:blip r:embed="rId3"/>
              </a:buBlip>
            </a:pPr>
            <a:r>
              <a:rPr lang="en-GB" altLang="pl-PL" sz="2000" dirty="0">
                <a:latin typeface="Ubuntu" panose="020B0504030602030204" pitchFamily="34" charset="0"/>
                <a:ea typeface="Calibri" panose="020F0502020204030204" pitchFamily="34" charset="0"/>
                <a:cs typeface="Times New Roman" panose="02020603050405020304" pitchFamily="18" charset="0"/>
              </a:rPr>
              <a:t>Peers </a:t>
            </a:r>
            <a:r>
              <a:rPr lang="pl-PL" altLang="pl-PL" sz="2000" dirty="0">
                <a:latin typeface="Ubuntu" panose="020B0504030602030204" pitchFamily="34" charset="0"/>
                <a:ea typeface="Calibri" panose="020F0502020204030204" pitchFamily="34" charset="0"/>
                <a:cs typeface="Times New Roman" panose="02020603050405020304" pitchFamily="18" charset="0"/>
              </a:rPr>
              <a:t>pochodzą z innego kraju niż Wnioskodawca</a:t>
            </a:r>
            <a:endParaRPr lang="en-GB" altLang="pl-PL" sz="2000" dirty="0">
              <a:latin typeface="Ubuntu" panose="020B0504030602030204" pitchFamily="34" charset="0"/>
              <a:ea typeface="Calibri" panose="020F0502020204030204" pitchFamily="34" charset="0"/>
              <a:cs typeface="Times New Roman" panose="02020603050405020304" pitchFamily="18" charset="0"/>
            </a:endParaRPr>
          </a:p>
          <a:p>
            <a:pPr algn="just">
              <a:lnSpc>
                <a:spcPct val="115000"/>
              </a:lnSpc>
              <a:spcBef>
                <a:spcPts val="1438"/>
              </a:spcBef>
              <a:spcAft>
                <a:spcPts val="600"/>
              </a:spcAft>
              <a:buFont typeface="Symbol" pitchFamily="2" charset="2"/>
              <a:buBlip>
                <a:blip r:embed="rId3"/>
              </a:buBlip>
            </a:pPr>
            <a:r>
              <a:rPr lang="pl-PL" altLang="pl-PL" sz="2000" dirty="0">
                <a:latin typeface="Ubuntu" panose="020B0504030602030204" pitchFamily="34" charset="0"/>
                <a:ea typeface="Calibri" panose="020F0502020204030204" pitchFamily="34" charset="0"/>
                <a:cs typeface="Times New Roman" panose="02020603050405020304" pitchFamily="18" charset="0"/>
              </a:rPr>
              <a:t>Formalnie brak przesłanek do wykluczenia (brak zakazu udzielania pomocy)</a:t>
            </a:r>
            <a:endParaRPr lang="en-GB" altLang="pl-PL" sz="2000" dirty="0">
              <a:latin typeface="Ubuntu" panose="020B0504030602030204" pitchFamily="34" charset="0"/>
              <a:ea typeface="Calibri" panose="020F0502020204030204" pitchFamily="34" charset="0"/>
              <a:cs typeface="Times New Roman" panose="02020603050405020304" pitchFamily="18" charset="0"/>
            </a:endParaRPr>
          </a:p>
          <a:p>
            <a:pPr algn="just">
              <a:lnSpc>
                <a:spcPct val="115000"/>
              </a:lnSpc>
              <a:spcBef>
                <a:spcPts val="1438"/>
              </a:spcBef>
              <a:spcAft>
                <a:spcPts val="600"/>
              </a:spcAft>
              <a:buFont typeface="Symbol" pitchFamily="2" charset="2"/>
              <a:buBlip>
                <a:blip r:embed="rId3"/>
              </a:buBlip>
            </a:pPr>
            <a:r>
              <a:rPr lang="pl-PL" altLang="pl-PL" sz="2000" dirty="0">
                <a:latin typeface="Ubuntu" panose="020B0504030602030204" pitchFamily="34" charset="0"/>
                <a:ea typeface="Calibri" panose="020F0502020204030204" pitchFamily="34" charset="0"/>
                <a:cs typeface="Times New Roman" panose="02020603050405020304" pitchFamily="18" charset="0"/>
              </a:rPr>
              <a:t>Zarówno Wnioskodawca, jak i Peer zatwierdzają wniosek (specjalny formularz akceptacji)</a:t>
            </a:r>
            <a:endParaRPr lang="en-GB" altLang="pl-PL" sz="2000" dirty="0">
              <a:latin typeface="Ubuntu" panose="020B05040306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BBBDA139-54BB-CA4A-B6DF-CC380B78BB57}"/>
              </a:ext>
            </a:extLst>
          </p:cNvPr>
          <p:cNvSpPr>
            <a:spLocks noGrp="1"/>
          </p:cNvSpPr>
          <p:nvPr>
            <p:ph type="title"/>
          </p:nvPr>
        </p:nvSpPr>
        <p:spPr>
          <a:xfrm>
            <a:off x="838200" y="365125"/>
            <a:ext cx="10515600" cy="1184275"/>
          </a:xfrm>
        </p:spPr>
        <p:txBody>
          <a:bodyPr/>
          <a:lstStyle/>
          <a:p>
            <a:r>
              <a:rPr lang="pl-PL" altLang="pl-PL">
                <a:latin typeface="Ubuntu" panose="020B0504030602030204" pitchFamily="34" charset="0"/>
              </a:rPr>
              <a:t>Wymiana między miastami</a:t>
            </a:r>
            <a:r>
              <a:rPr lang="fr-BE" altLang="pl-PL">
                <a:latin typeface="Ubuntu" panose="020B0504030602030204" pitchFamily="34" charset="0"/>
              </a:rPr>
              <a:t>: </a:t>
            </a:r>
            <a:r>
              <a:rPr lang="pl-PL" altLang="pl-PL">
                <a:latin typeface="Ubuntu" panose="020B0504030602030204" pitchFamily="34" charset="0"/>
              </a:rPr>
              <a:t>ocena jakościowa</a:t>
            </a:r>
            <a:r>
              <a:rPr lang="fr-BE" altLang="pl-PL">
                <a:latin typeface="Ubuntu" panose="020B0504030602030204" pitchFamily="34" charset="0"/>
              </a:rPr>
              <a:t> (1/2)</a:t>
            </a:r>
            <a:endParaRPr lang="en-GB" altLang="pl-PL"/>
          </a:p>
        </p:txBody>
      </p:sp>
      <p:sp>
        <p:nvSpPr>
          <p:cNvPr id="4" name="Content Placeholder 2">
            <a:extLst>
              <a:ext uri="{FF2B5EF4-FFF2-40B4-BE49-F238E27FC236}">
                <a16:creationId xmlns:a16="http://schemas.microsoft.com/office/drawing/2014/main" id="{BCB0B55C-B85B-A8AF-34C1-767AF711DA34}"/>
              </a:ext>
            </a:extLst>
          </p:cNvPr>
          <p:cNvSpPr txBox="1">
            <a:spLocks/>
          </p:cNvSpPr>
          <p:nvPr/>
        </p:nvSpPr>
        <p:spPr>
          <a:xfrm>
            <a:off x="381000" y="1209675"/>
            <a:ext cx="9804400" cy="3886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15000"/>
              </a:lnSpc>
              <a:spcBef>
                <a:spcPts val="1440"/>
              </a:spcBef>
              <a:spcAft>
                <a:spcPts val="600"/>
              </a:spcAft>
              <a:buFont typeface="Arial" panose="020B0604020202020204" pitchFamily="34" charset="0"/>
              <a:buNone/>
              <a:defRPr/>
            </a:pPr>
            <a:r>
              <a:rPr lang="pl-PL" sz="2000" b="1" dirty="0">
                <a:solidFill>
                  <a:srgbClr val="002060"/>
                </a:solidFill>
                <a:latin typeface="+mj-lt"/>
                <a:ea typeface="Tahoma" panose="020B0604030504040204" pitchFamily="34" charset="0"/>
                <a:cs typeface="Tahoma" panose="020B0604030504040204" pitchFamily="34" charset="0"/>
              </a:rPr>
              <a:t>WYZWANIE</a:t>
            </a:r>
            <a:endParaRPr lang="en-GB" sz="2000" b="1" dirty="0">
              <a:solidFill>
                <a:srgbClr val="002060"/>
              </a:solidFill>
              <a:latin typeface="+mj-lt"/>
              <a:ea typeface="Tahoma" panose="020B0604030504040204" pitchFamily="34" charset="0"/>
              <a:cs typeface="Tahoma" panose="020B0604030504040204" pitchFamily="34" charset="0"/>
            </a:endParaRPr>
          </a:p>
          <a:p>
            <a:pPr marL="342900" indent="-342900" algn="just" fontAlgn="auto">
              <a:lnSpc>
                <a:spcPct val="100000"/>
              </a:lnSpc>
              <a:spcBef>
                <a:spcPts val="600"/>
              </a:spcBef>
              <a:spcAft>
                <a:spcPts val="600"/>
              </a:spcAft>
              <a:buFont typeface="Symbol" panose="05050102010706020507" pitchFamily="18" charset="2"/>
              <a:buBlip>
                <a:blip r:embed="rId3"/>
              </a:buBlip>
              <a:defRPr/>
            </a:pPr>
            <a:r>
              <a:rPr lang="pl-PL" sz="2000" dirty="0">
                <a:latin typeface="Ubuntu" panose="020B0504030602030204" pitchFamily="34" charset="0"/>
                <a:ea typeface="Calibri" panose="020F0502020204030204" pitchFamily="34" charset="0"/>
                <a:cs typeface="Times New Roman" panose="02020603050405020304" pitchFamily="18" charset="0"/>
              </a:rPr>
              <a:t>Wniosek skupia się na wyzwaniu związanym ze Zrównoważonym Rozwojem Miejskim w ramach Polityki Spójności UE</a:t>
            </a:r>
            <a:endParaRPr lang="en-GB" sz="2000" dirty="0">
              <a:latin typeface="Ubuntu" panose="020B0504030602030204" pitchFamily="34" charset="0"/>
              <a:ea typeface="Calibri" panose="020F0502020204030204" pitchFamily="34" charset="0"/>
              <a:cs typeface="Times New Roman" panose="02020603050405020304" pitchFamily="18" charset="0"/>
            </a:endParaRPr>
          </a:p>
          <a:p>
            <a:pPr marL="342900" indent="-342900" algn="just" fontAlgn="auto">
              <a:lnSpc>
                <a:spcPct val="100000"/>
              </a:lnSpc>
              <a:spcBef>
                <a:spcPts val="600"/>
              </a:spcBef>
              <a:spcAft>
                <a:spcPts val="600"/>
              </a:spcAft>
              <a:buFont typeface="Symbol" panose="05050102010706020507" pitchFamily="18" charset="2"/>
              <a:buBlip>
                <a:blip r:embed="rId3"/>
              </a:buBlip>
              <a:defRPr/>
            </a:pPr>
            <a:r>
              <a:rPr lang="pl-PL" sz="2000" dirty="0">
                <a:latin typeface="Ubuntu" panose="020B0504030602030204" pitchFamily="34" charset="0"/>
                <a:ea typeface="Calibri" panose="020F0502020204030204" pitchFamily="34" charset="0"/>
                <a:cs typeface="Times New Roman" panose="02020603050405020304" pitchFamily="18" charset="0"/>
              </a:rPr>
              <a:t>Wydarzenia (na miejscu i online) są uzasadnione</a:t>
            </a:r>
            <a:endParaRPr lang="en-GB" sz="2000" dirty="0">
              <a:latin typeface="Ubuntu" panose="020B0504030602030204" pitchFamily="34" charset="0"/>
              <a:ea typeface="Calibri" panose="020F0502020204030204" pitchFamily="34" charset="0"/>
              <a:cs typeface="Times New Roman" panose="02020603050405020304" pitchFamily="18" charset="0"/>
            </a:endParaRPr>
          </a:p>
          <a:p>
            <a:pPr marL="0" indent="0" algn="just" fontAlgn="auto">
              <a:lnSpc>
                <a:spcPct val="100000"/>
              </a:lnSpc>
              <a:spcBef>
                <a:spcPts val="1440"/>
              </a:spcBef>
              <a:spcAft>
                <a:spcPts val="600"/>
              </a:spcAft>
              <a:buFont typeface="Arial" panose="020B0604020202020204" pitchFamily="34" charset="0"/>
              <a:buNone/>
              <a:defRPr/>
            </a:pPr>
            <a:r>
              <a:rPr lang="en-GB" sz="2000" b="1" dirty="0">
                <a:solidFill>
                  <a:srgbClr val="002060"/>
                </a:solidFill>
                <a:latin typeface="+mj-lt"/>
                <a:ea typeface="Tahoma" panose="020B0604030504040204" pitchFamily="34" charset="0"/>
                <a:cs typeface="Tahoma" panose="020B0604030504040204" pitchFamily="34" charset="0"/>
              </a:rPr>
              <a:t>MOT</a:t>
            </a:r>
            <a:r>
              <a:rPr lang="pl-PL" sz="2000" b="1" dirty="0">
                <a:solidFill>
                  <a:srgbClr val="002060"/>
                </a:solidFill>
                <a:latin typeface="+mj-lt"/>
                <a:ea typeface="Tahoma" panose="020B0604030504040204" pitchFamily="34" charset="0"/>
                <a:cs typeface="Tahoma" panose="020B0604030504040204" pitchFamily="34" charset="0"/>
              </a:rPr>
              <a:t>YWACJA</a:t>
            </a:r>
            <a:endParaRPr lang="en-GB" sz="2000" b="1" dirty="0">
              <a:solidFill>
                <a:srgbClr val="002060"/>
              </a:solidFill>
              <a:latin typeface="+mj-lt"/>
              <a:ea typeface="Tahoma" panose="020B0604030504040204" pitchFamily="34" charset="0"/>
              <a:cs typeface="Tahoma" panose="020B0604030504040204" pitchFamily="34" charset="0"/>
            </a:endParaRPr>
          </a:p>
          <a:p>
            <a:pPr marL="342900" indent="-342900" algn="just" fontAlgn="auto">
              <a:lnSpc>
                <a:spcPct val="100000"/>
              </a:lnSpc>
              <a:spcBef>
                <a:spcPts val="600"/>
              </a:spcBef>
              <a:spcAft>
                <a:spcPts val="600"/>
              </a:spcAft>
              <a:buFont typeface="Arial" panose="020B0604020202020204" pitchFamily="34" charset="0"/>
              <a:buBlip>
                <a:blip r:embed="rId3"/>
              </a:buBlip>
              <a:defRPr/>
            </a:pPr>
            <a:r>
              <a:rPr lang="pl-PL" sz="2000" dirty="0">
                <a:latin typeface="Ubuntu" panose="020B0504030602030204" pitchFamily="34" charset="0"/>
                <a:cs typeface="Times New Roman" panose="02020603050405020304" pitchFamily="18" charset="0"/>
              </a:rPr>
              <a:t>Wnioskodawca wykazuje zaangażowanie lub zainteresowanie zintegrowanym, ukierunkowanym na miejsce podejściem lub projektowaniem i wdrażaniem strategii Zrównoważonego Rozwoju Miejskiego</a:t>
            </a:r>
          </a:p>
          <a:p>
            <a:pPr marL="342900" indent="-342900" algn="just" fontAlgn="auto">
              <a:lnSpc>
                <a:spcPct val="100000"/>
              </a:lnSpc>
              <a:spcBef>
                <a:spcPts val="600"/>
              </a:spcBef>
              <a:spcAft>
                <a:spcPts val="600"/>
              </a:spcAft>
              <a:buFont typeface="Arial" panose="020B0604020202020204" pitchFamily="34" charset="0"/>
              <a:buBlip>
                <a:blip r:embed="rId3"/>
              </a:buBlip>
              <a:defRPr/>
            </a:pPr>
            <a:r>
              <a:rPr lang="pl-PL" sz="2000" dirty="0">
                <a:latin typeface="Ubuntu" panose="020B0504030602030204" pitchFamily="34" charset="0"/>
                <a:cs typeface="Times New Roman" panose="02020603050405020304" pitchFamily="18" charset="0"/>
              </a:rPr>
              <a:t>Wnioskodawca uzasadnia, jakie korzyści odniesie (poprawa instrumentu polityki i zdolności wnioskodawcy)</a:t>
            </a:r>
          </a:p>
          <a:p>
            <a:pPr marL="342900" indent="-342900" algn="just" fontAlgn="auto">
              <a:lnSpc>
                <a:spcPct val="100000"/>
              </a:lnSpc>
              <a:spcBef>
                <a:spcPts val="600"/>
              </a:spcBef>
              <a:spcAft>
                <a:spcPts val="600"/>
              </a:spcAft>
              <a:buFont typeface="Arial" panose="020B0604020202020204" pitchFamily="34" charset="0"/>
              <a:buBlip>
                <a:blip r:embed="rId3"/>
              </a:buBlip>
              <a:defRPr/>
            </a:pPr>
            <a:r>
              <a:rPr lang="pl-PL" sz="2000" dirty="0">
                <a:latin typeface="Ubuntu" panose="020B0504030602030204" pitchFamily="34" charset="0"/>
                <a:cs typeface="Times New Roman" panose="02020603050405020304" pitchFamily="18" charset="0"/>
              </a:rPr>
              <a:t>Rodzaj wymaganych produktów spójny z charakterem i ukierunkowaniem tematycznym wymiany</a:t>
            </a:r>
            <a:endParaRPr lang="en-GB" sz="2000" dirty="0">
              <a:latin typeface="Ubuntu" panose="020B0504030602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E3CB3-DAF8-7D10-30C0-228EB3638D9B}"/>
              </a:ext>
            </a:extLst>
          </p:cNvPr>
          <p:cNvSpPr>
            <a:spLocks noGrp="1"/>
          </p:cNvSpPr>
          <p:nvPr>
            <p:ph type="title"/>
          </p:nvPr>
        </p:nvSpPr>
        <p:spPr>
          <a:xfrm>
            <a:off x="838200" y="365125"/>
            <a:ext cx="10515600" cy="955675"/>
          </a:xfrm>
        </p:spPr>
        <p:txBody>
          <a:bodyPr rtlCol="0">
            <a:normAutofit fontScale="90000"/>
          </a:bodyPr>
          <a:lstStyle/>
          <a:p>
            <a:pPr fontAlgn="auto">
              <a:spcBef>
                <a:spcPts val="2400"/>
              </a:spcBef>
              <a:spcAft>
                <a:spcPts val="0"/>
              </a:spcAft>
              <a:defRPr/>
            </a:pPr>
            <a:r>
              <a:rPr lang="pl-PL" sz="3200" dirty="0">
                <a:latin typeface="Ubuntu" panose="020B0504030602030204" pitchFamily="34" charset="0"/>
              </a:rPr>
              <a:t>Jak aplikować do</a:t>
            </a:r>
            <a:r>
              <a:rPr lang="en-GB" sz="3200" dirty="0">
                <a:latin typeface="Ubuntu" panose="020B0504030602030204" pitchFamily="34" charset="0"/>
              </a:rPr>
              <a:t> </a:t>
            </a:r>
            <a:r>
              <a:rPr lang="pl-PL" sz="3200" dirty="0">
                <a:latin typeface="Ubuntu" panose="020B0504030602030204" pitchFamily="34" charset="0"/>
              </a:rPr>
              <a:t>wsparcia</a:t>
            </a:r>
            <a:r>
              <a:rPr lang="en-GB" sz="3200" dirty="0">
                <a:latin typeface="Ubuntu" panose="020B0504030602030204" pitchFamily="34" charset="0"/>
              </a:rPr>
              <a:t> </a:t>
            </a:r>
            <a:r>
              <a:rPr lang="pl-PL" sz="3200" dirty="0">
                <a:latin typeface="Ubuntu" panose="020B0504030602030204" pitchFamily="34" charset="0"/>
              </a:rPr>
              <a:t>Wymiany między miastami</a:t>
            </a:r>
            <a:r>
              <a:rPr lang="en-GB" sz="3200" dirty="0">
                <a:latin typeface="Ubuntu" panose="020B0504030602030204" pitchFamily="34" charset="0"/>
              </a:rPr>
              <a:t>? </a:t>
            </a:r>
            <a:endParaRPr lang="en-GB" sz="3200" dirty="0">
              <a:solidFill>
                <a:schemeClr val="tx2">
                  <a:lumMod val="50000"/>
                  <a:lumOff val="50000"/>
                </a:schemeClr>
              </a:solidFill>
              <a:latin typeface="Ubuntu" panose="020B0504030602030204" pitchFamily="34" charset="0"/>
            </a:endParaRPr>
          </a:p>
        </p:txBody>
      </p:sp>
      <p:sp>
        <p:nvSpPr>
          <p:cNvPr id="43011" name="TextBox 4">
            <a:extLst>
              <a:ext uri="{FF2B5EF4-FFF2-40B4-BE49-F238E27FC236}">
                <a16:creationId xmlns:a16="http://schemas.microsoft.com/office/drawing/2014/main" id="{755D7DBE-DC95-295D-4B45-EFA4113158D9}"/>
              </a:ext>
            </a:extLst>
          </p:cNvPr>
          <p:cNvSpPr txBox="1">
            <a:spLocks noChangeArrowheads="1"/>
          </p:cNvSpPr>
          <p:nvPr/>
        </p:nvSpPr>
        <p:spPr bwMode="auto">
          <a:xfrm>
            <a:off x="838200" y="13081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r>
              <a:rPr lang="pl-PL" altLang="pl-PL" sz="2400" b="1">
                <a:solidFill>
                  <a:srgbClr val="002060"/>
                </a:solidFill>
                <a:latin typeface="Ubuntu" panose="020B0504030602030204" pitchFamily="34" charset="0"/>
              </a:rPr>
              <a:t>Kluczowe daty</a:t>
            </a:r>
            <a:r>
              <a:rPr lang="en-GB" altLang="pl-PL" sz="2400" b="1">
                <a:solidFill>
                  <a:srgbClr val="002060"/>
                </a:solidFill>
                <a:latin typeface="Ubuntu" panose="020B0504030602030204" pitchFamily="34" charset="0"/>
              </a:rPr>
              <a:t> </a:t>
            </a:r>
            <a:endParaRPr lang="en-GB" altLang="pl-PL" sz="2400" b="1">
              <a:solidFill>
                <a:srgbClr val="002060"/>
              </a:solidFill>
            </a:endParaRPr>
          </a:p>
        </p:txBody>
      </p:sp>
      <p:sp>
        <p:nvSpPr>
          <p:cNvPr id="43012" name="Content Placeholder 2">
            <a:extLst>
              <a:ext uri="{FF2B5EF4-FFF2-40B4-BE49-F238E27FC236}">
                <a16:creationId xmlns:a16="http://schemas.microsoft.com/office/drawing/2014/main" id="{06B6F5B8-BBB6-7515-16C1-7A2A10577E7F}"/>
              </a:ext>
            </a:extLst>
          </p:cNvPr>
          <p:cNvSpPr txBox="1">
            <a:spLocks/>
          </p:cNvSpPr>
          <p:nvPr/>
        </p:nvSpPr>
        <p:spPr bwMode="auto">
          <a:xfrm>
            <a:off x="750888" y="3787775"/>
            <a:ext cx="105156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spcBef>
                <a:spcPts val="600"/>
              </a:spcBef>
              <a:spcAft>
                <a:spcPts val="600"/>
              </a:spcAft>
              <a:buClr>
                <a:schemeClr val="accent2"/>
              </a:buClr>
              <a:buFont typeface="Arial" panose="020B0604020202020204" pitchFamily="34" charset="0"/>
              <a:buBlip>
                <a:blip r:embed="rId3"/>
              </a:buBlip>
            </a:pPr>
            <a:r>
              <a:rPr lang="pl-PL" altLang="pl-PL" sz="2000" dirty="0">
                <a:latin typeface="Ubuntu" panose="020B0504030602030204" pitchFamily="34" charset="0"/>
                <a:cs typeface="Tahoma" panose="020B0604030504040204" pitchFamily="34" charset="0"/>
              </a:rPr>
              <a:t>Złożenie wniosku na platformie</a:t>
            </a:r>
            <a:r>
              <a:rPr lang="en-GB" altLang="pl-PL" sz="2000" dirty="0">
                <a:latin typeface="Ubuntu" panose="020B0504030602030204" pitchFamily="34" charset="0"/>
                <a:cs typeface="Tahoma" panose="020B0604030504040204" pitchFamily="34" charset="0"/>
              </a:rPr>
              <a:t> EU survey: </a:t>
            </a:r>
            <a:r>
              <a:rPr lang="en-GB" altLang="pl-PL" sz="2000" dirty="0">
                <a:latin typeface="Ubuntu" panose="020B0504030602030204" pitchFamily="34" charset="0"/>
                <a:cs typeface="Tahoma" panose="020B0604030504040204" pitchFamily="34" charset="0"/>
                <a:hlinkClick r:id="rId4"/>
              </a:rPr>
              <a:t>link</a:t>
            </a:r>
            <a:endParaRPr lang="en-GB" altLang="pl-PL" sz="2000" dirty="0">
              <a:latin typeface="Ubuntu" panose="020B0504030602030204" pitchFamily="34" charset="0"/>
              <a:cs typeface="Tahoma" panose="020B0604030504040204" pitchFamily="34" charset="0"/>
            </a:endParaRPr>
          </a:p>
          <a:p>
            <a:pPr>
              <a:spcBef>
                <a:spcPts val="600"/>
              </a:spcBef>
              <a:spcAft>
                <a:spcPts val="600"/>
              </a:spcAft>
              <a:buClr>
                <a:schemeClr val="accent2"/>
              </a:buClr>
              <a:buFont typeface="Arial" panose="020B0604020202020204" pitchFamily="34" charset="0"/>
              <a:buBlip>
                <a:blip r:embed="rId3"/>
              </a:buBlip>
            </a:pPr>
            <a:r>
              <a:rPr lang="pl-PL" altLang="pl-PL" sz="2000" dirty="0">
                <a:latin typeface="Ubuntu" panose="020B0504030602030204" pitchFamily="34" charset="0"/>
                <a:cs typeface="Tahoma" panose="020B0604030504040204" pitchFamily="34" charset="0"/>
              </a:rPr>
              <a:t>Dokumenty robocze - edytowalne</a:t>
            </a:r>
            <a:r>
              <a:rPr lang="en-GB" altLang="pl-PL" sz="2000" dirty="0">
                <a:latin typeface="Ubuntu" panose="020B0504030602030204" pitchFamily="34" charset="0"/>
                <a:cs typeface="Tahoma" panose="020B0604030504040204" pitchFamily="34" charset="0"/>
              </a:rPr>
              <a:t>: </a:t>
            </a:r>
          </a:p>
          <a:p>
            <a:pPr lvl="1">
              <a:spcBef>
                <a:spcPts val="600"/>
              </a:spcBef>
              <a:spcAft>
                <a:spcPts val="600"/>
              </a:spcAft>
              <a:buClr>
                <a:schemeClr val="accent2"/>
              </a:buClr>
              <a:buFont typeface="Arial" panose="020B0604020202020204" pitchFamily="34" charset="0"/>
              <a:buBlip>
                <a:blip r:embed="rId3"/>
              </a:buBlip>
            </a:pPr>
            <a:r>
              <a:rPr lang="en-GB" altLang="pl-PL" sz="2000" dirty="0">
                <a:latin typeface="Ubuntu" panose="020B0504030602030204" pitchFamily="34" charset="0"/>
                <a:cs typeface="Tahoma" panose="020B0604030504040204" pitchFamily="34" charset="0"/>
                <a:hlinkClick r:id="rId5"/>
              </a:rPr>
              <a:t>EU Survey (word format) </a:t>
            </a:r>
            <a:r>
              <a:rPr lang="en-GB" altLang="pl-PL" sz="2000" dirty="0">
                <a:latin typeface="Ubuntu" panose="020B0504030602030204" pitchFamily="34" charset="0"/>
                <a:cs typeface="Tahoma" panose="020B0604030504040204" pitchFamily="34" charset="0"/>
              </a:rPr>
              <a:t>	</a:t>
            </a:r>
            <a:r>
              <a:rPr lang="en-GB" altLang="pl-PL" sz="2000" dirty="0">
                <a:latin typeface="Ubuntu" panose="020B0504030602030204" pitchFamily="34" charset="0"/>
                <a:cs typeface="Tahoma" panose="020B0604030504040204" pitchFamily="34" charset="0"/>
                <a:hlinkClick r:id="rId6"/>
              </a:rPr>
              <a:t>Workplan and Budget file</a:t>
            </a:r>
            <a:endParaRPr lang="en-GB" altLang="pl-PL" sz="2000" dirty="0">
              <a:latin typeface="Ubuntu" panose="020B0504030602030204" pitchFamily="34" charset="0"/>
              <a:cs typeface="Tahoma" panose="020B0604030504040204" pitchFamily="34" charset="0"/>
            </a:endParaRPr>
          </a:p>
          <a:p>
            <a:pPr>
              <a:spcBef>
                <a:spcPts val="600"/>
              </a:spcBef>
              <a:spcAft>
                <a:spcPts val="600"/>
              </a:spcAft>
              <a:buClr>
                <a:schemeClr val="accent2"/>
              </a:buClr>
              <a:buFont typeface="Arial" panose="020B0604020202020204" pitchFamily="34" charset="0"/>
              <a:buBlip>
                <a:blip r:embed="rId3"/>
              </a:buBlip>
            </a:pPr>
            <a:r>
              <a:rPr lang="pl-PL" altLang="pl-PL" sz="2000" dirty="0">
                <a:latin typeface="Ubuntu" panose="020B0504030602030204" pitchFamily="34" charset="0"/>
                <a:cs typeface="Tahoma" panose="020B0604030504040204" pitchFamily="34" charset="0"/>
              </a:rPr>
              <a:t>Wskazówki i dodatkowe informacje</a:t>
            </a:r>
            <a:r>
              <a:rPr lang="en-GB" altLang="pl-PL" sz="2000" dirty="0">
                <a:latin typeface="Ubuntu" panose="020B0504030602030204" pitchFamily="34" charset="0"/>
                <a:cs typeface="Tahoma" panose="020B0604030504040204" pitchFamily="34" charset="0"/>
              </a:rPr>
              <a:t> </a:t>
            </a:r>
            <a:r>
              <a:rPr lang="en-GB" altLang="pl-PL" sz="2000" dirty="0">
                <a:latin typeface="Ubuntu" panose="020B0504030602030204" pitchFamily="34" charset="0"/>
                <a:cs typeface="Tahoma" panose="020B0604030504040204" pitchFamily="34" charset="0"/>
                <a:hlinkClick r:id="rId7"/>
              </a:rPr>
              <a:t>available on EUI Website</a:t>
            </a:r>
            <a:endParaRPr lang="en-GB" altLang="pl-PL" sz="2000" dirty="0">
              <a:latin typeface="Ubuntu" panose="020B0504030602030204" pitchFamily="34" charset="0"/>
              <a:cs typeface="Tahoma" panose="020B0604030504040204" pitchFamily="34" charset="0"/>
            </a:endParaRPr>
          </a:p>
          <a:p>
            <a:pPr>
              <a:spcBef>
                <a:spcPts val="600"/>
              </a:spcBef>
              <a:spcAft>
                <a:spcPts val="600"/>
              </a:spcAft>
              <a:buClr>
                <a:schemeClr val="accent2"/>
              </a:buClr>
              <a:buFont typeface="Arial" panose="020B0604020202020204" pitchFamily="34" charset="0"/>
              <a:buBlip>
                <a:blip r:embed="rId3"/>
              </a:buBlip>
            </a:pPr>
            <a:r>
              <a:rPr lang="en-GB" altLang="pl-PL" sz="2000" dirty="0">
                <a:latin typeface="Ubuntu" panose="020B0504030602030204" pitchFamily="34" charset="0"/>
                <a:cs typeface="Tahoma" panose="020B0604030504040204" pitchFamily="34" charset="0"/>
                <a:hlinkClick r:id="rId8"/>
              </a:rPr>
              <a:t>Form</a:t>
            </a:r>
            <a:r>
              <a:rPr lang="en-GB" altLang="pl-PL" sz="2000" dirty="0">
                <a:latin typeface="Ubuntu" panose="020B0504030602030204" pitchFamily="34" charset="0"/>
                <a:cs typeface="Tahoma" panose="020B0604030504040204" pitchFamily="34" charset="0"/>
              </a:rPr>
              <a:t> </a:t>
            </a:r>
            <a:r>
              <a:rPr lang="pl-PL" altLang="pl-PL" sz="2000" dirty="0">
                <a:latin typeface="Ubuntu" panose="020B0504030602030204" pitchFamily="34" charset="0"/>
                <a:cs typeface="Tahoma" panose="020B0604030504040204" pitchFamily="34" charset="0"/>
              </a:rPr>
              <a:t>aby otrzymać kontakt do innego miasta z Instytucji Pośredniczącej EUI</a:t>
            </a:r>
            <a:endParaRPr lang="en-GB" altLang="pl-PL" sz="2000" dirty="0">
              <a:latin typeface="Ubuntu" panose="020B0504030602030204" pitchFamily="34" charset="0"/>
              <a:cs typeface="Tahoma" panose="020B0604030504040204" pitchFamily="34" charset="0"/>
            </a:endParaRPr>
          </a:p>
        </p:txBody>
      </p:sp>
      <p:sp>
        <p:nvSpPr>
          <p:cNvPr id="43013" name="TextBox 5">
            <a:extLst>
              <a:ext uri="{FF2B5EF4-FFF2-40B4-BE49-F238E27FC236}">
                <a16:creationId xmlns:a16="http://schemas.microsoft.com/office/drawing/2014/main" id="{E197A864-946E-38AD-E2B9-A8C9BB8661F7}"/>
              </a:ext>
            </a:extLst>
          </p:cNvPr>
          <p:cNvSpPr txBox="1">
            <a:spLocks noChangeArrowheads="1"/>
          </p:cNvSpPr>
          <p:nvPr/>
        </p:nvSpPr>
        <p:spPr bwMode="auto">
          <a:xfrm>
            <a:off x="838200" y="315595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fontAlgn="base">
              <a:spcBef>
                <a:spcPct val="0"/>
              </a:spcBef>
              <a:spcAft>
                <a:spcPct val="0"/>
              </a:spcAft>
              <a:defRPr>
                <a:solidFill>
                  <a:schemeClr val="tx1"/>
                </a:solidFill>
                <a:latin typeface="Tahoma" panose="020B0604030504040204" pitchFamily="34" charset="0"/>
              </a:defRPr>
            </a:lvl6pPr>
            <a:lvl7pPr marL="2971800" indent="-228600" fontAlgn="base">
              <a:spcBef>
                <a:spcPct val="0"/>
              </a:spcBef>
              <a:spcAft>
                <a:spcPct val="0"/>
              </a:spcAft>
              <a:defRPr>
                <a:solidFill>
                  <a:schemeClr val="tx1"/>
                </a:solidFill>
                <a:latin typeface="Tahoma" panose="020B0604030504040204" pitchFamily="34" charset="0"/>
              </a:defRPr>
            </a:lvl7pPr>
            <a:lvl8pPr marL="3429000" indent="-228600" fontAlgn="base">
              <a:spcBef>
                <a:spcPct val="0"/>
              </a:spcBef>
              <a:spcAft>
                <a:spcPct val="0"/>
              </a:spcAft>
              <a:defRPr>
                <a:solidFill>
                  <a:schemeClr val="tx1"/>
                </a:solidFill>
                <a:latin typeface="Tahoma" panose="020B0604030504040204" pitchFamily="34" charset="0"/>
              </a:defRPr>
            </a:lvl8pPr>
            <a:lvl9pPr marL="3886200" indent="-228600" fontAlgn="base">
              <a:spcBef>
                <a:spcPct val="0"/>
              </a:spcBef>
              <a:spcAft>
                <a:spcPct val="0"/>
              </a:spcAft>
              <a:defRPr>
                <a:solidFill>
                  <a:schemeClr val="tx1"/>
                </a:solidFill>
                <a:latin typeface="Tahoma" panose="020B0604030504040204" pitchFamily="34" charset="0"/>
              </a:defRPr>
            </a:lvl9pPr>
          </a:lstStyle>
          <a:p>
            <a:r>
              <a:rPr lang="pl-PL" altLang="pl-PL" sz="2400" b="1">
                <a:solidFill>
                  <a:srgbClr val="002060"/>
                </a:solidFill>
                <a:latin typeface="Ubuntu" panose="020B0504030602030204" pitchFamily="34" charset="0"/>
              </a:rPr>
              <a:t>Gdzie aplikować</a:t>
            </a:r>
            <a:r>
              <a:rPr lang="en-GB" altLang="pl-PL" sz="2400" b="1">
                <a:solidFill>
                  <a:srgbClr val="002060"/>
                </a:solidFill>
                <a:latin typeface="Ubuntu" panose="020B0504030602030204" pitchFamily="34" charset="0"/>
              </a:rPr>
              <a:t>? </a:t>
            </a:r>
          </a:p>
        </p:txBody>
      </p:sp>
      <p:graphicFrame>
        <p:nvGraphicFramePr>
          <p:cNvPr id="8" name="Table 8">
            <a:extLst>
              <a:ext uri="{FF2B5EF4-FFF2-40B4-BE49-F238E27FC236}">
                <a16:creationId xmlns:a16="http://schemas.microsoft.com/office/drawing/2014/main" id="{FFDF31EA-04D6-608E-58B0-59B06818AAEB}"/>
              </a:ext>
            </a:extLst>
          </p:cNvPr>
          <p:cNvGraphicFramePr>
            <a:graphicFrameLocks noGrp="1"/>
          </p:cNvGraphicFramePr>
          <p:nvPr>
            <p:extLst>
              <p:ext uri="{D42A27DB-BD31-4B8C-83A1-F6EECF244321}">
                <p14:modId xmlns:p14="http://schemas.microsoft.com/office/powerpoint/2010/main" val="4172756251"/>
              </p:ext>
            </p:extLst>
          </p:nvPr>
        </p:nvGraphicFramePr>
        <p:xfrm>
          <a:off x="838200" y="1887538"/>
          <a:ext cx="10845800" cy="1432560"/>
        </p:xfrm>
        <a:graphic>
          <a:graphicData uri="http://schemas.openxmlformats.org/drawingml/2006/table">
            <a:tbl>
              <a:tblPr/>
              <a:tblGrid>
                <a:gridCol w="3929063">
                  <a:extLst>
                    <a:ext uri="{9D8B030D-6E8A-4147-A177-3AD203B41FA5}">
                      <a16:colId xmlns:a16="http://schemas.microsoft.com/office/drawing/2014/main" val="1711811604"/>
                    </a:ext>
                  </a:extLst>
                </a:gridCol>
                <a:gridCol w="6916737">
                  <a:extLst>
                    <a:ext uri="{9D8B030D-6E8A-4147-A177-3AD203B41FA5}">
                      <a16:colId xmlns:a16="http://schemas.microsoft.com/office/drawing/2014/main" val="2307735108"/>
                    </a:ext>
                  </a:extLst>
                </a:gridCol>
              </a:tblGrid>
              <a:tr h="371475">
                <a:tc>
                  <a:txBody>
                    <a:bodyPr/>
                    <a:lstStyle>
                      <a:lvl1pPr marL="285750" indent="-285750">
                        <a:lnSpc>
                          <a:spcPct val="90000"/>
                        </a:lnSpc>
                        <a:spcBef>
                          <a:spcPts val="1000"/>
                        </a:spcBef>
                        <a:buFont typeface="Arial" panose="020B0604020202020204" pitchFamily="34" charset="0"/>
                        <a:defRPr sz="24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defRPr>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9pPr>
                    </a:lstStyle>
                    <a:p>
                      <a:pPr marL="285750" marR="0" lvl="0" indent="-285750" algn="l" defTabSz="914400" rtl="0" eaLnBrk="1" fontAlgn="base" latinLnBrk="0" hangingPunct="1">
                        <a:lnSpc>
                          <a:spcPct val="90000"/>
                        </a:lnSpc>
                        <a:spcBef>
                          <a:spcPts val="600"/>
                        </a:spcBef>
                        <a:spcAft>
                          <a:spcPts val="600"/>
                        </a:spcAft>
                        <a:buClr>
                          <a:schemeClr val="accent2"/>
                        </a:buClr>
                        <a:buSzTx/>
                        <a:buFont typeface="Arial" panose="020B0604020202020204" pitchFamily="34" charset="0"/>
                        <a:buBlip>
                          <a:blip r:embed="rId3"/>
                        </a:buBlip>
                        <a:tabLst/>
                      </a:pPr>
                      <a:r>
                        <a:rPr kumimoji="0" lang="pl-PL" altLang="pl-PL" sz="2000" b="0" i="0" u="none" strike="noStrike" cap="none" normalizeH="0" baseline="0" dirty="0">
                          <a:ln>
                            <a:noFill/>
                          </a:ln>
                          <a:solidFill>
                            <a:schemeClr val="accent2"/>
                          </a:solidFill>
                          <a:effectLst/>
                          <a:latin typeface="Ubuntu" panose="020B0504030602030204" pitchFamily="34" charset="0"/>
                          <a:cs typeface="Tahoma" panose="020B0604030504040204" pitchFamily="34" charset="0"/>
                        </a:rPr>
                        <a:t>17</a:t>
                      </a:r>
                      <a:r>
                        <a:rPr kumimoji="0" lang="en-GB" altLang="pl-PL" sz="2000" b="0" i="0" u="none" strike="noStrike" cap="none" normalizeH="0" baseline="0" dirty="0">
                          <a:ln>
                            <a:noFill/>
                          </a:ln>
                          <a:solidFill>
                            <a:schemeClr val="accent2"/>
                          </a:solidFill>
                          <a:effectLst/>
                          <a:latin typeface="Ubuntu" panose="020B0504030602030204" pitchFamily="34" charset="0"/>
                          <a:cs typeface="Tahoma" panose="020B0604030504040204" pitchFamily="34" charset="0"/>
                        </a:rPr>
                        <a:t> </a:t>
                      </a:r>
                      <a:r>
                        <a:rPr kumimoji="0" lang="pl-PL" altLang="pl-PL" sz="2000" b="0" i="0" u="none" strike="noStrike" cap="none" normalizeH="0" baseline="0" dirty="0">
                          <a:ln>
                            <a:noFill/>
                          </a:ln>
                          <a:solidFill>
                            <a:schemeClr val="accent2"/>
                          </a:solidFill>
                          <a:effectLst/>
                          <a:latin typeface="Ubuntu" panose="020B0504030602030204" pitchFamily="34" charset="0"/>
                          <a:cs typeface="Tahoma" panose="020B0604030504040204" pitchFamily="34" charset="0"/>
                        </a:rPr>
                        <a:t>listopada</a:t>
                      </a:r>
                      <a:r>
                        <a:rPr kumimoji="0" lang="en-GB" altLang="pl-PL" sz="2000" b="0" i="0" u="none" strike="noStrike" cap="none" normalizeH="0" baseline="0" dirty="0">
                          <a:ln>
                            <a:noFill/>
                          </a:ln>
                          <a:solidFill>
                            <a:schemeClr val="accent2"/>
                          </a:solidFill>
                          <a:effectLst/>
                          <a:latin typeface="Ubuntu" panose="020B0504030602030204" pitchFamily="34" charset="0"/>
                          <a:cs typeface="Tahoma" panose="020B0604030504040204" pitchFamily="34" charset="0"/>
                        </a:rPr>
                        <a:t> 2023, 12:00 CET</a:t>
                      </a:r>
                    </a:p>
                  </a:txBody>
                  <a:tcP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defRPr>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pl-PL" sz="2000" b="0" i="0" u="none" strike="noStrike" cap="none" normalizeH="0" baseline="0">
                          <a:ln>
                            <a:noFill/>
                          </a:ln>
                          <a:solidFill>
                            <a:schemeClr val="tx1"/>
                          </a:solidFill>
                          <a:effectLst/>
                          <a:latin typeface="Ubuntu" panose="020B0504030602030204" pitchFamily="34" charset="0"/>
                        </a:rPr>
                        <a:t>Zamknięcie konkursu</a:t>
                      </a:r>
                      <a:endParaRPr kumimoji="0" lang="en-GB" altLang="pl-PL" sz="2000" b="0" i="0" u="none" strike="noStrike" cap="none" normalizeH="0" baseline="0">
                        <a:ln>
                          <a:noFill/>
                        </a:ln>
                        <a:solidFill>
                          <a:schemeClr val="tx1"/>
                        </a:solidFill>
                        <a:effectLst/>
                        <a:latin typeface="Ubuntu" panose="020B050403060203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927263192"/>
                  </a:ext>
                </a:extLst>
              </a:tr>
              <a:tr h="371475">
                <a:tc>
                  <a:txBody>
                    <a:bodyPr/>
                    <a:lstStyle>
                      <a:lvl1pPr marL="285750" indent="-285750">
                        <a:lnSpc>
                          <a:spcPct val="90000"/>
                        </a:lnSpc>
                        <a:spcBef>
                          <a:spcPts val="1000"/>
                        </a:spcBef>
                        <a:buFont typeface="Arial" panose="020B0604020202020204" pitchFamily="34" charset="0"/>
                        <a:defRPr sz="24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defRPr>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9pPr>
                    </a:lstStyle>
                    <a:p>
                      <a:pPr marL="285750" marR="0" lvl="0" indent="-285750" algn="l" defTabSz="914400" rtl="0" eaLnBrk="1" fontAlgn="base" latinLnBrk="0" hangingPunct="1">
                        <a:lnSpc>
                          <a:spcPct val="90000"/>
                        </a:lnSpc>
                        <a:spcBef>
                          <a:spcPts val="600"/>
                        </a:spcBef>
                        <a:spcAft>
                          <a:spcPts val="600"/>
                        </a:spcAft>
                        <a:buClr>
                          <a:schemeClr val="accent2"/>
                        </a:buClr>
                        <a:buSzTx/>
                        <a:buFont typeface="Arial" panose="020B0604020202020204" pitchFamily="34" charset="0"/>
                        <a:buBlip>
                          <a:blip r:embed="rId3"/>
                        </a:buBlip>
                        <a:tabLst/>
                      </a:pPr>
                      <a:r>
                        <a:rPr kumimoji="0" lang="en-GB" altLang="pl-PL" sz="2000" b="0" i="0" u="none" strike="noStrike" cap="none" normalizeH="0" baseline="0" dirty="0">
                          <a:ln>
                            <a:noFill/>
                          </a:ln>
                          <a:solidFill>
                            <a:schemeClr val="accent2"/>
                          </a:solidFill>
                          <a:effectLst/>
                          <a:latin typeface="Ubuntu" panose="020B0504030602030204" pitchFamily="34" charset="0"/>
                          <a:cs typeface="Tahoma" panose="020B0604030504040204" pitchFamily="34" charset="0"/>
                        </a:rPr>
                        <a:t>4 </a:t>
                      </a:r>
                      <a:r>
                        <a:rPr kumimoji="0" lang="pl-PL" altLang="pl-PL" sz="2000" b="0" i="0" u="none" strike="noStrike" cap="none" normalizeH="0" baseline="0" dirty="0">
                          <a:ln>
                            <a:noFill/>
                          </a:ln>
                          <a:solidFill>
                            <a:schemeClr val="accent2"/>
                          </a:solidFill>
                          <a:effectLst/>
                          <a:latin typeface="Ubuntu" panose="020B0504030602030204" pitchFamily="34" charset="0"/>
                          <a:cs typeface="Tahoma" panose="020B0604030504040204" pitchFamily="34" charset="0"/>
                        </a:rPr>
                        <a:t>tygodnie po złożeniu Wniosku</a:t>
                      </a:r>
                      <a:endParaRPr kumimoji="0" lang="en-GB" altLang="pl-PL" sz="2000" b="0" i="0" u="none" strike="noStrike" cap="none" normalizeH="0" baseline="0" dirty="0">
                        <a:ln>
                          <a:noFill/>
                        </a:ln>
                        <a:solidFill>
                          <a:schemeClr val="accent2"/>
                        </a:solidFill>
                        <a:effectLst/>
                        <a:latin typeface="Ubuntu" panose="020B0504030602030204" pitchFamily="34" charset="0"/>
                        <a:cs typeface="Tahoma" panose="020B0604030504040204" pitchFamily="34" charset="0"/>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defRPr>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pl-PL" sz="2000" b="0" i="0" u="none" strike="noStrike" cap="none" normalizeH="0" baseline="0">
                          <a:ln>
                            <a:noFill/>
                          </a:ln>
                          <a:solidFill>
                            <a:schemeClr val="tx1"/>
                          </a:solidFill>
                          <a:effectLst/>
                          <a:latin typeface="Ubuntu" panose="020B0504030602030204" pitchFamily="34" charset="0"/>
                          <a:ea typeface="Calibri" panose="020F0502020204030204" pitchFamily="34" charset="0"/>
                          <a:cs typeface="Times New Roman" panose="02020603050405020304" pitchFamily="18" charset="0"/>
                        </a:rPr>
                        <a:t>Najwcześniejsza informacja o zakwalifikowaniu</a:t>
                      </a:r>
                      <a:endParaRPr kumimoji="0" lang="en-GB" altLang="pl-PL" sz="2000" b="0" i="0" u="none" strike="noStrike" cap="none" normalizeH="0" baseline="0">
                        <a:ln>
                          <a:noFill/>
                        </a:ln>
                        <a:solidFill>
                          <a:schemeClr val="tx1"/>
                        </a:solidFill>
                        <a:effectLst/>
                        <a:latin typeface="Ubuntu" panose="020B0504030602030204" pitchFamily="34" charset="0"/>
                        <a:ea typeface="Calibri" panose="020F0502020204030204" pitchFamily="34" charset="0"/>
                        <a:cs typeface="Times New Roman" panose="02020603050405020304" pitchFamily="18"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569884874"/>
                  </a:ext>
                </a:extLst>
              </a:tr>
              <a:tr h="371475">
                <a:tc>
                  <a:txBody>
                    <a:bodyPr/>
                    <a:lstStyle>
                      <a:lvl1pPr marL="285750" indent="-285750">
                        <a:lnSpc>
                          <a:spcPct val="90000"/>
                        </a:lnSpc>
                        <a:spcBef>
                          <a:spcPts val="1000"/>
                        </a:spcBef>
                        <a:buFont typeface="Arial" panose="020B0604020202020204" pitchFamily="34" charset="0"/>
                        <a:defRPr sz="24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defRPr>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9pPr>
                    </a:lstStyle>
                    <a:p>
                      <a:pPr marL="285750" marR="0" lvl="0" indent="-285750" algn="l" defTabSz="914400" rtl="0" eaLnBrk="1" fontAlgn="base" latinLnBrk="0" hangingPunct="1">
                        <a:lnSpc>
                          <a:spcPct val="90000"/>
                        </a:lnSpc>
                        <a:spcBef>
                          <a:spcPts val="600"/>
                        </a:spcBef>
                        <a:spcAft>
                          <a:spcPts val="600"/>
                        </a:spcAft>
                        <a:buClr>
                          <a:schemeClr val="accent2"/>
                        </a:buClr>
                        <a:buSzTx/>
                        <a:buFont typeface="Arial" panose="020B0604020202020204" pitchFamily="34" charset="0"/>
                        <a:buBlip>
                          <a:blip r:embed="rId3"/>
                        </a:buBlip>
                        <a:tabLst/>
                      </a:pPr>
                      <a:endParaRPr kumimoji="0" lang="en-GB" altLang="pl-PL" sz="2000" b="0" i="0" u="none" strike="noStrike" cap="none" normalizeH="0" baseline="0">
                        <a:ln>
                          <a:noFill/>
                        </a:ln>
                        <a:solidFill>
                          <a:schemeClr val="accent2"/>
                        </a:solidFill>
                        <a:effectLst/>
                        <a:latin typeface="Ubuntu" panose="020B0504030602030204" pitchFamily="34" charset="0"/>
                        <a:cs typeface="Tahoma" panose="020B0604030504040204" pitchFamily="34" charset="0"/>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defRPr>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Tahoma" panose="020B060403050404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pl-PL" sz="2000" b="0" i="0" u="none" strike="noStrike" cap="none" normalizeH="0" baseline="0" dirty="0">
                        <a:ln>
                          <a:noFill/>
                        </a:ln>
                        <a:solidFill>
                          <a:schemeClr val="tx1"/>
                        </a:solidFill>
                        <a:effectLst/>
                        <a:latin typeface="Ubuntu" panose="020B050403060203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300783008"/>
                  </a:ext>
                </a:extLst>
              </a:tr>
            </a:tbl>
          </a:graphicData>
        </a:graphic>
      </p:graphicFrame>
      <p:pic>
        <p:nvPicPr>
          <p:cNvPr id="43021" name="Graphic 10" descr="Cursor with solid fill">
            <a:extLst>
              <a:ext uri="{FF2B5EF4-FFF2-40B4-BE49-F238E27FC236}">
                <a16:creationId xmlns:a16="http://schemas.microsoft.com/office/drawing/2014/main" id="{6E8E8E98-50E1-4396-9603-A12180FE2D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636125" y="11906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hlinkClick r:id="rId4"/>
            <a:extLst>
              <a:ext uri="{FF2B5EF4-FFF2-40B4-BE49-F238E27FC236}">
                <a16:creationId xmlns:a16="http://schemas.microsoft.com/office/drawing/2014/main" id="{1F400538-BBE9-6BC7-9677-47E4D7DA9EBE}"/>
              </a:ext>
            </a:extLst>
          </p:cNvPr>
          <p:cNvSpPr/>
          <p:nvPr/>
        </p:nvSpPr>
        <p:spPr>
          <a:xfrm>
            <a:off x="9867900" y="90488"/>
            <a:ext cx="2206625" cy="3429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200" b="1" dirty="0">
                <a:solidFill>
                  <a:schemeClr val="accent2"/>
                </a:solidFill>
                <a:latin typeface="Ubuntu" panose="020B0504030602030204" pitchFamily="34" charset="0"/>
              </a:rPr>
              <a:t>Access to Application Form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0F165B-B63E-BF16-7A6A-311E9D094E15}"/>
              </a:ext>
            </a:extLst>
          </p:cNvPr>
          <p:cNvSpPr>
            <a:spLocks noGrp="1"/>
          </p:cNvSpPr>
          <p:nvPr>
            <p:ph type="title"/>
          </p:nvPr>
        </p:nvSpPr>
        <p:spPr/>
        <p:txBody>
          <a:bodyPr/>
          <a:lstStyle/>
          <a:p>
            <a:r>
              <a:rPr lang="pl-PL" dirty="0"/>
              <a:t>Krajowy Punkt Kontaktowy Europejskiej Inicjatywy Miejskiej</a:t>
            </a:r>
          </a:p>
        </p:txBody>
      </p:sp>
      <p:sp>
        <p:nvSpPr>
          <p:cNvPr id="3" name="Symbol zastępczy zawartości 2">
            <a:extLst>
              <a:ext uri="{FF2B5EF4-FFF2-40B4-BE49-F238E27FC236}">
                <a16:creationId xmlns:a16="http://schemas.microsoft.com/office/drawing/2014/main" id="{B02DF5D2-E3AF-BE46-264F-8F434572A6EA}"/>
              </a:ext>
            </a:extLst>
          </p:cNvPr>
          <p:cNvSpPr>
            <a:spLocks noGrp="1"/>
          </p:cNvSpPr>
          <p:nvPr>
            <p:ph idx="1"/>
          </p:nvPr>
        </p:nvSpPr>
        <p:spPr/>
        <p:txBody>
          <a:bodyPr/>
          <a:lstStyle/>
          <a:p>
            <a:r>
              <a:rPr lang="pl-PL" sz="2600" dirty="0">
                <a:latin typeface="Ubuntu" panose="020B0504030602030204" pitchFamily="34" charset="0"/>
                <a:cs typeface="Tahoma" panose="020B0604030504040204" pitchFamily="34" charset="0"/>
              </a:rPr>
              <a:t>Od 1 lipca Związek Miast Polskich pełni rolę Krajowego Punktu Kontaktowego EUI </a:t>
            </a:r>
          </a:p>
          <a:p>
            <a:r>
              <a:rPr lang="pl-PL" sz="2600" dirty="0">
                <a:latin typeface="Ubuntu" panose="020B0504030602030204" pitchFamily="34" charset="0"/>
                <a:cs typeface="Tahoma" panose="020B0604030504040204" pitchFamily="34" charset="0"/>
              </a:rPr>
              <a:t>W ramach II naboru do Działań Innowacyjnych zorganizowaliśmy wsparcie eksperckie dla miast opracowujących wnioski </a:t>
            </a:r>
          </a:p>
          <a:p>
            <a:r>
              <a:rPr lang="pl-PL" sz="2600" dirty="0">
                <a:latin typeface="Ubuntu" panose="020B0504030602030204" pitchFamily="34" charset="0"/>
                <a:cs typeface="Tahoma" panose="020B0604030504040204" pitchFamily="34" charset="0"/>
              </a:rPr>
              <a:t>Koordynator Punktu </a:t>
            </a:r>
            <a:r>
              <a:rPr lang="pl-PL" sz="2600" dirty="0"/>
              <a:t>– </a:t>
            </a:r>
            <a:r>
              <a:rPr lang="pl-PL" sz="2600" dirty="0">
                <a:latin typeface="Ubuntu" panose="020B0504030602030204" pitchFamily="34" charset="0"/>
                <a:hlinkClick r:id="rId2"/>
              </a:rPr>
              <a:t>anna.krzyzanowska-orlik@zmp.poznan.pl</a:t>
            </a:r>
            <a:endParaRPr lang="pl-PL" sz="2600" dirty="0">
              <a:latin typeface="Ubuntu" panose="020B0504030602030204" pitchFamily="34" charset="0"/>
            </a:endParaRPr>
          </a:p>
          <a:p>
            <a:r>
              <a:rPr lang="pl-PL" sz="2600" dirty="0">
                <a:latin typeface="Ubuntu" panose="020B0504030602030204" pitchFamily="34" charset="0"/>
                <a:cs typeface="Tahoma" panose="020B0604030504040204" pitchFamily="34" charset="0"/>
              </a:rPr>
              <a:t>Zapraszamy do kontaktu!</a:t>
            </a:r>
          </a:p>
        </p:txBody>
      </p:sp>
      <p:pic>
        <p:nvPicPr>
          <p:cNvPr id="4" name="Obraz 3">
            <a:extLst>
              <a:ext uri="{FF2B5EF4-FFF2-40B4-BE49-F238E27FC236}">
                <a16:creationId xmlns:a16="http://schemas.microsoft.com/office/drawing/2014/main" id="{00000000-0008-0000-0000-000002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463" y="4203462"/>
            <a:ext cx="3019928" cy="1593910"/>
          </a:xfrm>
          <a:prstGeom prst="rect">
            <a:avLst/>
          </a:prstGeom>
        </p:spPr>
      </p:pic>
    </p:spTree>
    <p:extLst>
      <p:ext uri="{BB962C8B-B14F-4D97-AF65-F5344CB8AC3E}">
        <p14:creationId xmlns:p14="http://schemas.microsoft.com/office/powerpoint/2010/main" val="1193215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6A64C34C-7B4D-FD24-F4DE-3E21D320A10B}"/>
              </a:ext>
            </a:extLst>
          </p:cNvPr>
          <p:cNvSpPr>
            <a:spLocks noGrp="1"/>
          </p:cNvSpPr>
          <p:nvPr>
            <p:ph type="title"/>
          </p:nvPr>
        </p:nvSpPr>
        <p:spPr>
          <a:xfrm>
            <a:off x="728663" y="2495550"/>
            <a:ext cx="10515600" cy="1184275"/>
          </a:xfrm>
        </p:spPr>
        <p:txBody>
          <a:bodyPr/>
          <a:lstStyle/>
          <a:p>
            <a:pPr algn="ctr"/>
            <a:r>
              <a:rPr lang="pl-PL" altLang="pl-PL" dirty="0">
                <a:latin typeface="Ubuntu" panose="020B0504030602030204" pitchFamily="34" charset="0"/>
              </a:rPr>
              <a:t>Dziękuję za uwagę</a:t>
            </a:r>
            <a:br>
              <a:rPr lang="pl-PL" altLang="pl-PL" dirty="0">
                <a:latin typeface="Ubuntu" panose="020B0504030602030204" pitchFamily="34" charset="0"/>
              </a:rPr>
            </a:br>
            <a:r>
              <a:rPr lang="pl-PL" altLang="pl-PL" dirty="0">
                <a:latin typeface="Ubuntu" panose="020B0504030602030204" pitchFamily="34" charset="0"/>
              </a:rPr>
              <a:t>	</a:t>
            </a:r>
            <a:endParaRPr lang="en-GB" altLang="pl-PL" dirty="0"/>
          </a:p>
        </p:txBody>
      </p:sp>
      <p:sp>
        <p:nvSpPr>
          <p:cNvPr id="4" name="Content Placeholder 2">
            <a:extLst>
              <a:ext uri="{FF2B5EF4-FFF2-40B4-BE49-F238E27FC236}">
                <a16:creationId xmlns:a16="http://schemas.microsoft.com/office/drawing/2014/main" id="{C959257E-8B71-0659-C265-75869B682313}"/>
              </a:ext>
            </a:extLst>
          </p:cNvPr>
          <p:cNvSpPr txBox="1">
            <a:spLocks/>
          </p:cNvSpPr>
          <p:nvPr/>
        </p:nvSpPr>
        <p:spPr>
          <a:xfrm>
            <a:off x="728663" y="1736725"/>
            <a:ext cx="9351962" cy="3886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Bef>
                <a:spcPts val="1440"/>
              </a:spcBef>
              <a:spcAft>
                <a:spcPts val="600"/>
              </a:spcAft>
              <a:buFont typeface="Arial" panose="020B0604020202020204" pitchFamily="34" charset="0"/>
              <a:buNone/>
              <a:defRPr/>
            </a:pPr>
            <a:endParaRPr lang="en-GB" sz="2000" dirty="0">
              <a:latin typeface="Ubuntu" panose="020B0504030602030204" pitchFamily="34" charset="0"/>
              <a:ea typeface="Calibri" panose="020F0502020204030204" pitchFamily="34" charset="0"/>
              <a:cs typeface="Times New Roman" panose="02020603050405020304" pitchFamily="18" charset="0"/>
            </a:endParaRPr>
          </a:p>
          <a:p>
            <a:pPr marL="0" indent="0" fontAlgn="auto">
              <a:spcAft>
                <a:spcPts val="0"/>
              </a:spcAft>
              <a:buFont typeface="Arial" panose="020B0604020202020204" pitchFamily="34" charset="0"/>
              <a:buNone/>
              <a:defRPr/>
            </a:pPr>
            <a:endParaRPr lang="en-GB" sz="2000" dirty="0">
              <a:latin typeface="+mj-lt"/>
            </a:endParaRPr>
          </a:p>
        </p:txBody>
      </p:sp>
      <p:sp>
        <p:nvSpPr>
          <p:cNvPr id="2" name="Symbol zastępczy zawartości 1">
            <a:extLst>
              <a:ext uri="{FF2B5EF4-FFF2-40B4-BE49-F238E27FC236}">
                <a16:creationId xmlns:a16="http://schemas.microsoft.com/office/drawing/2014/main" id="{D6F1AB42-BDD3-F29E-1AE8-D8A3618D29EF}"/>
              </a:ext>
            </a:extLst>
          </p:cNvPr>
          <p:cNvSpPr>
            <a:spLocks noGrp="1"/>
          </p:cNvSpPr>
          <p:nvPr>
            <p:ph idx="1"/>
          </p:nvPr>
        </p:nvSpPr>
        <p:spPr/>
        <p:txBody>
          <a:bodyPr/>
          <a:lstStyle/>
          <a:p>
            <a:endParaRPr lang="pl-P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776DC6-F751-FEB6-CE91-03A9F2C426D2}"/>
              </a:ext>
            </a:extLst>
          </p:cNvPr>
          <p:cNvPicPr>
            <a:picLocks noChangeAspect="1"/>
          </p:cNvPicPr>
          <p:nvPr/>
        </p:nvPicPr>
        <p:blipFill rotWithShape="1">
          <a:blip r:embed="rId2"/>
          <a:srcRect l="59206" r="24337"/>
          <a:stretch/>
        </p:blipFill>
        <p:spPr>
          <a:xfrm flipH="1">
            <a:off x="6482448" y="3554530"/>
            <a:ext cx="1200775" cy="2768560"/>
          </a:xfrm>
          <a:prstGeom prst="rect">
            <a:avLst/>
          </a:prstGeom>
        </p:spPr>
      </p:pic>
      <p:sp>
        <p:nvSpPr>
          <p:cNvPr id="4" name="Oval 3">
            <a:extLst>
              <a:ext uri="{FF2B5EF4-FFF2-40B4-BE49-F238E27FC236}">
                <a16:creationId xmlns:a16="http://schemas.microsoft.com/office/drawing/2014/main" id="{ACCEEB12-AD6E-0F7B-C849-FAFB3E04E630}"/>
              </a:ext>
            </a:extLst>
          </p:cNvPr>
          <p:cNvSpPr/>
          <p:nvPr/>
        </p:nvSpPr>
        <p:spPr>
          <a:xfrm>
            <a:off x="3893537" y="153128"/>
            <a:ext cx="2588911" cy="2374706"/>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61B8C29-6E81-3E2A-93F3-82887AC38042}"/>
              </a:ext>
            </a:extLst>
          </p:cNvPr>
          <p:cNvSpPr/>
          <p:nvPr/>
        </p:nvSpPr>
        <p:spPr>
          <a:xfrm>
            <a:off x="527053" y="2132565"/>
            <a:ext cx="2928528" cy="2806245"/>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F52FFCF-A2FD-8FA9-CD67-A2AA5BE6ABC5}"/>
              </a:ext>
            </a:extLst>
          </p:cNvPr>
          <p:cNvSpPr/>
          <p:nvPr/>
        </p:nvSpPr>
        <p:spPr>
          <a:xfrm>
            <a:off x="7663354" y="1809199"/>
            <a:ext cx="3344272" cy="3239601"/>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277183A-ED0C-7E3D-A155-D1D1D01A4323}"/>
              </a:ext>
            </a:extLst>
          </p:cNvPr>
          <p:cNvSpPr/>
          <p:nvPr/>
        </p:nvSpPr>
        <p:spPr>
          <a:xfrm>
            <a:off x="3069608" y="4160483"/>
            <a:ext cx="2653510" cy="254439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ircular logo with buildings and windmills&#10;&#10;Description automatically generated">
            <a:extLst>
              <a:ext uri="{FF2B5EF4-FFF2-40B4-BE49-F238E27FC236}">
                <a16:creationId xmlns:a16="http://schemas.microsoft.com/office/drawing/2014/main" id="{EFFB3526-E5D1-69A4-7FBB-F9FE3DD71CE7}"/>
              </a:ext>
            </a:extLst>
          </p:cNvPr>
          <p:cNvPicPr>
            <a:picLocks noChangeAspect="1"/>
          </p:cNvPicPr>
          <p:nvPr/>
        </p:nvPicPr>
        <p:blipFill>
          <a:blip r:embed="rId3"/>
          <a:stretch>
            <a:fillRect/>
          </a:stretch>
        </p:blipFill>
        <p:spPr>
          <a:xfrm>
            <a:off x="4849468" y="2670424"/>
            <a:ext cx="1642996" cy="1659744"/>
          </a:xfrm>
          <a:prstGeom prst="rect">
            <a:avLst/>
          </a:prstGeom>
        </p:spPr>
      </p:pic>
      <p:sp>
        <p:nvSpPr>
          <p:cNvPr id="12" name="Oval 11">
            <a:extLst>
              <a:ext uri="{FF2B5EF4-FFF2-40B4-BE49-F238E27FC236}">
                <a16:creationId xmlns:a16="http://schemas.microsoft.com/office/drawing/2014/main" id="{6F47638C-682B-4B2F-08EB-CC7AFD22EA2D}"/>
              </a:ext>
            </a:extLst>
          </p:cNvPr>
          <p:cNvSpPr/>
          <p:nvPr/>
        </p:nvSpPr>
        <p:spPr>
          <a:xfrm>
            <a:off x="4859484" y="2688086"/>
            <a:ext cx="1634491" cy="1604626"/>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ytuł 1">
            <a:extLst>
              <a:ext uri="{FF2B5EF4-FFF2-40B4-BE49-F238E27FC236}">
                <a16:creationId xmlns:a16="http://schemas.microsoft.com/office/drawing/2014/main" id="{FA4E1D11-CF55-5359-37D7-300F22762445}"/>
              </a:ext>
            </a:extLst>
          </p:cNvPr>
          <p:cNvSpPr>
            <a:spLocks noGrp="1"/>
          </p:cNvSpPr>
          <p:nvPr>
            <p:ph type="title"/>
          </p:nvPr>
        </p:nvSpPr>
        <p:spPr/>
        <p:txBody>
          <a:bodyPr/>
          <a:lstStyle/>
          <a:p>
            <a:endParaRPr lang="pl-PL" dirty="0"/>
          </a:p>
        </p:txBody>
      </p:sp>
      <p:sp>
        <p:nvSpPr>
          <p:cNvPr id="13" name="pole tekstowe 12">
            <a:extLst>
              <a:ext uri="{FF2B5EF4-FFF2-40B4-BE49-F238E27FC236}">
                <a16:creationId xmlns:a16="http://schemas.microsoft.com/office/drawing/2014/main" id="{CF13264A-A696-4E85-341D-7078AEC5879C}"/>
              </a:ext>
            </a:extLst>
          </p:cNvPr>
          <p:cNvSpPr txBox="1"/>
          <p:nvPr/>
        </p:nvSpPr>
        <p:spPr>
          <a:xfrm>
            <a:off x="7593043" y="2746200"/>
            <a:ext cx="3407532" cy="1477328"/>
          </a:xfrm>
          <a:prstGeom prst="rect">
            <a:avLst/>
          </a:prstGeom>
          <a:noFill/>
        </p:spPr>
        <p:txBody>
          <a:bodyPr wrap="square" rtlCol="0">
            <a:spAutoFit/>
          </a:bodyPr>
          <a:lstStyle/>
          <a:p>
            <a:pPr algn="ctr"/>
            <a:r>
              <a:rPr lang="pl-PL" b="1" dirty="0">
                <a:solidFill>
                  <a:srgbClr val="002060"/>
                </a:solidFill>
              </a:rPr>
              <a:t>Naszym celem jest wspieranie zrównoważonego rozwoju obszarów miejskich w Europie!</a:t>
            </a:r>
          </a:p>
        </p:txBody>
      </p:sp>
      <p:sp>
        <p:nvSpPr>
          <p:cNvPr id="14" name="pole tekstowe 13">
            <a:extLst>
              <a:ext uri="{FF2B5EF4-FFF2-40B4-BE49-F238E27FC236}">
                <a16:creationId xmlns:a16="http://schemas.microsoft.com/office/drawing/2014/main" id="{8B39D893-E6CF-9280-A91C-4A5A6889A0B6}"/>
              </a:ext>
            </a:extLst>
          </p:cNvPr>
          <p:cNvSpPr txBox="1"/>
          <p:nvPr/>
        </p:nvSpPr>
        <p:spPr>
          <a:xfrm>
            <a:off x="989136" y="2670424"/>
            <a:ext cx="2089253" cy="1754326"/>
          </a:xfrm>
          <a:prstGeom prst="rect">
            <a:avLst/>
          </a:prstGeom>
          <a:noFill/>
        </p:spPr>
        <p:txBody>
          <a:bodyPr wrap="square" rtlCol="0">
            <a:spAutoFit/>
          </a:bodyPr>
          <a:lstStyle/>
          <a:p>
            <a:r>
              <a:rPr lang="pl-PL" sz="1400" b="1" dirty="0">
                <a:solidFill>
                  <a:srgbClr val="002060"/>
                </a:solidFill>
              </a:rPr>
              <a:t>Finansujemy innowacyjne działania w miastach</a:t>
            </a:r>
          </a:p>
          <a:p>
            <a:r>
              <a:rPr lang="pl-PL" sz="1100" dirty="0"/>
              <a:t>Max 80% dofinansowania, do </a:t>
            </a:r>
          </a:p>
          <a:p>
            <a:r>
              <a:rPr lang="pl-PL" sz="1100" dirty="0"/>
              <a:t>5 mln EUR, co pozwala miastom na testowanie innowacyjnych rozwiązań </a:t>
            </a:r>
          </a:p>
          <a:p>
            <a:r>
              <a:rPr lang="pl-PL" sz="1100" dirty="0"/>
              <a:t>i rozpowszechnianie ich rezultatów </a:t>
            </a:r>
          </a:p>
        </p:txBody>
      </p:sp>
      <p:sp>
        <p:nvSpPr>
          <p:cNvPr id="15" name="pole tekstowe 14">
            <a:extLst>
              <a:ext uri="{FF2B5EF4-FFF2-40B4-BE49-F238E27FC236}">
                <a16:creationId xmlns:a16="http://schemas.microsoft.com/office/drawing/2014/main" id="{2270EF31-3CBA-9CEF-B7CD-CD178313B709}"/>
              </a:ext>
            </a:extLst>
          </p:cNvPr>
          <p:cNvSpPr txBox="1"/>
          <p:nvPr/>
        </p:nvSpPr>
        <p:spPr>
          <a:xfrm>
            <a:off x="3351777" y="4700016"/>
            <a:ext cx="2418391" cy="1631216"/>
          </a:xfrm>
          <a:prstGeom prst="rect">
            <a:avLst/>
          </a:prstGeom>
          <a:noFill/>
        </p:spPr>
        <p:txBody>
          <a:bodyPr wrap="square" rtlCol="0">
            <a:spAutoFit/>
          </a:bodyPr>
          <a:lstStyle/>
          <a:p>
            <a:r>
              <a:rPr lang="pl-PL" sz="1400" b="1" dirty="0">
                <a:solidFill>
                  <a:srgbClr val="002060"/>
                </a:solidFill>
              </a:rPr>
              <a:t>Dzielimy się wiedzą </a:t>
            </a:r>
          </a:p>
          <a:p>
            <a:r>
              <a:rPr lang="pl-PL" sz="1400" b="1" dirty="0">
                <a:solidFill>
                  <a:srgbClr val="002060"/>
                </a:solidFill>
              </a:rPr>
              <a:t>i korzystamy z doświadczeń </a:t>
            </a:r>
          </a:p>
          <a:p>
            <a:r>
              <a:rPr lang="pl-PL" sz="1100" dirty="0"/>
              <a:t>Tworzymy środowisko, gdzie miasta mogą wymieniać się wiedzą oraz dobrymi praktykami w zakresie zrównoważonego rozwoju</a:t>
            </a:r>
          </a:p>
          <a:p>
            <a:endParaRPr lang="pl-PL" sz="1400" b="1" dirty="0">
              <a:solidFill>
                <a:srgbClr val="002060"/>
              </a:solidFill>
            </a:endParaRPr>
          </a:p>
        </p:txBody>
      </p:sp>
      <p:sp>
        <p:nvSpPr>
          <p:cNvPr id="17" name="pole tekstowe 16">
            <a:extLst>
              <a:ext uri="{FF2B5EF4-FFF2-40B4-BE49-F238E27FC236}">
                <a16:creationId xmlns:a16="http://schemas.microsoft.com/office/drawing/2014/main" id="{51166D3C-06FB-5569-4A1E-511EEBD79CFA}"/>
              </a:ext>
            </a:extLst>
          </p:cNvPr>
          <p:cNvSpPr txBox="1"/>
          <p:nvPr/>
        </p:nvSpPr>
        <p:spPr>
          <a:xfrm>
            <a:off x="4093535" y="733647"/>
            <a:ext cx="2653510" cy="1369606"/>
          </a:xfrm>
          <a:prstGeom prst="rect">
            <a:avLst/>
          </a:prstGeom>
          <a:noFill/>
        </p:spPr>
        <p:txBody>
          <a:bodyPr wrap="square" rtlCol="0">
            <a:spAutoFit/>
          </a:bodyPr>
          <a:lstStyle/>
          <a:p>
            <a:r>
              <a:rPr lang="pl-PL" sz="1400" b="1" dirty="0">
                <a:solidFill>
                  <a:srgbClr val="002060"/>
                </a:solidFill>
              </a:rPr>
              <a:t>Wspieramy budowanie kompetencji</a:t>
            </a:r>
          </a:p>
          <a:p>
            <a:r>
              <a:rPr lang="pl-PL" sz="1100" dirty="0"/>
              <a:t>Wzmacniamy kompetencje miast dotyczące tworzenia strategii zrównoważonego rozwoju, działań zintegrowanych i podejścia partycypacyjnego</a:t>
            </a:r>
          </a:p>
        </p:txBody>
      </p:sp>
    </p:spTree>
    <p:extLst>
      <p:ext uri="{BB962C8B-B14F-4D97-AF65-F5344CB8AC3E}">
        <p14:creationId xmlns:p14="http://schemas.microsoft.com/office/powerpoint/2010/main" val="42641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8"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CDA4319-7B4B-A5C9-F0FD-0B6A052AC85D}"/>
              </a:ext>
            </a:extLst>
          </p:cNvPr>
          <p:cNvSpPr txBox="1"/>
          <p:nvPr/>
        </p:nvSpPr>
        <p:spPr>
          <a:xfrm>
            <a:off x="4538546" y="2788459"/>
            <a:ext cx="3445727" cy="2246769"/>
          </a:xfrm>
          <a:prstGeom prst="rect">
            <a:avLst/>
          </a:prstGeom>
          <a:noFill/>
        </p:spPr>
        <p:txBody>
          <a:bodyPr wrap="square" rtlCol="0">
            <a:spAutoFit/>
          </a:bodyPr>
          <a:lstStyle/>
          <a:p>
            <a:pPr algn="ctr"/>
            <a:r>
              <a:rPr lang="pl-PL" sz="3000" b="1" dirty="0">
                <a:solidFill>
                  <a:schemeClr val="accent2"/>
                </a:solidFill>
                <a:latin typeface="+mj-lt"/>
                <a:ea typeface="Tahoma" panose="020B0604030504040204" pitchFamily="34" charset="0"/>
                <a:cs typeface="Tahoma" panose="020B0604030504040204" pitchFamily="34" charset="0"/>
              </a:rPr>
              <a:t>Działania Innowacyjne</a:t>
            </a:r>
          </a:p>
          <a:p>
            <a:pPr algn="ctr"/>
            <a:endParaRPr lang="pl-PL" sz="2000" b="1" dirty="0">
              <a:solidFill>
                <a:schemeClr val="accent2"/>
              </a:solidFill>
              <a:latin typeface="+mj-lt"/>
              <a:ea typeface="Tahoma" panose="020B0604030504040204" pitchFamily="34" charset="0"/>
              <a:cs typeface="Tahoma" panose="020B0604030504040204" pitchFamily="34" charset="0"/>
            </a:endParaRPr>
          </a:p>
          <a:p>
            <a:pPr algn="ctr"/>
            <a:r>
              <a:rPr lang="pl-PL" sz="2000" b="1" dirty="0">
                <a:solidFill>
                  <a:schemeClr val="accent2"/>
                </a:solidFill>
                <a:latin typeface="+mj-lt"/>
                <a:ea typeface="Tahoma" panose="020B0604030504040204" pitchFamily="34" charset="0"/>
                <a:cs typeface="Tahoma" panose="020B0604030504040204" pitchFamily="34" charset="0"/>
              </a:rPr>
              <a:t>Budżet: 315 milionów EURO</a:t>
            </a:r>
          </a:p>
          <a:p>
            <a:r>
              <a:rPr lang="en-GB" sz="2000" b="1" dirty="0">
                <a:solidFill>
                  <a:schemeClr val="accent1"/>
                </a:solidFill>
                <a:latin typeface="+mj-lt"/>
                <a:ea typeface="Tahoma" panose="020B0604030504040204" pitchFamily="34" charset="0"/>
                <a:cs typeface="Tahoma" panose="020B0604030504040204" pitchFamily="34" charset="0"/>
              </a:rPr>
              <a:t> </a:t>
            </a:r>
            <a:endParaRPr lang="pl-PL" sz="2000" b="1" dirty="0">
              <a:solidFill>
                <a:schemeClr val="accent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5136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899BFF45-154B-B171-6F4F-0C19AC5E5129}"/>
              </a:ext>
            </a:extLst>
          </p:cNvPr>
          <p:cNvSpPr txBox="1"/>
          <p:nvPr/>
        </p:nvSpPr>
        <p:spPr>
          <a:xfrm>
            <a:off x="563539" y="481227"/>
            <a:ext cx="2581106" cy="1815882"/>
          </a:xfrm>
          <a:prstGeom prst="rect">
            <a:avLst/>
          </a:prstGeom>
          <a:noFill/>
        </p:spPr>
        <p:txBody>
          <a:bodyPr wrap="square" rtlCol="0">
            <a:spAutoFit/>
          </a:bodyPr>
          <a:lstStyle/>
          <a:p>
            <a:r>
              <a:rPr lang="pl-PL" sz="2800" b="1" dirty="0">
                <a:solidFill>
                  <a:schemeClr val="accent2"/>
                </a:solidFill>
                <a:latin typeface="+mj-lt"/>
                <a:ea typeface="Tahoma" panose="020B0604030504040204" pitchFamily="34" charset="0"/>
                <a:cs typeface="Tahoma" panose="020B0604030504040204" pitchFamily="34" charset="0"/>
              </a:rPr>
              <a:t>Działania Innowacyjne </a:t>
            </a:r>
          </a:p>
          <a:p>
            <a:r>
              <a:rPr lang="pl-PL" sz="2800" b="1" dirty="0">
                <a:solidFill>
                  <a:schemeClr val="accent1"/>
                </a:solidFill>
                <a:latin typeface="+mj-lt"/>
                <a:ea typeface="Tahoma" panose="020B0604030504040204" pitchFamily="34" charset="0"/>
                <a:cs typeface="Tahoma" panose="020B0604030504040204" pitchFamily="34" charset="0"/>
              </a:rPr>
              <a:t>Określone cele </a:t>
            </a:r>
          </a:p>
        </p:txBody>
      </p:sp>
      <p:sp>
        <p:nvSpPr>
          <p:cNvPr id="5" name="ZoneTexte 4">
            <a:extLst>
              <a:ext uri="{FF2B5EF4-FFF2-40B4-BE49-F238E27FC236}">
                <a16:creationId xmlns:a16="http://schemas.microsoft.com/office/drawing/2014/main" id="{4F13EEB7-BF3F-B701-DB89-88C98D748EAE}"/>
              </a:ext>
            </a:extLst>
          </p:cNvPr>
          <p:cNvSpPr txBox="1"/>
          <p:nvPr/>
        </p:nvSpPr>
        <p:spPr>
          <a:xfrm>
            <a:off x="4417186" y="902201"/>
            <a:ext cx="5942291" cy="954107"/>
          </a:xfrm>
          <a:prstGeom prst="rect">
            <a:avLst/>
          </a:prstGeom>
          <a:noFill/>
        </p:spPr>
        <p:txBody>
          <a:bodyPr wrap="square" rtlCol="0">
            <a:spAutoFit/>
          </a:bodyPr>
          <a:lstStyle/>
          <a:p>
            <a:r>
              <a:rPr lang="en-GB" sz="1400" dirty="0" err="1">
                <a:latin typeface="+mj-lt"/>
              </a:rPr>
              <a:t>Wspieranie</a:t>
            </a:r>
            <a:r>
              <a:rPr lang="en-GB" sz="1400" dirty="0">
                <a:latin typeface="+mj-lt"/>
              </a:rPr>
              <a:t> </a:t>
            </a:r>
            <a:r>
              <a:rPr lang="en-GB" sz="1400" dirty="0" err="1">
                <a:latin typeface="+mj-lt"/>
              </a:rPr>
              <a:t>możliwości</a:t>
            </a:r>
            <a:r>
              <a:rPr lang="en-GB" sz="1400" dirty="0">
                <a:latin typeface="+mj-lt"/>
              </a:rPr>
              <a:t> </a:t>
            </a:r>
            <a:r>
              <a:rPr lang="en-GB" sz="1400" dirty="0" err="1">
                <a:latin typeface="+mj-lt"/>
              </a:rPr>
              <a:t>testowania</a:t>
            </a:r>
            <a:r>
              <a:rPr lang="en-GB" sz="1400" dirty="0">
                <a:latin typeface="+mj-lt"/>
              </a:rPr>
              <a:t> </a:t>
            </a:r>
            <a:r>
              <a:rPr lang="en-GB" sz="1400" dirty="0" err="1">
                <a:latin typeface="+mj-lt"/>
              </a:rPr>
              <a:t>innowacyjnych</a:t>
            </a:r>
            <a:r>
              <a:rPr lang="en-GB" sz="1400" dirty="0">
                <a:latin typeface="+mj-lt"/>
              </a:rPr>
              <a:t> </a:t>
            </a:r>
            <a:r>
              <a:rPr lang="en-GB" sz="1400" dirty="0" err="1">
                <a:latin typeface="+mj-lt"/>
              </a:rPr>
              <a:t>rozwiązań</a:t>
            </a:r>
            <a:r>
              <a:rPr lang="en-GB" sz="1400" dirty="0">
                <a:latin typeface="+mj-lt"/>
              </a:rPr>
              <a:t>, </a:t>
            </a:r>
            <a:r>
              <a:rPr lang="en-GB" sz="1400" dirty="0" err="1">
                <a:latin typeface="+mj-lt"/>
              </a:rPr>
              <a:t>które</a:t>
            </a:r>
            <a:r>
              <a:rPr lang="en-GB" sz="1400" dirty="0">
                <a:latin typeface="+mj-lt"/>
              </a:rPr>
              <a:t> </a:t>
            </a:r>
            <a:r>
              <a:rPr lang="en-GB" sz="1400" dirty="0" err="1">
                <a:latin typeface="+mj-lt"/>
              </a:rPr>
              <a:t>są</a:t>
            </a:r>
            <a:r>
              <a:rPr lang="en-GB" sz="1400" dirty="0">
                <a:latin typeface="+mj-lt"/>
              </a:rPr>
              <a:t> </a:t>
            </a:r>
            <a:r>
              <a:rPr lang="en-GB" sz="1400" dirty="0" err="1">
                <a:latin typeface="+mj-lt"/>
              </a:rPr>
              <a:t>skalowalne</a:t>
            </a:r>
            <a:r>
              <a:rPr lang="en-GB" sz="1400" dirty="0">
                <a:latin typeface="+mj-lt"/>
              </a:rPr>
              <a:t> </a:t>
            </a:r>
            <a:r>
              <a:rPr lang="en-GB" sz="1400" dirty="0" err="1">
                <a:latin typeface="+mj-lt"/>
              </a:rPr>
              <a:t>i</a:t>
            </a:r>
            <a:r>
              <a:rPr lang="en-GB" sz="1400" dirty="0">
                <a:latin typeface="+mj-lt"/>
              </a:rPr>
              <a:t> </a:t>
            </a:r>
            <a:r>
              <a:rPr lang="en-GB" sz="1400" dirty="0" err="1">
                <a:latin typeface="+mj-lt"/>
              </a:rPr>
              <a:t>mogą</a:t>
            </a:r>
            <a:r>
              <a:rPr lang="en-GB" sz="1400" dirty="0">
                <a:latin typeface="+mj-lt"/>
              </a:rPr>
              <a:t> </a:t>
            </a:r>
            <a:r>
              <a:rPr lang="en-GB" sz="1400" dirty="0" err="1">
                <a:latin typeface="+mj-lt"/>
              </a:rPr>
              <a:t>być</a:t>
            </a:r>
            <a:r>
              <a:rPr lang="en-GB" sz="1400" dirty="0">
                <a:latin typeface="+mj-lt"/>
              </a:rPr>
              <a:t> </a:t>
            </a:r>
            <a:r>
              <a:rPr lang="en-GB" sz="1400" dirty="0" err="1">
                <a:latin typeface="+mj-lt"/>
              </a:rPr>
              <a:t>wdrażane</a:t>
            </a:r>
            <a:r>
              <a:rPr lang="en-GB" sz="1400" dirty="0">
                <a:latin typeface="+mj-lt"/>
              </a:rPr>
              <a:t> w </a:t>
            </a:r>
            <a:r>
              <a:rPr lang="en-GB" sz="1400" dirty="0" err="1">
                <a:latin typeface="+mj-lt"/>
              </a:rPr>
              <a:t>innych</a:t>
            </a:r>
            <a:r>
              <a:rPr lang="en-GB" sz="1400" dirty="0">
                <a:latin typeface="+mj-lt"/>
              </a:rPr>
              <a:t> </a:t>
            </a:r>
            <a:r>
              <a:rPr lang="en-GB" sz="1400" dirty="0" err="1">
                <a:latin typeface="+mj-lt"/>
              </a:rPr>
              <a:t>miastach</a:t>
            </a:r>
            <a:r>
              <a:rPr lang="en-GB" sz="1400" dirty="0">
                <a:latin typeface="+mj-lt"/>
              </a:rPr>
              <a:t>, a </a:t>
            </a:r>
            <a:r>
              <a:rPr lang="en-GB" sz="1400" dirty="0" err="1">
                <a:latin typeface="+mj-lt"/>
              </a:rPr>
              <a:t>dotyczą</a:t>
            </a:r>
            <a:r>
              <a:rPr lang="en-GB" sz="1400" dirty="0">
                <a:latin typeface="+mj-lt"/>
              </a:rPr>
              <a:t> </a:t>
            </a:r>
            <a:r>
              <a:rPr lang="en-GB" sz="1400" dirty="0" err="1">
                <a:latin typeface="+mj-lt"/>
              </a:rPr>
              <a:t>kwestii</a:t>
            </a:r>
            <a:r>
              <a:rPr lang="en-GB" sz="1400" dirty="0">
                <a:latin typeface="+mj-lt"/>
              </a:rPr>
              <a:t> </a:t>
            </a:r>
            <a:r>
              <a:rPr lang="en-GB" sz="1400" dirty="0" err="1">
                <a:latin typeface="+mj-lt"/>
              </a:rPr>
              <a:t>odnoszących</a:t>
            </a:r>
            <a:r>
              <a:rPr lang="en-GB" sz="1400" dirty="0">
                <a:latin typeface="+mj-lt"/>
              </a:rPr>
              <a:t> </a:t>
            </a:r>
            <a:r>
              <a:rPr lang="en-GB" sz="1400" dirty="0" err="1">
                <a:latin typeface="+mj-lt"/>
              </a:rPr>
              <a:t>się</a:t>
            </a:r>
            <a:r>
              <a:rPr lang="en-GB" sz="1400" dirty="0">
                <a:latin typeface="+mj-lt"/>
              </a:rPr>
              <a:t> do </a:t>
            </a:r>
            <a:r>
              <a:rPr lang="en-GB" sz="1400" dirty="0" err="1">
                <a:latin typeface="+mj-lt"/>
              </a:rPr>
              <a:t>zrównoważonego</a:t>
            </a:r>
            <a:r>
              <a:rPr lang="en-GB" sz="1400" dirty="0">
                <a:latin typeface="+mj-lt"/>
              </a:rPr>
              <a:t> </a:t>
            </a:r>
            <a:r>
              <a:rPr lang="en-GB" sz="1400" dirty="0" err="1">
                <a:latin typeface="+mj-lt"/>
              </a:rPr>
              <a:t>rozwoju</a:t>
            </a:r>
            <a:r>
              <a:rPr lang="en-GB" sz="1400" dirty="0">
                <a:latin typeface="+mj-lt"/>
              </a:rPr>
              <a:t> </a:t>
            </a:r>
            <a:r>
              <a:rPr lang="en-GB" sz="1400" dirty="0" err="1">
                <a:latin typeface="+mj-lt"/>
              </a:rPr>
              <a:t>obszarów</a:t>
            </a:r>
            <a:r>
              <a:rPr lang="en-GB" sz="1400" dirty="0">
                <a:latin typeface="+mj-lt"/>
              </a:rPr>
              <a:t> </a:t>
            </a:r>
            <a:r>
              <a:rPr lang="en-GB" sz="1400" dirty="0" err="1">
                <a:latin typeface="+mj-lt"/>
              </a:rPr>
              <a:t>miejskich</a:t>
            </a:r>
            <a:r>
              <a:rPr lang="en-GB" sz="1400" dirty="0">
                <a:latin typeface="+mj-lt"/>
              </a:rPr>
              <a:t> </a:t>
            </a:r>
            <a:r>
              <a:rPr lang="en-GB" sz="1400" dirty="0" err="1">
                <a:latin typeface="+mj-lt"/>
              </a:rPr>
              <a:t>na</a:t>
            </a:r>
            <a:r>
              <a:rPr lang="en-GB" sz="1400" dirty="0">
                <a:latin typeface="+mj-lt"/>
              </a:rPr>
              <a:t> </a:t>
            </a:r>
            <a:r>
              <a:rPr lang="en-GB" sz="1400" dirty="0" err="1">
                <a:latin typeface="+mj-lt"/>
              </a:rPr>
              <a:t>poziomie</a:t>
            </a:r>
            <a:r>
              <a:rPr lang="en-GB" sz="1400" dirty="0">
                <a:latin typeface="+mj-lt"/>
              </a:rPr>
              <a:t> </a:t>
            </a:r>
            <a:r>
              <a:rPr lang="en-GB" sz="1400" dirty="0" err="1">
                <a:latin typeface="+mj-lt"/>
              </a:rPr>
              <a:t>unijnym</a:t>
            </a:r>
            <a:endParaRPr lang="fr-FR" sz="1400" dirty="0">
              <a:solidFill>
                <a:schemeClr val="accent1"/>
              </a:solidFill>
              <a:latin typeface="+mj-lt"/>
              <a:ea typeface="Tahoma" panose="020B0604030504040204" pitchFamily="34" charset="0"/>
              <a:cs typeface="Tahoma" panose="020B0604030504040204" pitchFamily="34" charset="0"/>
            </a:endParaRPr>
          </a:p>
        </p:txBody>
      </p:sp>
      <p:sp>
        <p:nvSpPr>
          <p:cNvPr id="6" name="ZoneTexte 7">
            <a:extLst>
              <a:ext uri="{FF2B5EF4-FFF2-40B4-BE49-F238E27FC236}">
                <a16:creationId xmlns:a16="http://schemas.microsoft.com/office/drawing/2014/main" id="{305D4F61-6773-FF54-08F2-9E210DCB6B8D}"/>
              </a:ext>
            </a:extLst>
          </p:cNvPr>
          <p:cNvSpPr txBox="1"/>
          <p:nvPr/>
        </p:nvSpPr>
        <p:spPr>
          <a:xfrm>
            <a:off x="4417186" y="1971901"/>
            <a:ext cx="5942291" cy="954107"/>
          </a:xfrm>
          <a:prstGeom prst="rect">
            <a:avLst/>
          </a:prstGeom>
          <a:noFill/>
        </p:spPr>
        <p:txBody>
          <a:bodyPr wrap="square" rtlCol="0">
            <a:spAutoFit/>
          </a:bodyPr>
          <a:lstStyle/>
          <a:p>
            <a:r>
              <a:rPr lang="en-GB" sz="1400" dirty="0" err="1">
                <a:latin typeface="+mj-lt"/>
              </a:rPr>
              <a:t>Zbieranie</a:t>
            </a:r>
            <a:r>
              <a:rPr lang="en-GB" sz="1400" dirty="0">
                <a:latin typeface="+mj-lt"/>
              </a:rPr>
              <a:t> </a:t>
            </a:r>
            <a:r>
              <a:rPr lang="en-GB" sz="1400" dirty="0" err="1">
                <a:latin typeface="+mj-lt"/>
              </a:rPr>
              <a:t>i</a:t>
            </a:r>
            <a:r>
              <a:rPr lang="en-GB" sz="1400" dirty="0">
                <a:latin typeface="+mj-lt"/>
              </a:rPr>
              <a:t> </a:t>
            </a:r>
            <a:r>
              <a:rPr lang="en-GB" sz="1400" dirty="0" err="1">
                <a:latin typeface="+mj-lt"/>
              </a:rPr>
              <a:t>dzielenie</a:t>
            </a:r>
            <a:r>
              <a:rPr lang="en-GB" sz="1400" dirty="0">
                <a:latin typeface="+mj-lt"/>
              </a:rPr>
              <a:t> </a:t>
            </a:r>
            <a:r>
              <a:rPr lang="en-GB" sz="1400" dirty="0" err="1">
                <a:latin typeface="+mj-lt"/>
              </a:rPr>
              <a:t>się</a:t>
            </a:r>
            <a:r>
              <a:rPr lang="en-GB" sz="1400" dirty="0">
                <a:latin typeface="+mj-lt"/>
              </a:rPr>
              <a:t> </a:t>
            </a:r>
            <a:r>
              <a:rPr lang="en-GB" sz="1400" dirty="0" err="1">
                <a:latin typeface="+mj-lt"/>
              </a:rPr>
              <a:t>wynikami</a:t>
            </a:r>
            <a:r>
              <a:rPr lang="en-GB" sz="1400" dirty="0">
                <a:latin typeface="+mj-lt"/>
              </a:rPr>
              <a:t> </a:t>
            </a:r>
            <a:r>
              <a:rPr lang="en-GB" sz="1400" dirty="0" err="1">
                <a:latin typeface="+mj-lt"/>
              </a:rPr>
              <a:t>działań</a:t>
            </a:r>
            <a:r>
              <a:rPr lang="en-GB" sz="1400" dirty="0">
                <a:latin typeface="+mj-lt"/>
              </a:rPr>
              <a:t> </a:t>
            </a:r>
            <a:r>
              <a:rPr lang="en-GB" sz="1400" dirty="0" err="1">
                <a:latin typeface="+mj-lt"/>
              </a:rPr>
              <a:t>eksperymentalnych</a:t>
            </a:r>
            <a:r>
              <a:rPr lang="en-GB" sz="1400" dirty="0">
                <a:latin typeface="+mj-lt"/>
              </a:rPr>
              <a:t>, a </a:t>
            </a:r>
            <a:r>
              <a:rPr lang="en-GB" sz="1400" dirty="0" err="1">
                <a:latin typeface="+mj-lt"/>
              </a:rPr>
              <a:t>także</a:t>
            </a:r>
            <a:r>
              <a:rPr lang="en-GB" sz="1400" dirty="0">
                <a:latin typeface="+mj-lt"/>
              </a:rPr>
              <a:t> </a:t>
            </a:r>
            <a:r>
              <a:rPr lang="en-GB" sz="1400" dirty="0" err="1">
                <a:latin typeface="+mj-lt"/>
              </a:rPr>
              <a:t>wsparcie</a:t>
            </a:r>
            <a:r>
              <a:rPr lang="en-GB" sz="1400" dirty="0">
                <a:latin typeface="+mj-lt"/>
              </a:rPr>
              <a:t> </a:t>
            </a:r>
            <a:r>
              <a:rPr lang="en-GB" sz="1400" dirty="0" err="1">
                <a:latin typeface="+mj-lt"/>
              </a:rPr>
              <a:t>działań</a:t>
            </a:r>
            <a:r>
              <a:rPr lang="en-GB" sz="1400" dirty="0">
                <a:latin typeface="+mj-lt"/>
              </a:rPr>
              <a:t> </a:t>
            </a:r>
            <a:r>
              <a:rPr lang="en-GB" sz="1400" dirty="0" err="1">
                <a:latin typeface="+mj-lt"/>
              </a:rPr>
              <a:t>transferowych</a:t>
            </a:r>
            <a:r>
              <a:rPr lang="en-GB" sz="1400" dirty="0">
                <a:latin typeface="+mj-lt"/>
              </a:rPr>
              <a:t>, w </a:t>
            </a:r>
            <a:r>
              <a:rPr lang="en-GB" sz="1400" dirty="0" err="1">
                <a:latin typeface="+mj-lt"/>
              </a:rPr>
              <a:t>kontekście</a:t>
            </a:r>
            <a:r>
              <a:rPr lang="en-GB" sz="1400" dirty="0">
                <a:latin typeface="+mj-lt"/>
              </a:rPr>
              <a:t> </a:t>
            </a:r>
            <a:r>
              <a:rPr lang="en-GB" sz="1400" dirty="0" err="1">
                <a:latin typeface="+mj-lt"/>
              </a:rPr>
              <a:t>wzmacniania</a:t>
            </a:r>
            <a:r>
              <a:rPr lang="en-GB" sz="1400" dirty="0">
                <a:latin typeface="+mj-lt"/>
              </a:rPr>
              <a:t> </a:t>
            </a:r>
            <a:r>
              <a:rPr lang="en-GB" sz="1400" dirty="0" err="1">
                <a:latin typeface="+mj-lt"/>
              </a:rPr>
              <a:t>kompetencji</a:t>
            </a:r>
            <a:r>
              <a:rPr lang="en-GB" sz="1400" dirty="0">
                <a:latin typeface="+mj-lt"/>
              </a:rPr>
              <a:t> </a:t>
            </a:r>
          </a:p>
          <a:p>
            <a:r>
              <a:rPr lang="en-GB" sz="1400" dirty="0" err="1">
                <a:latin typeface="+mj-lt"/>
              </a:rPr>
              <a:t>i</a:t>
            </a:r>
            <a:r>
              <a:rPr lang="en-GB" sz="1400" dirty="0">
                <a:latin typeface="+mj-lt"/>
              </a:rPr>
              <a:t> </a:t>
            </a:r>
            <a:r>
              <a:rPr lang="en-GB" sz="1400" dirty="0" err="1">
                <a:latin typeface="+mj-lt"/>
              </a:rPr>
              <a:t>wiedzy</a:t>
            </a:r>
            <a:r>
              <a:rPr lang="en-GB" sz="1400" dirty="0">
                <a:latin typeface="+mj-lt"/>
              </a:rPr>
              <a:t> </a:t>
            </a:r>
            <a:r>
              <a:rPr lang="en-GB" sz="1400" dirty="0" err="1">
                <a:latin typeface="+mj-lt"/>
              </a:rPr>
              <a:t>związanych</a:t>
            </a:r>
            <a:r>
              <a:rPr lang="en-GB" sz="1400" dirty="0">
                <a:latin typeface="+mj-lt"/>
              </a:rPr>
              <a:t> z </a:t>
            </a:r>
            <a:r>
              <a:rPr lang="en-GB" sz="1400" dirty="0" err="1">
                <a:latin typeface="+mj-lt"/>
              </a:rPr>
              <a:t>innowacjami</a:t>
            </a:r>
            <a:r>
              <a:rPr lang="en-GB" sz="1400" dirty="0">
                <a:latin typeface="+mj-lt"/>
              </a:rPr>
              <a:t> </a:t>
            </a:r>
            <a:r>
              <a:rPr lang="en-GB" sz="1400" dirty="0" err="1">
                <a:latin typeface="+mj-lt"/>
              </a:rPr>
              <a:t>dla</a:t>
            </a:r>
            <a:r>
              <a:rPr lang="en-GB" sz="1400" dirty="0">
                <a:latin typeface="+mj-lt"/>
              </a:rPr>
              <a:t> </a:t>
            </a:r>
            <a:r>
              <a:rPr lang="en-GB" sz="1400" dirty="0" err="1">
                <a:latin typeface="+mj-lt"/>
              </a:rPr>
              <a:t>wszystkich</a:t>
            </a:r>
            <a:r>
              <a:rPr lang="en-GB" sz="1400" dirty="0">
                <a:latin typeface="+mj-lt"/>
              </a:rPr>
              <a:t> </a:t>
            </a:r>
            <a:r>
              <a:rPr lang="en-GB" sz="1400" dirty="0" err="1">
                <a:latin typeface="+mj-lt"/>
              </a:rPr>
              <a:t>europejskich</a:t>
            </a:r>
            <a:r>
              <a:rPr lang="en-GB" sz="1400" dirty="0">
                <a:latin typeface="+mj-lt"/>
              </a:rPr>
              <a:t> </a:t>
            </a:r>
            <a:r>
              <a:rPr lang="en-GB" sz="1400" dirty="0" err="1">
                <a:latin typeface="+mj-lt"/>
              </a:rPr>
              <a:t>obszarów</a:t>
            </a:r>
            <a:r>
              <a:rPr lang="en-GB" sz="1400" dirty="0">
                <a:latin typeface="+mj-lt"/>
              </a:rPr>
              <a:t> </a:t>
            </a:r>
            <a:r>
              <a:rPr lang="en-GB" sz="1400" dirty="0" err="1">
                <a:latin typeface="+mj-lt"/>
              </a:rPr>
              <a:t>miejskich</a:t>
            </a:r>
            <a:r>
              <a:rPr lang="en-GB" sz="1400" dirty="0">
                <a:latin typeface="+mj-lt"/>
              </a:rPr>
              <a:t> w </a:t>
            </a:r>
            <a:r>
              <a:rPr lang="en-GB" sz="1400" dirty="0" err="1">
                <a:latin typeface="+mj-lt"/>
              </a:rPr>
              <a:t>zakresie</a:t>
            </a:r>
            <a:r>
              <a:rPr lang="en-GB" sz="1400" dirty="0">
                <a:latin typeface="+mj-lt"/>
              </a:rPr>
              <a:t> </a:t>
            </a:r>
            <a:r>
              <a:rPr lang="en-GB" sz="1400" dirty="0" err="1">
                <a:latin typeface="+mj-lt"/>
              </a:rPr>
              <a:t>zrównoważonego</a:t>
            </a:r>
            <a:r>
              <a:rPr lang="en-GB" sz="1400" dirty="0">
                <a:latin typeface="+mj-lt"/>
              </a:rPr>
              <a:t> </a:t>
            </a:r>
            <a:r>
              <a:rPr lang="en-GB" sz="1400" dirty="0" err="1">
                <a:latin typeface="+mj-lt"/>
              </a:rPr>
              <a:t>rozwoju</a:t>
            </a:r>
            <a:r>
              <a:rPr lang="en-GB" sz="1400" dirty="0">
                <a:latin typeface="+mj-lt"/>
              </a:rPr>
              <a:t> </a:t>
            </a:r>
            <a:r>
              <a:rPr lang="en-GB" sz="1400" dirty="0" err="1">
                <a:latin typeface="+mj-lt"/>
              </a:rPr>
              <a:t>miejskiego</a:t>
            </a:r>
            <a:endParaRPr lang="fr-FR" sz="1400" dirty="0">
              <a:solidFill>
                <a:schemeClr val="accent1"/>
              </a:solidFill>
              <a:latin typeface="+mj-lt"/>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F60AEF4-3ADE-BCA6-8A24-3F9A89912793}"/>
              </a:ext>
            </a:extLst>
          </p:cNvPr>
          <p:cNvCxnSpPr/>
          <p:nvPr/>
        </p:nvCxnSpPr>
        <p:spPr>
          <a:xfrm>
            <a:off x="3869472" y="1142947"/>
            <a:ext cx="0" cy="546980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054" name="Picture 6" descr="WATSUPS visual">
            <a:extLst>
              <a:ext uri="{FF2B5EF4-FFF2-40B4-BE49-F238E27FC236}">
                <a16:creationId xmlns:a16="http://schemas.microsoft.com/office/drawing/2014/main" id="{627FDC8E-74D7-3493-F4BB-2556CE4060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54"/>
          <a:stretch/>
        </p:blipFill>
        <p:spPr bwMode="auto">
          <a:xfrm>
            <a:off x="4417187" y="3041601"/>
            <a:ext cx="5942290" cy="357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0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A02932-2981-18D0-76D3-7DEBA367C84E}"/>
              </a:ext>
            </a:extLst>
          </p:cNvPr>
          <p:cNvSpPr txBox="1"/>
          <p:nvPr/>
        </p:nvSpPr>
        <p:spPr>
          <a:xfrm>
            <a:off x="760823" y="1756408"/>
            <a:ext cx="5150880" cy="4895892"/>
          </a:xfrm>
          <a:prstGeom prst="rect">
            <a:avLst/>
          </a:prstGeom>
          <a:noFill/>
        </p:spPr>
        <p:txBody>
          <a:bodyPr wrap="square" rtlCol="0">
            <a:spAutoFit/>
          </a:bodyPr>
          <a:lstStyle/>
          <a:p>
            <a:pPr marL="285750" indent="-285750">
              <a:lnSpc>
                <a:spcPct val="150000"/>
              </a:lnSpc>
              <a:buBlip>
                <a:blip r:embed="rId3"/>
              </a:buBlip>
            </a:pPr>
            <a:r>
              <a:rPr lang="pl-PL" sz="1400" dirty="0">
                <a:solidFill>
                  <a:schemeClr val="tx2"/>
                </a:solidFill>
                <a:latin typeface="+mj-lt"/>
                <a:ea typeface="Tahoma" panose="020B0604030504040204" pitchFamily="34" charset="0"/>
                <a:cs typeface="Tahoma" panose="020B0604030504040204" pitchFamily="34" charset="0"/>
              </a:rPr>
              <a:t>INNOWACYJNE</a:t>
            </a:r>
          </a:p>
          <a:p>
            <a:pPr>
              <a:lnSpc>
                <a:spcPct val="150000"/>
              </a:lnSpc>
            </a:pPr>
            <a:r>
              <a:rPr lang="en-GB" sz="1400" b="1" dirty="0" err="1">
                <a:latin typeface="+mj-lt"/>
                <a:ea typeface="Calibri" panose="020F0502020204030204" pitchFamily="34" charset="0"/>
                <a:cs typeface="Times New Roman" panose="02020603050405020304" pitchFamily="18" charset="0"/>
              </a:rPr>
              <a:t>nie</a:t>
            </a:r>
            <a:r>
              <a:rPr lang="en-GB" sz="1400" b="1" dirty="0">
                <a:latin typeface="+mj-lt"/>
                <a:ea typeface="Calibri" panose="020F0502020204030204" pitchFamily="34" charset="0"/>
                <a:cs typeface="Times New Roman" panose="02020603050405020304" pitchFamily="18" charset="0"/>
              </a:rPr>
              <a:t> </a:t>
            </a:r>
            <a:r>
              <a:rPr lang="en-GB" sz="1400" b="1" dirty="0" err="1">
                <a:latin typeface="+mj-lt"/>
                <a:ea typeface="Calibri" panose="020F0502020204030204" pitchFamily="34" charset="0"/>
                <a:cs typeface="Times New Roman" panose="02020603050405020304" pitchFamily="18" charset="0"/>
              </a:rPr>
              <a:t>były</a:t>
            </a:r>
            <a:r>
              <a:rPr lang="en-GB" sz="1400" b="1" dirty="0">
                <a:latin typeface="+mj-lt"/>
                <a:ea typeface="Calibri" panose="020F0502020204030204" pitchFamily="34" charset="0"/>
                <a:cs typeface="Times New Roman" panose="02020603050405020304" pitchFamily="18" charset="0"/>
              </a:rPr>
              <a:t> </a:t>
            </a:r>
            <a:r>
              <a:rPr lang="en-GB" sz="1400" b="1" dirty="0" err="1">
                <a:latin typeface="+mj-lt"/>
                <a:ea typeface="Calibri" panose="020F0502020204030204" pitchFamily="34" charset="0"/>
                <a:cs typeface="Times New Roman" panose="02020603050405020304" pitchFamily="18" charset="0"/>
              </a:rPr>
              <a:t>wdrażane</a:t>
            </a:r>
            <a:r>
              <a:rPr lang="en-GB" sz="1400" b="1" dirty="0">
                <a:latin typeface="+mj-lt"/>
                <a:ea typeface="Calibri" panose="020F0502020204030204" pitchFamily="34" charset="0"/>
                <a:cs typeface="Times New Roman" panose="02020603050405020304" pitchFamily="18" charset="0"/>
              </a:rPr>
              <a:t> </a:t>
            </a:r>
            <a:r>
              <a:rPr lang="en-GB" sz="1400" b="1" dirty="0" err="1">
                <a:latin typeface="+mj-lt"/>
                <a:ea typeface="Calibri" panose="020F0502020204030204" pitchFamily="34" charset="0"/>
                <a:cs typeface="Times New Roman" panose="02020603050405020304" pitchFamily="18" charset="0"/>
              </a:rPr>
              <a:t>wcześniej</a:t>
            </a:r>
            <a:r>
              <a:rPr lang="en-GB" sz="1400" b="1" dirty="0">
                <a:latin typeface="+mj-lt"/>
                <a:ea typeface="Calibri" panose="020F0502020204030204" pitchFamily="34" charset="0"/>
                <a:cs typeface="Times New Roman" panose="02020603050405020304" pitchFamily="18" charset="0"/>
              </a:rPr>
              <a:t> </a:t>
            </a:r>
            <a:r>
              <a:rPr lang="en-GB" sz="1400" b="1" dirty="0" err="1">
                <a:latin typeface="+mj-lt"/>
                <a:ea typeface="Calibri" panose="020F0502020204030204" pitchFamily="34" charset="0"/>
                <a:cs typeface="Times New Roman" panose="02020603050405020304" pitchFamily="18" charset="0"/>
              </a:rPr>
              <a:t>na</a:t>
            </a:r>
            <a:r>
              <a:rPr lang="en-GB" sz="1400" b="1" dirty="0">
                <a:latin typeface="+mj-lt"/>
                <a:ea typeface="Calibri" panose="020F0502020204030204" pitchFamily="34" charset="0"/>
                <a:cs typeface="Times New Roman" panose="02020603050405020304" pitchFamily="18" charset="0"/>
              </a:rPr>
              <a:t> </a:t>
            </a:r>
            <a:r>
              <a:rPr lang="en-GB" sz="1400" b="1" dirty="0" err="1">
                <a:latin typeface="+mj-lt"/>
                <a:ea typeface="Calibri" panose="020F0502020204030204" pitchFamily="34" charset="0"/>
                <a:cs typeface="Times New Roman" panose="02020603050405020304" pitchFamily="18" charset="0"/>
              </a:rPr>
              <a:t>terenie</a:t>
            </a:r>
            <a:r>
              <a:rPr lang="en-GB" sz="1400" b="1" dirty="0">
                <a:latin typeface="+mj-lt"/>
                <a:ea typeface="Calibri" panose="020F0502020204030204" pitchFamily="34" charset="0"/>
                <a:cs typeface="Times New Roman" panose="02020603050405020304" pitchFamily="18" charset="0"/>
              </a:rPr>
              <a:t> UE</a:t>
            </a:r>
            <a:endParaRPr lang="pl-PL" sz="1400" b="1" dirty="0">
              <a:solidFill>
                <a:schemeClr val="tx2"/>
              </a:solidFill>
              <a:effectLst/>
              <a:latin typeface="+mj-lt"/>
              <a:ea typeface="Tahoma" panose="020B0604030504040204" pitchFamily="34" charset="0"/>
              <a:cs typeface="Tahoma" panose="020B0604030504040204" pitchFamily="34" charset="0"/>
            </a:endParaRPr>
          </a:p>
          <a:p>
            <a:pPr>
              <a:lnSpc>
                <a:spcPct val="150000"/>
              </a:lnSpc>
            </a:pPr>
            <a:endParaRPr lang="en-GB" sz="1400" dirty="0">
              <a:solidFill>
                <a:schemeClr val="tx2"/>
              </a:solidFill>
              <a:latin typeface="+mj-lt"/>
              <a:ea typeface="Tahoma" panose="020B0604030504040204" pitchFamily="34" charset="0"/>
              <a:cs typeface="Tahoma" panose="020B0604030504040204" pitchFamily="34" charset="0"/>
            </a:endParaRPr>
          </a:p>
          <a:p>
            <a:pPr marL="285750" indent="-285750">
              <a:lnSpc>
                <a:spcPct val="150000"/>
              </a:lnSpc>
              <a:buBlip>
                <a:blip r:embed="rId3"/>
              </a:buBlip>
            </a:pPr>
            <a:r>
              <a:rPr lang="en-GB" sz="1400" dirty="0">
                <a:solidFill>
                  <a:schemeClr val="tx2"/>
                </a:solidFill>
                <a:latin typeface="+mj-lt"/>
                <a:ea typeface="Tahoma" panose="020B0604030504040204" pitchFamily="34" charset="0"/>
                <a:cs typeface="Tahoma" panose="020B0604030504040204" pitchFamily="34" charset="0"/>
              </a:rPr>
              <a:t>PARTYCYPACYJNE</a:t>
            </a:r>
          </a:p>
          <a:p>
            <a:pPr marL="285750" indent="-285750">
              <a:lnSpc>
                <a:spcPct val="150000"/>
              </a:lnSpc>
              <a:buBlip>
                <a:blip r:embed="rId3"/>
              </a:buBlip>
            </a:pPr>
            <a:r>
              <a:rPr lang="en-GB" sz="1400" dirty="0">
                <a:solidFill>
                  <a:schemeClr val="tx2"/>
                </a:solidFill>
                <a:latin typeface="+mj-lt"/>
                <a:ea typeface="Tahoma" panose="020B0604030504040204" pitchFamily="34" charset="0"/>
                <a:cs typeface="Tahoma" panose="020B0604030504040204" pitchFamily="34" charset="0"/>
              </a:rPr>
              <a:t>MIERZALNE</a:t>
            </a:r>
          </a:p>
          <a:p>
            <a:pPr marL="285750" indent="-285750">
              <a:lnSpc>
                <a:spcPct val="150000"/>
              </a:lnSpc>
              <a:buBlip>
                <a:blip r:embed="rId3"/>
              </a:buBlip>
            </a:pPr>
            <a:r>
              <a:rPr lang="en-GB" sz="1400" dirty="0">
                <a:solidFill>
                  <a:schemeClr val="tx2"/>
                </a:solidFill>
                <a:latin typeface="+mj-lt"/>
                <a:ea typeface="Tahoma" panose="020B0604030504040204" pitchFamily="34" charset="0"/>
                <a:cs typeface="Tahoma" panose="020B0604030504040204" pitchFamily="34" charset="0"/>
              </a:rPr>
              <a:t>ZRÓWNOWAŻONE I SKALOWALNE</a:t>
            </a:r>
          </a:p>
          <a:p>
            <a:pPr marL="285750" indent="-285750">
              <a:lnSpc>
                <a:spcPct val="150000"/>
              </a:lnSpc>
              <a:buBlip>
                <a:blip r:embed="rId3"/>
              </a:buBlip>
            </a:pPr>
            <a:r>
              <a:rPr lang="en-GB" sz="1400" dirty="0">
                <a:solidFill>
                  <a:schemeClr val="tx2"/>
                </a:solidFill>
                <a:latin typeface="+mj-lt"/>
                <a:ea typeface="Tahoma" panose="020B0604030504040204" pitchFamily="34" charset="0"/>
                <a:cs typeface="Tahoma" panose="020B0604030504040204" pitchFamily="34" charset="0"/>
              </a:rPr>
              <a:t>TRANSFEROWALNE </a:t>
            </a:r>
          </a:p>
          <a:p>
            <a:pPr>
              <a:lnSpc>
                <a:spcPct val="150000"/>
              </a:lnSpc>
            </a:pPr>
            <a:endParaRPr lang="pl-PL" sz="1400" dirty="0">
              <a:solidFill>
                <a:schemeClr val="tx2"/>
              </a:solidFill>
              <a:latin typeface="+mj-lt"/>
              <a:ea typeface="Tahoma" panose="020B0604030504040204" pitchFamily="34" charset="0"/>
              <a:cs typeface="Tahoma" panose="020B0604030504040204" pitchFamily="34" charset="0"/>
            </a:endParaRPr>
          </a:p>
          <a:p>
            <a:pPr algn="just">
              <a:lnSpc>
                <a:spcPct val="150000"/>
              </a:lnSpc>
            </a:pPr>
            <a:r>
              <a:rPr lang="en-GB" sz="1400" dirty="0" err="1">
                <a:solidFill>
                  <a:schemeClr val="tx2"/>
                </a:solidFill>
                <a:latin typeface="+mj-lt"/>
                <a:ea typeface="Tahoma" panose="020B0604030504040204" pitchFamily="34" charset="0"/>
                <a:cs typeface="Tahoma" panose="020B0604030504040204" pitchFamily="34" charset="0"/>
              </a:rPr>
              <a:t>Wdrażane</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przez</a:t>
            </a:r>
            <a:r>
              <a:rPr lang="en-GB" sz="1400"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partnerstwa</a:t>
            </a:r>
            <a:r>
              <a:rPr lang="en-GB" sz="1400" b="1" dirty="0">
                <a:solidFill>
                  <a:schemeClr val="tx2"/>
                </a:solidFill>
                <a:latin typeface="+mj-lt"/>
                <a:ea typeface="Tahoma" panose="020B0604030504040204" pitchFamily="34" charset="0"/>
                <a:cs typeface="Tahoma" panose="020B0604030504040204" pitchFamily="34" charset="0"/>
              </a:rPr>
              <a:t>.</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Przygotowywane</a:t>
            </a:r>
            <a:r>
              <a:rPr lang="en-GB" sz="1400" dirty="0">
                <a:solidFill>
                  <a:schemeClr val="tx2"/>
                </a:solidFill>
                <a:latin typeface="+mj-lt"/>
                <a:ea typeface="Tahoma" panose="020B0604030504040204" pitchFamily="34" charset="0"/>
                <a:cs typeface="Tahoma" panose="020B0604030504040204" pitchFamily="34" charset="0"/>
              </a:rPr>
              <a:t> z </a:t>
            </a:r>
            <a:r>
              <a:rPr lang="en-GB" sz="1400" dirty="0" err="1">
                <a:solidFill>
                  <a:schemeClr val="tx2"/>
                </a:solidFill>
                <a:latin typeface="+mj-lt"/>
                <a:ea typeface="Tahoma" panose="020B0604030504040204" pitchFamily="34" charset="0"/>
                <a:cs typeface="Tahoma" panose="020B0604030504040204" pitchFamily="34" charset="0"/>
              </a:rPr>
              <a:t>wiodącą</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rolą</a:t>
            </a:r>
            <a:r>
              <a:rPr lang="en-GB" sz="1400"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miasta</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jako</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lidera</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partnerstwa</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strategicznego</a:t>
            </a:r>
            <a:r>
              <a:rPr lang="en-GB" sz="1400" dirty="0">
                <a:solidFill>
                  <a:schemeClr val="tx2"/>
                </a:solidFill>
                <a:latin typeface="+mj-lt"/>
                <a:ea typeface="Tahoma" panose="020B0604030504040204" pitchFamily="34" charset="0"/>
                <a:cs typeface="Tahoma" panose="020B0604030504040204" pitchFamily="34" charset="0"/>
              </a:rPr>
              <a:t>. W </a:t>
            </a:r>
            <a:r>
              <a:rPr lang="en-GB" sz="1400" dirty="0" err="1">
                <a:solidFill>
                  <a:schemeClr val="tx2"/>
                </a:solidFill>
                <a:latin typeface="+mj-lt"/>
                <a:ea typeface="Tahoma" panose="020B0604030504040204" pitchFamily="34" charset="0"/>
                <a:cs typeface="Tahoma" panose="020B0604030504040204" pitchFamily="34" charset="0"/>
              </a:rPr>
              <a:t>ramach</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których</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planuje</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się</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osiągnięcie</a:t>
            </a:r>
            <a:r>
              <a:rPr lang="en-GB" sz="1400"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celów</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określonych</a:t>
            </a:r>
            <a:r>
              <a:rPr lang="en-GB" sz="1400" b="1" dirty="0">
                <a:solidFill>
                  <a:schemeClr val="tx2"/>
                </a:solidFill>
                <a:latin typeface="+mj-lt"/>
                <a:ea typeface="Tahoma" panose="020B0604030504040204" pitchFamily="34" charset="0"/>
                <a:cs typeface="Tahoma" panose="020B0604030504040204" pitchFamily="34" charset="0"/>
              </a:rPr>
              <a:t> w </a:t>
            </a:r>
            <a:r>
              <a:rPr lang="en-GB" sz="1400" b="1" dirty="0" err="1">
                <a:solidFill>
                  <a:schemeClr val="tx2"/>
                </a:solidFill>
                <a:latin typeface="+mj-lt"/>
                <a:ea typeface="Tahoma" panose="020B0604030504040204" pitchFamily="34" charset="0"/>
                <a:cs typeface="Tahoma" panose="020B0604030504040204" pitchFamily="34" charset="0"/>
              </a:rPr>
              <a:t>lokalnych</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dokumentach</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strategicznych</a:t>
            </a:r>
            <a:r>
              <a:rPr lang="en-GB" sz="1400" b="1" dirty="0">
                <a:solidFill>
                  <a:schemeClr val="tx2"/>
                </a:solidFill>
                <a:latin typeface="+mj-lt"/>
                <a:ea typeface="Tahoma" panose="020B0604030504040204" pitchFamily="34" charset="0"/>
                <a:cs typeface="Tahoma" panose="020B0604030504040204" pitchFamily="34" charset="0"/>
              </a:rPr>
              <a:t>.</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Zgodne</a:t>
            </a:r>
            <a:r>
              <a:rPr lang="en-GB" sz="1400" dirty="0">
                <a:solidFill>
                  <a:schemeClr val="tx2"/>
                </a:solidFill>
                <a:latin typeface="+mj-lt"/>
                <a:ea typeface="Tahoma" panose="020B0604030504040204" pitchFamily="34" charset="0"/>
                <a:cs typeface="Tahoma" panose="020B0604030504040204" pitchFamily="34" charset="0"/>
              </a:rPr>
              <a:t> z </a:t>
            </a:r>
            <a:r>
              <a:rPr lang="en-GB" sz="1400" dirty="0" err="1">
                <a:solidFill>
                  <a:schemeClr val="tx2"/>
                </a:solidFill>
                <a:latin typeface="+mj-lt"/>
                <a:ea typeface="Tahoma" panose="020B0604030504040204" pitchFamily="34" charset="0"/>
                <a:cs typeface="Tahoma" panose="020B0604030504040204" pitchFamily="34" charset="0"/>
              </a:rPr>
              <a:t>zasadami</a:t>
            </a:r>
            <a:r>
              <a:rPr lang="en-GB" sz="1400"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zarządzania</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obszarami</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miejskimi</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określonymi</a:t>
            </a:r>
            <a:r>
              <a:rPr lang="en-GB" sz="1400" b="1" dirty="0">
                <a:solidFill>
                  <a:schemeClr val="tx2"/>
                </a:solidFill>
                <a:latin typeface="+mj-lt"/>
                <a:ea typeface="Tahoma" panose="020B0604030504040204" pitchFamily="34" charset="0"/>
                <a:cs typeface="Tahoma" panose="020B0604030504040204" pitchFamily="34" charset="0"/>
              </a:rPr>
              <a:t> w </a:t>
            </a:r>
            <a:r>
              <a:rPr lang="en-GB" sz="1400" b="1" dirty="0" err="1">
                <a:solidFill>
                  <a:schemeClr val="tx2"/>
                </a:solidFill>
                <a:latin typeface="+mj-lt"/>
                <a:ea typeface="Tahoma" panose="020B0604030504040204" pitchFamily="34" charset="0"/>
                <a:cs typeface="Tahoma" panose="020B0604030504040204" pitchFamily="34" charset="0"/>
              </a:rPr>
              <a:t>Nowej</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Karcie</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Lipskiej</a:t>
            </a:r>
            <a:r>
              <a:rPr lang="en-GB" sz="1400" b="1" dirty="0">
                <a:solidFill>
                  <a:schemeClr val="tx2"/>
                </a:solidFill>
                <a:latin typeface="+mj-lt"/>
                <a:ea typeface="Tahoma" panose="020B0604030504040204" pitchFamily="34" charset="0"/>
                <a:cs typeface="Tahoma" panose="020B0604030504040204" pitchFamily="34" charset="0"/>
              </a:rPr>
              <a:t>.</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Wspierające</a:t>
            </a:r>
            <a:r>
              <a:rPr lang="en-GB" sz="1400" dirty="0">
                <a:solidFill>
                  <a:schemeClr val="tx2"/>
                </a:solidFill>
                <a:latin typeface="+mj-lt"/>
                <a:ea typeface="Tahoma" panose="020B0604030504040204" pitchFamily="34" charset="0"/>
                <a:cs typeface="Tahoma" panose="020B0604030504040204" pitchFamily="34" charset="0"/>
              </a:rPr>
              <a:t> </a:t>
            </a:r>
            <a:r>
              <a:rPr lang="en-GB" sz="1400" dirty="0" err="1">
                <a:solidFill>
                  <a:schemeClr val="tx2"/>
                </a:solidFill>
                <a:latin typeface="+mj-lt"/>
                <a:ea typeface="Tahoma" panose="020B0604030504040204" pitchFamily="34" charset="0"/>
                <a:cs typeface="Tahoma" panose="020B0604030504040204" pitchFamily="34" charset="0"/>
              </a:rPr>
              <a:t>lokalny</a:t>
            </a:r>
            <a:r>
              <a:rPr lang="en-GB" sz="1400"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ekosystem</a:t>
            </a:r>
            <a:r>
              <a:rPr lang="en-GB" sz="1400" b="1" dirty="0">
                <a:solidFill>
                  <a:schemeClr val="tx2"/>
                </a:solidFill>
                <a:latin typeface="+mj-lt"/>
                <a:ea typeface="Tahoma" panose="020B0604030504040204" pitchFamily="34" charset="0"/>
                <a:cs typeface="Tahoma" panose="020B0604030504040204" pitchFamily="34" charset="0"/>
              </a:rPr>
              <a:t> </a:t>
            </a:r>
            <a:r>
              <a:rPr lang="en-GB" sz="1400" b="1" dirty="0" err="1">
                <a:solidFill>
                  <a:schemeClr val="tx2"/>
                </a:solidFill>
                <a:latin typeface="+mj-lt"/>
                <a:ea typeface="Tahoma" panose="020B0604030504040204" pitchFamily="34" charset="0"/>
                <a:cs typeface="Tahoma" panose="020B0604030504040204" pitchFamily="34" charset="0"/>
              </a:rPr>
              <a:t>innowacji</a:t>
            </a:r>
            <a:r>
              <a:rPr lang="en-GB" sz="1400" b="1" dirty="0">
                <a:solidFill>
                  <a:schemeClr val="tx2"/>
                </a:solidFill>
                <a:latin typeface="+mj-lt"/>
                <a:ea typeface="Tahoma" panose="020B0604030504040204" pitchFamily="34" charset="0"/>
                <a:cs typeface="Tahoma" panose="020B0604030504040204" pitchFamily="34" charset="0"/>
              </a:rPr>
              <a:t>.</a:t>
            </a:r>
            <a:endParaRPr lang="fr-FR" sz="1400" b="1" dirty="0">
              <a:solidFill>
                <a:schemeClr val="tx2"/>
              </a:solidFill>
              <a:latin typeface="+mj-lt"/>
              <a:ea typeface="Tahoma" panose="020B0604030504040204" pitchFamily="34" charset="0"/>
              <a:cs typeface="Tahoma" panose="020B0604030504040204" pitchFamily="34" charset="0"/>
            </a:endParaRPr>
          </a:p>
        </p:txBody>
      </p:sp>
      <p:sp>
        <p:nvSpPr>
          <p:cNvPr id="4" name="TITLE">
            <a:extLst>
              <a:ext uri="{FF2B5EF4-FFF2-40B4-BE49-F238E27FC236}">
                <a16:creationId xmlns:a16="http://schemas.microsoft.com/office/drawing/2014/main" id="{FDC167ED-0C76-7EF1-2F43-8EC524FDF619}"/>
              </a:ext>
            </a:extLst>
          </p:cNvPr>
          <p:cNvSpPr txBox="1"/>
          <p:nvPr/>
        </p:nvSpPr>
        <p:spPr>
          <a:xfrm>
            <a:off x="760824" y="628124"/>
            <a:ext cx="4478000" cy="1015663"/>
          </a:xfrm>
          <a:prstGeom prst="rect">
            <a:avLst/>
          </a:prstGeom>
          <a:noFill/>
        </p:spPr>
        <p:txBody>
          <a:bodyPr wrap="square" rtlCol="0">
            <a:spAutoFit/>
          </a:bodyPr>
          <a:lstStyle/>
          <a:p>
            <a:r>
              <a:rPr lang="pl-PL" sz="2000" b="1" dirty="0">
                <a:solidFill>
                  <a:schemeClr val="tx2"/>
                </a:solidFill>
                <a:latin typeface="+mj-lt"/>
                <a:ea typeface="Tahoma" panose="020B0604030504040204" pitchFamily="34" charset="0"/>
                <a:cs typeface="Tahoma" panose="020B0604030504040204" pitchFamily="34" charset="0"/>
              </a:rPr>
              <a:t>Europejska Inicjatywa Miejska wspiera projekty, </a:t>
            </a:r>
            <a:br>
              <a:rPr lang="fr-BE" sz="2000" b="1" dirty="0">
                <a:solidFill>
                  <a:schemeClr val="tx2"/>
                </a:solidFill>
                <a:latin typeface="+mj-lt"/>
                <a:ea typeface="Tahoma" panose="020B0604030504040204" pitchFamily="34" charset="0"/>
                <a:cs typeface="Tahoma" panose="020B0604030504040204" pitchFamily="34" charset="0"/>
              </a:rPr>
            </a:br>
            <a:r>
              <a:rPr lang="en-GB" sz="2000" b="1" dirty="0" err="1">
                <a:solidFill>
                  <a:schemeClr val="accent2"/>
                </a:solidFill>
                <a:latin typeface="+mj-lt"/>
                <a:ea typeface="Tahoma" panose="020B0604030504040204" pitchFamily="34" charset="0"/>
                <a:cs typeface="Tahoma" panose="020B0604030504040204" pitchFamily="34" charset="0"/>
              </a:rPr>
              <a:t>które</a:t>
            </a:r>
            <a:r>
              <a:rPr lang="en-GB" sz="2000" b="1" dirty="0">
                <a:solidFill>
                  <a:schemeClr val="accent2"/>
                </a:solidFill>
                <a:latin typeface="+mj-lt"/>
                <a:ea typeface="Tahoma" panose="020B0604030504040204" pitchFamily="34" charset="0"/>
                <a:cs typeface="Tahoma" panose="020B0604030504040204" pitchFamily="34" charset="0"/>
              </a:rPr>
              <a:t> </a:t>
            </a:r>
            <a:r>
              <a:rPr lang="en-GB" sz="2000" b="1" dirty="0" err="1">
                <a:solidFill>
                  <a:schemeClr val="accent2"/>
                </a:solidFill>
                <a:latin typeface="+mj-lt"/>
                <a:ea typeface="Tahoma" panose="020B0604030504040204" pitchFamily="34" charset="0"/>
                <a:cs typeface="Tahoma" panose="020B0604030504040204" pitchFamily="34" charset="0"/>
              </a:rPr>
              <a:t>są</a:t>
            </a:r>
            <a:r>
              <a:rPr lang="pl-PL" sz="2000" b="1" dirty="0">
                <a:solidFill>
                  <a:schemeClr val="accent2"/>
                </a:solidFill>
                <a:latin typeface="+mj-lt"/>
                <a:ea typeface="Tahoma" panose="020B0604030504040204" pitchFamily="34" charset="0"/>
                <a:cs typeface="Tahoma" panose="020B0604030504040204" pitchFamily="34" charset="0"/>
              </a:rPr>
              <a:t>:</a:t>
            </a:r>
            <a:endParaRPr lang="fr-FR" sz="2000" b="1" dirty="0">
              <a:solidFill>
                <a:schemeClr val="tx2"/>
              </a:solidFill>
              <a:latin typeface="+mj-lt"/>
              <a:ea typeface="Tahoma" panose="020B0604030504040204" pitchFamily="34" charset="0"/>
              <a:cs typeface="Tahoma" panose="020B0604030504040204" pitchFamily="34" charset="0"/>
            </a:endParaRPr>
          </a:p>
        </p:txBody>
      </p:sp>
      <p:pic>
        <p:nvPicPr>
          <p:cNvPr id="8" name="Image 7" descr="Une image contenant extérieur, ciel, terrain, rue&#10;&#10;Description générée automatiquement">
            <a:extLst>
              <a:ext uri="{FF2B5EF4-FFF2-40B4-BE49-F238E27FC236}">
                <a16:creationId xmlns:a16="http://schemas.microsoft.com/office/drawing/2014/main" id="{82FE1958-7647-538E-53D2-B0E2E043AB83}"/>
              </a:ext>
            </a:extLst>
          </p:cNvPr>
          <p:cNvPicPr>
            <a:picLocks noChangeAspect="1"/>
          </p:cNvPicPr>
          <p:nvPr/>
        </p:nvPicPr>
        <p:blipFill rotWithShape="1">
          <a:blip r:embed="rId4"/>
          <a:srcRect l="7888" t="18381" r="2030" b="11950"/>
          <a:stretch/>
        </p:blipFill>
        <p:spPr>
          <a:xfrm>
            <a:off x="6280298" y="0"/>
            <a:ext cx="5911702" cy="6858000"/>
          </a:xfrm>
          <a:prstGeom prst="rect">
            <a:avLst/>
          </a:prstGeom>
        </p:spPr>
      </p:pic>
    </p:spTree>
    <p:extLst>
      <p:ext uri="{BB962C8B-B14F-4D97-AF65-F5344CB8AC3E}">
        <p14:creationId xmlns:p14="http://schemas.microsoft.com/office/powerpoint/2010/main" val="3396729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0AB6A14C-E7A1-74C6-7DC8-9CC7A4B6F5A0}"/>
              </a:ext>
            </a:extLst>
          </p:cNvPr>
          <p:cNvGrpSpPr/>
          <p:nvPr/>
        </p:nvGrpSpPr>
        <p:grpSpPr>
          <a:xfrm>
            <a:off x="3079048" y="1227432"/>
            <a:ext cx="6028510" cy="738052"/>
            <a:chOff x="3370217" y="3167742"/>
            <a:chExt cx="6028510" cy="738052"/>
          </a:xfrm>
        </p:grpSpPr>
        <p:sp>
          <p:nvSpPr>
            <p:cNvPr id="7" name="N°1">
              <a:extLst>
                <a:ext uri="{FF2B5EF4-FFF2-40B4-BE49-F238E27FC236}">
                  <a16:creationId xmlns:a16="http://schemas.microsoft.com/office/drawing/2014/main" id="{6CF2A3F4-0674-E741-6271-26ACD2BEB8A6}"/>
                </a:ext>
              </a:extLst>
            </p:cNvPr>
            <p:cNvSpPr/>
            <p:nvPr/>
          </p:nvSpPr>
          <p:spPr>
            <a:xfrm>
              <a:off x="3370217" y="3167742"/>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latin typeface="+mj-lt"/>
                  <a:ea typeface="Tahoma" panose="020B0604030504040204" pitchFamily="34" charset="0"/>
                  <a:cs typeface="Tahoma" panose="020B0604030504040204" pitchFamily="34" charset="0"/>
                </a:rPr>
                <a:t>1</a:t>
              </a:r>
              <a:endParaRPr lang="fr-FR" sz="1600" b="1">
                <a:latin typeface="+mj-lt"/>
                <a:ea typeface="Tahoma" panose="020B0604030504040204" pitchFamily="34" charset="0"/>
                <a:cs typeface="Tahoma" panose="020B0604030504040204" pitchFamily="34" charset="0"/>
              </a:endParaRPr>
            </a:p>
          </p:txBody>
        </p:sp>
        <p:sp>
          <p:nvSpPr>
            <p:cNvPr id="8" name="ZoneTexte 7">
              <a:extLst>
                <a:ext uri="{FF2B5EF4-FFF2-40B4-BE49-F238E27FC236}">
                  <a16:creationId xmlns:a16="http://schemas.microsoft.com/office/drawing/2014/main" id="{A8B4F18F-3468-C6D1-F960-D37BF094D4E6}"/>
                </a:ext>
              </a:extLst>
            </p:cNvPr>
            <p:cNvSpPr txBox="1"/>
            <p:nvPr/>
          </p:nvSpPr>
          <p:spPr>
            <a:xfrm>
              <a:off x="4356464" y="3272244"/>
              <a:ext cx="5042263" cy="523220"/>
            </a:xfrm>
            <a:prstGeom prst="rect">
              <a:avLst/>
            </a:prstGeom>
            <a:noFill/>
          </p:spPr>
          <p:txBody>
            <a:bodyPr wrap="square" rtlCol="0">
              <a:spAutoFit/>
            </a:bodyPr>
            <a:lstStyle/>
            <a:p>
              <a:r>
                <a:rPr lang="pl-PL" sz="1400" b="1" dirty="0">
                  <a:solidFill>
                    <a:schemeClr val="accent1"/>
                  </a:solidFill>
                  <a:latin typeface="+mj-lt"/>
                  <a:ea typeface="Tahoma" panose="020B0604030504040204" pitchFamily="34" charset="0"/>
                  <a:cs typeface="Tahoma" panose="020B0604030504040204" pitchFamily="34" charset="0"/>
                </a:rPr>
                <a:t>Wsparcie finansowe: </a:t>
              </a:r>
              <a:r>
                <a:rPr lang="en-GB" sz="1400" dirty="0">
                  <a:solidFill>
                    <a:schemeClr val="accent1"/>
                  </a:solidFill>
                  <a:latin typeface="+mj-lt"/>
                  <a:ea typeface="Tahoma" panose="020B0604030504040204" pitchFamily="34" charset="0"/>
                  <a:cs typeface="Tahoma" panose="020B0604030504040204" pitchFamily="34" charset="0"/>
                </a:rPr>
                <a:t>do 5 </a:t>
              </a:r>
              <a:r>
                <a:rPr lang="en-GB" sz="1400" dirty="0" err="1">
                  <a:solidFill>
                    <a:schemeClr val="accent1"/>
                  </a:solidFill>
                  <a:latin typeface="+mj-lt"/>
                  <a:ea typeface="Tahoma" panose="020B0604030504040204" pitchFamily="34" charset="0"/>
                  <a:cs typeface="Tahoma" panose="020B0604030504040204" pitchFamily="34" charset="0"/>
                </a:rPr>
                <a:t>mln</a:t>
              </a:r>
              <a:r>
                <a:rPr lang="en-GB" sz="1400" dirty="0">
                  <a:solidFill>
                    <a:schemeClr val="accent1"/>
                  </a:solidFill>
                  <a:latin typeface="+mj-lt"/>
                  <a:ea typeface="Tahoma" panose="020B0604030504040204" pitchFamily="34" charset="0"/>
                  <a:cs typeface="Tahoma" panose="020B0604030504040204" pitchFamily="34" charset="0"/>
                </a:rPr>
                <a:t> EURO EFRR</a:t>
              </a:r>
            </a:p>
            <a:p>
              <a:r>
                <a:rPr lang="en-GB" sz="1400" dirty="0">
                  <a:solidFill>
                    <a:schemeClr val="accent1"/>
                  </a:solidFill>
                  <a:latin typeface="+mj-lt"/>
                  <a:ea typeface="Tahoma" panose="020B0604030504040204" pitchFamily="34" charset="0"/>
                  <a:cs typeface="Tahoma" panose="020B0604030504040204" pitchFamily="34" charset="0"/>
                </a:rPr>
                <a:t>(</a:t>
              </a:r>
              <a:r>
                <a:rPr lang="en-GB" sz="1400" dirty="0" err="1">
                  <a:solidFill>
                    <a:schemeClr val="accent1"/>
                  </a:solidFill>
                  <a:latin typeface="+mj-lt"/>
                  <a:ea typeface="Tahoma" panose="020B0604030504040204" pitchFamily="34" charset="0"/>
                  <a:cs typeface="Tahoma" panose="020B0604030504040204" pitchFamily="34" charset="0"/>
                </a:rPr>
                <a:t>maksymalny</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poziom</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dofinansowania</a:t>
              </a:r>
              <a:r>
                <a:rPr lang="en-GB" sz="1400" dirty="0">
                  <a:solidFill>
                    <a:schemeClr val="accent1"/>
                  </a:solidFill>
                  <a:latin typeface="+mj-lt"/>
                  <a:ea typeface="Tahoma" panose="020B0604030504040204" pitchFamily="34" charset="0"/>
                  <a:cs typeface="Tahoma" panose="020B0604030504040204" pitchFamily="34" charset="0"/>
                </a:rPr>
                <a:t> – 80%)</a:t>
              </a:r>
              <a:endParaRPr lang="fr-FR" sz="1400" dirty="0">
                <a:solidFill>
                  <a:schemeClr val="accent1"/>
                </a:solidFill>
                <a:latin typeface="+mj-lt"/>
                <a:ea typeface="Tahoma" panose="020B0604030504040204" pitchFamily="34" charset="0"/>
                <a:cs typeface="Tahoma" panose="020B0604030504040204" pitchFamily="34" charset="0"/>
              </a:endParaRPr>
            </a:p>
          </p:txBody>
        </p:sp>
      </p:grpSp>
      <p:grpSp>
        <p:nvGrpSpPr>
          <p:cNvPr id="9" name="Groupe 8">
            <a:extLst>
              <a:ext uri="{FF2B5EF4-FFF2-40B4-BE49-F238E27FC236}">
                <a16:creationId xmlns:a16="http://schemas.microsoft.com/office/drawing/2014/main" id="{84996A8D-30C0-4DCB-63F4-EFC011CF00EE}"/>
              </a:ext>
            </a:extLst>
          </p:cNvPr>
          <p:cNvGrpSpPr/>
          <p:nvPr/>
        </p:nvGrpSpPr>
        <p:grpSpPr>
          <a:xfrm>
            <a:off x="3079048" y="2186845"/>
            <a:ext cx="7004387" cy="738052"/>
            <a:chOff x="3370217" y="4127155"/>
            <a:chExt cx="7004387" cy="738052"/>
          </a:xfrm>
        </p:grpSpPr>
        <p:sp>
          <p:nvSpPr>
            <p:cNvPr id="10" name="N°1">
              <a:extLst>
                <a:ext uri="{FF2B5EF4-FFF2-40B4-BE49-F238E27FC236}">
                  <a16:creationId xmlns:a16="http://schemas.microsoft.com/office/drawing/2014/main" id="{7DF09849-6909-9361-BDA9-34D52290AF04}"/>
                </a:ext>
              </a:extLst>
            </p:cNvPr>
            <p:cNvSpPr/>
            <p:nvPr/>
          </p:nvSpPr>
          <p:spPr>
            <a:xfrm>
              <a:off x="3370217" y="4127155"/>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latin typeface="+mj-lt"/>
                  <a:ea typeface="Tahoma" panose="020B0604030504040204" pitchFamily="34" charset="0"/>
                  <a:cs typeface="Tahoma" panose="020B0604030504040204" pitchFamily="34" charset="0"/>
                </a:rPr>
                <a:t>2</a:t>
              </a:r>
              <a:endParaRPr lang="fr-FR" sz="1600" b="1">
                <a:latin typeface="+mj-lt"/>
                <a:ea typeface="Tahoma" panose="020B0604030504040204" pitchFamily="34" charset="0"/>
                <a:cs typeface="Tahoma" panose="020B0604030504040204" pitchFamily="34" charset="0"/>
              </a:endParaRPr>
            </a:p>
          </p:txBody>
        </p:sp>
        <p:sp>
          <p:nvSpPr>
            <p:cNvPr id="11" name="ZoneTexte 10">
              <a:extLst>
                <a:ext uri="{FF2B5EF4-FFF2-40B4-BE49-F238E27FC236}">
                  <a16:creationId xmlns:a16="http://schemas.microsoft.com/office/drawing/2014/main" id="{BA08EAA1-CD3C-0C7C-2E74-6C78F8FE6E1C}"/>
                </a:ext>
              </a:extLst>
            </p:cNvPr>
            <p:cNvSpPr txBox="1"/>
            <p:nvPr/>
          </p:nvSpPr>
          <p:spPr>
            <a:xfrm>
              <a:off x="4356464" y="4231657"/>
              <a:ext cx="6018140" cy="307777"/>
            </a:xfrm>
            <a:prstGeom prst="rect">
              <a:avLst/>
            </a:prstGeom>
            <a:noFill/>
          </p:spPr>
          <p:txBody>
            <a:bodyPr wrap="square" rtlCol="0">
              <a:spAutoFit/>
            </a:bodyPr>
            <a:lstStyle/>
            <a:p>
              <a:r>
                <a:rPr lang="en-GB" sz="1400" b="1" dirty="0" err="1">
                  <a:solidFill>
                    <a:schemeClr val="accent1"/>
                  </a:solidFill>
                  <a:latin typeface="+mj-lt"/>
                  <a:ea typeface="Tahoma" panose="020B0604030504040204" pitchFamily="34" charset="0"/>
                  <a:cs typeface="Tahoma" panose="020B0604030504040204" pitchFamily="34" charset="0"/>
                </a:rPr>
                <a:t>Beneficjenci</a:t>
              </a:r>
              <a:r>
                <a:rPr lang="en-GB" sz="1400" b="1" dirty="0">
                  <a:solidFill>
                    <a:schemeClr val="accent1"/>
                  </a:solidFill>
                  <a:latin typeface="+mj-lt"/>
                  <a:ea typeface="Tahoma" panose="020B0604030504040204" pitchFamily="34" charset="0"/>
                  <a:cs typeface="Tahoma" panose="020B0604030504040204" pitchFamily="34" charset="0"/>
                </a:rPr>
                <a:t>: </a:t>
              </a:r>
              <a:r>
                <a:rPr lang="pl-PL" sz="1400" dirty="0">
                  <a:solidFill>
                    <a:schemeClr val="accent1"/>
                  </a:solidFill>
                  <a:latin typeface="+mj-lt"/>
                  <a:ea typeface="Tahoma" panose="020B0604030504040204" pitchFamily="34" charset="0"/>
                  <a:cs typeface="Tahoma" panose="020B0604030504040204" pitchFamily="34" charset="0"/>
                </a:rPr>
                <a:t>władze miejskie </a:t>
              </a:r>
              <a:r>
                <a:rPr lang="en-GB" sz="1400" dirty="0">
                  <a:solidFill>
                    <a:schemeClr val="accent1"/>
                  </a:solidFill>
                  <a:latin typeface="+mj-lt"/>
                  <a:ea typeface="Tahoma" panose="020B0604030504040204" pitchFamily="34" charset="0"/>
                  <a:cs typeface="Tahoma" panose="020B0604030504040204" pitchFamily="34" charset="0"/>
                </a:rPr>
                <a:t>(</a:t>
              </a:r>
              <a:r>
                <a:rPr lang="en-GB" sz="1400" dirty="0" err="1">
                  <a:solidFill>
                    <a:schemeClr val="accent1"/>
                  </a:solidFill>
                  <a:latin typeface="+mj-lt"/>
                  <a:ea typeface="Tahoma" panose="020B0604030504040204" pitchFamily="34" charset="0"/>
                  <a:cs typeface="Tahoma" panose="020B0604030504040204" pitchFamily="34" charset="0"/>
                </a:rPr>
                <a:t>liczba</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mieszkańców</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powyżej</a:t>
              </a:r>
              <a:r>
                <a:rPr lang="en-GB" sz="1400" dirty="0">
                  <a:solidFill>
                    <a:schemeClr val="accent1"/>
                  </a:solidFill>
                  <a:latin typeface="+mj-lt"/>
                  <a:ea typeface="Tahoma" panose="020B0604030504040204" pitchFamily="34" charset="0"/>
                  <a:cs typeface="Tahoma" panose="020B0604030504040204" pitchFamily="34" charset="0"/>
                </a:rPr>
                <a:t> 50 000)</a:t>
              </a:r>
              <a:endParaRPr lang="fr-FR" sz="1400" dirty="0">
                <a:solidFill>
                  <a:schemeClr val="accent1"/>
                </a:solidFill>
                <a:latin typeface="+mj-lt"/>
                <a:ea typeface="Tahoma" panose="020B0604030504040204" pitchFamily="34" charset="0"/>
                <a:cs typeface="Tahoma" panose="020B0604030504040204" pitchFamily="34" charset="0"/>
              </a:endParaRPr>
            </a:p>
          </p:txBody>
        </p:sp>
      </p:grpSp>
      <p:grpSp>
        <p:nvGrpSpPr>
          <p:cNvPr id="12" name="Groupe 11">
            <a:extLst>
              <a:ext uri="{FF2B5EF4-FFF2-40B4-BE49-F238E27FC236}">
                <a16:creationId xmlns:a16="http://schemas.microsoft.com/office/drawing/2014/main" id="{9EA48C02-3B8D-D826-FB72-2586E5F80EAA}"/>
              </a:ext>
            </a:extLst>
          </p:cNvPr>
          <p:cNvGrpSpPr/>
          <p:nvPr/>
        </p:nvGrpSpPr>
        <p:grpSpPr>
          <a:xfrm>
            <a:off x="3079048" y="3146258"/>
            <a:ext cx="8429011" cy="738052"/>
            <a:chOff x="3370217" y="5086568"/>
            <a:chExt cx="8429011" cy="738052"/>
          </a:xfrm>
        </p:grpSpPr>
        <p:sp>
          <p:nvSpPr>
            <p:cNvPr id="13" name="N°1">
              <a:extLst>
                <a:ext uri="{FF2B5EF4-FFF2-40B4-BE49-F238E27FC236}">
                  <a16:creationId xmlns:a16="http://schemas.microsoft.com/office/drawing/2014/main" id="{62AA9A2B-67CB-A557-A23A-32FA26620587}"/>
                </a:ext>
              </a:extLst>
            </p:cNvPr>
            <p:cNvSpPr/>
            <p:nvPr/>
          </p:nvSpPr>
          <p:spPr>
            <a:xfrm>
              <a:off x="3370217" y="5086568"/>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latin typeface="+mj-lt"/>
                  <a:ea typeface="Tahoma" panose="020B0604030504040204" pitchFamily="34" charset="0"/>
                  <a:cs typeface="Tahoma" panose="020B0604030504040204" pitchFamily="34" charset="0"/>
                </a:rPr>
                <a:t>3</a:t>
              </a:r>
              <a:endParaRPr lang="fr-FR" sz="1600" b="1">
                <a:latin typeface="+mj-lt"/>
                <a:ea typeface="Tahoma" panose="020B0604030504040204" pitchFamily="34" charset="0"/>
                <a:cs typeface="Tahoma" panose="020B0604030504040204" pitchFamily="34" charset="0"/>
              </a:endParaRPr>
            </a:p>
          </p:txBody>
        </p:sp>
        <p:sp>
          <p:nvSpPr>
            <p:cNvPr id="14" name="ZoneTexte 13">
              <a:extLst>
                <a:ext uri="{FF2B5EF4-FFF2-40B4-BE49-F238E27FC236}">
                  <a16:creationId xmlns:a16="http://schemas.microsoft.com/office/drawing/2014/main" id="{2669937D-2248-689D-D567-E99EB12D88C6}"/>
                </a:ext>
              </a:extLst>
            </p:cNvPr>
            <p:cNvSpPr txBox="1"/>
            <p:nvPr/>
          </p:nvSpPr>
          <p:spPr>
            <a:xfrm>
              <a:off x="4356464" y="5194250"/>
              <a:ext cx="7442764" cy="523220"/>
            </a:xfrm>
            <a:prstGeom prst="rect">
              <a:avLst/>
            </a:prstGeom>
            <a:noFill/>
          </p:spPr>
          <p:txBody>
            <a:bodyPr wrap="square" rtlCol="0">
              <a:spAutoFit/>
            </a:bodyPr>
            <a:lstStyle/>
            <a:p>
              <a:r>
                <a:rPr lang="pl-PL" sz="1400" b="1" dirty="0">
                  <a:solidFill>
                    <a:schemeClr val="accent1"/>
                  </a:solidFill>
                  <a:latin typeface="+mj-lt"/>
                  <a:ea typeface="Tahoma" panose="020B0604030504040204" pitchFamily="34" charset="0"/>
                  <a:cs typeface="Tahoma" panose="020B0604030504040204" pitchFamily="34" charset="0"/>
                </a:rPr>
                <a:t>Okres wdrażania</a:t>
              </a:r>
              <a:r>
                <a:rPr lang="en-GB" sz="1400" dirty="0">
                  <a:solidFill>
                    <a:schemeClr val="accent1"/>
                  </a:solidFill>
                  <a:latin typeface="+mj-lt"/>
                  <a:ea typeface="Tahoma" panose="020B0604030504040204" pitchFamily="34" charset="0"/>
                  <a:cs typeface="Tahoma" panose="020B0604030504040204" pitchFamily="34" charset="0"/>
                </a:rPr>
                <a:t>: 3,5 </a:t>
              </a:r>
              <a:r>
                <a:rPr lang="en-GB" sz="1400" dirty="0" err="1">
                  <a:solidFill>
                    <a:schemeClr val="accent1"/>
                  </a:solidFill>
                  <a:latin typeface="+mj-lt"/>
                  <a:ea typeface="Tahoma" panose="020B0604030504040204" pitchFamily="34" charset="0"/>
                  <a:cs typeface="Tahoma" panose="020B0604030504040204" pitchFamily="34" charset="0"/>
                </a:rPr>
                <a:t>roku</a:t>
              </a:r>
              <a:endParaRPr lang="en-GB" sz="1400" dirty="0">
                <a:solidFill>
                  <a:schemeClr val="accent1"/>
                </a:solidFill>
                <a:latin typeface="+mj-lt"/>
                <a:ea typeface="Tahoma" panose="020B0604030504040204" pitchFamily="34" charset="0"/>
                <a:cs typeface="Tahoma" panose="020B0604030504040204" pitchFamily="34" charset="0"/>
              </a:endParaRPr>
            </a:p>
            <a:p>
              <a:r>
                <a:rPr lang="en-GB" sz="1400" dirty="0">
                  <a:solidFill>
                    <a:schemeClr val="accent1"/>
                  </a:solidFill>
                  <a:latin typeface="+mj-lt"/>
                  <a:ea typeface="Tahoma" panose="020B0604030504040204" pitchFamily="34" charset="0"/>
                  <a:cs typeface="Tahoma" panose="020B0604030504040204" pitchFamily="34" charset="0"/>
                </a:rPr>
                <a:t>(+ 6 </a:t>
              </a:r>
              <a:r>
                <a:rPr lang="en-GB" sz="1400" dirty="0" err="1">
                  <a:solidFill>
                    <a:schemeClr val="accent1"/>
                  </a:solidFill>
                  <a:latin typeface="+mj-lt"/>
                  <a:ea typeface="Tahoma" panose="020B0604030504040204" pitchFamily="34" charset="0"/>
                  <a:cs typeface="Tahoma" panose="020B0604030504040204" pitchFamily="34" charset="0"/>
                </a:rPr>
                <a:t>miesięcy</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Fazy</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Początkowej</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i</a:t>
              </a:r>
              <a:r>
                <a:rPr lang="en-GB" sz="1400" dirty="0">
                  <a:solidFill>
                    <a:schemeClr val="accent1"/>
                  </a:solidFill>
                  <a:latin typeface="+mj-lt"/>
                  <a:ea typeface="Tahoma" panose="020B0604030504040204" pitchFamily="34" charset="0"/>
                  <a:cs typeface="Tahoma" panose="020B0604030504040204" pitchFamily="34" charset="0"/>
                </a:rPr>
                <a:t> 3 </a:t>
              </a:r>
              <a:r>
                <a:rPr lang="en-GB" sz="1400" dirty="0" err="1">
                  <a:solidFill>
                    <a:schemeClr val="accent1"/>
                  </a:solidFill>
                  <a:latin typeface="+mj-lt"/>
                  <a:ea typeface="Tahoma" panose="020B0604030504040204" pitchFamily="34" charset="0"/>
                  <a:cs typeface="Tahoma" panose="020B0604030504040204" pitchFamily="34" charset="0"/>
                </a:rPr>
                <a:t>miesiące</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na</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zamknięcie</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administracyjne</a:t>
              </a:r>
              <a:r>
                <a:rPr lang="en-GB" sz="1400" dirty="0">
                  <a:solidFill>
                    <a:schemeClr val="accent1"/>
                  </a:solidFill>
                  <a:latin typeface="+mj-lt"/>
                  <a:ea typeface="Tahoma" panose="020B0604030504040204" pitchFamily="34" charset="0"/>
                  <a:cs typeface="Tahoma" panose="020B0604030504040204" pitchFamily="34" charset="0"/>
                </a:rPr>
                <a:t>)</a:t>
              </a:r>
              <a:endParaRPr lang="fr-FR" sz="1400" dirty="0">
                <a:solidFill>
                  <a:schemeClr val="accent1"/>
                </a:solidFill>
                <a:latin typeface="+mj-lt"/>
                <a:ea typeface="Tahoma" panose="020B0604030504040204" pitchFamily="34" charset="0"/>
                <a:cs typeface="Tahoma" panose="020B0604030504040204" pitchFamily="34" charset="0"/>
              </a:endParaRPr>
            </a:p>
          </p:txBody>
        </p:sp>
      </p:grpSp>
      <p:grpSp>
        <p:nvGrpSpPr>
          <p:cNvPr id="15" name="Groupe 11">
            <a:extLst>
              <a:ext uri="{FF2B5EF4-FFF2-40B4-BE49-F238E27FC236}">
                <a16:creationId xmlns:a16="http://schemas.microsoft.com/office/drawing/2014/main" id="{380C5B63-17D9-87A2-1EA9-24CEC89AC238}"/>
              </a:ext>
            </a:extLst>
          </p:cNvPr>
          <p:cNvGrpSpPr/>
          <p:nvPr/>
        </p:nvGrpSpPr>
        <p:grpSpPr>
          <a:xfrm>
            <a:off x="3079048" y="4167271"/>
            <a:ext cx="7688943" cy="1169551"/>
            <a:chOff x="3370217" y="5081680"/>
            <a:chExt cx="7688943" cy="1169551"/>
          </a:xfrm>
        </p:grpSpPr>
        <p:sp>
          <p:nvSpPr>
            <p:cNvPr id="16" name="N°1">
              <a:extLst>
                <a:ext uri="{FF2B5EF4-FFF2-40B4-BE49-F238E27FC236}">
                  <a16:creationId xmlns:a16="http://schemas.microsoft.com/office/drawing/2014/main" id="{13382452-583C-2CCF-22A9-FF60AFD1C4A5}"/>
                </a:ext>
              </a:extLst>
            </p:cNvPr>
            <p:cNvSpPr/>
            <p:nvPr/>
          </p:nvSpPr>
          <p:spPr>
            <a:xfrm>
              <a:off x="3370217" y="5189707"/>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latin typeface="+mj-lt"/>
                  <a:ea typeface="Tahoma" panose="020B0604030504040204" pitchFamily="34" charset="0"/>
                  <a:cs typeface="Tahoma" panose="020B0604030504040204" pitchFamily="34" charset="0"/>
                </a:rPr>
                <a:t>4</a:t>
              </a:r>
              <a:endParaRPr lang="fr-FR" sz="1600" b="1">
                <a:latin typeface="+mj-lt"/>
                <a:ea typeface="Tahoma" panose="020B0604030504040204" pitchFamily="34" charset="0"/>
                <a:cs typeface="Tahoma" panose="020B0604030504040204" pitchFamily="34" charset="0"/>
              </a:endParaRPr>
            </a:p>
          </p:txBody>
        </p:sp>
        <p:sp>
          <p:nvSpPr>
            <p:cNvPr id="17" name="ZoneTexte 13">
              <a:extLst>
                <a:ext uri="{FF2B5EF4-FFF2-40B4-BE49-F238E27FC236}">
                  <a16:creationId xmlns:a16="http://schemas.microsoft.com/office/drawing/2014/main" id="{AE9ED4E2-5CF7-5968-DA47-60C7747E21E8}"/>
                </a:ext>
              </a:extLst>
            </p:cNvPr>
            <p:cNvSpPr txBox="1"/>
            <p:nvPr/>
          </p:nvSpPr>
          <p:spPr>
            <a:xfrm>
              <a:off x="4356464" y="5081680"/>
              <a:ext cx="6702696" cy="1169551"/>
            </a:xfrm>
            <a:prstGeom prst="rect">
              <a:avLst/>
            </a:prstGeom>
            <a:noFill/>
          </p:spPr>
          <p:txBody>
            <a:bodyPr wrap="square" rtlCol="0">
              <a:spAutoFit/>
            </a:bodyPr>
            <a:lstStyle/>
            <a:p>
              <a:r>
                <a:rPr lang="en-GB" sz="1400" b="1" dirty="0" err="1">
                  <a:solidFill>
                    <a:schemeClr val="accent1"/>
                  </a:solidFill>
                  <a:latin typeface="+mj-lt"/>
                  <a:ea typeface="Tahoma" panose="020B0604030504040204" pitchFamily="34" charset="0"/>
                  <a:cs typeface="Tahoma" panose="020B0604030504040204" pitchFamily="34" charset="0"/>
                </a:rPr>
                <a:t>Thematyka</a:t>
              </a:r>
              <a:r>
                <a:rPr lang="en-GB" sz="1400" b="1"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określona</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przez</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Komisję</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Europejską</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dla</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każdego</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naboru</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na</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podstawie</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tematów</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okreslonych</a:t>
              </a:r>
              <a:r>
                <a:rPr lang="en-GB" sz="1400" dirty="0">
                  <a:solidFill>
                    <a:schemeClr val="accent1"/>
                  </a:solidFill>
                  <a:latin typeface="+mj-lt"/>
                  <a:ea typeface="Tahoma" panose="020B0604030504040204" pitchFamily="34" charset="0"/>
                  <a:cs typeface="Tahoma" panose="020B0604030504040204" pitchFamily="34" charset="0"/>
                </a:rPr>
                <a:t> w </a:t>
              </a:r>
              <a:r>
                <a:rPr lang="en-GB" sz="1400" dirty="0" err="1">
                  <a:solidFill>
                    <a:schemeClr val="accent1"/>
                  </a:solidFill>
                  <a:latin typeface="+mj-lt"/>
                  <a:ea typeface="Tahoma" panose="020B0604030504040204" pitchFamily="34" charset="0"/>
                  <a:cs typeface="Tahoma" panose="020B0604030504040204" pitchFamily="34" charset="0"/>
                </a:rPr>
                <a:t>Europejskiej</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Agendzie</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Miejskiej</a:t>
              </a:r>
              <a:r>
                <a:rPr lang="en-GB" sz="1400" dirty="0">
                  <a:solidFill>
                    <a:schemeClr val="accent1"/>
                  </a:solidFill>
                  <a:latin typeface="+mj-lt"/>
                  <a:ea typeface="Tahoma" panose="020B0604030504040204" pitchFamily="34" charset="0"/>
                  <a:cs typeface="Tahoma" panose="020B0604030504040204" pitchFamily="34" charset="0"/>
                </a:rPr>
                <a:t> </a:t>
              </a:r>
            </a:p>
            <a:p>
              <a:r>
                <a:rPr lang="pl-PL" sz="1400" dirty="0">
                  <a:solidFill>
                    <a:schemeClr val="accent1"/>
                  </a:solidFill>
                  <a:latin typeface="+mj-lt"/>
                  <a:ea typeface="Tahoma" panose="020B0604030504040204" pitchFamily="34" charset="0"/>
                  <a:cs typeface="Tahoma" panose="020B0604030504040204" pitchFamily="34" charset="0"/>
                </a:rPr>
                <a:t>Nabór 1 </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Nowy</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Europejski</a:t>
              </a:r>
              <a:r>
                <a:rPr lang="en-GB" sz="1400" dirty="0">
                  <a:solidFill>
                    <a:schemeClr val="accent1"/>
                  </a:solidFill>
                  <a:latin typeface="+mj-lt"/>
                  <a:ea typeface="Tahoma" panose="020B0604030504040204" pitchFamily="34" charset="0"/>
                  <a:cs typeface="Tahoma" panose="020B0604030504040204" pitchFamily="34" charset="0"/>
                </a:rPr>
                <a:t> Bauhaus</a:t>
              </a:r>
            </a:p>
            <a:p>
              <a:r>
                <a:rPr lang="pl-PL" sz="1400" dirty="0">
                  <a:solidFill>
                    <a:schemeClr val="accent1"/>
                  </a:solidFill>
                  <a:latin typeface="+mj-lt"/>
                  <a:ea typeface="Tahoma" panose="020B0604030504040204" pitchFamily="34" charset="0"/>
                  <a:cs typeface="Tahoma" panose="020B0604030504040204" pitchFamily="34" charset="0"/>
                </a:rPr>
                <a:t>Nabór 2 </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Zazielenianie</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miast</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Zrównoważona</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turystyka</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Zatrzymywanie</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talentów</a:t>
              </a:r>
              <a:r>
                <a:rPr lang="en-GB" sz="1400" dirty="0">
                  <a:solidFill>
                    <a:schemeClr val="accent1"/>
                  </a:solidFill>
                  <a:latin typeface="+mj-lt"/>
                  <a:ea typeface="Tahoma" panose="020B0604030504040204" pitchFamily="34" charset="0"/>
                  <a:cs typeface="Tahoma" panose="020B0604030504040204" pitchFamily="34" charset="0"/>
                </a:rPr>
                <a:t> w </a:t>
              </a:r>
              <a:r>
                <a:rPr lang="en-GB" sz="1400" dirty="0" err="1">
                  <a:solidFill>
                    <a:schemeClr val="accent1"/>
                  </a:solidFill>
                  <a:latin typeface="+mj-lt"/>
                  <a:ea typeface="Tahoma" panose="020B0604030504040204" pitchFamily="34" charset="0"/>
                  <a:cs typeface="Tahoma" panose="020B0604030504040204" pitchFamily="34" charset="0"/>
                </a:rPr>
                <a:t>kurczących</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się</a:t>
              </a:r>
              <a:r>
                <a:rPr lang="en-GB" sz="1400" dirty="0">
                  <a:solidFill>
                    <a:schemeClr val="accent1"/>
                  </a:solidFill>
                  <a:latin typeface="+mj-lt"/>
                  <a:ea typeface="Tahoma" panose="020B0604030504040204" pitchFamily="34" charset="0"/>
                  <a:cs typeface="Tahoma" panose="020B0604030504040204" pitchFamily="34" charset="0"/>
                </a:rPr>
                <a:t> </a:t>
              </a:r>
              <a:r>
                <a:rPr lang="en-GB" sz="1400" dirty="0" err="1">
                  <a:solidFill>
                    <a:schemeClr val="accent1"/>
                  </a:solidFill>
                  <a:latin typeface="+mj-lt"/>
                  <a:ea typeface="Tahoma" panose="020B0604030504040204" pitchFamily="34" charset="0"/>
                  <a:cs typeface="Tahoma" panose="020B0604030504040204" pitchFamily="34" charset="0"/>
                </a:rPr>
                <a:t>miastach</a:t>
              </a:r>
              <a:endParaRPr lang="fr-FR" sz="1400" dirty="0">
                <a:solidFill>
                  <a:schemeClr val="accent1"/>
                </a:solidFill>
                <a:latin typeface="+mj-lt"/>
                <a:ea typeface="Tahoma" panose="020B0604030504040204" pitchFamily="34" charset="0"/>
                <a:cs typeface="Tahoma" panose="020B0604030504040204" pitchFamily="34" charset="0"/>
              </a:endParaRPr>
            </a:p>
          </p:txBody>
        </p:sp>
      </p:grpSp>
      <p:grpSp>
        <p:nvGrpSpPr>
          <p:cNvPr id="2" name="Groupe 5">
            <a:extLst>
              <a:ext uri="{FF2B5EF4-FFF2-40B4-BE49-F238E27FC236}">
                <a16:creationId xmlns:a16="http://schemas.microsoft.com/office/drawing/2014/main" id="{A756C3DD-3AB0-A5B2-F41B-B244695E36EB}"/>
              </a:ext>
            </a:extLst>
          </p:cNvPr>
          <p:cNvGrpSpPr/>
          <p:nvPr/>
        </p:nvGrpSpPr>
        <p:grpSpPr>
          <a:xfrm>
            <a:off x="3079048" y="5526066"/>
            <a:ext cx="6028510" cy="753958"/>
            <a:chOff x="3370217" y="3167742"/>
            <a:chExt cx="6028510" cy="753958"/>
          </a:xfrm>
        </p:grpSpPr>
        <p:sp>
          <p:nvSpPr>
            <p:cNvPr id="18" name="N°1">
              <a:extLst>
                <a:ext uri="{FF2B5EF4-FFF2-40B4-BE49-F238E27FC236}">
                  <a16:creationId xmlns:a16="http://schemas.microsoft.com/office/drawing/2014/main" id="{35D9BE87-FFFB-4E88-C7FD-1349C19A69B4}"/>
                </a:ext>
              </a:extLst>
            </p:cNvPr>
            <p:cNvSpPr/>
            <p:nvPr/>
          </p:nvSpPr>
          <p:spPr>
            <a:xfrm>
              <a:off x="3370217" y="3167742"/>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latin typeface="+mj-lt"/>
                  <a:ea typeface="Tahoma" panose="020B0604030504040204" pitchFamily="34" charset="0"/>
                  <a:cs typeface="Tahoma" panose="020B0604030504040204" pitchFamily="34" charset="0"/>
                </a:rPr>
                <a:t>6</a:t>
              </a:r>
              <a:endParaRPr lang="fr-FR" sz="1600" b="1">
                <a:latin typeface="+mj-lt"/>
                <a:ea typeface="Tahoma" panose="020B0604030504040204" pitchFamily="34" charset="0"/>
                <a:cs typeface="Tahoma" panose="020B0604030504040204" pitchFamily="34" charset="0"/>
              </a:endParaRPr>
            </a:p>
          </p:txBody>
        </p:sp>
        <p:sp>
          <p:nvSpPr>
            <p:cNvPr id="19" name="ZoneTexte 7">
              <a:extLst>
                <a:ext uri="{FF2B5EF4-FFF2-40B4-BE49-F238E27FC236}">
                  <a16:creationId xmlns:a16="http://schemas.microsoft.com/office/drawing/2014/main" id="{FFA3CE4E-6C34-0852-B85E-9683AEBC05C3}"/>
                </a:ext>
              </a:extLst>
            </p:cNvPr>
            <p:cNvSpPr txBox="1"/>
            <p:nvPr/>
          </p:nvSpPr>
          <p:spPr>
            <a:xfrm>
              <a:off x="4356464" y="3183036"/>
              <a:ext cx="5042263" cy="738664"/>
            </a:xfrm>
            <a:prstGeom prst="rect">
              <a:avLst/>
            </a:prstGeom>
            <a:noFill/>
          </p:spPr>
          <p:txBody>
            <a:bodyPr wrap="square" rtlCol="0">
              <a:spAutoFit/>
            </a:bodyPr>
            <a:lstStyle/>
            <a:p>
              <a:r>
                <a:rPr lang="pl-PL" sz="1400" b="1" dirty="0">
                  <a:solidFill>
                    <a:schemeClr val="accent1"/>
                  </a:solidFill>
                  <a:latin typeface="+mj-lt"/>
                  <a:ea typeface="Tahoma" panose="020B0604030504040204" pitchFamily="34" charset="0"/>
                  <a:cs typeface="Tahoma" panose="020B0604030504040204" pitchFamily="34" charset="0"/>
                </a:rPr>
                <a:t>Kolejne nabory: </a:t>
              </a:r>
              <a:endParaRPr lang="pl-PL" sz="1400" dirty="0">
                <a:solidFill>
                  <a:schemeClr val="accent1"/>
                </a:solidFill>
                <a:latin typeface="+mj-lt"/>
                <a:ea typeface="Tahoma" panose="020B0604030504040204" pitchFamily="34" charset="0"/>
                <a:cs typeface="Tahoma" panose="020B0604030504040204" pitchFamily="34" charset="0"/>
              </a:endParaRPr>
            </a:p>
            <a:p>
              <a:r>
                <a:rPr lang="pl-PL" sz="1400" dirty="0">
                  <a:solidFill>
                    <a:schemeClr val="accent1"/>
                  </a:solidFill>
                  <a:latin typeface="+mj-lt"/>
                  <a:ea typeface="Tahoma" panose="020B0604030504040204" pitchFamily="34" charset="0"/>
                  <a:cs typeface="Tahoma" panose="020B0604030504040204" pitchFamily="34" charset="0"/>
                </a:rPr>
                <a:t>Nabór 3 : maj 2024</a:t>
              </a:r>
            </a:p>
            <a:p>
              <a:r>
                <a:rPr lang="pl-PL" sz="1400" dirty="0">
                  <a:solidFill>
                    <a:schemeClr val="accent1"/>
                  </a:solidFill>
                  <a:latin typeface="+mj-lt"/>
                  <a:ea typeface="Tahoma" panose="020B0604030504040204" pitchFamily="34" charset="0"/>
                  <a:cs typeface="Tahoma" panose="020B0604030504040204" pitchFamily="34" charset="0"/>
                </a:rPr>
                <a:t>Nabór 4 : wiosna 2025</a:t>
              </a:r>
              <a:endParaRPr lang="fr-FR" sz="1400" dirty="0">
                <a:solidFill>
                  <a:schemeClr val="accent1"/>
                </a:solidFill>
                <a:latin typeface="+mj-lt"/>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012325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A02932-2981-18D0-76D3-7DEBA367C84E}"/>
              </a:ext>
            </a:extLst>
          </p:cNvPr>
          <p:cNvSpPr txBox="1"/>
          <p:nvPr/>
        </p:nvSpPr>
        <p:spPr>
          <a:xfrm>
            <a:off x="165192" y="1950839"/>
            <a:ext cx="4693683" cy="3280065"/>
          </a:xfrm>
          <a:prstGeom prst="rect">
            <a:avLst/>
          </a:prstGeom>
          <a:noFill/>
        </p:spPr>
        <p:txBody>
          <a:bodyPr wrap="square" rtlCol="0">
            <a:spAutoFit/>
          </a:bodyPr>
          <a:lstStyle/>
          <a:p>
            <a:pPr marL="285750" indent="-285750" algn="r">
              <a:lnSpc>
                <a:spcPct val="150000"/>
              </a:lnSpc>
              <a:buBlip>
                <a:blip r:embed="rId3"/>
              </a:buBlip>
            </a:pPr>
            <a:r>
              <a:rPr lang="pl-PL" sz="1400" b="1" dirty="0">
                <a:solidFill>
                  <a:schemeClr val="tx2"/>
                </a:solidFill>
                <a:latin typeface="+mj-lt"/>
                <a:ea typeface="Tahoma" panose="020B0604030504040204" pitchFamily="34" charset="0"/>
                <a:cs typeface="Tahoma" panose="020B0604030504040204" pitchFamily="34" charset="0"/>
              </a:rPr>
              <a:t>Nabór 1</a:t>
            </a:r>
          </a:p>
          <a:p>
            <a:pPr algn="r">
              <a:lnSpc>
                <a:spcPct val="150000"/>
              </a:lnSpc>
            </a:pPr>
            <a:r>
              <a:rPr lang="pl-PL" sz="1400" dirty="0">
                <a:solidFill>
                  <a:schemeClr val="tx2"/>
                </a:solidFill>
                <a:latin typeface="+mj-lt"/>
                <a:ea typeface="Tahoma" panose="020B0604030504040204" pitchFamily="34" charset="0"/>
                <a:cs typeface="Tahoma" panose="020B0604030504040204" pitchFamily="34" charset="0"/>
              </a:rPr>
              <a:t>14 projektów weszło w Fazę Początkową </a:t>
            </a:r>
          </a:p>
          <a:p>
            <a:pPr algn="r">
              <a:lnSpc>
                <a:spcPct val="150000"/>
              </a:lnSpc>
            </a:pPr>
            <a:r>
              <a:rPr lang="pl-PL" sz="1400" dirty="0">
                <a:solidFill>
                  <a:schemeClr val="tx2"/>
                </a:solidFill>
                <a:latin typeface="+mj-lt"/>
                <a:ea typeface="Tahoma" panose="020B0604030504040204" pitchFamily="34" charset="0"/>
                <a:cs typeface="Tahoma" panose="020B0604030504040204" pitchFamily="34" charset="0"/>
              </a:rPr>
              <a:t>Faza początkowa - 1/09/2023</a:t>
            </a:r>
          </a:p>
          <a:p>
            <a:pPr algn="r">
              <a:lnSpc>
                <a:spcPct val="150000"/>
              </a:lnSpc>
            </a:pPr>
            <a:r>
              <a:rPr lang="pl-PL" sz="1400" dirty="0">
                <a:solidFill>
                  <a:schemeClr val="tx2"/>
                </a:solidFill>
                <a:latin typeface="+mj-lt"/>
                <a:ea typeface="Tahoma" panose="020B0604030504040204" pitchFamily="34" charset="0"/>
                <a:cs typeface="Tahoma" panose="020B0604030504040204" pitchFamily="34" charset="0"/>
              </a:rPr>
              <a:t>Rozpoczęcie wdrażania - 1/03/2024</a:t>
            </a:r>
          </a:p>
          <a:p>
            <a:pPr algn="r">
              <a:lnSpc>
                <a:spcPct val="150000"/>
              </a:lnSpc>
            </a:pPr>
            <a:endParaRPr lang="en-GB" sz="1400" dirty="0">
              <a:solidFill>
                <a:schemeClr val="tx2"/>
              </a:solidFill>
              <a:latin typeface="+mj-lt"/>
              <a:ea typeface="Tahoma" panose="020B0604030504040204" pitchFamily="34" charset="0"/>
              <a:cs typeface="Tahoma" panose="020B0604030504040204" pitchFamily="34" charset="0"/>
            </a:endParaRPr>
          </a:p>
          <a:p>
            <a:pPr marL="285750" indent="-285750" algn="r">
              <a:lnSpc>
                <a:spcPct val="150000"/>
              </a:lnSpc>
              <a:buBlip>
                <a:blip r:embed="rId3"/>
              </a:buBlip>
            </a:pPr>
            <a:r>
              <a:rPr lang="pl-PL" sz="1400" b="1" dirty="0">
                <a:solidFill>
                  <a:schemeClr val="tx2"/>
                </a:solidFill>
                <a:latin typeface="+mj-lt"/>
                <a:ea typeface="Tahoma" panose="020B0604030504040204" pitchFamily="34" charset="0"/>
                <a:cs typeface="Tahoma" panose="020B0604030504040204" pitchFamily="34" charset="0"/>
              </a:rPr>
              <a:t>Nabór 2</a:t>
            </a:r>
          </a:p>
          <a:p>
            <a:pPr algn="r">
              <a:lnSpc>
                <a:spcPct val="150000"/>
              </a:lnSpc>
            </a:pPr>
            <a:r>
              <a:rPr lang="pl-PL" sz="1400" dirty="0">
                <a:solidFill>
                  <a:schemeClr val="tx2"/>
                </a:solidFill>
                <a:latin typeface="+mj-lt"/>
                <a:ea typeface="Tahoma" panose="020B0604030504040204" pitchFamily="34" charset="0"/>
                <a:cs typeface="Tahoma" panose="020B0604030504040204" pitchFamily="34" charset="0"/>
              </a:rPr>
              <a:t>Nabór zamknięty 5/10/2023 o godzinie 14.00 (ponad sto wniosków z całej Europy, w tym pięć z Polski)</a:t>
            </a:r>
          </a:p>
          <a:p>
            <a:pPr algn="r">
              <a:lnSpc>
                <a:spcPct val="150000"/>
              </a:lnSpc>
            </a:pPr>
            <a:r>
              <a:rPr lang="pl-PL" sz="1400" dirty="0">
                <a:solidFill>
                  <a:schemeClr val="tx2"/>
                </a:solidFill>
                <a:latin typeface="+mj-lt"/>
                <a:ea typeface="Tahoma" panose="020B0604030504040204" pitchFamily="34" charset="0"/>
                <a:cs typeface="Tahoma" panose="020B0604030504040204" pitchFamily="34" charset="0"/>
              </a:rPr>
              <a:t>Ogłoszenie wyników - maj 2024</a:t>
            </a:r>
            <a:endParaRPr lang="en-GB" sz="1400" dirty="0">
              <a:solidFill>
                <a:schemeClr val="tx2"/>
              </a:solidFill>
              <a:latin typeface="+mj-lt"/>
              <a:ea typeface="Tahoma" panose="020B0604030504040204" pitchFamily="34" charset="0"/>
              <a:cs typeface="Tahoma" panose="020B0604030504040204" pitchFamily="34" charset="0"/>
            </a:endParaRPr>
          </a:p>
          <a:p>
            <a:pPr algn="r">
              <a:lnSpc>
                <a:spcPct val="150000"/>
              </a:lnSpc>
            </a:pPr>
            <a:endParaRPr lang="pl-PL" sz="1400" dirty="0">
              <a:solidFill>
                <a:schemeClr val="tx2"/>
              </a:solidFill>
              <a:latin typeface="+mj-lt"/>
              <a:ea typeface="Tahoma" panose="020B0604030504040204" pitchFamily="34" charset="0"/>
              <a:cs typeface="Tahoma" panose="020B0604030504040204" pitchFamily="34" charset="0"/>
            </a:endParaRPr>
          </a:p>
        </p:txBody>
      </p:sp>
      <p:pic>
        <p:nvPicPr>
          <p:cNvPr id="4098" name="Picture 2" descr="Urban Biodiversity Parks visual">
            <a:extLst>
              <a:ext uri="{FF2B5EF4-FFF2-40B4-BE49-F238E27FC236}">
                <a16:creationId xmlns:a16="http://schemas.microsoft.com/office/drawing/2014/main" id="{09D3D68E-C207-AC11-914B-A86DAFF7A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007"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035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CDA4319-7B4B-A5C9-F0FD-0B6A052AC85D}"/>
              </a:ext>
            </a:extLst>
          </p:cNvPr>
          <p:cNvSpPr txBox="1"/>
          <p:nvPr/>
        </p:nvSpPr>
        <p:spPr>
          <a:xfrm>
            <a:off x="4538546" y="2788459"/>
            <a:ext cx="3445727" cy="1015663"/>
          </a:xfrm>
          <a:prstGeom prst="rect">
            <a:avLst/>
          </a:prstGeom>
          <a:noFill/>
        </p:spPr>
        <p:txBody>
          <a:bodyPr wrap="square" rtlCol="0">
            <a:spAutoFit/>
          </a:bodyPr>
          <a:lstStyle/>
          <a:p>
            <a:pPr algn="ctr"/>
            <a:r>
              <a:rPr lang="en-GB" sz="3000" b="1" dirty="0" err="1">
                <a:solidFill>
                  <a:schemeClr val="accent2"/>
                </a:solidFill>
                <a:latin typeface="+mj-lt"/>
                <a:ea typeface="Tahoma" panose="020B0604030504040204" pitchFamily="34" charset="0"/>
                <a:cs typeface="Tahoma" panose="020B0604030504040204" pitchFamily="34" charset="0"/>
              </a:rPr>
              <a:t>Budowanie</a:t>
            </a:r>
            <a:r>
              <a:rPr lang="en-GB" sz="3000" b="1" dirty="0">
                <a:solidFill>
                  <a:schemeClr val="accent2"/>
                </a:solidFill>
                <a:latin typeface="+mj-lt"/>
                <a:ea typeface="Tahoma" panose="020B0604030504040204" pitchFamily="34" charset="0"/>
                <a:cs typeface="Tahoma" panose="020B0604030504040204" pitchFamily="34" charset="0"/>
              </a:rPr>
              <a:t> </a:t>
            </a:r>
            <a:r>
              <a:rPr lang="en-GB" sz="3000" b="1" dirty="0" err="1">
                <a:solidFill>
                  <a:schemeClr val="accent2"/>
                </a:solidFill>
                <a:latin typeface="+mj-lt"/>
                <a:ea typeface="Tahoma" panose="020B0604030504040204" pitchFamily="34" charset="0"/>
                <a:cs typeface="Tahoma" panose="020B0604030504040204" pitchFamily="34" charset="0"/>
              </a:rPr>
              <a:t>kompetencji</a:t>
            </a:r>
            <a:endParaRPr lang="pl-PL" sz="2000" b="1" dirty="0">
              <a:solidFill>
                <a:schemeClr val="accent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182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70d57d9c-f2df-4e7c-aeeb-8423acc940d9"/>
  <p:tag name="SLIDO_EVENT_SECTION_UUID" val="311b277e-269a-480c-a0aa-7749ae4d32e2"/>
</p:tagLst>
</file>

<file path=ppt/theme/theme1.xml><?xml version="1.0" encoding="utf-8"?>
<a:theme xmlns:a="http://schemas.openxmlformats.org/drawingml/2006/main" name="EUI - TITLE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03224F65-8EC2-3C44-9ABC-4E072BC3912C}"/>
    </a:ext>
  </a:extLst>
</a:theme>
</file>

<file path=ppt/theme/theme2.xml><?xml version="1.0" encoding="utf-8"?>
<a:theme xmlns:a="http://schemas.openxmlformats.org/drawingml/2006/main" name="EUI CONTENT SLIDES">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A661FB4F-4507-C344-98BB-80AF606A7515}"/>
    </a:ext>
  </a:extLst>
</a:theme>
</file>

<file path=ppt/theme/theme3.xml><?xml version="1.0" encoding="utf-8"?>
<a:theme xmlns:a="http://schemas.openxmlformats.org/drawingml/2006/main" name="1_Conception personnalisée">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BD7082C9-206E-2E44-B599-3EDAA8BC50AC}"/>
    </a:ext>
  </a:extLst>
</a:theme>
</file>

<file path=ppt/theme/theme4.xml><?xml version="1.0" encoding="utf-8"?>
<a:theme xmlns:a="http://schemas.openxmlformats.org/drawingml/2006/main" name="SIMPLE - LAYOUT">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C405E423-91B3-624E-84DC-AAEDDCE75679}"/>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EUI - POWERPOINT TEMPLATE - NEUTRE</Template>
  <TotalTime>6234</TotalTime>
  <Words>2322</Words>
  <Application>Microsoft Macintosh PowerPoint</Application>
  <PresentationFormat>Panoramiczny</PresentationFormat>
  <Paragraphs>267</Paragraphs>
  <Slides>24</Slides>
  <Notes>20</Notes>
  <HiddenSlides>0</HiddenSlides>
  <MMClips>0</MMClips>
  <ScaleCrop>false</ScaleCrop>
  <HeadingPairs>
    <vt:vector size="6" baseType="variant">
      <vt:variant>
        <vt:lpstr>Używane czcionki</vt:lpstr>
      </vt:variant>
      <vt:variant>
        <vt:i4>6</vt:i4>
      </vt:variant>
      <vt:variant>
        <vt:lpstr>Motyw</vt:lpstr>
      </vt:variant>
      <vt:variant>
        <vt:i4>4</vt:i4>
      </vt:variant>
      <vt:variant>
        <vt:lpstr>Tytuły slajdów</vt:lpstr>
      </vt:variant>
      <vt:variant>
        <vt:i4>24</vt:i4>
      </vt:variant>
    </vt:vector>
  </HeadingPairs>
  <TitlesOfParts>
    <vt:vector size="34" baseType="lpstr">
      <vt:lpstr>Arial</vt:lpstr>
      <vt:lpstr>Calibri</vt:lpstr>
      <vt:lpstr>Symbol</vt:lpstr>
      <vt:lpstr>Tahoma</vt:lpstr>
      <vt:lpstr>Ubuntu</vt:lpstr>
      <vt:lpstr>Ubuntu Light</vt:lpstr>
      <vt:lpstr>EUI - TITLE SLIDES</vt:lpstr>
      <vt:lpstr>EUI CONTENT SLIDES</vt:lpstr>
      <vt:lpstr>1_Conception personnalisée</vt:lpstr>
      <vt:lpstr>SIMPLE - LAYOUT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Budowanie potencjału</vt:lpstr>
      <vt:lpstr>Struktura pomocy w ramach Budowania potencjału EUI</vt:lpstr>
      <vt:lpstr>Prezentacja programu PowerPoint</vt:lpstr>
      <vt:lpstr>Wymiana między miastami: definicja</vt:lpstr>
      <vt:lpstr>Wymiana między miastami: kto może być Wnioskodawcą (Applicant)?</vt:lpstr>
      <vt:lpstr>Wymiana między miastami: kto może być peer (miastem dzielącym się doświadczeniem)?</vt:lpstr>
      <vt:lpstr>Wymiana między miastami: struktura wizyt</vt:lpstr>
      <vt:lpstr>Wymiana między miastami: forma pomocy</vt:lpstr>
      <vt:lpstr>Wymiana między miastami: proces aplikacyjny</vt:lpstr>
      <vt:lpstr>Wymiana między miastami: priorytetyzacja</vt:lpstr>
      <vt:lpstr>Wymiana między miastami: sprawdzenie kwalifikowalności</vt:lpstr>
      <vt:lpstr>Wymiana między miastami: ocena jakościowa (1/2)</vt:lpstr>
      <vt:lpstr>Jak aplikować do wsparcia Wymiany między miastami? </vt:lpstr>
      <vt:lpstr>Krajowy Punkt Kontaktowy Europejskiej Inicjatywy Miejskiej</vt:lpstr>
      <vt:lpstr>Dziękuję za uwagę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Zoé FOURNAND</dc:creator>
  <cp:lastModifiedBy>Anna Krzyżanowska-Orlik</cp:lastModifiedBy>
  <cp:revision>100</cp:revision>
  <dcterms:created xsi:type="dcterms:W3CDTF">2023-03-31T09:54:15Z</dcterms:created>
  <dcterms:modified xsi:type="dcterms:W3CDTF">2023-10-24T15:29:13Z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