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82" r:id="rId11"/>
    <p:sldId id="268" r:id="rId12"/>
    <p:sldId id="270" r:id="rId13"/>
    <p:sldId id="272" r:id="rId14"/>
    <p:sldId id="274" r:id="rId15"/>
    <p:sldId id="275" r:id="rId16"/>
    <p:sldId id="276" r:id="rId17"/>
    <p:sldId id="278" r:id="rId18"/>
    <p:sldId id="283" r:id="rId19"/>
    <p:sldId id="285" r:id="rId20"/>
    <p:sldId id="287" r:id="rId21"/>
    <p:sldId id="288" r:id="rId22"/>
    <p:sldId id="289" r:id="rId23"/>
    <p:sldId id="290" r:id="rId24"/>
    <p:sldId id="281" r:id="rId25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686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85DECDE1-DD2A-9878-6328-F6C84C240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7AA8848C-6A61-AC92-2AF6-0E1B477BE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AutoShape 3">
            <a:extLst>
              <a:ext uri="{FF2B5EF4-FFF2-40B4-BE49-F238E27FC236}">
                <a16:creationId xmlns:a16="http://schemas.microsoft.com/office/drawing/2014/main" id="{C298DB25-94D4-F5AE-3E47-137C6B3AD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7" name="AutoShape 4">
            <a:extLst>
              <a:ext uri="{FF2B5EF4-FFF2-40B4-BE49-F238E27FC236}">
                <a16:creationId xmlns:a16="http://schemas.microsoft.com/office/drawing/2014/main" id="{FE5EBC66-5068-E298-9D47-85FD5FE29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8" name="AutoShape 5">
            <a:extLst>
              <a:ext uri="{FF2B5EF4-FFF2-40B4-BE49-F238E27FC236}">
                <a16:creationId xmlns:a16="http://schemas.microsoft.com/office/drawing/2014/main" id="{0E41AD59-F22D-A638-BD79-5F5075340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9" name="Rectangle 6">
            <a:extLst>
              <a:ext uri="{FF2B5EF4-FFF2-40B4-BE49-F238E27FC236}">
                <a16:creationId xmlns:a16="http://schemas.microsoft.com/office/drawing/2014/main" id="{B8B1FA9C-8ACB-18E3-14EA-10A439EE2E4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24425" cy="36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5AD69E4A-834D-A988-B616-6BB20C93844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6350"/>
            <a:ext cx="5216525" cy="40973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C7863C6F-8170-9724-04A2-2251144948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336B58DF-4D06-3C12-1606-43F0E054B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844CDA2F-93DB-BE2A-A8FA-82A41F1538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1D9D7051-9D6E-FF86-0B5F-70A21EC03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B019481E-9761-6891-262F-D679BFB94A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404A635F-F8BB-1EC8-CD26-8F253708B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22767C58-30E3-B46A-5DC5-B3E052D628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AD21465E-9208-44D0-3ABB-B65426FD58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37314169-1DE3-94EC-0A3A-1FAD8C297D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95F949E6-18B6-2508-EF5F-400EC7437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B3A7B7C9-66CA-E12B-175D-8A58C6B8DB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FFDF3FD1-BB0C-835C-EF0B-350EA5525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>
            <a:extLst>
              <a:ext uri="{FF2B5EF4-FFF2-40B4-BE49-F238E27FC236}">
                <a16:creationId xmlns:a16="http://schemas.microsoft.com/office/drawing/2014/main" id="{9CC98E1F-2E85-3ED0-6573-31F0FAD69E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DEED96E8-63C5-8779-FB7C-F7689D5FAC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8275F702-8FB2-8739-9DFB-970F719D08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7FC82A33-1104-D203-3A2F-7F303E4652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E144525A-0160-EF4C-816B-364BF9E06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EBC48E5-C766-4CBD-EC9D-F0C71046E5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E4302BD2-D4A0-4C5A-58C9-5D36D5C6E7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AC5464BE-9C5D-79D3-E955-DB6102F5D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7FD3C06C-B2B0-6129-3DB8-666A2A356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9B874528-AE8C-D4CD-C695-5719E8C0C5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171AE0DB-23B1-881E-BD7B-940C3686E5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82DE166A-2093-177E-C353-48D8481BF4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D8003A83-24C2-C8DF-B016-976DFB760C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B2AC1296-7109-A013-93B4-DB49016706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29130CEE-BA22-3B9B-6BF6-A4B7AAD760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DFFAEF4E-B583-D181-4EA1-1B7DC9809E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CAFCE585-D579-B214-F5F4-ABF9B3F790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792CDEB7-5AD1-D0CB-748D-A50E8D373F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61E7EC15-6CFB-B96C-1CA6-1AC43CF143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95322E91-988E-F0AB-8A8B-FD8D55A20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69988" y="5086350"/>
            <a:ext cx="5224462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30C610-C614-15AB-E999-8DA68512E56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F8ECE-396A-4099-B672-B4F27194EE8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8161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A4EC55E-15F5-CD68-1F02-1E8A4B67E84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4DB51-28C7-4C72-97E1-B2BA90347FC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02692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299325" y="301625"/>
            <a:ext cx="2265363" cy="6446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3687" cy="6446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F879254-42C4-0EB1-9CE6-DB861F2DB8A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0EF85-31E0-4B19-85CE-E3C276221A6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86448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36680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69128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60481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2750" cy="47529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16513" y="2101850"/>
            <a:ext cx="4222750" cy="47529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988361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84443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403767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89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2858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D45AD0-4426-69C7-C563-88C2C8CE584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05090-8ABF-4A20-A3F2-2AF08798426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37944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95632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70207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189788" y="555625"/>
            <a:ext cx="2149475" cy="6299200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41363" y="555625"/>
            <a:ext cx="6296025" cy="6299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0712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AD3CF1-C1F6-AD9E-6A96-EA55B899671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65E4F-5391-48B9-BFBD-7D7C56E402C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4953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4525" cy="49799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10163" y="1768475"/>
            <a:ext cx="4454525" cy="49799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E4EF89-3E34-1333-A385-5B574DA7D5D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27083-369C-437F-BF06-33B2A98B616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70824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11D18DF-B7AF-AE46-170C-97E2FFBCCBA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52470-130E-44A6-BA50-EAF129C360C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56762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60B9D5E-ECCB-0104-250E-E581215E87C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F6698-A671-4E05-ACA6-BA3A2B747D5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63495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EC80484-6D1C-9B56-5BB7-646127DA255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2B9B6-E16C-420D-A707-ACC4B1782A6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8735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80BE97-B345-F91D-F189-186D30A403F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C9993-8681-441E-AB8E-87676844E4C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1255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C2EFDB-2097-5A01-E7AA-ADCAC65F62A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193F8-762C-4921-B67D-727E005C652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46827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6F047E4-1700-7CE0-9CFC-4F3EA1D352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1450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F1632757-3FEE-8EA8-6419-19490D4152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1450" cy="497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  <a:p>
            <a:pPr lvl="4"/>
            <a:r>
              <a:rPr lang="en-GB" altLang="pl-PL"/>
              <a:t>Ósmy poziom konspektu</a:t>
            </a:r>
          </a:p>
          <a:p>
            <a:pPr lvl="4"/>
            <a:r>
              <a:rPr lang="en-GB" altLang="pl-PL"/>
              <a:t>Dziewiąty poziom konspektu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72886B77-BC1D-18E7-8B72-CFA98EAB4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FDA1DD22-7BB2-DD4E-145D-5FFFD4412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3F36E046-AA29-99CD-CA6C-A4AC368FC01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38387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29C7698-360C-4309-B86F-3BFBDD40813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E3B81DEF-E196-EEE9-704C-37CEAA323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893888"/>
            <a:ext cx="9674225" cy="5665787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 cap="sq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3E71AEBA-745F-C323-AA4D-EF8282D9BA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555625"/>
            <a:ext cx="8597900" cy="125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DCE7EAF7-EA8B-BAF8-176D-C53168CEA1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59790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  <a:p>
            <a:pPr lvl="4"/>
            <a:r>
              <a:rPr lang="en-GB" altLang="pl-PL"/>
              <a:t>Ósmy poziom konspektu</a:t>
            </a:r>
          </a:p>
          <a:p>
            <a:pPr lvl="4"/>
            <a:r>
              <a:rPr lang="en-GB" altLang="pl-PL"/>
              <a:t>Dziewiąty poziom konspektu</a:t>
            </a:r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id="{45D256E5-39BC-5858-E270-F13DCE41A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0975" cy="917575"/>
          </a:xfrm>
          <a:prstGeom prst="roundRect">
            <a:avLst>
              <a:gd name="adj" fmla="val 875"/>
            </a:avLst>
          </a:prstGeom>
          <a:solidFill>
            <a:srgbClr val="125C8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054" name="AutoShape 5">
            <a:extLst>
              <a:ext uri="{FF2B5EF4-FFF2-40B4-BE49-F238E27FC236}">
                <a16:creationId xmlns:a16="http://schemas.microsoft.com/office/drawing/2014/main" id="{34A765CF-2A86-34CB-28E5-3F7DE0806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81250"/>
            <a:ext cx="180975" cy="917575"/>
          </a:xfrm>
          <a:prstGeom prst="roundRect">
            <a:avLst>
              <a:gd name="adj" fmla="val 875"/>
            </a:avLst>
          </a:prstGeom>
          <a:solidFill>
            <a:srgbClr val="125C8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055" name="AutoShape 6">
            <a:extLst>
              <a:ext uri="{FF2B5EF4-FFF2-40B4-BE49-F238E27FC236}">
                <a16:creationId xmlns:a16="http://schemas.microsoft.com/office/drawing/2014/main" id="{98349D28-AC9B-67ED-460B-666941EA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68400"/>
            <a:ext cx="180975" cy="917575"/>
          </a:xfrm>
          <a:prstGeom prst="roundRect">
            <a:avLst>
              <a:gd name="adj" fmla="val 875"/>
            </a:avLst>
          </a:prstGeom>
          <a:solidFill>
            <a:srgbClr val="125C8D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kern="1200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mailto:koordynator@wychowawcapodworkowy.p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profile.php?id=100063272317980" TargetMode="External"/><Relationship Id="rId5" Type="http://schemas.openxmlformats.org/officeDocument/2006/relationships/hyperlink" Target="http://Www.wychowawcapodworkowy.pl/" TargetMode="Externa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>
            <a:extLst>
              <a:ext uri="{FF2B5EF4-FFF2-40B4-BE49-F238E27FC236}">
                <a16:creationId xmlns:a16="http://schemas.microsoft.com/office/drawing/2014/main" id="{ADC9B92F-EF43-437D-7197-C10E9EDA1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20725"/>
            <a:ext cx="9070975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016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 b="1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>
              <a:latin typeface="Times New Roman" panose="02020603050405020304" pitchFamily="18" charset="0"/>
            </a:endParaRPr>
          </a:p>
          <a:p>
            <a:pPr algn="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r>
              <a:rPr lang="pl-PL" altLang="pl-PL" sz="2200" i="1">
                <a:latin typeface="Times New Roman" panose="02020603050405020304" pitchFamily="18" charset="0"/>
              </a:rPr>
              <a:t>„Kiedy śmieje się dziecko, śmieje się cały świat.”</a:t>
            </a:r>
          </a:p>
          <a:p>
            <a:pPr algn="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r>
              <a:rPr lang="pl-PL" altLang="pl-PL" sz="2200" i="1">
                <a:latin typeface="Times New Roman" panose="02020603050405020304" pitchFamily="18" charset="0"/>
              </a:rPr>
              <a:t> - Janusz Korczak</a:t>
            </a:r>
          </a:p>
          <a:p>
            <a:pPr algn="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 sz="2200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 sz="2200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Aft>
                <a:spcPct val="0"/>
              </a:spcAft>
              <a:buClrTx/>
              <a:buFontTx/>
              <a:buNone/>
            </a:pPr>
            <a:endParaRPr lang="pl-PL" altLang="pl-PL" sz="2200">
              <a:latin typeface="Times New Roman" panose="02020603050405020304" pitchFamily="18" charset="0"/>
            </a:endParaRPr>
          </a:p>
        </p:txBody>
      </p:sp>
      <p:pic>
        <p:nvPicPr>
          <p:cNvPr id="4099" name="Picture 2">
            <a:extLst>
              <a:ext uri="{FF2B5EF4-FFF2-40B4-BE49-F238E27FC236}">
                <a16:creationId xmlns:a16="http://schemas.microsoft.com/office/drawing/2014/main" id="{709F9F74-0240-E252-051E-7561457FC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8"/>
            <a:ext cx="2232025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3">
            <a:extLst>
              <a:ext uri="{FF2B5EF4-FFF2-40B4-BE49-F238E27FC236}">
                <a16:creationId xmlns:a16="http://schemas.microsoft.com/office/drawing/2014/main" id="{8CBB50CA-6FFF-8924-2C3D-D2B292AE2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75" y="71438"/>
            <a:ext cx="1552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AutoShape 4">
            <a:extLst>
              <a:ext uri="{FF2B5EF4-FFF2-40B4-BE49-F238E27FC236}">
                <a16:creationId xmlns:a16="http://schemas.microsoft.com/office/drawing/2014/main" id="{01180A80-E1E0-CC58-14CC-C973F3EB1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2051050"/>
            <a:ext cx="7991475" cy="2160588"/>
          </a:xfrm>
          <a:prstGeom prst="roundRect">
            <a:avLst>
              <a:gd name="adj" fmla="val 69"/>
            </a:avLst>
          </a:prstGeom>
          <a:solidFill>
            <a:srgbClr val="00B0F0"/>
          </a:solidFill>
          <a:ln w="936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4102" name="Text Box 5">
            <a:extLst>
              <a:ext uri="{FF2B5EF4-FFF2-40B4-BE49-F238E27FC236}">
                <a16:creationId xmlns:a16="http://schemas.microsoft.com/office/drawing/2014/main" id="{D3AF68FA-8ACD-71F3-99BA-6D288C442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2393950"/>
            <a:ext cx="7129462" cy="785813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pl-PL" alt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MIEJSKI PROGRAM</a:t>
            </a:r>
          </a:p>
          <a:p>
            <a:pPr algn="ctr"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pl-PL" alt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„</a:t>
            </a:r>
            <a:r>
              <a:rPr lang="pl-PL" alt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WYCHOWAWCA PODWÓRKOWY</a:t>
            </a:r>
            <a:r>
              <a:rPr lang="pl-PL" alt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>
            <a:extLst>
              <a:ext uri="{FF2B5EF4-FFF2-40B4-BE49-F238E27FC236}">
                <a16:creationId xmlns:a16="http://schemas.microsoft.com/office/drawing/2014/main" id="{B072314B-C321-3EC5-033B-2D85DF285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3" y="555625"/>
            <a:ext cx="8607425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8BB169FD-BB09-FAAC-8274-7FB62D975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2888"/>
            <a:ext cx="9432925" cy="7073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>
            <a:extLst>
              <a:ext uri="{FF2B5EF4-FFF2-40B4-BE49-F238E27FC236}">
                <a16:creationId xmlns:a16="http://schemas.microsoft.com/office/drawing/2014/main" id="{F482350F-E971-8B4C-2D3A-5BFAE117F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3" y="555625"/>
            <a:ext cx="8607425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60FB5F28-33DA-901E-0C41-56996FC8F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73038"/>
            <a:ext cx="9620250" cy="721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>
            <a:extLst>
              <a:ext uri="{FF2B5EF4-FFF2-40B4-BE49-F238E27FC236}">
                <a16:creationId xmlns:a16="http://schemas.microsoft.com/office/drawing/2014/main" id="{4C69BB89-0901-32B4-1576-BA7E90B89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F7929B30-280A-661A-FFDA-04F562C0B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938"/>
            <a:ext cx="9721850" cy="7289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">
            <a:extLst>
              <a:ext uri="{FF2B5EF4-FFF2-40B4-BE49-F238E27FC236}">
                <a16:creationId xmlns:a16="http://schemas.microsoft.com/office/drawing/2014/main" id="{3C4F2198-EB3A-437E-BDA0-897A447FD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19931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5843" name="Picture 2">
            <a:extLst>
              <a:ext uri="{FF2B5EF4-FFF2-40B4-BE49-F238E27FC236}">
                <a16:creationId xmlns:a16="http://schemas.microsoft.com/office/drawing/2014/main" id="{EAF75FE8-13EE-0BB8-5E5A-52BDA5C1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25413"/>
            <a:ext cx="9744075" cy="7308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>
            <a:extLst>
              <a:ext uri="{FF2B5EF4-FFF2-40B4-BE49-F238E27FC236}">
                <a16:creationId xmlns:a16="http://schemas.microsoft.com/office/drawing/2014/main" id="{95BC50BB-E5C7-82FF-1067-93DBFBE44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7596187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7891" name="Picture 2">
            <a:extLst>
              <a:ext uri="{FF2B5EF4-FFF2-40B4-BE49-F238E27FC236}">
                <a16:creationId xmlns:a16="http://schemas.microsoft.com/office/drawing/2014/main" id="{C71ED7AC-0C16-BABD-BC57-63AA05DA8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301625"/>
            <a:ext cx="9217025" cy="6913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>
            <a:extLst>
              <a:ext uri="{FF2B5EF4-FFF2-40B4-BE49-F238E27FC236}">
                <a16:creationId xmlns:a16="http://schemas.microsoft.com/office/drawing/2014/main" id="{4D5D2374-4DD9-4DFA-DFAC-F4191E8E9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20650"/>
            <a:ext cx="5256213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C88A15F0-B90F-436E-48F2-1C8E90AA7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68275"/>
            <a:ext cx="9648825" cy="722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>
            <a:extLst>
              <a:ext uri="{FF2B5EF4-FFF2-40B4-BE49-F238E27FC236}">
                <a16:creationId xmlns:a16="http://schemas.microsoft.com/office/drawing/2014/main" id="{D1EA471C-E97A-8CF1-41EC-6E0708DE6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301625"/>
            <a:ext cx="9070975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0ADA0A51-978B-12D7-63F2-58F291A0A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1925"/>
            <a:ext cx="9648825" cy="7235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15B1202-020E-F2EF-2BF7-D1F9454B1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434" y="0"/>
            <a:ext cx="5669756" cy="755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C03D083-BC56-9947-142F-DD6CEAA0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686"/>
            <a:ext cx="10080625" cy="567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268F92D-6503-2825-0109-854FCEF2C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636" y="0"/>
            <a:ext cx="4219353" cy="755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>
            <a:extLst>
              <a:ext uri="{FF2B5EF4-FFF2-40B4-BE49-F238E27FC236}">
                <a16:creationId xmlns:a16="http://schemas.microsoft.com/office/drawing/2014/main" id="{FE6B4D12-AE13-E5CA-7431-3740D3C6E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3850"/>
            <a:ext cx="9359900" cy="419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30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2600" b="1"/>
              <a:t>CEL GŁÓWNY PROGRAMU</a:t>
            </a:r>
            <a:r>
              <a:rPr lang="pl-PL" altLang="pl-PL" sz="2600" b="1">
                <a:latin typeface="Times New Roman" panose="02020603050405020304" pitchFamily="18" charset="0"/>
              </a:rPr>
              <a:t> </a:t>
            </a:r>
          </a:p>
          <a:p>
            <a:pPr algn="ctr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2600" b="1">
              <a:latin typeface="Times New Roman" panose="02020603050405020304" pitchFamily="18" charset="0"/>
            </a:endParaRPr>
          </a:p>
          <a:p>
            <a:pPr algn="ctr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2600" b="1">
              <a:latin typeface="Times New Roman" panose="02020603050405020304" pitchFamily="18" charset="0"/>
            </a:endParaRPr>
          </a:p>
          <a:p>
            <a:pPr algn="ctr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2600" b="1">
              <a:latin typeface="Times New Roman" panose="02020603050405020304" pitchFamily="18" charset="0"/>
            </a:endParaRPr>
          </a:p>
          <a:p>
            <a:pPr algn="ctr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2600">
              <a:latin typeface="Times New Roman" panose="02020603050405020304" pitchFamily="18" charset="0"/>
            </a:endParaRPr>
          </a:p>
          <a:p>
            <a:pPr algn="ctr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/>
          </a:p>
          <a:p>
            <a:pPr algn="ctr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4960ED8F-0B50-0101-CB3F-EBC374B4A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125413"/>
            <a:ext cx="1552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3">
            <a:extLst>
              <a:ext uri="{FF2B5EF4-FFF2-40B4-BE49-F238E27FC236}">
                <a16:creationId xmlns:a16="http://schemas.microsoft.com/office/drawing/2014/main" id="{3CD43C65-C136-B664-4BF7-AE14D089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98438"/>
            <a:ext cx="2232025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9" name="AutoShape 4">
            <a:extLst>
              <a:ext uri="{FF2B5EF4-FFF2-40B4-BE49-F238E27FC236}">
                <a16:creationId xmlns:a16="http://schemas.microsoft.com/office/drawing/2014/main" id="{102CB8ED-EB2D-3549-3170-361E94C62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2627313"/>
            <a:ext cx="9686925" cy="3198812"/>
          </a:xfrm>
          <a:prstGeom prst="roundRect">
            <a:avLst>
              <a:gd name="adj" fmla="val 37"/>
            </a:avLst>
          </a:prstGeom>
          <a:solidFill>
            <a:srgbClr val="00B0F0"/>
          </a:solidFill>
          <a:ln w="936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150" name="Text Box 5">
            <a:extLst>
              <a:ext uri="{FF2B5EF4-FFF2-40B4-BE49-F238E27FC236}">
                <a16:creationId xmlns:a16="http://schemas.microsoft.com/office/drawing/2014/main" id="{C27E0A05-563A-AE09-5888-868C4DD45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3" y="3184525"/>
            <a:ext cx="90773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2000" b="1"/>
              <a:t>Przeciwdziałanie patologiom społecznym oraz zapobieganie społecznie</a:t>
            </a:r>
          </a:p>
          <a:p>
            <a:pPr algn="ctr" eaLnBrk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2000" b="1"/>
              <a:t>nieakceptowanym zachowaniom dzieci i młodzieży poprzez organizowanie</a:t>
            </a:r>
          </a:p>
          <a:p>
            <a:pPr algn="ctr" eaLnBrk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2000" b="1"/>
              <a:t>im czasu wolnego w godzinach popołudniowych, </a:t>
            </a:r>
          </a:p>
          <a:p>
            <a:pPr algn="ctr" eaLnBrk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2000" b="1"/>
              <a:t>rozwijanie ich zainteresowań oraz prowadzenie działań profilaktycznych.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B5B278D-6E70-15B9-CC41-08652BF9F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661"/>
            <a:ext cx="10080625" cy="5670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26AA1A3-C50E-D94B-F1C8-A979D49C1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661"/>
            <a:ext cx="10080625" cy="5670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016D7E1-4E2A-84B2-602F-6544CAA39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543" y="0"/>
            <a:ext cx="4253538" cy="755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54F869E8-87B1-5E11-A969-23E31A44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75" y="71438"/>
            <a:ext cx="1552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7" name="Picture 3">
            <a:extLst>
              <a:ext uri="{FF2B5EF4-FFF2-40B4-BE49-F238E27FC236}">
                <a16:creationId xmlns:a16="http://schemas.microsoft.com/office/drawing/2014/main" id="{707E64F3-CDD6-8DD9-0F38-7DBC8AC2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8"/>
            <a:ext cx="2232025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298" name="Text Box 1">
            <a:extLst>
              <a:ext uri="{FF2B5EF4-FFF2-40B4-BE49-F238E27FC236}">
                <a16:creationId xmlns:a16="http://schemas.microsoft.com/office/drawing/2014/main" id="{19098847-072E-1FB1-9BD9-FCD411895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323850"/>
            <a:ext cx="8323262" cy="6308725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248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r>
              <a:rPr lang="pl-PL" altLang="pl-PL" sz="3600" b="1" dirty="0">
                <a:solidFill>
                  <a:srgbClr val="0070C0"/>
                </a:solidFill>
              </a:rPr>
              <a:t> </a:t>
            </a:r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r>
              <a:rPr lang="pl-PL" altLang="pl-PL" sz="3600" b="1" dirty="0">
                <a:solidFill>
                  <a:srgbClr val="0070C0"/>
                </a:solidFill>
              </a:rPr>
              <a:t>  </a:t>
            </a:r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r>
              <a:rPr lang="pl-PL" altLang="pl-PL" sz="4000" b="1" dirty="0">
                <a:solidFill>
                  <a:srgbClr val="0070C0"/>
                </a:solidFill>
              </a:rPr>
              <a:t>DZIĘKUJEMY ZA UWAGĘ :)</a:t>
            </a:r>
            <a:endParaRPr lang="pl-PL" altLang="pl-PL" sz="3600" b="1" dirty="0">
              <a:solidFill>
                <a:srgbClr val="0070C0"/>
              </a:solidFill>
            </a:endParaRPr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28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8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800" b="1" dirty="0"/>
          </a:p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pl-PL" altLang="pl-PL" sz="1800" b="1" dirty="0"/>
              <a:t>  Marzanna Grabarczyk – koordynator Programu</a:t>
            </a:r>
          </a:p>
          <a:p>
            <a:pPr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pl-PL" altLang="pl-PL" sz="1800" b="1" dirty="0"/>
              <a:t>  Katarzyna A. Kurowska</a:t>
            </a:r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8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800" b="1" dirty="0"/>
          </a:p>
          <a:p>
            <a:pPr eaLnBrk="1">
              <a:spcAft>
                <a:spcPct val="0"/>
              </a:spcAft>
              <a:buClrTx/>
              <a:buFontTx/>
              <a:buNone/>
              <a:defRPr/>
            </a:pPr>
            <a:r>
              <a:rPr lang="pl-PL" altLang="pl-PL" sz="1800" b="1" dirty="0">
                <a:solidFill>
                  <a:srgbClr val="00B0F0"/>
                </a:solidFill>
              </a:rPr>
              <a:t>www.wychowawcapodworkowy.pl</a:t>
            </a:r>
          </a:p>
          <a:p>
            <a:pPr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800" b="1" dirty="0">
              <a:solidFill>
                <a:srgbClr val="CCCCFF"/>
              </a:solidFill>
              <a:hlinkClick r:id="rId5"/>
            </a:endParaRPr>
          </a:p>
          <a:p>
            <a:pPr eaLnBrk="1">
              <a:spcAft>
                <a:spcPct val="0"/>
              </a:spcAft>
              <a:buClrTx/>
              <a:buFontTx/>
              <a:buNone/>
              <a:defRPr/>
            </a:pPr>
            <a:r>
              <a:rPr lang="pl-PL" altLang="pl-PL" sz="1800" b="1" dirty="0">
                <a:solidFill>
                  <a:srgbClr val="00B0F0"/>
                </a:solidFill>
                <a:hlinkClick r:id="rId6"/>
              </a:rPr>
              <a:t>https://www.facebook.com/profile.php?id=100063272317980</a:t>
            </a:r>
            <a:endParaRPr lang="pl-PL" altLang="pl-PL" sz="1800" b="1" dirty="0">
              <a:solidFill>
                <a:srgbClr val="00B0F0"/>
              </a:solidFill>
            </a:endParaRPr>
          </a:p>
          <a:p>
            <a:pPr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800" b="1" dirty="0">
              <a:solidFill>
                <a:schemeClr val="accent6"/>
              </a:solidFill>
            </a:endParaRPr>
          </a:p>
          <a:p>
            <a:pPr eaLnBrk="1">
              <a:spcAft>
                <a:spcPct val="0"/>
              </a:spcAft>
              <a:buClrTx/>
              <a:buFontTx/>
              <a:buNone/>
              <a:defRPr/>
            </a:pPr>
            <a:r>
              <a:rPr lang="pl-PL" altLang="pl-PL" sz="1800" b="1" dirty="0">
                <a:solidFill>
                  <a:srgbClr val="00B0F0"/>
                </a:solidFill>
              </a:rPr>
              <a:t>koordynator@wychowawcapodworkowy.pl</a:t>
            </a:r>
            <a:endParaRPr lang="pl-PL" altLang="pl-PL" sz="1800" b="1" dirty="0">
              <a:solidFill>
                <a:srgbClr val="00B0F0"/>
              </a:solidFill>
              <a:hlinkClick r:id="rId7"/>
            </a:endParaRPr>
          </a:p>
          <a:p>
            <a:pPr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800" b="1" dirty="0"/>
          </a:p>
          <a:p>
            <a:pPr eaLnBrk="1">
              <a:spcAft>
                <a:spcPct val="0"/>
              </a:spcAft>
              <a:buClrTx/>
              <a:buFontTx/>
              <a:buNone/>
              <a:defRPr/>
            </a:pPr>
            <a:r>
              <a:rPr lang="pl-PL" altLang="pl-PL" sz="1800" b="1" dirty="0">
                <a:solidFill>
                  <a:srgbClr val="002060"/>
                </a:solidFill>
              </a:rPr>
              <a:t>tel. 782 484 553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>
            <a:extLst>
              <a:ext uri="{FF2B5EF4-FFF2-40B4-BE49-F238E27FC236}">
                <a16:creationId xmlns:a16="http://schemas.microsoft.com/office/drawing/2014/main" id="{E3AD5AFD-859D-A96F-DAD2-40319802A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00038"/>
            <a:ext cx="9070975" cy="695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656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800" b="1">
              <a:latin typeface="Times New Roman" panose="02020603050405020304" pitchFamily="18" charset="0"/>
            </a:endParaRPr>
          </a:p>
          <a:p>
            <a:pPr algn="ctr" eaLnBrk="1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2200" b="1">
              <a:latin typeface="Times New Roman" panose="02020603050405020304" pitchFamily="18" charset="0"/>
            </a:endParaRPr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600"/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600"/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600"/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81B2A6FE-1CC3-CBC5-5036-E88DED49C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71438"/>
            <a:ext cx="1552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3">
            <a:extLst>
              <a:ext uri="{FF2B5EF4-FFF2-40B4-BE49-F238E27FC236}">
                <a16:creationId xmlns:a16="http://schemas.microsoft.com/office/drawing/2014/main" id="{CD217745-8B17-00B6-A7F7-287639FE6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8"/>
            <a:ext cx="2232025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AutoShape 4">
            <a:extLst>
              <a:ext uri="{FF2B5EF4-FFF2-40B4-BE49-F238E27FC236}">
                <a16:creationId xmlns:a16="http://schemas.microsoft.com/office/drawing/2014/main" id="{A0922923-CC73-CEB4-71F4-38BC99442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8" y="1800225"/>
            <a:ext cx="9874250" cy="5526088"/>
          </a:xfrm>
          <a:prstGeom prst="roundRect">
            <a:avLst>
              <a:gd name="adj" fmla="val 28"/>
            </a:avLst>
          </a:prstGeom>
          <a:solidFill>
            <a:srgbClr val="00B0F0"/>
          </a:solidFill>
          <a:ln w="936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8198" name="Text Box 5">
            <a:extLst>
              <a:ext uri="{FF2B5EF4-FFF2-40B4-BE49-F238E27FC236}">
                <a16:creationId xmlns:a16="http://schemas.microsoft.com/office/drawing/2014/main" id="{2CB5FD36-BEBF-4D7A-043E-5989623BB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1816100"/>
            <a:ext cx="9874250" cy="552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1. Wypracowanie optymalnego, dostosowanego do różnorodnych warunków modelu pracy </a:t>
            </a:r>
            <a:r>
              <a:rPr lang="pl-PL" altLang="pl-PL" sz="1600" dirty="0" err="1"/>
              <a:t>profilaktyczno</a:t>
            </a:r>
            <a:endParaRPr lang="pl-PL" altLang="pl-PL" sz="1600" dirty="0"/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  – wychowawczej w środowisku otwartym.</a:t>
            </a:r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600" dirty="0"/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2. Kształtowanie nawyku uczestnictwa w zajęciach sportowo – rekreacyjnych jako elementu profilaktyki </a:t>
            </a:r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 prozdrowotnej i przeciwalkoholowej.</a:t>
            </a:r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600" dirty="0"/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3. Kształtowanie umiejętności współistnienia oraz współdziałania w grupie rówieśniczej i społecznej przez </a:t>
            </a:r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 wspólną naukę, zabawę i wybór właściwych form spędzania wolnego czasu.</a:t>
            </a:r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600" dirty="0"/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4. Modyfikowanie niepożądanych zachowań, kształtowanie trwałych zasad i wartości u młodzieży ze szkół </a:t>
            </a:r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 podstawowych i średnich poprzez udział w projektach i programach profilaktycznych, warsztatach</a:t>
            </a:r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 tematycznych oraz zajęciach z komunikacji społecznej.</a:t>
            </a:r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600" dirty="0"/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5. Aktywizacja społeczności lokalnej w tym głównie rodziców i opiekunów do działań na rzecz ograniczenia</a:t>
            </a:r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 zachowań ryzykownych dzieci i młodzieży, podniesienie poziomu wiedzy rodziców na temat tych zachowań</a:t>
            </a:r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 oraz budowanie efektywnych mechanizmów współpracy międzyinstytucjonalnej.</a:t>
            </a:r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600" dirty="0"/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6. Pomoc w rozwiązywaniu trudności i problemów dzieci, zarówno szkolnych, socjalnych, rodzinnych                                                                                                 </a:t>
            </a:r>
          </a:p>
          <a:p>
            <a:pPr algn="just" eaLnBrk="1">
              <a:spcBef>
                <a:spcPts val="5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dirty="0"/>
              <a:t>i prawnych poprzez działania korekcyjne i naprawcze.</a:t>
            </a:r>
          </a:p>
        </p:txBody>
      </p:sp>
      <p:sp>
        <p:nvSpPr>
          <p:cNvPr id="8199" name="Text Box 6">
            <a:extLst>
              <a:ext uri="{FF2B5EF4-FFF2-40B4-BE49-F238E27FC236}">
                <a16:creationId xmlns:a16="http://schemas.microsoft.com/office/drawing/2014/main" id="{EF0E0E05-CEFF-0F9F-3178-50E58A3D8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720725"/>
            <a:ext cx="5610225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l-PL" altLang="pl-PL" sz="2600" b="1"/>
              <a:t>CELE POŚREDNIE PROGRAMU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>
            <a:extLst>
              <a:ext uri="{FF2B5EF4-FFF2-40B4-BE49-F238E27FC236}">
                <a16:creationId xmlns:a16="http://schemas.microsoft.com/office/drawing/2014/main" id="{03BA591F-C9B6-6B36-A2C3-626540C21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-179388"/>
            <a:ext cx="9036050" cy="711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48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b="1"/>
              <a:t>                                                         </a:t>
            </a:r>
            <a:r>
              <a:rPr lang="pl-PL" altLang="pl-PL" b="1"/>
              <a:t>   </a:t>
            </a:r>
          </a:p>
          <a:p>
            <a:pPr algn="just" eaLnBrk="1"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600" b="1"/>
          </a:p>
          <a:p>
            <a:pPr algn="just" eaLnBrk="1"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600" b="1"/>
          </a:p>
          <a:p>
            <a:pPr algn="just" eaLnBrk="1"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600" b="1"/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8C6C3043-1FA9-24A1-D27B-CA1EA3769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263" y="71438"/>
            <a:ext cx="1552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3">
            <a:extLst>
              <a:ext uri="{FF2B5EF4-FFF2-40B4-BE49-F238E27FC236}">
                <a16:creationId xmlns:a16="http://schemas.microsoft.com/office/drawing/2014/main" id="{DB7FF07D-4470-DFA8-8EDF-2160B52CE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44463"/>
            <a:ext cx="223202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AutoShape 4">
            <a:extLst>
              <a:ext uri="{FF2B5EF4-FFF2-40B4-BE49-F238E27FC236}">
                <a16:creationId xmlns:a16="http://schemas.microsoft.com/office/drawing/2014/main" id="{A4FD76B5-16E0-128D-B462-25D663177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2087563"/>
            <a:ext cx="9359900" cy="4967287"/>
          </a:xfrm>
          <a:prstGeom prst="roundRect">
            <a:avLst>
              <a:gd name="adj" fmla="val 28"/>
            </a:avLst>
          </a:prstGeom>
          <a:solidFill>
            <a:srgbClr val="00B0F0"/>
          </a:solidFill>
          <a:ln w="936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246" name="Text Box 5">
            <a:extLst>
              <a:ext uri="{FF2B5EF4-FFF2-40B4-BE49-F238E27FC236}">
                <a16:creationId xmlns:a16="http://schemas.microsoft.com/office/drawing/2014/main" id="{A95AE157-28E4-8725-CD65-8ABB63C24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2219325"/>
            <a:ext cx="9037637" cy="47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b="1"/>
              <a:t>1. Upowszechnianie i inicjowanie alternatywnych form spędzania czasu wolnego wśród dzieci 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b="1"/>
              <a:t>    i młodzieży oraz ich rodziców.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100" b="1"/>
          </a:p>
          <a:p>
            <a:pPr algn="just" eaLnBrk="1"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b="1"/>
              <a:t>2. Zwiększenie dostępności do masowych form spędzania czasu wolnego.</a:t>
            </a:r>
          </a:p>
          <a:p>
            <a:pPr algn="just" eaLnBrk="1"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400" b="1"/>
          </a:p>
          <a:p>
            <a:pPr algn="just" eaLnBrk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b="1"/>
              <a:t>3. Rozwijanie umiejętności i zdolności dzieci i młodzieży ze środowisk zagrożonych </a:t>
            </a:r>
          </a:p>
          <a:p>
            <a:pPr algn="just" eaLnBrk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b="1"/>
              <a:t>    niedostosowaniem społecznym.</a:t>
            </a:r>
          </a:p>
          <a:p>
            <a:pPr algn="just" eaLnBrk="1"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400" b="1"/>
          </a:p>
          <a:p>
            <a:pPr algn="just" eaLnBrk="1"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b="1"/>
              <a:t>4. Zapewnienie dzieciom i młodzieży dostępu do różnorodnych form kultury, nauki i sportu.</a:t>
            </a:r>
          </a:p>
          <a:p>
            <a:pPr algn="just" eaLnBrk="1"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400" b="1"/>
          </a:p>
          <a:p>
            <a:pPr algn="just" eaLnBrk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b="1"/>
              <a:t>5. Współpraca z rodzicami i opiekunami mającymi problemy wychowawcze, edukacyjne </a:t>
            </a:r>
            <a:br>
              <a:rPr lang="pl-PL" altLang="pl-PL" sz="1600" b="1"/>
            </a:br>
            <a:r>
              <a:rPr lang="pl-PL" altLang="pl-PL" sz="1600" b="1"/>
              <a:t>    i psychologiczne.</a:t>
            </a:r>
          </a:p>
          <a:p>
            <a:pPr algn="just" eaLnBrk="1"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endParaRPr lang="pl-PL" altLang="pl-PL" sz="1400" b="1"/>
          </a:p>
          <a:p>
            <a:pPr algn="just" eaLnBrk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FontTx/>
              <a:buNone/>
            </a:pPr>
            <a:r>
              <a:rPr lang="pl-PL" altLang="pl-PL" sz="1600" b="1"/>
              <a:t>6. Profesjonalizacja kadry wychowawców podwórkowych poprzez udział w szkoleniach </a:t>
            </a:r>
            <a:br>
              <a:rPr lang="pl-PL" altLang="pl-PL" sz="1600" b="1"/>
            </a:br>
            <a:r>
              <a:rPr lang="pl-PL" altLang="pl-PL" sz="1600" b="1"/>
              <a:t>     i warsztatach podnoszących ich wiedzę i kompetencję.</a:t>
            </a:r>
          </a:p>
        </p:txBody>
      </p:sp>
      <p:sp>
        <p:nvSpPr>
          <p:cNvPr id="10247" name="Text Box 6">
            <a:extLst>
              <a:ext uri="{FF2B5EF4-FFF2-40B4-BE49-F238E27FC236}">
                <a16:creationId xmlns:a16="http://schemas.microsoft.com/office/drawing/2014/main" id="{6CC4E629-2D5F-F2ED-72E3-80CEC6E7C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88" y="715963"/>
            <a:ext cx="36004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l-PL" altLang="pl-PL" sz="2600" b="1"/>
              <a:t>KIERUNKI DZIAŁAŃ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EEE5F8AD-EAE0-B4DE-02AD-78CEB550A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-125413"/>
            <a:ext cx="9070975" cy="7307263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248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28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22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22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2200" b="1" dirty="0"/>
          </a:p>
          <a:p>
            <a:pPr algn="ctr" eaLnBrk="1">
              <a:spcAft>
                <a:spcPct val="0"/>
              </a:spcAft>
              <a:buClrTx/>
              <a:buSzPct val="45000"/>
              <a:buFontTx/>
              <a:buNone/>
              <a:defRPr/>
            </a:pPr>
            <a:endParaRPr lang="pl-PL" altLang="pl-PL" sz="2200" b="1" dirty="0"/>
          </a:p>
          <a:p>
            <a:pPr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500" dirty="0"/>
          </a:p>
          <a:p>
            <a:pPr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500" dirty="0"/>
          </a:p>
          <a:p>
            <a:pPr algn="just"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lang="pl-PL" altLang="pl-PL" sz="1500" dirty="0"/>
          </a:p>
          <a:p>
            <a:pPr algn="just"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lang="pl-PL" altLang="pl-PL" sz="1500" dirty="0"/>
          </a:p>
          <a:p>
            <a:pPr algn="just"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r>
              <a:rPr lang="pl-PL" altLang="pl-PL" sz="1500" dirty="0"/>
              <a:t>Studenci i absolwenci wyższych uczelni - kierunków o profilu pedagogicznym, resocjalizacyjnym, wychowania fizycznego, turystyki i rekreacji lub innej specjalizacji, dającej możliwości rozwijania zainteresowań podopiecznych (studia dzienne i zaoczne); absolwenci w/w kierunków;  osoby posiadające uprawnienia instruktorskie w różnych dziedzinach sportowych i innych, którzy spełniają następujące kryteria:</a:t>
            </a:r>
          </a:p>
          <a:p>
            <a:pPr algn="just"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defRPr/>
            </a:pPr>
            <a:endParaRPr lang="pl-PL" altLang="pl-PL" sz="1500" dirty="0"/>
          </a:p>
          <a:p>
            <a:pPr marL="342900" indent="-342900" algn="just" eaLnBrk="1">
              <a:lnSpc>
                <a:spcPct val="100000"/>
              </a:lnSpc>
              <a:spcAft>
                <a:spcPct val="0"/>
              </a:spcAft>
              <a:buClrTx/>
              <a:buFont typeface="+mj-lt"/>
              <a:buAutoNum type="alphaLcParenR"/>
              <a:defRPr/>
            </a:pPr>
            <a:r>
              <a:rPr lang="pl-PL" altLang="pl-PL" sz="1500" dirty="0"/>
              <a:t>osoby niekarane;</a:t>
            </a:r>
          </a:p>
          <a:p>
            <a:pPr marL="342900" indent="-342900" algn="just" eaLnBrk="1">
              <a:lnSpc>
                <a:spcPct val="100000"/>
              </a:lnSpc>
              <a:spcAft>
                <a:spcPct val="0"/>
              </a:spcAft>
              <a:buClrTx/>
              <a:buFont typeface="+mj-lt"/>
              <a:buAutoNum type="alphaLcParenR"/>
              <a:defRPr/>
            </a:pPr>
            <a:endParaRPr lang="pl-PL" altLang="pl-PL" sz="1500" dirty="0"/>
          </a:p>
          <a:p>
            <a:pPr marL="342900" indent="-342900" algn="just" eaLnBrk="1">
              <a:lnSpc>
                <a:spcPct val="100000"/>
              </a:lnSpc>
              <a:spcAft>
                <a:spcPct val="0"/>
              </a:spcAft>
              <a:buClrTx/>
              <a:buFont typeface="+mj-lt"/>
              <a:buAutoNum type="alphaLcParenR"/>
              <a:defRPr/>
            </a:pPr>
            <a:r>
              <a:rPr lang="pl-PL" altLang="pl-PL" sz="1500" dirty="0"/>
              <a:t>posiadające dodatkowe specjalności o charakterze: muzycznym, plastycznym, tanecznym, sportowym, potwierdzone odpowiednimi dokumentami;</a:t>
            </a:r>
          </a:p>
          <a:p>
            <a:pPr marL="342900" indent="-342900" algn="just" eaLnBrk="1">
              <a:lnSpc>
                <a:spcPct val="100000"/>
              </a:lnSpc>
              <a:spcAft>
                <a:spcPct val="0"/>
              </a:spcAft>
              <a:buClrTx/>
              <a:buFont typeface="+mj-lt"/>
              <a:buAutoNum type="alphaLcParenR"/>
              <a:defRPr/>
            </a:pPr>
            <a:endParaRPr lang="pl-PL" altLang="pl-PL" sz="1500" dirty="0"/>
          </a:p>
          <a:p>
            <a:pPr marL="342900" indent="-342900" algn="just" eaLnBrk="1">
              <a:lnSpc>
                <a:spcPct val="100000"/>
              </a:lnSpc>
              <a:spcAft>
                <a:spcPct val="0"/>
              </a:spcAft>
              <a:buClrTx/>
              <a:buFont typeface="+mj-lt"/>
              <a:buAutoNum type="alphaLcParenR"/>
              <a:defRPr/>
            </a:pPr>
            <a:r>
              <a:rPr lang="pl-PL" altLang="pl-PL" sz="1500" dirty="0"/>
              <a:t>posiadające umiejętności współpracy w grupie, nawiązywania kontaktów interpersonalnych, organizowania zajęć czasu wolnego dla różnych grup wiekowych;</a:t>
            </a:r>
          </a:p>
          <a:p>
            <a:pPr marL="342900" indent="-342900" algn="just" eaLnBrk="1">
              <a:lnSpc>
                <a:spcPct val="100000"/>
              </a:lnSpc>
              <a:spcAft>
                <a:spcPct val="0"/>
              </a:spcAft>
              <a:buClrTx/>
              <a:buFont typeface="+mj-lt"/>
              <a:buAutoNum type="alphaLcParenR"/>
              <a:defRPr/>
            </a:pPr>
            <a:endParaRPr lang="pl-PL" altLang="pl-PL" sz="1500" dirty="0"/>
          </a:p>
          <a:p>
            <a:pPr marL="342900" indent="-342900" algn="just" eaLnBrk="1">
              <a:lnSpc>
                <a:spcPct val="100000"/>
              </a:lnSpc>
              <a:spcAft>
                <a:spcPct val="0"/>
              </a:spcAft>
              <a:buClrTx/>
              <a:buFont typeface="+mj-lt"/>
              <a:buAutoNum type="alphaLcParenR"/>
              <a:defRPr/>
            </a:pPr>
            <a:r>
              <a:rPr lang="pl-PL" altLang="pl-PL" sz="1500" dirty="0"/>
              <a:t>spełniające kryteria art. 26 ust. 2 Ustawy o wspieraniu rodziny i systemie pieczy zastępczej z dnia         9 czerwca 2011r.;</a:t>
            </a:r>
          </a:p>
          <a:p>
            <a:pPr marL="342900" indent="-342900" algn="just" eaLnBrk="1">
              <a:lnSpc>
                <a:spcPct val="100000"/>
              </a:lnSpc>
              <a:spcAft>
                <a:spcPct val="0"/>
              </a:spcAft>
              <a:buClrTx/>
              <a:buFont typeface="+mj-lt"/>
              <a:buAutoNum type="alphaLcParenR"/>
              <a:defRPr/>
            </a:pPr>
            <a:endParaRPr lang="pl-PL" altLang="pl-PL" sz="1500" dirty="0"/>
          </a:p>
          <a:p>
            <a:pPr marL="342900" indent="-342900" algn="just" eaLnBrk="1">
              <a:lnSpc>
                <a:spcPct val="100000"/>
              </a:lnSpc>
              <a:spcAft>
                <a:spcPct val="0"/>
              </a:spcAft>
              <a:buClrTx/>
              <a:buFont typeface="+mj-lt"/>
              <a:buAutoNum type="alphaLcParenR"/>
              <a:defRPr/>
            </a:pPr>
            <a:r>
              <a:rPr lang="pl-PL" altLang="pl-PL" sz="1500" dirty="0"/>
              <a:t>podejmą działanie jako wychowawca podwórkowy w następujących formach: praktyka studencka, umowa – zlecenie, umowa o pracę, porozumienie wolontarystyczne (zgodne z ustawą o działalności pożytku publicznego i wolontariacie).</a:t>
            </a:r>
          </a:p>
          <a:p>
            <a:pPr marL="342900" indent="-342900" algn="just" eaLnBrk="1">
              <a:lnSpc>
                <a:spcPct val="100000"/>
              </a:lnSpc>
              <a:spcAft>
                <a:spcPct val="0"/>
              </a:spcAft>
              <a:buClrTx/>
              <a:buFont typeface="+mj-lt"/>
              <a:buAutoNum type="alphaLcParenR"/>
              <a:defRPr/>
            </a:pPr>
            <a:endParaRPr lang="pl-PL" altLang="pl-PL" sz="1500" dirty="0"/>
          </a:p>
          <a:p>
            <a:pPr marL="342900" indent="-342900" algn="just" eaLnBrk="1">
              <a:lnSpc>
                <a:spcPct val="100000"/>
              </a:lnSpc>
              <a:spcAft>
                <a:spcPct val="0"/>
              </a:spcAft>
              <a:buClrTx/>
              <a:buFont typeface="+mj-lt"/>
              <a:buAutoNum type="alphaLcParenR"/>
              <a:defRPr/>
            </a:pPr>
            <a:r>
              <a:rPr lang="pl-PL" altLang="pl-PL" sz="1500" dirty="0"/>
              <a:t>wolontariusz powinien uzyskać akceptację koordynatora Programu do prowadzenia określonych działań.</a:t>
            </a:r>
          </a:p>
          <a:p>
            <a:pPr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5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500" b="1" dirty="0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E58F535E-423F-4C76-99B6-594D6DDC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71438"/>
            <a:ext cx="1552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0443F266-8A40-A9AB-903B-287B59C17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44463"/>
            <a:ext cx="223202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AutoShape 4">
            <a:extLst>
              <a:ext uri="{FF2B5EF4-FFF2-40B4-BE49-F238E27FC236}">
                <a16:creationId xmlns:a16="http://schemas.microsoft.com/office/drawing/2014/main" id="{45A6E571-60D4-4736-D91D-11589B0B7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813" y="539750"/>
            <a:ext cx="5256212" cy="1258888"/>
          </a:xfrm>
          <a:prstGeom prst="roundRect">
            <a:avLst>
              <a:gd name="adj" fmla="val 134"/>
            </a:avLst>
          </a:prstGeom>
          <a:solidFill>
            <a:srgbClr val="00B0F0"/>
          </a:solidFill>
          <a:ln w="936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2294" name="Text Box 5">
            <a:extLst>
              <a:ext uri="{FF2B5EF4-FFF2-40B4-BE49-F238E27FC236}">
                <a16:creationId xmlns:a16="http://schemas.microsoft.com/office/drawing/2014/main" id="{C3A7BFB8-3410-C91E-794B-62527A92C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950" y="614363"/>
            <a:ext cx="5089525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pl-PL" altLang="pl-PL" sz="2200" b="1"/>
              <a:t>KTO MOŻE ZOSTAĆ </a:t>
            </a:r>
          </a:p>
          <a:p>
            <a:pPr algn="ctr"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pl-PL" altLang="pl-PL" sz="2200" b="1"/>
              <a:t>WYCHOWAWCĄ PODWÓRKOWYM 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>
            <a:extLst>
              <a:ext uri="{FF2B5EF4-FFF2-40B4-BE49-F238E27FC236}">
                <a16:creationId xmlns:a16="http://schemas.microsoft.com/office/drawing/2014/main" id="{E71DD10D-DC11-A157-495E-5FF4FBBCC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-107950"/>
            <a:ext cx="9074150" cy="72898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248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28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22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22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22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8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8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22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500" dirty="0"/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r>
              <a:rPr lang="pl-PL" altLang="pl-PL" sz="1400" dirty="0"/>
              <a:t>Inicjowanie i nawiązywanie kontaktów z dziećmi, proponowanie wspólnych zajęć, rozrywki, rozwijania pomysłów, zachęcanie dzieci do podejmowania wspólnej pracy - urządzania placu zabaw, boiska, itp.</a:t>
            </a:r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endParaRPr lang="pl-PL" altLang="pl-PL" sz="1400" dirty="0"/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r>
              <a:rPr lang="pl-PL" altLang="pl-PL" sz="1400" dirty="0"/>
              <a:t>Poznanie środowiska lokalnego oraz ustalenie potrzeb i możliwości działania.</a:t>
            </a:r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endParaRPr lang="pl-PL" altLang="pl-PL" sz="1400" dirty="0"/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r>
              <a:rPr lang="pl-PL" altLang="pl-PL" sz="1400" dirty="0"/>
              <a:t>Wypracowanie optymalnego, dostosowanego do różnorodnych warunków modelu pracy profilaktyczno-wychowawczej w środowisku otwartym - na ulicy, podwórku, boisku i w innych miejscach spotkań dzieci                              i młodzieży.</a:t>
            </a:r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endParaRPr lang="pl-PL" altLang="pl-PL" sz="1400" dirty="0"/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r>
              <a:rPr lang="pl-PL" altLang="pl-PL" sz="1400" dirty="0"/>
              <a:t>Organizowanie zajęć zgodnie z kierunkiem działania wychowawcy podwórkowego np.: rozgrywek sportowych, zajęć plastycznych, tanecznych i konkursów</a:t>
            </a:r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endParaRPr lang="pl-PL" altLang="pl-PL" sz="1400" dirty="0"/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r>
              <a:rPr lang="pl-PL" altLang="pl-PL" sz="1400" dirty="0"/>
              <a:t>Kreowanie sytuacji, w których dziecko aktywnie rozwija wszystkie sfery swojej osobowości oraz buduje obraz własnej osoby.</a:t>
            </a:r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endParaRPr lang="pl-PL" altLang="pl-PL" sz="1400" dirty="0"/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r>
              <a:rPr lang="pl-PL" altLang="pl-PL" sz="1400" dirty="0"/>
              <a:t>Integrowanie środowiska lokalnego; animowanie aktywności społecznej i kulturalnej.</a:t>
            </a:r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endParaRPr lang="pl-PL" altLang="pl-PL" sz="1400" dirty="0"/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r>
              <a:rPr lang="pl-PL" altLang="pl-PL" sz="1400" dirty="0"/>
              <a:t>Organizacja i prowadzenie różnego rodzaju imprez: sportowych, tematycznych oraz integracyjnych.</a:t>
            </a:r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endParaRPr lang="pl-PL" altLang="pl-PL" sz="1400" dirty="0"/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r>
              <a:rPr lang="pl-PL" altLang="pl-PL" sz="1400" dirty="0"/>
              <a:t>Prowadzenie dokumentacji (dziennik pracy wychowawcy) oraz tworzenie scenariuszy, konspektów przy   opracowywaniu mini-projektów i programów autorskich;</a:t>
            </a:r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endParaRPr lang="pl-PL" altLang="pl-PL" sz="1400" dirty="0"/>
          </a:p>
          <a:p>
            <a:pPr marL="342900" indent="-342900" algn="just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r>
              <a:rPr lang="pl-PL" altLang="pl-PL" sz="1400" dirty="0"/>
              <a:t>Poza określonym czasem pracy raz w miesiącu uczestniczy w spotkaniach o charakterze doskonalącym.</a:t>
            </a:r>
          </a:p>
          <a:p>
            <a:pPr marL="342900" indent="-342900" algn="ctr" eaLnBrk="1">
              <a:spcAft>
                <a:spcPct val="0"/>
              </a:spcAft>
              <a:buClrTx/>
              <a:buFont typeface="+mj-lt"/>
              <a:buAutoNum type="arabicPeriod"/>
              <a:defRPr/>
            </a:pPr>
            <a:endParaRPr lang="pl-PL" altLang="pl-PL" sz="1500" b="1" dirty="0"/>
          </a:p>
          <a:p>
            <a:pPr algn="ctr" eaLnBrk="1">
              <a:spcAft>
                <a:spcPct val="0"/>
              </a:spcAft>
              <a:buClrTx/>
              <a:buFontTx/>
              <a:buNone/>
              <a:defRPr/>
            </a:pPr>
            <a:endParaRPr lang="pl-PL" altLang="pl-PL" sz="1500" b="1" dirty="0"/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B26A2CC1-F5A1-71ED-9E45-51556B1FF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109538"/>
            <a:ext cx="155257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3">
            <a:extLst>
              <a:ext uri="{FF2B5EF4-FFF2-40B4-BE49-F238E27FC236}">
                <a16:creationId xmlns:a16="http://schemas.microsoft.com/office/drawing/2014/main" id="{C25055E8-2289-106B-094C-CEA045AA0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109538"/>
            <a:ext cx="223202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AutoShape 4">
            <a:extLst>
              <a:ext uri="{FF2B5EF4-FFF2-40B4-BE49-F238E27FC236}">
                <a16:creationId xmlns:a16="http://schemas.microsoft.com/office/drawing/2014/main" id="{41823D9E-2495-61DB-4F79-AA57E2D1F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1588" y="468313"/>
            <a:ext cx="5759450" cy="936625"/>
          </a:xfrm>
          <a:prstGeom prst="roundRect">
            <a:avLst>
              <a:gd name="adj" fmla="val 167"/>
            </a:avLst>
          </a:prstGeom>
          <a:solidFill>
            <a:srgbClr val="00B0F0"/>
          </a:solidFill>
          <a:ln w="936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4342" name="Text Box 5">
            <a:extLst>
              <a:ext uri="{FF2B5EF4-FFF2-40B4-BE49-F238E27FC236}">
                <a16:creationId xmlns:a16="http://schemas.microsoft.com/office/drawing/2014/main" id="{5085E4D0-C5F1-85ED-84AF-4E4163D3F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688" y="763588"/>
            <a:ext cx="522446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pl-PL" altLang="pl-PL" sz="1800" b="1"/>
              <a:t>ZADANIA WYCHOWAWCY PODWÓRKOWEGO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>
            <a:extLst>
              <a:ext uri="{FF2B5EF4-FFF2-40B4-BE49-F238E27FC236}">
                <a16:creationId xmlns:a16="http://schemas.microsoft.com/office/drawing/2014/main" id="{0BD4602F-14FC-B888-62A2-7FC226933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1439863"/>
            <a:ext cx="8929687" cy="55800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24840" rIns="0" bIns="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40000"/>
              </a:lnSpc>
              <a:spcAft>
                <a:spcPct val="0"/>
              </a:spcAft>
              <a:buClrTx/>
              <a:buFontTx/>
              <a:buNone/>
              <a:defRPr/>
            </a:pPr>
            <a:endParaRPr lang="pl-PL" altLang="pl-PL" sz="1400" dirty="0"/>
          </a:p>
          <a:p>
            <a:pPr algn="just" eaLnBrk="1">
              <a:lnSpc>
                <a:spcPct val="140000"/>
              </a:lnSpc>
              <a:spcAft>
                <a:spcPct val="0"/>
              </a:spcAft>
              <a:buClrTx/>
              <a:buFontTx/>
              <a:buNone/>
              <a:defRPr/>
            </a:pPr>
            <a:endParaRPr lang="pl-PL" altLang="pl-PL" sz="1400" dirty="0"/>
          </a:p>
          <a:p>
            <a:pPr algn="just" eaLnBrk="1">
              <a:lnSpc>
                <a:spcPct val="140000"/>
              </a:lnSpc>
              <a:spcAft>
                <a:spcPct val="0"/>
              </a:spcAft>
              <a:buClrTx/>
              <a:defRPr/>
            </a:pPr>
            <a:endParaRPr lang="pl-PL" altLang="pl-PL" sz="1400" dirty="0"/>
          </a:p>
          <a:p>
            <a:pPr algn="just" eaLnBrk="1">
              <a:lnSpc>
                <a:spcPct val="140000"/>
              </a:lnSpc>
              <a:spcAft>
                <a:spcPct val="0"/>
              </a:spcAft>
              <a:buClrTx/>
              <a:defRPr/>
            </a:pPr>
            <a:endParaRPr lang="pl-PL" altLang="pl-PL" sz="1400" dirty="0"/>
          </a:p>
          <a:p>
            <a:pPr marL="285750" indent="-285750" algn="just" eaLnBrk="1">
              <a:lnSpc>
                <a:spcPct val="14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Os. Bojary - rejon Centrum Obsługi Placówek Opiekuńczo-Wychowawczych w Białymstoku </a:t>
            </a:r>
          </a:p>
          <a:p>
            <a:pPr marL="285750" indent="-285750" algn="just" eaLnBrk="1">
              <a:lnSpc>
                <a:spcPct val="14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Os. Centrum - lokal przy ul. Grochowa 4</a:t>
            </a:r>
          </a:p>
          <a:p>
            <a:pPr marL="285750" indent="-285750" algn="just" eaLnBrk="1">
              <a:lnSpc>
                <a:spcPct val="14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Os. Centrum - rejon Szkoły Podstawowej nr 4</a:t>
            </a:r>
          </a:p>
          <a:p>
            <a:pPr marL="285750" indent="-285750" algn="just" eaLnBrk="1">
              <a:lnSpc>
                <a:spcPct val="14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Os. Dojlidy - lokal przy ul. Dojnowska 80 A</a:t>
            </a:r>
          </a:p>
          <a:p>
            <a:pPr marL="285750" indent="-285750" algn="just" eaLnBrk="1">
              <a:lnSpc>
                <a:spcPct val="14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Os. Leśna Dolina - rejon Szkoły Podstawowej nr 49</a:t>
            </a:r>
          </a:p>
          <a:p>
            <a:pPr marL="285750" indent="-285750" algn="just" eaLnBrk="1">
              <a:lnSpc>
                <a:spcPct val="15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Os. Mickiewicza – rejon Szkoły Podstawowej nr 3</a:t>
            </a:r>
          </a:p>
          <a:p>
            <a:pPr marL="285750" indent="-285750" algn="just" eaLnBrk="1">
              <a:lnSpc>
                <a:spcPct val="15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Os. Nowe Miasto - rejon Szkoły Podstawowej nr 50</a:t>
            </a:r>
          </a:p>
          <a:p>
            <a:pPr marL="285750" indent="-285750" algn="just" eaLnBrk="1">
              <a:lnSpc>
                <a:spcPct val="15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Os. Piasta - rejon Szkoły Podstawowej nr 10 i Szkoły Podstawowej nr 19</a:t>
            </a:r>
          </a:p>
          <a:p>
            <a:pPr marL="285750" indent="-285750" algn="just" eaLnBrk="1">
              <a:lnSpc>
                <a:spcPct val="15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Os. Piaski - rejon Szkoły Podstawowej nr 9</a:t>
            </a:r>
          </a:p>
          <a:p>
            <a:pPr marL="285750" indent="-285750" algn="just" eaLnBrk="1">
              <a:lnSpc>
                <a:spcPct val="15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Os. Przydworcowe - rejon Szkoły Podstawowej nr 2</a:t>
            </a:r>
          </a:p>
          <a:p>
            <a:pPr marL="285750" indent="-285750" algn="just" eaLnBrk="1">
              <a:lnSpc>
                <a:spcPct val="15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Os. Starosielce - lokal przy ul. Barszczańskiej 5 A</a:t>
            </a:r>
          </a:p>
          <a:p>
            <a:pPr marL="285750" indent="-285750" algn="just" eaLnBrk="1">
              <a:lnSpc>
                <a:spcPct val="15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Os. Zielone Wzgórza - rejon szkoły Podstawowej nr 44 i Zespołu Szkolno-Przedszkolnego nr 5</a:t>
            </a:r>
          </a:p>
          <a:p>
            <a:pPr algn="just" eaLnBrk="1">
              <a:lnSpc>
                <a:spcPct val="140000"/>
              </a:lnSpc>
              <a:spcAft>
                <a:spcPct val="0"/>
              </a:spcAft>
              <a:buClrTx/>
              <a:buFontTx/>
              <a:buNone/>
              <a:defRPr/>
            </a:pPr>
            <a:endParaRPr lang="pl-PL" altLang="pl-PL" sz="1600" dirty="0"/>
          </a:p>
          <a:p>
            <a:pPr algn="just" eaLnBrk="1">
              <a:lnSpc>
                <a:spcPct val="140000"/>
              </a:lnSpc>
              <a:spcAft>
                <a:spcPct val="0"/>
              </a:spcAft>
              <a:buClrTx/>
              <a:buFontTx/>
              <a:buNone/>
              <a:defRPr/>
            </a:pPr>
            <a:endParaRPr lang="pl-PL" altLang="pl-PL" sz="1400" dirty="0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689F800E-9EC4-9E8D-96AE-FCFF16C5A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71438"/>
            <a:ext cx="1552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0E3CBD92-C001-C95B-FE29-4C9ADD7CA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463"/>
            <a:ext cx="223202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9" name="AutoShape 5">
            <a:extLst>
              <a:ext uri="{FF2B5EF4-FFF2-40B4-BE49-F238E27FC236}">
                <a16:creationId xmlns:a16="http://schemas.microsoft.com/office/drawing/2014/main" id="{669A01E9-615D-19E5-BA99-540B51CBA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3" y="407988"/>
            <a:ext cx="5403850" cy="1439862"/>
          </a:xfrm>
          <a:prstGeom prst="roundRect">
            <a:avLst>
              <a:gd name="adj" fmla="val 106"/>
            </a:avLst>
          </a:prstGeom>
          <a:solidFill>
            <a:srgbClr val="00B0F0"/>
          </a:solidFill>
          <a:ln w="9360">
            <a:solidFill>
              <a:srgbClr val="80808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76D09859-337C-B79B-E54F-B707E168E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588" y="658813"/>
            <a:ext cx="4991100" cy="9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pl-PL" altLang="pl-PL" sz="2000" b="1"/>
              <a:t>DZIAŁANIA PROGRAMU RELIZOWANE </a:t>
            </a:r>
          </a:p>
          <a:p>
            <a:pPr algn="ctr" eaLnBrk="1">
              <a:lnSpc>
                <a:spcPct val="150000"/>
              </a:lnSpc>
              <a:spcAft>
                <a:spcPct val="0"/>
              </a:spcAft>
              <a:buClrTx/>
              <a:buFontTx/>
              <a:buNone/>
            </a:pPr>
            <a:r>
              <a:rPr lang="pl-PL" altLang="pl-PL" sz="2000" b="1"/>
              <a:t> NA BIAŁOSTOCKICH OSIEDLACH: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D693C764-9397-1087-D7BB-4650A2AEC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123825"/>
            <a:ext cx="1552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2">
            <a:extLst>
              <a:ext uri="{FF2B5EF4-FFF2-40B4-BE49-F238E27FC236}">
                <a16:creationId xmlns:a16="http://schemas.microsoft.com/office/drawing/2014/main" id="{0BCA689C-6B51-86D4-88D3-BBC28420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44463"/>
            <a:ext cx="223202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0AFEDFAC-3F60-E569-0AD9-673BC0F37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2382838"/>
            <a:ext cx="2376487" cy="4789487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 marL="215900" indent="-21113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40000"/>
              </a:lnSpc>
              <a:buSzPct val="100000"/>
              <a:defRPr/>
            </a:pPr>
            <a:r>
              <a:rPr lang="pl-PL" altLang="pl-PL" sz="1600" dirty="0"/>
              <a:t> </a:t>
            </a:r>
            <a:r>
              <a:rPr lang="pl-PL" altLang="pl-PL" sz="1600" b="1" dirty="0"/>
              <a:t>Podwórka</a:t>
            </a:r>
          </a:p>
          <a:p>
            <a:pPr marL="211138" indent="-206375"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endParaRPr lang="pl-PL" altLang="pl-PL" sz="500" dirty="0"/>
          </a:p>
          <a:p>
            <a:pPr marL="211138" indent="-206375"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l-PL" altLang="pl-PL" sz="1600" dirty="0"/>
              <a:t>Sportowe</a:t>
            </a:r>
          </a:p>
          <a:p>
            <a:pPr marL="211138" indent="-206375"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l-PL" altLang="pl-PL" sz="1600" dirty="0"/>
              <a:t>Cyrku</a:t>
            </a:r>
          </a:p>
          <a:p>
            <a:pPr marL="211138" indent="-206375"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l-PL" altLang="pl-PL" sz="1600" dirty="0"/>
              <a:t>Teatralne</a:t>
            </a:r>
          </a:p>
          <a:p>
            <a:pPr marL="211138" indent="-206375"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l-PL" altLang="pl-PL" sz="1600" dirty="0"/>
              <a:t>Kulinarne</a:t>
            </a:r>
          </a:p>
          <a:p>
            <a:pPr marL="211138" indent="-206375" eaLnBrk="1">
              <a:lnSpc>
                <a:spcPct val="14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l-PL" altLang="pl-PL" sz="1600" dirty="0"/>
              <a:t>Sztuki</a:t>
            </a:r>
          </a:p>
        </p:txBody>
      </p:sp>
      <p:sp>
        <p:nvSpPr>
          <p:cNvPr id="18437" name="Text Box 4">
            <a:extLst>
              <a:ext uri="{FF2B5EF4-FFF2-40B4-BE49-F238E27FC236}">
                <a16:creationId xmlns:a16="http://schemas.microsoft.com/office/drawing/2014/main" id="{A38788C3-622B-9A23-CA46-4BFA2D18F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0" y="387350"/>
            <a:ext cx="6408738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pl-PL" altLang="pl-PL" sz="2800" b="1"/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pl-PL" altLang="pl-PL"/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pl-PL" altLang="pl-PL"/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endParaRPr lang="pl-PL" altLang="pl-PL"/>
          </a:p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pl-PL" altLang="pl-PL" sz="1800"/>
              <a:t>Codzienne zajęcia na osiedlach w ramach podwórek, akcji, projektów</a:t>
            </a:r>
            <a:r>
              <a:rPr lang="pl-PL" altLang="pl-PL" sz="1600"/>
              <a:t>.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679B2623-1FC1-6E89-947B-8FB8AAA50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63" y="2460625"/>
            <a:ext cx="2120900" cy="20367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000" tIns="45000" rIns="90000" bIns="45000"/>
          <a:lstStyle>
            <a:lvl1pPr marL="215900" indent="-21113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  <a:defRPr/>
            </a:pPr>
            <a:r>
              <a:rPr lang="pl-PL" altLang="pl-PL" sz="1600" b="1" dirty="0"/>
              <a:t>Akcje</a:t>
            </a:r>
            <a:endParaRPr lang="pl-PL" altLang="pl-PL" sz="1600" dirty="0"/>
          </a:p>
          <a:p>
            <a:pPr marL="211138" indent="-206375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endParaRPr lang="pl-PL" altLang="pl-PL" sz="500" dirty="0"/>
          </a:p>
          <a:p>
            <a:pPr marL="211138" indent="-206375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l-PL" altLang="pl-PL" sz="1600" dirty="0"/>
              <a:t>Akcja Lato</a:t>
            </a:r>
          </a:p>
          <a:p>
            <a:pPr marL="211138" indent="-206375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l-PL" altLang="pl-PL" sz="1600" dirty="0"/>
              <a:t>Akcja Zima</a:t>
            </a:r>
          </a:p>
          <a:p>
            <a:pPr marL="211138" indent="-206375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l-PL" altLang="pl-PL" sz="1600" dirty="0"/>
              <a:t>Soboty tematyczne</a:t>
            </a:r>
          </a:p>
          <a:p>
            <a:pPr marL="211138" indent="-206375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l-PL" altLang="pl-PL" sz="1600" dirty="0"/>
              <a:t>Imprezy tematyczne</a:t>
            </a:r>
          </a:p>
          <a:p>
            <a:pPr marL="211138" indent="-206375" algn="just">
              <a:lnSpc>
                <a:spcPct val="15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l-PL" altLang="pl-PL" sz="1600" dirty="0"/>
              <a:t>Wyjazdy profilaktyczne</a:t>
            </a:r>
          </a:p>
          <a:p>
            <a:pPr marL="4763" indent="0" algn="just">
              <a:lnSpc>
                <a:spcPct val="150000"/>
              </a:lnSpc>
              <a:buClr>
                <a:srgbClr val="000000"/>
              </a:buClr>
              <a:buSzPct val="45000"/>
              <a:defRPr/>
            </a:pPr>
            <a:endParaRPr lang="pl-PL" altLang="pl-PL" sz="1600" dirty="0"/>
          </a:p>
          <a:p>
            <a:pPr algn="ctr">
              <a:lnSpc>
                <a:spcPct val="150000"/>
              </a:lnSpc>
              <a:buSzPct val="45000"/>
              <a:defRPr/>
            </a:pPr>
            <a:endParaRPr lang="pl-PL" altLang="pl-PL" sz="1600" dirty="0"/>
          </a:p>
        </p:txBody>
      </p:sp>
      <p:sp>
        <p:nvSpPr>
          <p:cNvPr id="18439" name="Text Box 6">
            <a:extLst>
              <a:ext uri="{FF2B5EF4-FFF2-40B4-BE49-F238E27FC236}">
                <a16:creationId xmlns:a16="http://schemas.microsoft.com/office/drawing/2014/main" id="{34431C17-BB2D-47DF-9281-66FC5C0BF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050" y="2447925"/>
            <a:ext cx="1001713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r>
              <a:rPr lang="pl-PL" altLang="pl-PL" sz="1600" b="1"/>
              <a:t>Projekty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pl-PL" altLang="pl-PL" sz="1800"/>
          </a:p>
          <a:p>
            <a:pPr>
              <a:lnSpc>
                <a:spcPct val="100000"/>
              </a:lnSpc>
              <a:spcAft>
                <a:spcPct val="0"/>
              </a:spcAft>
              <a:buClrTx/>
              <a:buFontTx/>
              <a:buNone/>
            </a:pPr>
            <a:endParaRPr lang="pl-PL" altLang="pl-PL" sz="1800"/>
          </a:p>
        </p:txBody>
      </p:sp>
      <p:sp>
        <p:nvSpPr>
          <p:cNvPr id="18440" name="AutoShape 7">
            <a:extLst>
              <a:ext uri="{FF2B5EF4-FFF2-40B4-BE49-F238E27FC236}">
                <a16:creationId xmlns:a16="http://schemas.microsoft.com/office/drawing/2014/main" id="{6C90EFC8-A4D8-D5CF-D69B-4F9B38D79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387350"/>
            <a:ext cx="5688012" cy="1052513"/>
          </a:xfrm>
          <a:prstGeom prst="roundRect">
            <a:avLst>
              <a:gd name="adj" fmla="val 148"/>
            </a:avLst>
          </a:prstGeom>
          <a:solidFill>
            <a:srgbClr val="00B0F0"/>
          </a:solidFill>
          <a:ln w="9360">
            <a:solidFill>
              <a:srgbClr val="808080"/>
            </a:solidFill>
            <a:round/>
            <a:headEnd/>
            <a:tailEnd/>
          </a:ln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spcAft>
                <a:spcPct val="0"/>
              </a:spcAft>
              <a:buClrTx/>
              <a:buFontTx/>
              <a:buNone/>
            </a:pPr>
            <a:r>
              <a:rPr lang="pl-PL" altLang="pl-PL" sz="2800" b="1"/>
              <a:t>FORMY </a:t>
            </a:r>
            <a:r>
              <a:rPr lang="pl-PL" altLang="pl-PL" sz="2600" b="1"/>
              <a:t>PRACY</a:t>
            </a:r>
            <a:r>
              <a:rPr lang="pl-PL" altLang="pl-PL" sz="2800" b="1"/>
              <a:t> PROGRAMU</a:t>
            </a:r>
          </a:p>
        </p:txBody>
      </p:sp>
      <p:sp>
        <p:nvSpPr>
          <p:cNvPr id="18441" name="Text Box 8">
            <a:extLst>
              <a:ext uri="{FF2B5EF4-FFF2-40B4-BE49-F238E27FC236}">
                <a16:creationId xmlns:a16="http://schemas.microsoft.com/office/drawing/2014/main" id="{4A61AF18-D515-624C-B7AD-38452CA6E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913" y="2187575"/>
            <a:ext cx="3816350" cy="345598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 marL="215900" indent="-211138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40000"/>
              </a:lnSpc>
              <a:spcAft>
                <a:spcPct val="0"/>
              </a:spcAft>
              <a:buClrTx/>
              <a:buFontTx/>
              <a:buNone/>
              <a:defRPr/>
            </a:pPr>
            <a:endParaRPr lang="pl-PL" altLang="pl-PL" sz="1600" dirty="0"/>
          </a:p>
          <a:p>
            <a:pPr eaLnBrk="1">
              <a:lnSpc>
                <a:spcPct val="140000"/>
              </a:lnSpc>
              <a:spcAft>
                <a:spcPct val="0"/>
              </a:spcAft>
              <a:buClrTx/>
              <a:buFontTx/>
              <a:buNone/>
              <a:defRPr/>
            </a:pPr>
            <a:endParaRPr lang="pl-PL" altLang="pl-PL" sz="1600" b="1" dirty="0"/>
          </a:p>
          <a:p>
            <a:pPr marL="290512" indent="-285750" eaLnBrk="1">
              <a:lnSpc>
                <a:spcPct val="14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„Trening Umiejętności Społecznych”</a:t>
            </a:r>
          </a:p>
          <a:p>
            <a:pPr marL="290512" indent="-285750" eaLnBrk="1">
              <a:lnSpc>
                <a:spcPct val="14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„Wychowywanie przez pomaganie”</a:t>
            </a:r>
          </a:p>
          <a:p>
            <a:pPr marL="290512" indent="-285750" eaLnBrk="1">
              <a:lnSpc>
                <a:spcPct val="14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„Świat Dziecka”</a:t>
            </a:r>
          </a:p>
          <a:p>
            <a:pPr marL="290512" indent="-285750" eaLnBrk="1">
              <a:lnSpc>
                <a:spcPct val="14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„Świat Nastolatka”</a:t>
            </a:r>
          </a:p>
          <a:p>
            <a:pPr marL="290512" indent="-285750" eaLnBrk="1">
              <a:lnSpc>
                <a:spcPct val="14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„Polska wschodnia oczami dziecka” </a:t>
            </a:r>
          </a:p>
          <a:p>
            <a:pPr marL="290512" indent="-285750" eaLnBrk="1">
              <a:lnSpc>
                <a:spcPct val="140000"/>
              </a:lnSpc>
              <a:spcAft>
                <a:spcPct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1600" dirty="0"/>
              <a:t>Wielokulturowy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az 1">
            <a:extLst>
              <a:ext uri="{FF2B5EF4-FFF2-40B4-BE49-F238E27FC236}">
                <a16:creationId xmlns:a16="http://schemas.microsoft.com/office/drawing/2014/main" id="{B3728151-5BD2-A27E-32D7-C2B500844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0"/>
            <a:ext cx="2232025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az 2">
            <a:extLst>
              <a:ext uri="{FF2B5EF4-FFF2-40B4-BE49-F238E27FC236}">
                <a16:creationId xmlns:a16="http://schemas.microsoft.com/office/drawing/2014/main" id="{65CCDA24-2090-09E4-8564-7C9F6154D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180975"/>
            <a:ext cx="1547812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126BC04-A5B6-77E2-FA9F-22FC00F5F586}"/>
              </a:ext>
            </a:extLst>
          </p:cNvPr>
          <p:cNvSpPr txBox="1"/>
          <p:nvPr/>
        </p:nvSpPr>
        <p:spPr>
          <a:xfrm>
            <a:off x="792163" y="2838450"/>
            <a:ext cx="8496300" cy="188118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pl-PL" sz="2000" dirty="0"/>
              <a:t>W kwietniu 2023 r. liczba dzieci i młodzieży biorącej udział w działaniach  Miejskiego Programu „Wychowawca Podwórkowy” wyniosła ok. 290 osób, zaś liczba odwiedzających profil na Facebooku i stronie programowej to 1175 osoby. 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933</Words>
  <Application>Microsoft Office PowerPoint</Application>
  <PresentationFormat>Niestandardowy</PresentationFormat>
  <Paragraphs>181</Paragraphs>
  <Slides>23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Arial</vt:lpstr>
      <vt:lpstr>Times New Roman</vt:lpstr>
      <vt:lpstr>Wingdings</vt:lpstr>
      <vt:lpstr>Motyw pakietu Office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WP_Kasia</dc:creator>
  <cp:lastModifiedBy>Katarzyna Kurowska</cp:lastModifiedBy>
  <cp:revision>58</cp:revision>
  <cp:lastPrinted>1601-01-01T00:00:00Z</cp:lastPrinted>
  <dcterms:created xsi:type="dcterms:W3CDTF">2012-11-21T11:43:54Z</dcterms:created>
  <dcterms:modified xsi:type="dcterms:W3CDTF">2023-05-18T12:28:08Z</dcterms:modified>
</cp:coreProperties>
</file>