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315" r:id="rId5"/>
    <p:sldId id="307" r:id="rId6"/>
    <p:sldId id="308" r:id="rId7"/>
    <p:sldId id="309" r:id="rId8"/>
    <p:sldId id="310" r:id="rId9"/>
    <p:sldId id="312" r:id="rId10"/>
    <p:sldId id="313" r:id="rId11"/>
    <p:sldId id="314" r:id="rId12"/>
    <p:sldId id="316" r:id="rId13"/>
    <p:sldId id="259" r:id="rId14"/>
    <p:sldId id="261" r:id="rId15"/>
    <p:sldId id="262" r:id="rId16"/>
    <p:sldId id="263" r:id="rId17"/>
    <p:sldId id="280" r:id="rId18"/>
    <p:sldId id="264" r:id="rId19"/>
    <p:sldId id="267" r:id="rId20"/>
    <p:sldId id="269" r:id="rId21"/>
    <p:sldId id="305" r:id="rId22"/>
    <p:sldId id="306" r:id="rId23"/>
    <p:sldId id="272" r:id="rId24"/>
    <p:sldId id="274" r:id="rId25"/>
    <p:sldId id="275" r:id="rId26"/>
    <p:sldId id="295" r:id="rId27"/>
    <p:sldId id="276" r:id="rId28"/>
    <p:sldId id="277" r:id="rId29"/>
    <p:sldId id="294" r:id="rId30"/>
    <p:sldId id="279" r:id="rId31"/>
    <p:sldId id="284" r:id="rId32"/>
    <p:sldId id="281" r:id="rId33"/>
    <p:sldId id="285" r:id="rId34"/>
    <p:sldId id="286" r:id="rId35"/>
    <p:sldId id="287" r:id="rId36"/>
    <p:sldId id="293" r:id="rId37"/>
    <p:sldId id="296" r:id="rId38"/>
    <p:sldId id="289" r:id="rId39"/>
    <p:sldId id="290" r:id="rId40"/>
    <p:sldId id="291" r:id="rId41"/>
    <p:sldId id="292" r:id="rId42"/>
    <p:sldId id="297" r:id="rId43"/>
    <p:sldId id="298" r:id="rId44"/>
    <p:sldId id="299" r:id="rId45"/>
    <p:sldId id="301" r:id="rId46"/>
    <p:sldId id="302" r:id="rId47"/>
    <p:sldId id="303" r:id="rId4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Styl jasny 1 — Ak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496" autoAdjust="0"/>
    <p:restoredTop sz="94660"/>
  </p:normalViewPr>
  <p:slideViewPr>
    <p:cSldViewPr snapToGrid="0">
      <p:cViewPr varScale="1">
        <p:scale>
          <a:sx n="64" d="100"/>
          <a:sy n="64" d="100"/>
        </p:scale>
        <p:origin x="34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C586209-6C47-6D05-B1C9-DCDC461BCA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13DF29D7-653A-0065-6341-363D60712A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</p:spTree>
    <p:extLst>
      <p:ext uri="{BB962C8B-B14F-4D97-AF65-F5344CB8AC3E}">
        <p14:creationId xmlns:p14="http://schemas.microsoft.com/office/powerpoint/2010/main" val="2841518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7CE0D2B-C384-E586-6F49-D742D744C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88FA60E-90BB-58D0-AD83-47ED1B703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06753"/>
            <a:ext cx="10515600" cy="41400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018009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50FB929-E775-4768-01B0-DD1D3FFCA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B7F6521-4AC9-DD22-6527-37709FC946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2800" b="0">
                <a:solidFill>
                  <a:srgbClr val="FFC000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183446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828181B-4F7A-C9C2-0ED7-849D9A8F3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C13F10E-5172-5B52-5CA4-ABEF6EC77B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706753"/>
            <a:ext cx="5181600" cy="4212000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FFAD9ED-8B00-348F-E769-F131D32277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706753"/>
            <a:ext cx="5181600" cy="4212000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853425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03AF81-581A-1761-BB9D-6074D9EE1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5860F7C-7BDD-0EE5-27C4-3FCFFF8FB0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56229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DC5D20E-65BB-348A-C2E9-99460AC3AB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386203"/>
            <a:ext cx="5157787" cy="36000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67FDA7D9-B1B9-E134-B733-56CB8814DB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56229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4EEE90AD-A869-B7BB-9C12-6C7CB906A2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386203"/>
            <a:ext cx="5183188" cy="36000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969550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B69CD3E-6DDE-401B-40A7-69155F811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3504548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0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FC320D5-3E70-9E7D-662F-CC6E3E749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9873D9A-82FA-7E9D-233E-DBAFDFCAA3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ED19211A-E5C2-95F8-DDBA-47A2C4FCF4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087563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5023017-D6D5-2226-0418-C7157DF1B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4C0CE624-C0B0-D57D-F29E-39880F728C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49D55EFF-9F57-DBD9-F17C-D25F6FAC59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635958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2027C43C-6F3A-3D13-3F2D-ABF112BDE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8984329-56D7-C56F-126A-4B9D637818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14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2C4B8A0F-69DF-B7A4-50CB-AEFAF9C828D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58" t="16935" r="57396" b="15064"/>
          <a:stretch/>
        </p:blipFill>
        <p:spPr>
          <a:xfrm>
            <a:off x="10136666" y="6091849"/>
            <a:ext cx="1611307" cy="720000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7FE1BDD4-15FE-55D0-E777-B0759E73D8CD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0497" y="6091849"/>
            <a:ext cx="2064906" cy="720000"/>
          </a:xfrm>
          <a:prstGeom prst="rect">
            <a:avLst/>
          </a:prstGeom>
        </p:spPr>
      </p:pic>
      <p:pic>
        <p:nvPicPr>
          <p:cNvPr id="4" name="Obraz 3">
            <a:extLst>
              <a:ext uri="{FF2B5EF4-FFF2-40B4-BE49-F238E27FC236}">
                <a16:creationId xmlns:a16="http://schemas.microsoft.com/office/drawing/2014/main" id="{29AB5A5B-3B63-783E-F343-B25A2D12E20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5928" y="6127849"/>
            <a:ext cx="1930213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938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Raleway" pitchFamily="2" charset="-18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3FBC1F5-2A92-A587-46BB-A802DA2FB2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sz="6000" dirty="0"/>
              <a:t>Wybrane problemy edukacji w Polsce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220E0594-641B-608D-441A-516E4AEC8C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Wyniki ankiety dla rodziców i nauczycieli</a:t>
            </a:r>
          </a:p>
        </p:txBody>
      </p:sp>
    </p:spTree>
    <p:extLst>
      <p:ext uri="{BB962C8B-B14F-4D97-AF65-F5344CB8AC3E}">
        <p14:creationId xmlns:p14="http://schemas.microsoft.com/office/powerpoint/2010/main" val="23546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8B56E7D-2EC5-7E0C-8C2C-044D50C2C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Najważniejsze wyniki – część 6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A9C18C7-A54E-71C3-1B1C-AB5DA2D8EC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pl-PL" sz="2000" dirty="0"/>
              <a:t>Niskie znaczenie przypisywane </a:t>
            </a:r>
            <a:r>
              <a:rPr lang="pl-PL" sz="2000" dirty="0">
                <a:latin typeface="+mn-lt"/>
              </a:rPr>
              <a:t>zdobywaniu wiedzy (znajomości faktów, dat, pojęć)</a:t>
            </a:r>
            <a:r>
              <a:rPr lang="pl-PL" sz="2000" dirty="0"/>
              <a:t> wymaga komentarza. Czy jest coś ważniejszego w szkole od przekazania wiedzy, która w przyszłości ma posłużyć do rozwiązywania problemów? Czy szkoła faktycznie ma skoncentrować się na budowaniu relacji kosztem przekazywania wiedzy? Wydaje się mało prawdopodobnym, aby takie rozumowanie przyświecało respondentom.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l-PL" sz="2000" dirty="0">
                <a:latin typeface="+mn-lt"/>
              </a:rPr>
              <a:t>Przyczyn można upatrywać w skutkach pandemii</a:t>
            </a:r>
            <a:r>
              <a:rPr lang="pl-PL" sz="2000" dirty="0"/>
              <a:t>. Dwa lata izolacji i nauki online ujawniły deficyty </a:t>
            </a:r>
            <a:br>
              <a:rPr lang="pl-PL" sz="2000" dirty="0"/>
            </a:br>
            <a:r>
              <a:rPr lang="pl-PL" sz="2000" dirty="0"/>
              <a:t>w zakresie relacji. Uczniowie siedzący przy komputerach, pozbawieni jakichkolwiek eksperymentów </a:t>
            </a:r>
            <a:br>
              <a:rPr lang="pl-PL" sz="2000" dirty="0"/>
            </a:br>
            <a:r>
              <a:rPr lang="pl-PL" sz="2000" dirty="0"/>
              <a:t>i doświadczeń, postrzegają naukę jako nudną i niepotrzebną, a kontakty społeczne i wyzwania związane z rozwiązywaniem problemów jako pożądane i potrzebne.</a:t>
            </a:r>
          </a:p>
        </p:txBody>
      </p:sp>
    </p:spTree>
    <p:extLst>
      <p:ext uri="{BB962C8B-B14F-4D97-AF65-F5344CB8AC3E}">
        <p14:creationId xmlns:p14="http://schemas.microsoft.com/office/powerpoint/2010/main" val="5513208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8B56E7D-2EC5-7E0C-8C2C-044D50C2C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Najważniejsze wyniki – część 7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A9C18C7-A54E-71C3-1B1C-AB5DA2D8EC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pl-PL" sz="2000" dirty="0"/>
              <a:t>Innym możliwym wyjaśnieniem tak dużej dewaluacji wiedzy może być </a:t>
            </a:r>
            <a:r>
              <a:rPr lang="pl-PL" sz="2000" dirty="0">
                <a:latin typeface="+mn-lt"/>
              </a:rPr>
              <a:t>zbyt duży zakres materiału </a:t>
            </a:r>
            <a:br>
              <a:rPr lang="pl-PL" sz="2000" dirty="0">
                <a:latin typeface="+mn-lt"/>
              </a:rPr>
            </a:br>
            <a:r>
              <a:rPr lang="pl-PL" sz="2000" dirty="0">
                <a:latin typeface="+mn-lt"/>
              </a:rPr>
              <a:t>do zrealizowania i brak czasu na jego utrwalenie na lekcjach</a:t>
            </a:r>
            <a:r>
              <a:rPr lang="pl-PL" sz="2000" dirty="0"/>
              <a:t>. Uczniowie (i ich rodzice) postrzegają naukę, nie jako sztukę poszukiwania i rozwiązywania problemów, ale jako zestaw treści do nauczenia się. Deklarują więc małe znaczenie samego zdobywania wiedzy (mają jej w nadmiarze) i uwypuklają potrzebę nabywania umiejętności współpracy i rozwiązywania problemów (czują braki w tym zakresie).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pl-PL" sz="2000" dirty="0"/>
              <a:t>Kolejna hipoteza wiąże się z dynamicznym rozwojem Internetu i przekonaniem, że </a:t>
            </a:r>
            <a:r>
              <a:rPr lang="pl-PL" sz="2000" dirty="0">
                <a:latin typeface="+mn-lt"/>
              </a:rPr>
              <a:t>w sieci da się znaleźć wszystko</a:t>
            </a:r>
            <a:r>
              <a:rPr lang="pl-PL" sz="2000" dirty="0"/>
              <a:t>. W konsekwencji tradycyjna wiedza nie jest już potrzebna, bo wszystkie fakty są do znalezienia online.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pl-PL" sz="2000" dirty="0"/>
              <a:t>Niezależnie od przyczyn </a:t>
            </a:r>
            <a:r>
              <a:rPr lang="pl-PL" sz="2000" dirty="0">
                <a:latin typeface="+mn-lt"/>
              </a:rPr>
              <a:t>dewaluacja wiedzy i przypisywanie dużego znaczenia relacjom </a:t>
            </a:r>
            <a:r>
              <a:rPr lang="pl-PL" sz="2000" dirty="0"/>
              <a:t>wskazuje na możliwe społeczne przewartościowanie celów stawianych przed edukacją i wymaga pogłębionej analizy.</a:t>
            </a:r>
          </a:p>
        </p:txBody>
      </p:sp>
    </p:spTree>
    <p:extLst>
      <p:ext uri="{BB962C8B-B14F-4D97-AF65-F5344CB8AC3E}">
        <p14:creationId xmlns:p14="http://schemas.microsoft.com/office/powerpoint/2010/main" val="22688931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8B56E7D-2EC5-7E0C-8C2C-044D50C2C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Rekomendacje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A9C18C7-A54E-71C3-1B1C-AB5DA2D8EC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pl-PL" sz="2000" dirty="0"/>
              <a:t>Określić rzeczywistą przyczynę (przyczyny) deklarowanego przez nauczycieli braku możliwości dobrej realizacji podstawy programowej oraz wprowadzić rozwiązania gwarantujące nauczycielom możliwość rzeczywistego wywiązania się z nałożonych obowiązków.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pl-PL" sz="2000" dirty="0"/>
              <a:t>Określić przyczyny tak dużego obciążenia uczniów nauką oraz wprowadzić rozwiązania </a:t>
            </a:r>
            <a:br>
              <a:rPr lang="pl-PL" sz="2000" dirty="0"/>
            </a:br>
            <a:r>
              <a:rPr lang="pl-PL" sz="2000" dirty="0"/>
              <a:t>(np. zwiększające efektywność uczenia się) pozwalające utrzymać wysoką jakość edukacji przy zmniejszeniu czasu poświęcanego na naukę.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pl-PL" sz="2000" dirty="0"/>
              <a:t>Rozpocząć debatę z udziałem ekspertów, nauczycieli i rodziców, której efektem będzie stworzenie systemu edukacji odpowiadającego oczekiwaniom społecznym.</a:t>
            </a:r>
          </a:p>
        </p:txBody>
      </p:sp>
    </p:spTree>
    <p:extLst>
      <p:ext uri="{BB962C8B-B14F-4D97-AF65-F5344CB8AC3E}">
        <p14:creationId xmlns:p14="http://schemas.microsoft.com/office/powerpoint/2010/main" val="1503162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FFCC18E4-E1DF-A38B-F429-A9E19BDE9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Ankieta dla rodziców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67EBD09C-1F2E-9457-9096-17FCB8C5271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Opis próby</a:t>
            </a:r>
          </a:p>
        </p:txBody>
      </p:sp>
    </p:spTree>
    <p:extLst>
      <p:ext uri="{BB962C8B-B14F-4D97-AF65-F5344CB8AC3E}">
        <p14:creationId xmlns:p14="http://schemas.microsoft.com/office/powerpoint/2010/main" val="33848535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1E7C75BE-9182-1FA4-B0DF-54F484C0C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Twoje dziecko uczęszcza do:</a:t>
            </a:r>
          </a:p>
        </p:txBody>
      </p:sp>
      <p:pic>
        <p:nvPicPr>
          <p:cNvPr id="15" name="Symbol zastępczy zawartości 14">
            <a:extLst>
              <a:ext uri="{FF2B5EF4-FFF2-40B4-BE49-F238E27FC236}">
                <a16:creationId xmlns:a16="http://schemas.microsoft.com/office/drawing/2014/main" id="{36D75BFE-30ED-8A77-14A2-1084B08DC0D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1443660"/>
            <a:ext cx="5181600" cy="4134320"/>
          </a:xfrm>
          <a:prstGeom prst="rect">
            <a:avLst/>
          </a:prstGeom>
        </p:spPr>
      </p:pic>
      <p:pic>
        <p:nvPicPr>
          <p:cNvPr id="11" name="Symbol zastępczy zawartości 10">
            <a:extLst>
              <a:ext uri="{FF2B5EF4-FFF2-40B4-BE49-F238E27FC236}">
                <a16:creationId xmlns:a16="http://schemas.microsoft.com/office/drawing/2014/main" id="{AA03BB02-51AD-C78B-84F5-8610FFA4933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172200" y="1443660"/>
            <a:ext cx="5181600" cy="4134320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777ACB03-D3B5-5BF6-DE4E-85923AD5135C}"/>
              </a:ext>
            </a:extLst>
          </p:cNvPr>
          <p:cNvSpPr txBox="1"/>
          <p:nvPr/>
        </p:nvSpPr>
        <p:spPr>
          <a:xfrm>
            <a:off x="993648" y="5577980"/>
            <a:ext cx="943586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600" dirty="0"/>
              <a:t>Ze względu na małą liczbę odpowiedzi wartości dla szkół branżowych I stopnia nie będą prezentowane osobno.</a:t>
            </a:r>
          </a:p>
        </p:txBody>
      </p:sp>
    </p:spTree>
    <p:extLst>
      <p:ext uri="{BB962C8B-B14F-4D97-AF65-F5344CB8AC3E}">
        <p14:creationId xmlns:p14="http://schemas.microsoft.com/office/powerpoint/2010/main" val="6622286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E69437E-1F50-37A7-3DCE-A84D8D191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Miejsce zamieszkania rodzica</a:t>
            </a: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2AAC57CC-5B36-8CB4-4B83-BE767EEC6C2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1864284"/>
            <a:ext cx="5181600" cy="4134320"/>
          </a:xfrm>
          <a:prstGeom prst="rect">
            <a:avLst/>
          </a:prstGeom>
        </p:spPr>
      </p:pic>
      <p:pic>
        <p:nvPicPr>
          <p:cNvPr id="6" name="Symbol zastępczy zawartości 5">
            <a:extLst>
              <a:ext uri="{FF2B5EF4-FFF2-40B4-BE49-F238E27FC236}">
                <a16:creationId xmlns:a16="http://schemas.microsoft.com/office/drawing/2014/main" id="{B5C25590-4FB7-08DE-BEB1-CB8825E4CEF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172200" y="1864284"/>
            <a:ext cx="5181600" cy="413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6458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BD3F8A4-AA69-7A49-866A-C0EE43A07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Wykształcenie i status materialny rodzica</a:t>
            </a: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7B76FAF3-E81D-E482-6A13-DE2B1ED7C47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1864284"/>
            <a:ext cx="5181600" cy="4134320"/>
          </a:xfrm>
          <a:prstGeom prst="rect">
            <a:avLst/>
          </a:prstGeom>
        </p:spPr>
      </p:pic>
      <p:pic>
        <p:nvPicPr>
          <p:cNvPr id="6" name="Symbol zastępczy zawartości 5">
            <a:extLst>
              <a:ext uri="{FF2B5EF4-FFF2-40B4-BE49-F238E27FC236}">
                <a16:creationId xmlns:a16="http://schemas.microsoft.com/office/drawing/2014/main" id="{17FB7887-87E7-7883-26E0-8A423FCD0A9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172200" y="1864284"/>
            <a:ext cx="5181600" cy="413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2867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FFCC18E4-E1DF-A38B-F429-A9E19BDE9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Ankieta dla rodziców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67EBD09C-1F2E-9457-9096-17FCB8C5271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Szczegółowe wyniki badania</a:t>
            </a:r>
          </a:p>
        </p:txBody>
      </p:sp>
    </p:spTree>
    <p:extLst>
      <p:ext uri="{BB962C8B-B14F-4D97-AF65-F5344CB8AC3E}">
        <p14:creationId xmlns:p14="http://schemas.microsoft.com/office/powerpoint/2010/main" val="8671492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612BC24-7813-2903-B5C1-7BD8D0514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Ile czasu Twoje dziecko spędza na odrabianiu lekcji w domu? </a:t>
            </a:r>
            <a:r>
              <a:rPr lang="pl-PL" b="0" dirty="0"/>
              <a:t>(godzin, średnio dziennie)</a:t>
            </a:r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B0BE076-7A47-AE85-05C5-6CF130C9A0B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/>
              <a:t>Czas spędzany przez ucznia na odrabianiu </a:t>
            </a:r>
            <a:br>
              <a:rPr lang="pl-PL" sz="2000" dirty="0"/>
            </a:br>
            <a:r>
              <a:rPr lang="pl-PL" sz="2000" dirty="0"/>
              <a:t>lekcji w domu to, w skali tygodnia przynajmniej:</a:t>
            </a:r>
          </a:p>
          <a:p>
            <a:pPr marL="0" indent="0">
              <a:buNone/>
            </a:pPr>
            <a:r>
              <a:rPr lang="pl-PL" sz="2000" dirty="0"/>
              <a:t>od </a:t>
            </a:r>
            <a:r>
              <a:rPr lang="pl-PL" sz="2000" dirty="0">
                <a:latin typeface="+mn-lt"/>
              </a:rPr>
              <a:t>13 godzin w klasach I–III szkoły podstawowej, </a:t>
            </a:r>
            <a:r>
              <a:rPr lang="pl-PL" sz="2000" dirty="0"/>
              <a:t>do </a:t>
            </a:r>
            <a:r>
              <a:rPr lang="pl-PL" sz="2000" dirty="0">
                <a:latin typeface="+mn-lt"/>
              </a:rPr>
              <a:t>18 godzin w klasach VII–VIII,</a:t>
            </a:r>
          </a:p>
          <a:p>
            <a:pPr marL="0" indent="0">
              <a:buNone/>
            </a:pPr>
            <a:r>
              <a:rPr lang="pl-PL" sz="2000" dirty="0"/>
              <a:t>czyli ponad połowa czasu nauki w szkole.</a:t>
            </a:r>
          </a:p>
        </p:txBody>
      </p:sp>
      <p:pic>
        <p:nvPicPr>
          <p:cNvPr id="8" name="Symbol zastępczy zawartości 7">
            <a:extLst>
              <a:ext uri="{FF2B5EF4-FFF2-40B4-BE49-F238E27FC236}">
                <a16:creationId xmlns:a16="http://schemas.microsoft.com/office/drawing/2014/main" id="{66465720-F1FB-B6D2-2E74-867E494E7A9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1827751"/>
            <a:ext cx="5181600" cy="4207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7813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612BC24-7813-2903-B5C1-7BD8D0514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800" dirty="0"/>
              <a:t>Ile czasu Twoje dziecko spędza na zajęciach dodatkowych związanych z nauką? </a:t>
            </a:r>
            <a:r>
              <a:rPr lang="pl-PL" sz="2800" b="0" dirty="0"/>
              <a:t>(godzin, średnio tygodniowo)</a:t>
            </a:r>
            <a:br>
              <a:rPr lang="pl-PL" sz="2800" b="0" dirty="0"/>
            </a:br>
            <a:endParaRPr lang="pl-PL" sz="2800" dirty="0"/>
          </a:p>
        </p:txBody>
      </p:sp>
      <p:sp>
        <p:nvSpPr>
          <p:cNvPr id="10" name="Symbol zastępczy tekstu 9">
            <a:extLst>
              <a:ext uri="{FF2B5EF4-FFF2-40B4-BE49-F238E27FC236}">
                <a16:creationId xmlns:a16="http://schemas.microsoft.com/office/drawing/2014/main" id="{50DC9350-89F7-DC60-8CE5-F88389513D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2400" dirty="0">
                <a:latin typeface="+mn-lt"/>
              </a:rPr>
              <a:t>organizowanych przez szkołę </a:t>
            </a:r>
            <a:br>
              <a:rPr lang="pl-PL" sz="2400" dirty="0">
                <a:latin typeface="+mn-lt"/>
              </a:rPr>
            </a:br>
            <a:r>
              <a:rPr lang="pl-PL" sz="2400" b="0" dirty="0"/>
              <a:t>(koła, zajęcia wyrównawcze…)</a:t>
            </a:r>
            <a:endParaRPr lang="pl-PL" b="0" dirty="0"/>
          </a:p>
        </p:txBody>
      </p:sp>
      <p:pic>
        <p:nvPicPr>
          <p:cNvPr id="6" name="Symbol zastępczy zawartości 5">
            <a:extLst>
              <a:ext uri="{FF2B5EF4-FFF2-40B4-BE49-F238E27FC236}">
                <a16:creationId xmlns:a16="http://schemas.microsoft.com/office/drawing/2014/main" id="{BAB42EFF-2DC4-E4D6-66CB-58C8D157B99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201617" y="2505075"/>
            <a:ext cx="4434129" cy="3600450"/>
          </a:xfrm>
          <a:prstGeom prst="rect">
            <a:avLst/>
          </a:prstGeom>
        </p:spPr>
      </p:pic>
      <p:sp>
        <p:nvSpPr>
          <p:cNvPr id="11" name="Symbol zastępczy tekstu 10">
            <a:extLst>
              <a:ext uri="{FF2B5EF4-FFF2-40B4-BE49-F238E27FC236}">
                <a16:creationId xmlns:a16="http://schemas.microsoft.com/office/drawing/2014/main" id="{150C508D-135C-56B6-EB79-53203BACB8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>
                <a:latin typeface="+mn-lt"/>
              </a:rPr>
              <a:t>prowadzonych przez inne podmioty </a:t>
            </a:r>
            <a:r>
              <a:rPr lang="pl-PL" b="0" dirty="0"/>
              <a:t>(korepetycje, szkoły językowe…)</a:t>
            </a:r>
          </a:p>
        </p:txBody>
      </p:sp>
      <p:pic>
        <p:nvPicPr>
          <p:cNvPr id="3" name="Symbol zastępczy zawartości 2">
            <a:extLst>
              <a:ext uri="{FF2B5EF4-FFF2-40B4-BE49-F238E27FC236}">
                <a16:creationId xmlns:a16="http://schemas.microsoft.com/office/drawing/2014/main" id="{53CAA088-9733-37EB-B2ED-B9C72D7782E8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546729" y="2505075"/>
            <a:ext cx="4434129" cy="360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886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23E2CFF-C97A-4A9C-6E44-1DB31A930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Metodologia badania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5EA4F03-DF60-2E40-5FF4-457B2713F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Badanie przeprowadzone przez: </a:t>
            </a:r>
            <a:r>
              <a:rPr lang="pl-PL" dirty="0">
                <a:latin typeface="+mn-lt"/>
              </a:rPr>
              <a:t>Związek Miast Polskich</a:t>
            </a:r>
            <a:br>
              <a:rPr lang="pl-PL" dirty="0">
                <a:latin typeface="+mn-lt"/>
              </a:rPr>
            </a:br>
            <a:r>
              <a:rPr lang="pl-PL" dirty="0"/>
              <a:t>we współpracy z </a:t>
            </a:r>
            <a:r>
              <a:rPr lang="pl-PL" dirty="0">
                <a:latin typeface="+mn-lt"/>
              </a:rPr>
              <a:t>Instytutem Badań w Oświacie </a:t>
            </a:r>
            <a:r>
              <a:rPr lang="pl-PL" dirty="0"/>
              <a:t>oraz </a:t>
            </a:r>
            <a:br>
              <a:rPr lang="pl-PL" dirty="0"/>
            </a:br>
            <a:r>
              <a:rPr lang="pl-PL" dirty="0">
                <a:latin typeface="+mn-lt"/>
              </a:rPr>
              <a:t>Ogólnopolskim Stowarzyszeniem Kadry Kierowniczej Oświaty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Autor raportu: </a:t>
            </a:r>
            <a:r>
              <a:rPr lang="pl-PL" dirty="0">
                <a:latin typeface="+mn-lt"/>
              </a:rPr>
              <a:t>Szymon Więsław</a:t>
            </a:r>
          </a:p>
        </p:txBody>
      </p:sp>
    </p:spTree>
    <p:extLst>
      <p:ext uri="{BB962C8B-B14F-4D97-AF65-F5344CB8AC3E}">
        <p14:creationId xmlns:p14="http://schemas.microsoft.com/office/powerpoint/2010/main" val="8160732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612BC24-7813-2903-B5C1-7BD8D0514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800" dirty="0"/>
              <a:t>Ile czasu Twoje dziecko spędza? </a:t>
            </a:r>
            <a:r>
              <a:rPr lang="pl-PL" sz="2800" b="0" dirty="0"/>
              <a:t>(godzin, średnio tygodniowo)</a:t>
            </a:r>
            <a:endParaRPr lang="pl-PL" sz="2800" dirty="0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E126161-623C-1896-B5FF-CDFA44E4F2B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l-PL" sz="2400" dirty="0"/>
              <a:t>na realizacji własnych </a:t>
            </a:r>
            <a:br>
              <a:rPr lang="pl-PL" sz="2400" dirty="0"/>
            </a:br>
            <a:r>
              <a:rPr lang="pl-PL" sz="2400" dirty="0"/>
              <a:t>zainteresowań, hobby</a:t>
            </a:r>
            <a:endParaRPr lang="pl-PL" dirty="0"/>
          </a:p>
        </p:txBody>
      </p:sp>
      <p:pic>
        <p:nvPicPr>
          <p:cNvPr id="10" name="Symbol zastępczy zawartości 9">
            <a:extLst>
              <a:ext uri="{FF2B5EF4-FFF2-40B4-BE49-F238E27FC236}">
                <a16:creationId xmlns:a16="http://schemas.microsoft.com/office/drawing/2014/main" id="{AB3A435A-7870-DDDA-DD64-DAE2579A8C3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201617" y="2505075"/>
            <a:ext cx="4434129" cy="3600450"/>
          </a:xfrm>
          <a:prstGeom prst="rect">
            <a:avLst/>
          </a:prstGeom>
        </p:spPr>
      </p:pic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DD2F1FDF-3F80-E274-57DA-F3848C0738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l-PL" sz="2400" dirty="0"/>
              <a:t>na aktywności sportowej</a:t>
            </a:r>
            <a:br>
              <a:rPr lang="pl-PL" sz="2400" dirty="0"/>
            </a:br>
            <a:endParaRPr lang="pl-PL" sz="2400" dirty="0"/>
          </a:p>
        </p:txBody>
      </p:sp>
      <p:pic>
        <p:nvPicPr>
          <p:cNvPr id="7" name="Symbol zastępczy zawartości 7">
            <a:extLst>
              <a:ext uri="{FF2B5EF4-FFF2-40B4-BE49-F238E27FC236}">
                <a16:creationId xmlns:a16="http://schemas.microsoft.com/office/drawing/2014/main" id="{77BD1D80-E5A0-631A-0565-B362DCB3EB38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543517" y="2505075"/>
            <a:ext cx="4440554" cy="360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5678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>
            <a:extLst>
              <a:ext uri="{FF2B5EF4-FFF2-40B4-BE49-F238E27FC236}">
                <a16:creationId xmlns:a16="http://schemas.microsoft.com/office/drawing/2014/main" id="{12F47CB4-1C20-912F-7180-03A85C44B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Inne aktywności uczniów</a:t>
            </a:r>
          </a:p>
        </p:txBody>
      </p:sp>
      <p:sp>
        <p:nvSpPr>
          <p:cNvPr id="8" name="Symbol zastępczy zawartości 7">
            <a:extLst>
              <a:ext uri="{FF2B5EF4-FFF2-40B4-BE49-F238E27FC236}">
                <a16:creationId xmlns:a16="http://schemas.microsoft.com/office/drawing/2014/main" id="{9AC14815-E390-B911-4341-FE05E0C92B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/>
              <a:t>Zdaniem rodziców uczniowie spędzają od 3 do 4,5 godzin tygodniowo na dodatkowych zajęciach związanych z nauką. Zawarto w tym zarówno zajęcia organizowane przez szkoły (np. koła zainteresowań), jak i te organizowane przez inne podmioty (np. szkoły językowe). </a:t>
            </a:r>
          </a:p>
          <a:p>
            <a:pPr marL="0" indent="0">
              <a:buNone/>
            </a:pPr>
            <a:r>
              <a:rPr lang="pl-PL" sz="2000" dirty="0"/>
              <a:t>Czas aktywności sportowej i realizacji własnych zainteresowań oszacowany został na około 10 godzin tygodniowo.</a:t>
            </a:r>
          </a:p>
        </p:txBody>
      </p:sp>
    </p:spTree>
    <p:extLst>
      <p:ext uri="{BB962C8B-B14F-4D97-AF65-F5344CB8AC3E}">
        <p14:creationId xmlns:p14="http://schemas.microsoft.com/office/powerpoint/2010/main" val="11387763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FC8A4F1-CC75-0B2C-B5B6-F498C2E09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Zajęcia uczniów – omówienie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DECB032-272E-5462-97A0-18995147FA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/>
              <a:t>Szacowany przez rodziców czas poszczególnych aktywności może być zawyżony. Czas spędzony w szkole, na odrabianiu lekcji, zajęciach edukacyjnych, realizacji zainteresowań i aktywności, wypełnia z nadmiarem tydzień młodego człowieka. To zrozumiałe – bez precyzyjnego dzienniczka zawsze będą to wartości szacunkowe.</a:t>
            </a:r>
          </a:p>
          <a:p>
            <a:pPr marL="0" indent="0">
              <a:buNone/>
            </a:pPr>
            <a:r>
              <a:rPr lang="pl-PL" sz="2000" dirty="0"/>
              <a:t>Znaczenie informacyjne mają jednak proporcje, które ukazują wagę poszczególnych aktywności. I tak:</a:t>
            </a:r>
          </a:p>
          <a:p>
            <a:r>
              <a:rPr lang="pl-PL" sz="2000" dirty="0"/>
              <a:t>odrabianie lekcji zajmuje uczniom ponad połowę wolnego czasu i jest najbardziej angażujące w ostatnich klasach szkoły podstawowej,</a:t>
            </a:r>
          </a:p>
          <a:p>
            <a:r>
              <a:rPr lang="pl-PL" sz="2000" dirty="0"/>
              <a:t>dodatkowe zajęcia edukacyjne zajmują czas porównywalny z tym na realizację własnych zainteresowań i nieznacznie tylko mniejszy od czasu poświęconego aktywności sportowej.</a:t>
            </a:r>
          </a:p>
        </p:txBody>
      </p:sp>
    </p:spTree>
    <p:extLst>
      <p:ext uri="{BB962C8B-B14F-4D97-AF65-F5344CB8AC3E}">
        <p14:creationId xmlns:p14="http://schemas.microsoft.com/office/powerpoint/2010/main" val="307132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612BC24-7813-2903-B5C1-7BD8D0514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800" dirty="0"/>
              <a:t>Jaką część zadań domowych Twoje dziecko odrabia samodzielnie? </a:t>
            </a:r>
            <a:br>
              <a:rPr lang="pl-PL" sz="2800" dirty="0"/>
            </a:br>
            <a:r>
              <a:rPr lang="pl-PL" sz="2400" b="0" i="1" dirty="0"/>
              <a:t>Samodzielnie, czyli bez pomocy Twojej, korepetytora i innych osób.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B0BE076-7A47-AE85-05C5-6CF130C9A0B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</p:txBody>
      </p:sp>
      <p:pic>
        <p:nvPicPr>
          <p:cNvPr id="6" name="Symbol zastępczy zawartości 5">
            <a:extLst>
              <a:ext uri="{FF2B5EF4-FFF2-40B4-BE49-F238E27FC236}">
                <a16:creationId xmlns:a16="http://schemas.microsoft.com/office/drawing/2014/main" id="{0FA76DE5-F2E6-6DBA-40A6-568DC3479F6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1827751"/>
            <a:ext cx="5181600" cy="4207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3231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2B5D2E0-AA08-AE42-3BEF-0462B30C9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200" dirty="0"/>
              <a:t>Jaką część zadań domowych Twoje dziecko odrabia samodzielnie? </a:t>
            </a:r>
            <a:r>
              <a:rPr lang="pl-PL" sz="3200" b="0" dirty="0"/>
              <a:t>(wg wykształcenia rodzica)</a:t>
            </a:r>
            <a:r>
              <a:rPr lang="pl-PL" sz="3200" dirty="0"/>
              <a:t> 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E292E44F-2DDF-7045-DF56-3F4EE582D6F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Szkoły podstawowe</a:t>
            </a:r>
          </a:p>
        </p:txBody>
      </p:sp>
      <p:pic>
        <p:nvPicPr>
          <p:cNvPr id="3" name="Symbol zastępczy zawartości 2">
            <a:extLst>
              <a:ext uri="{FF2B5EF4-FFF2-40B4-BE49-F238E27FC236}">
                <a16:creationId xmlns:a16="http://schemas.microsoft.com/office/drawing/2014/main" id="{69D46C2A-738C-B7D1-FC12-73294333F6D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39788" y="2512211"/>
            <a:ext cx="5157787" cy="3586178"/>
          </a:xfrm>
          <a:prstGeom prst="rect">
            <a:avLst/>
          </a:prstGeom>
        </p:spPr>
      </p:pic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id="{3037ACF7-42E6-0C50-1F3D-4DA53F0957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/>
              <a:t>Szkoły ponadpodstawowe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C894EB5E-19EA-28D1-6308-63E4BDBAA4B4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172769" y="2506824"/>
            <a:ext cx="5182049" cy="359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1915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2B5D2E0-AA08-AE42-3BEF-0462B30C9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Jaką część zadań domowych Twoje dziecko odrabia samodzielnie? </a:t>
            </a:r>
            <a:r>
              <a:rPr lang="pl-PL" sz="3600" b="0" dirty="0"/>
              <a:t>(wg zamożności)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E292E44F-2DDF-7045-DF56-3F4EE582D6F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Szkoły podstawowe</a:t>
            </a:r>
          </a:p>
        </p:txBody>
      </p:sp>
      <p:pic>
        <p:nvPicPr>
          <p:cNvPr id="3" name="Symbol zastępczy zawartości 2">
            <a:extLst>
              <a:ext uri="{FF2B5EF4-FFF2-40B4-BE49-F238E27FC236}">
                <a16:creationId xmlns:a16="http://schemas.microsoft.com/office/drawing/2014/main" id="{5DE76DC8-84E4-B644-C762-4D69958C8EB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39788" y="2512211"/>
            <a:ext cx="5157787" cy="3586178"/>
          </a:xfrm>
          <a:prstGeom prst="rect">
            <a:avLst/>
          </a:prstGeom>
        </p:spPr>
      </p:pic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id="{3037ACF7-42E6-0C50-1F3D-4DA53F0957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/>
              <a:t>Szkoły ponadpodstawowe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4CF57CFC-18F3-DD8C-41EE-CE63C8AF4E7C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172769" y="2506824"/>
            <a:ext cx="5182049" cy="359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8983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>
            <a:extLst>
              <a:ext uri="{FF2B5EF4-FFF2-40B4-BE49-F238E27FC236}">
                <a16:creationId xmlns:a16="http://schemas.microsoft.com/office/drawing/2014/main" id="{C453D800-412F-1970-0657-7A1EF6B7F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dirty="0"/>
              <a:t>Samodzielność uczniów w odrabianiu lekcji - omówienie</a:t>
            </a:r>
            <a:endParaRPr lang="pl-PL" dirty="0"/>
          </a:p>
        </p:txBody>
      </p:sp>
      <p:sp>
        <p:nvSpPr>
          <p:cNvPr id="8" name="Symbol zastępczy zawartości 7">
            <a:extLst>
              <a:ext uri="{FF2B5EF4-FFF2-40B4-BE49-F238E27FC236}">
                <a16:creationId xmlns:a16="http://schemas.microsoft.com/office/drawing/2014/main" id="{A5527A85-3251-DDBB-701E-FB4CD7C744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/>
              <a:t>Rodzice oceniają swoje zaangażowanie w naukę dzieci jako znaczące. Deklarują, że uczniowie samodzielnie odrabiają połowę zadań w szkole podstawowej i mniej niż ¾ w liceum ogólnokształcącym. Reszta zadań realizowana jest przy wsparciu dorosłych.</a:t>
            </a:r>
          </a:p>
          <a:p>
            <a:pPr marL="0" indent="0">
              <a:buNone/>
            </a:pPr>
            <a:r>
              <a:rPr lang="pl-PL" sz="2000" dirty="0"/>
              <a:t>Wartości te, w zestawieniu z czasem poświęcanym przez uczniów na naukę w domu, mogą  jednak świadczyć, że rodzice postrzegają to jako duże obciążenie. Tezę tę wydaje się potwierdzać fakt, że ocena samodzielności dzieci wzrasta wraz z zamożnością i wykształceniem rodziców.</a:t>
            </a:r>
          </a:p>
        </p:txBody>
      </p:sp>
    </p:spTree>
    <p:extLst>
      <p:ext uri="{BB962C8B-B14F-4D97-AF65-F5344CB8AC3E}">
        <p14:creationId xmlns:p14="http://schemas.microsoft.com/office/powerpoint/2010/main" val="21960254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>
            <a:extLst>
              <a:ext uri="{FF2B5EF4-FFF2-40B4-BE49-F238E27FC236}">
                <a16:creationId xmlns:a16="http://schemas.microsoft.com/office/drawing/2014/main" id="{B3028E18-651B-E8DF-78CD-C94E92F8F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Na ile ważne jest, by szkoła zapewniła Twojemu dziecku: </a:t>
            </a:r>
            <a:br>
              <a:rPr lang="pl-PL" dirty="0"/>
            </a:br>
            <a:r>
              <a:rPr lang="pl-PL" sz="2000" b="0" dirty="0"/>
              <a:t>Każde stwierdzenie proszę ocenić w skali 1-6, gdzie 1 oznacza, że jest to zdecydowanie nieważne, 6 - zdecydowanie ważne</a:t>
            </a:r>
          </a:p>
        </p:txBody>
      </p:sp>
      <p:sp>
        <p:nvSpPr>
          <p:cNvPr id="13" name="Symbol zastępczy tekstu 12">
            <a:extLst>
              <a:ext uri="{FF2B5EF4-FFF2-40B4-BE49-F238E27FC236}">
                <a16:creationId xmlns:a16="http://schemas.microsoft.com/office/drawing/2014/main" id="{1F0F179B-A32D-FFCB-6EDD-A769F7B7546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Szkoły podstawowe</a:t>
            </a:r>
          </a:p>
        </p:txBody>
      </p:sp>
      <p:sp>
        <p:nvSpPr>
          <p:cNvPr id="15" name="Symbol zastępczy tekstu 14">
            <a:extLst>
              <a:ext uri="{FF2B5EF4-FFF2-40B4-BE49-F238E27FC236}">
                <a16:creationId xmlns:a16="http://schemas.microsoft.com/office/drawing/2014/main" id="{F136B0F4-AB9F-93AA-5613-1A8917CE1E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/>
              <a:t>Szkoły ponadpodstawowe</a:t>
            </a:r>
          </a:p>
        </p:txBody>
      </p:sp>
      <p:pic>
        <p:nvPicPr>
          <p:cNvPr id="21" name="Symbol zastępczy zawartości 20">
            <a:extLst>
              <a:ext uri="{FF2B5EF4-FFF2-40B4-BE49-F238E27FC236}">
                <a16:creationId xmlns:a16="http://schemas.microsoft.com/office/drawing/2014/main" id="{A0CFCD34-F3BC-F90B-5A16-A8ADEA32B290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prstGeom prst="rect">
            <a:avLst/>
          </a:prstGeom>
        </p:spPr>
      </p:pic>
      <p:pic>
        <p:nvPicPr>
          <p:cNvPr id="20" name="Symbol zastępczy zawartości 19">
            <a:extLst>
              <a:ext uri="{FF2B5EF4-FFF2-40B4-BE49-F238E27FC236}">
                <a16:creationId xmlns:a16="http://schemas.microsoft.com/office/drawing/2014/main" id="{28BFEC16-491D-A3F5-B08A-625440F578F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839788" y="2517348"/>
            <a:ext cx="5157787" cy="3575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5384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002694C-B007-44B8-47CA-278628F31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Co przede wszystkim powinna zagwarantować uczniom szkoła? </a:t>
            </a:r>
            <a:r>
              <a:rPr lang="pl-PL" b="0" dirty="0"/>
              <a:t>(max 3 odpowiedzi z listy)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5B2CA0F-68DC-BAD9-26BE-3852B09040B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Szkoła podstawowa</a:t>
            </a:r>
          </a:p>
        </p:txBody>
      </p:sp>
      <p:pic>
        <p:nvPicPr>
          <p:cNvPr id="7" name="Symbol zastępczy zawartości 6">
            <a:extLst>
              <a:ext uri="{FF2B5EF4-FFF2-40B4-BE49-F238E27FC236}">
                <a16:creationId xmlns:a16="http://schemas.microsoft.com/office/drawing/2014/main" id="{6F980EEC-04B0-7AA7-461A-F9B69DB8A22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39788" y="2514318"/>
            <a:ext cx="5157787" cy="3581964"/>
          </a:xfrm>
          <a:prstGeom prst="rect">
            <a:avLst/>
          </a:prstGeom>
        </p:spPr>
      </p:pic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ACC0916F-6EF3-E69B-613A-BD3AAE8348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/>
              <a:t>Szkoła ponadpodstawowa</a:t>
            </a:r>
          </a:p>
        </p:txBody>
      </p:sp>
      <p:pic>
        <p:nvPicPr>
          <p:cNvPr id="8" name="Symbol zastępczy zawartości 7">
            <a:extLst>
              <a:ext uri="{FF2B5EF4-FFF2-40B4-BE49-F238E27FC236}">
                <a16:creationId xmlns:a16="http://schemas.microsoft.com/office/drawing/2014/main" id="{ED4155D2-36FF-20AF-C161-7BCB970D8071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8390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>
            <a:extLst>
              <a:ext uri="{FF2B5EF4-FFF2-40B4-BE49-F238E27FC236}">
                <a16:creationId xmlns:a16="http://schemas.microsoft.com/office/drawing/2014/main" id="{4465303D-CE6E-3F63-1798-9BDCBCA86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Najważniejsze cele stawiane przez rodziców przed szkołą </a:t>
            </a:r>
          </a:p>
        </p:txBody>
      </p:sp>
      <p:sp>
        <p:nvSpPr>
          <p:cNvPr id="8" name="Symbol zastępczy zawartości 7">
            <a:extLst>
              <a:ext uri="{FF2B5EF4-FFF2-40B4-BE49-F238E27FC236}">
                <a16:creationId xmlns:a16="http://schemas.microsoft.com/office/drawing/2014/main" id="{7F7D91F3-6986-FE6D-56FE-20804A090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/>
              <a:t>Niezależnie od typu szkoły </a:t>
            </a:r>
            <a:r>
              <a:rPr lang="pl-PL" sz="2000" b="1" dirty="0">
                <a:latin typeface="+mn-lt"/>
              </a:rPr>
              <a:t>rodzice oczekują</a:t>
            </a:r>
            <a:r>
              <a:rPr lang="pl-PL" sz="2000" dirty="0"/>
              <a:t>, że ich dzieci nabędą w szkole przede wszystkim umiejętności: </a:t>
            </a:r>
            <a:r>
              <a:rPr lang="pl-PL" sz="2000" dirty="0">
                <a:latin typeface="+mn-lt"/>
              </a:rPr>
              <a:t>współpracy, współżycia społecznego; rozwiązywania problemów </a:t>
            </a:r>
            <a:r>
              <a:rPr lang="pl-PL" sz="2000" dirty="0"/>
              <a:t>oraz </a:t>
            </a:r>
            <a:r>
              <a:rPr lang="pl-PL" sz="2000" dirty="0">
                <a:latin typeface="+mn-lt"/>
              </a:rPr>
              <a:t>radzenia sobie na rynku pracy. </a:t>
            </a:r>
          </a:p>
          <a:p>
            <a:pPr marL="0" indent="0">
              <a:buNone/>
            </a:pPr>
            <a:r>
              <a:rPr lang="pl-PL" sz="2000" dirty="0"/>
              <a:t>Akcentują też potrzebę przygotowania do </a:t>
            </a:r>
            <a:r>
              <a:rPr lang="pl-PL" sz="2000" dirty="0">
                <a:latin typeface="+mn-lt"/>
              </a:rPr>
              <a:t>dobrego zdania egzaminu końcowego</a:t>
            </a:r>
            <a:r>
              <a:rPr lang="pl-PL" sz="2000" dirty="0"/>
              <a:t>.</a:t>
            </a:r>
            <a:r>
              <a:rPr lang="pl-PL" sz="2000" dirty="0">
                <a:latin typeface="+mn-lt"/>
              </a:rPr>
              <a:t> </a:t>
            </a:r>
          </a:p>
          <a:p>
            <a:pPr marL="0" indent="0">
              <a:buNone/>
            </a:pPr>
            <a:r>
              <a:rPr lang="pl-PL" sz="2000" dirty="0"/>
              <a:t>Te cztery priorytety nie zależą od typu szkoły dziecka, jednak wraz z etapem edukacyjnym zmienia się ich kolejność. </a:t>
            </a:r>
          </a:p>
          <a:p>
            <a:pPr marL="0" indent="0">
              <a:buNone/>
            </a:pPr>
            <a:r>
              <a:rPr lang="pl-PL" sz="2000" dirty="0"/>
              <a:t>Zastanawiające jest małe znaczenie przypisywane </a:t>
            </a:r>
            <a:r>
              <a:rPr lang="pl-PL" sz="2000" dirty="0">
                <a:latin typeface="+mn-lt"/>
              </a:rPr>
              <a:t>zdobywaniu wiedzy</a:t>
            </a:r>
            <a:r>
              <a:rPr lang="pl-PL" sz="2000" dirty="0"/>
              <a:t> </a:t>
            </a:r>
            <a:br>
              <a:rPr lang="pl-PL" sz="2000" dirty="0"/>
            </a:br>
            <a:r>
              <a:rPr lang="pl-PL" sz="2000" dirty="0"/>
              <a:t>(wskazało je tylko 36% rodziców dzieci w szkołach podstawowych </a:t>
            </a:r>
            <a:br>
              <a:rPr lang="pl-PL" sz="2000" dirty="0"/>
            </a:br>
            <a:r>
              <a:rPr lang="pl-PL" sz="2000" dirty="0"/>
              <a:t>i 27% w szkołach ponadpodstawowych).</a:t>
            </a:r>
          </a:p>
          <a:p>
            <a:pPr marL="0" indent="0">
              <a:buNone/>
            </a:pPr>
            <a:r>
              <a:rPr lang="pl-PL" sz="2000" b="1" dirty="0">
                <a:latin typeface="+mn-lt"/>
              </a:rPr>
              <a:t>Za nieistotne </a:t>
            </a:r>
            <a:r>
              <a:rPr lang="pl-PL" sz="2000" dirty="0"/>
              <a:t>(z punktu widzenia działań szkoły) uznano: </a:t>
            </a:r>
            <a:r>
              <a:rPr lang="pl-PL" sz="2000" dirty="0">
                <a:latin typeface="+mn-lt"/>
              </a:rPr>
              <a:t>ukształtowanie postawy patriotycznej</a:t>
            </a:r>
            <a:r>
              <a:rPr lang="pl-PL" sz="2000" dirty="0"/>
              <a:t>, </a:t>
            </a:r>
            <a:r>
              <a:rPr lang="pl-PL" sz="2000" dirty="0">
                <a:latin typeface="+mn-lt"/>
              </a:rPr>
              <a:t>zdobycie sprawności fizycznej </a:t>
            </a:r>
            <a:r>
              <a:rPr lang="pl-PL" sz="2000" dirty="0"/>
              <a:t>i </a:t>
            </a:r>
            <a:r>
              <a:rPr lang="pl-PL" sz="2000" dirty="0">
                <a:latin typeface="+mn-lt"/>
              </a:rPr>
              <a:t>ugruntowanie postawy moralnej</a:t>
            </a:r>
            <a:r>
              <a:rPr lang="pl-PL" sz="2000" dirty="0"/>
              <a:t>.</a:t>
            </a:r>
            <a:endParaRPr lang="pl-PL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24566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1AA8D24-22DA-FFCE-BC9B-247B362C5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2BE737A-7D12-91DD-7AFD-187B706670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40000"/>
          </a:xfrm>
        </p:spPr>
        <p:txBody>
          <a:bodyPr>
            <a:noAutofit/>
          </a:bodyPr>
          <a:lstStyle/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2000" dirty="0"/>
              <a:t>Badanie online przeprowadzone zostało w dniach </a:t>
            </a:r>
            <a:r>
              <a:rPr lang="pl-PL" sz="2000" dirty="0">
                <a:latin typeface="+mn-lt"/>
              </a:rPr>
              <a:t>10-21 maja 2023 r.</a:t>
            </a: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pl-PL" sz="2000" dirty="0"/>
              <a:t>Podstawą były dwa formularze elektroniczne (dla nauczycieli oraz dla rodziców) dostępne pod adresami: </a:t>
            </a:r>
            <a:r>
              <a:rPr lang="pl-PL" sz="2000" i="1" u="sng" dirty="0"/>
              <a:t>ibo.edu.pl/ankieta/rodzice</a:t>
            </a:r>
            <a:r>
              <a:rPr lang="pl-PL" sz="2000" dirty="0"/>
              <a:t> oraz </a:t>
            </a:r>
            <a:r>
              <a:rPr lang="pl-PL" sz="2000" i="1" u="sng" dirty="0"/>
              <a:t>ibo.edu.pl/ankieta/nauczyciele</a:t>
            </a:r>
            <a:r>
              <a:rPr lang="pl-PL" sz="2000" dirty="0"/>
              <a:t>.</a:t>
            </a: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pl-PL" sz="2000" dirty="0"/>
              <a:t>Badanie było anonimowe.</a:t>
            </a: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pl-PL" sz="2000" dirty="0"/>
              <a:t>Zaproszenia do badania:</a:t>
            </a:r>
          </a:p>
          <a:p>
            <a:pPr marL="742950" lvl="1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2000" dirty="0"/>
              <a:t>do wszystkich szkół z bazy systemu informacji oświatowej wysłano mejl </a:t>
            </a:r>
            <a:br>
              <a:rPr lang="pl-PL" sz="2000" dirty="0"/>
            </a:br>
            <a:r>
              <a:rPr lang="pl-PL" sz="2000" dirty="0"/>
              <a:t>z zaproszeniem do wypełnienia ankiet,</a:t>
            </a:r>
          </a:p>
          <a:p>
            <a:pPr marL="742950" lvl="1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2000" dirty="0"/>
              <a:t>do wszystkich prezydentów, burmistrzów i wójtów wysłano list z prośbą o poinformowanie szkół o przeprowadzanym badaniu,</a:t>
            </a:r>
          </a:p>
          <a:p>
            <a:pPr marL="742950" lvl="1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2000" dirty="0"/>
              <a:t>na stronie internetowej </a:t>
            </a:r>
            <a:r>
              <a:rPr lang="pl-PL" sz="2000" dirty="0">
                <a:latin typeface="+mn-lt"/>
              </a:rPr>
              <a:t>Ogólnopolskiego Stowarzyszenia Kadry Kierowniczej Oświaty</a:t>
            </a:r>
            <a:r>
              <a:rPr lang="pl-PL" sz="2000" dirty="0"/>
              <a:t> opublikowano zaproszenie do wypełnienia ankiety.</a:t>
            </a:r>
          </a:p>
          <a:p>
            <a:pPr marL="285750" indent="-285750">
              <a:spcBef>
                <a:spcPts val="300"/>
              </a:spcBef>
            </a:pPr>
            <a:r>
              <a:rPr lang="pl-PL" sz="2000" dirty="0"/>
              <a:t>Liczba zebranych, poprawnie wypełnionych ankiet (odrzucono ankiety wypełnione nierzetelnie):</a:t>
            </a:r>
          </a:p>
          <a:p>
            <a:pPr marL="742950" lvl="1" indent="-285750">
              <a:spcBef>
                <a:spcPts val="0"/>
              </a:spcBef>
            </a:pPr>
            <a:r>
              <a:rPr lang="pl-PL" sz="2000" dirty="0">
                <a:latin typeface="+mn-lt"/>
              </a:rPr>
              <a:t>15 683 od rodziców,</a:t>
            </a:r>
            <a:endParaRPr lang="pl-PL" sz="2000" dirty="0"/>
          </a:p>
          <a:p>
            <a:pPr marL="742950" lvl="1" indent="-285750">
              <a:spcBef>
                <a:spcPts val="0"/>
              </a:spcBef>
            </a:pPr>
            <a:r>
              <a:rPr lang="pl-PL" sz="2000" dirty="0">
                <a:latin typeface="+mn-lt"/>
              </a:rPr>
              <a:t>5 921 od nauczycieli.</a:t>
            </a:r>
          </a:p>
        </p:txBody>
      </p:sp>
    </p:spTree>
    <p:extLst>
      <p:ext uri="{BB962C8B-B14F-4D97-AF65-F5344CB8AC3E}">
        <p14:creationId xmlns:p14="http://schemas.microsoft.com/office/powerpoint/2010/main" val="12207281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FFCC18E4-E1DF-A38B-F429-A9E19BDE9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Ankieta dla nauczycieli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67EBD09C-1F2E-9457-9096-17FCB8C5271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Opis próby</a:t>
            </a:r>
          </a:p>
        </p:txBody>
      </p:sp>
    </p:spTree>
    <p:extLst>
      <p:ext uri="{BB962C8B-B14F-4D97-AF65-F5344CB8AC3E}">
        <p14:creationId xmlns:p14="http://schemas.microsoft.com/office/powerpoint/2010/main" val="38160717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1E7C75BE-9182-1FA4-B0DF-54F484C0C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Miejsce pracy</a:t>
            </a:r>
          </a:p>
        </p:txBody>
      </p:sp>
      <p:pic>
        <p:nvPicPr>
          <p:cNvPr id="8" name="Symbol zastępczy zawartości 7">
            <a:extLst>
              <a:ext uri="{FF2B5EF4-FFF2-40B4-BE49-F238E27FC236}">
                <a16:creationId xmlns:a16="http://schemas.microsoft.com/office/drawing/2014/main" id="{E7EBCEBD-9A49-1B55-4A18-FAA441F8B17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F5381775-B84C-D32F-0F04-5D7367AEA4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576977" cy="421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/>
              <a:t>W grupie nauczycieli </a:t>
            </a:r>
            <a:br>
              <a:rPr lang="pl-PL" sz="2400" dirty="0"/>
            </a:br>
            <a:r>
              <a:rPr lang="pl-PL" sz="2400" dirty="0"/>
              <a:t>szkół ponadpodstawowych było:</a:t>
            </a:r>
          </a:p>
          <a:p>
            <a:pPr lvl="1"/>
            <a:r>
              <a:rPr lang="pl-PL" dirty="0"/>
              <a:t>283 nauczycieli liceum ogólnokształcącego,</a:t>
            </a:r>
          </a:p>
          <a:p>
            <a:pPr lvl="1"/>
            <a:r>
              <a:rPr lang="pl-PL" dirty="0"/>
              <a:t>442 nauczycieli technikum,</a:t>
            </a:r>
          </a:p>
          <a:p>
            <a:pPr lvl="1"/>
            <a:r>
              <a:rPr lang="pl-PL" dirty="0"/>
              <a:t>58 nauczycieli szkół branżowych I st.</a:t>
            </a:r>
          </a:p>
          <a:p>
            <a:pPr marL="0" indent="0">
              <a:buNone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7049780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1E7C75BE-9182-1FA4-B0DF-54F484C0C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Czy pełni Pani/Pan funkcję kierowniczą?</a:t>
            </a:r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F5381775-B84C-D32F-0F04-5D7367AEA4A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/>
              <a:t>W grupie nauczycieli pełniących funkcje kierownicze było:</a:t>
            </a:r>
          </a:p>
          <a:p>
            <a:pPr lvl="1"/>
            <a:r>
              <a:rPr lang="pl-PL" dirty="0"/>
              <a:t>373  dyrektorów szkół,	</a:t>
            </a:r>
          </a:p>
          <a:p>
            <a:pPr lvl="1"/>
            <a:r>
              <a:rPr lang="pl-PL" dirty="0"/>
              <a:t>183 wicedyrektorów,</a:t>
            </a:r>
          </a:p>
          <a:p>
            <a:pPr lvl="1"/>
            <a:r>
              <a:rPr lang="pl-PL" dirty="0"/>
              <a:t>66 osób pełniących inną funkcję kierowniczą.</a:t>
            </a:r>
          </a:p>
          <a:p>
            <a:pPr marL="0" indent="0">
              <a:buNone/>
            </a:pPr>
            <a:endParaRPr lang="pl-PL" sz="2400" dirty="0"/>
          </a:p>
        </p:txBody>
      </p:sp>
      <p:pic>
        <p:nvPicPr>
          <p:cNvPr id="17" name="Symbol zastępczy zawartości 16">
            <a:extLst>
              <a:ext uri="{FF2B5EF4-FFF2-40B4-BE49-F238E27FC236}">
                <a16:creationId xmlns:a16="http://schemas.microsoft.com/office/drawing/2014/main" id="{F762E6C7-9294-1C50-5F07-9CE3B69EC87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1827751"/>
            <a:ext cx="5181600" cy="4207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1763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344E74B-3944-1E8C-5A44-9370C76CC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Płeć i staż pracy nauczycieli</a:t>
            </a:r>
          </a:p>
        </p:txBody>
      </p:sp>
      <p:pic>
        <p:nvPicPr>
          <p:cNvPr id="9" name="Symbol zastępczy zawartości 8">
            <a:extLst>
              <a:ext uri="{FF2B5EF4-FFF2-40B4-BE49-F238E27FC236}">
                <a16:creationId xmlns:a16="http://schemas.microsoft.com/office/drawing/2014/main" id="{15B83142-6AF5-6B70-6420-4AA36F964AA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1827751"/>
            <a:ext cx="5181600" cy="4207385"/>
          </a:xfrm>
          <a:prstGeom prst="rect">
            <a:avLst/>
          </a:prstGeom>
        </p:spPr>
      </p:pic>
      <p:pic>
        <p:nvPicPr>
          <p:cNvPr id="8" name="Symbol zastępczy zawartości 4">
            <a:extLst>
              <a:ext uri="{FF2B5EF4-FFF2-40B4-BE49-F238E27FC236}">
                <a16:creationId xmlns:a16="http://schemas.microsoft.com/office/drawing/2014/main" id="{4C642BCE-D680-C812-69D6-C5A375547AD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172200" y="1827751"/>
            <a:ext cx="5181600" cy="4207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8095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8FB8C0-F608-F2E1-52C9-01B4561F6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Wielkość i lokalizacja szkół</a:t>
            </a:r>
          </a:p>
        </p:txBody>
      </p:sp>
      <p:pic>
        <p:nvPicPr>
          <p:cNvPr id="9" name="Symbol zastępczy zawartości 8">
            <a:extLst>
              <a:ext uri="{FF2B5EF4-FFF2-40B4-BE49-F238E27FC236}">
                <a16:creationId xmlns:a16="http://schemas.microsoft.com/office/drawing/2014/main" id="{25DCA45B-1B3E-62BE-2798-AD2F95F7811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1827751"/>
            <a:ext cx="5181600" cy="4207385"/>
          </a:xfrm>
          <a:prstGeom prst="rect">
            <a:avLst/>
          </a:prstGeom>
        </p:spPr>
      </p:pic>
      <p:pic>
        <p:nvPicPr>
          <p:cNvPr id="8" name="Symbol zastępczy zawartości 4">
            <a:extLst>
              <a:ext uri="{FF2B5EF4-FFF2-40B4-BE49-F238E27FC236}">
                <a16:creationId xmlns:a16="http://schemas.microsoft.com/office/drawing/2014/main" id="{AE521DF1-1869-F725-6E42-8A8B6D389FB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172200" y="1827751"/>
            <a:ext cx="5181600" cy="4207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19187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FFCC18E4-E1DF-A38B-F429-A9E19BDE9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Ankieta dla nauczycieli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67EBD09C-1F2E-9457-9096-17FCB8C5271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Szczegółowe wyniki badania</a:t>
            </a:r>
          </a:p>
        </p:txBody>
      </p:sp>
    </p:spTree>
    <p:extLst>
      <p:ext uri="{BB962C8B-B14F-4D97-AF65-F5344CB8AC3E}">
        <p14:creationId xmlns:p14="http://schemas.microsoft.com/office/powerpoint/2010/main" val="298180170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FFDCC70C-73B0-67CF-9E93-724035054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Wybierz maksymalnie trzy najważniejsze cele działania szkoły </a:t>
            </a:r>
            <a:r>
              <a:rPr lang="pl-PL" b="0" dirty="0"/>
              <a:t>(max 3 odpowiedzi z listy)</a:t>
            </a:r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BFF196E4-9FB3-6CF8-7699-5D841EFB16A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Szkoły podstawowe </a:t>
            </a:r>
          </a:p>
        </p:txBody>
      </p:sp>
      <p:pic>
        <p:nvPicPr>
          <p:cNvPr id="9" name="Symbol zastępczy zawartości 8">
            <a:extLst>
              <a:ext uri="{FF2B5EF4-FFF2-40B4-BE49-F238E27FC236}">
                <a16:creationId xmlns:a16="http://schemas.microsoft.com/office/drawing/2014/main" id="{9C8CA8EE-893B-09EB-47F2-6DFF0B1F275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39788" y="2522697"/>
            <a:ext cx="5157787" cy="3565206"/>
          </a:xfrm>
          <a:prstGeom prst="rect">
            <a:avLst/>
          </a:prstGeom>
        </p:spPr>
      </p:pic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id="{395AAAF2-79E1-C889-CE6C-995A6AB580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/>
              <a:t>Szkoły ponadpodstawowe</a:t>
            </a:r>
          </a:p>
        </p:txBody>
      </p:sp>
      <p:pic>
        <p:nvPicPr>
          <p:cNvPr id="13" name="Symbol zastępczy zawartości 12">
            <a:extLst>
              <a:ext uri="{FF2B5EF4-FFF2-40B4-BE49-F238E27FC236}">
                <a16:creationId xmlns:a16="http://schemas.microsoft.com/office/drawing/2014/main" id="{A646551E-5C67-28AB-A493-A41138F47F5E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172200" y="2513918"/>
            <a:ext cx="5183188" cy="3582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19250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>
            <a:extLst>
              <a:ext uri="{FF2B5EF4-FFF2-40B4-BE49-F238E27FC236}">
                <a16:creationId xmlns:a16="http://schemas.microsoft.com/office/drawing/2014/main" id="{E7E9EEF6-68DD-D514-1561-A4C14E1B2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Najważniejsze cele działania szkoły - nauczyciele</a:t>
            </a:r>
          </a:p>
        </p:txBody>
      </p:sp>
      <p:sp>
        <p:nvSpPr>
          <p:cNvPr id="10" name="Symbol zastępczy zawartości 9">
            <a:extLst>
              <a:ext uri="{FF2B5EF4-FFF2-40B4-BE49-F238E27FC236}">
                <a16:creationId xmlns:a16="http://schemas.microsoft.com/office/drawing/2014/main" id="{295D7630-1C3A-FEFE-5CD7-B1E936F57B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/>
              <a:t>Niezależnie od typu szkoły </a:t>
            </a:r>
            <a:r>
              <a:rPr lang="pl-PL" sz="2000" b="1" dirty="0">
                <a:latin typeface="+mn-lt"/>
              </a:rPr>
              <a:t>za kluczowe cele szkoły nauczyciele uznają:</a:t>
            </a:r>
            <a:r>
              <a:rPr lang="pl-PL" sz="2000" dirty="0"/>
              <a:t> </a:t>
            </a:r>
            <a:br>
              <a:rPr lang="pl-PL" sz="2000" dirty="0"/>
            </a:br>
            <a:r>
              <a:rPr lang="pl-PL" sz="2000" dirty="0"/>
              <a:t>kształtowanie umiejętności </a:t>
            </a:r>
            <a:r>
              <a:rPr lang="pl-PL" sz="2000" dirty="0">
                <a:latin typeface="+mn-lt"/>
              </a:rPr>
              <a:t>współpracy, współżycia społecznego, rozwiązywania problemów </a:t>
            </a:r>
            <a:r>
              <a:rPr lang="pl-PL" sz="2000" dirty="0"/>
              <a:t>oraz </a:t>
            </a:r>
            <a:r>
              <a:rPr lang="pl-PL" sz="2000" dirty="0">
                <a:latin typeface="+mn-lt"/>
              </a:rPr>
              <a:t>radzenia sobie na rynku pracy. </a:t>
            </a:r>
            <a:r>
              <a:rPr lang="pl-PL" sz="2000" dirty="0"/>
              <a:t>Akcentują także(podobnie jak rodzice) potrzebę przygotowania do </a:t>
            </a:r>
            <a:r>
              <a:rPr lang="pl-PL" sz="2000" dirty="0">
                <a:latin typeface="+mn-lt"/>
              </a:rPr>
              <a:t>dobrego zdania egzaminu końcowego</a:t>
            </a:r>
            <a:r>
              <a:rPr lang="pl-PL" sz="2000" dirty="0"/>
              <a:t>.</a:t>
            </a:r>
            <a:r>
              <a:rPr lang="pl-PL" sz="2000" dirty="0">
                <a:latin typeface="+mn-lt"/>
              </a:rPr>
              <a:t> </a:t>
            </a:r>
            <a:r>
              <a:rPr lang="pl-PL" sz="2000" dirty="0"/>
              <a:t>W tym zakresie cele określane przez obie grupy są zbieżne.</a:t>
            </a:r>
            <a:endParaRPr lang="pl-PL" sz="2000" dirty="0">
              <a:latin typeface="+mn-lt"/>
            </a:endParaRPr>
          </a:p>
          <a:p>
            <a:pPr marL="0" indent="0">
              <a:buNone/>
            </a:pPr>
            <a:r>
              <a:rPr lang="pl-PL" sz="2000" dirty="0"/>
              <a:t>Nauczyciele nieznacznie większą wagę (niż rodzice) przykładają do </a:t>
            </a:r>
            <a:r>
              <a:rPr lang="pl-PL" sz="2000" dirty="0">
                <a:latin typeface="+mn-lt"/>
              </a:rPr>
              <a:t>kształtowania postawy moralnej</a:t>
            </a:r>
            <a:r>
              <a:rPr lang="pl-PL" sz="2000" dirty="0"/>
              <a:t>, mniejszą do </a:t>
            </a:r>
            <a:r>
              <a:rPr lang="pl-PL" sz="2000" dirty="0">
                <a:latin typeface="+mn-lt"/>
              </a:rPr>
              <a:t>zdobywania wiedzy</a:t>
            </a:r>
            <a:r>
              <a:rPr lang="pl-PL" sz="2000" dirty="0"/>
              <a:t>. </a:t>
            </a:r>
          </a:p>
          <a:p>
            <a:pPr marL="0" indent="0">
              <a:buNone/>
            </a:pPr>
            <a:r>
              <a:rPr lang="pl-PL" sz="2000" dirty="0"/>
              <a:t>Podobnie jak rodzice </a:t>
            </a:r>
            <a:r>
              <a:rPr lang="pl-PL" sz="2000" b="1" dirty="0">
                <a:latin typeface="+mn-lt"/>
              </a:rPr>
              <a:t>za nieistotne </a:t>
            </a:r>
            <a:r>
              <a:rPr lang="pl-PL" sz="2000" dirty="0"/>
              <a:t>uznają: </a:t>
            </a:r>
            <a:r>
              <a:rPr lang="pl-PL" sz="2000" dirty="0">
                <a:latin typeface="+mn-lt"/>
              </a:rPr>
              <a:t>ukształtowanie postawy patriotycznej</a:t>
            </a:r>
            <a:r>
              <a:rPr lang="pl-PL" sz="2000" dirty="0"/>
              <a:t>, </a:t>
            </a:r>
            <a:r>
              <a:rPr lang="pl-PL" sz="2000" dirty="0">
                <a:latin typeface="+mn-lt"/>
              </a:rPr>
              <a:t>zdobycie sprawności fizycznej</a:t>
            </a:r>
            <a:r>
              <a:rPr lang="pl-PL" sz="2000" dirty="0"/>
              <a:t>.</a:t>
            </a:r>
            <a:endParaRPr lang="pl-PL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6969120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31A792B-657C-D68E-5EA2-A4CAC960F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Na ile ważne jest, by szkoła (jako całość) zapewniła uczniom: </a:t>
            </a:r>
            <a:br>
              <a:rPr lang="pl-PL" dirty="0"/>
            </a:br>
            <a:r>
              <a:rPr lang="pl-PL" sz="2200" b="0" dirty="0"/>
              <a:t>Każde stwierdzenie proszę ocenić w skali 1-6, gdzie 1 oznacza, że jest to zdecydowanie nieważne, 6 - zdecydowanie ważne</a:t>
            </a:r>
            <a:endParaRPr lang="pl-PL" sz="3100" b="0" dirty="0"/>
          </a:p>
        </p:txBody>
      </p:sp>
      <p:sp>
        <p:nvSpPr>
          <p:cNvPr id="6" name="Symbol zastępczy tekstu 5">
            <a:extLst>
              <a:ext uri="{FF2B5EF4-FFF2-40B4-BE49-F238E27FC236}">
                <a16:creationId xmlns:a16="http://schemas.microsoft.com/office/drawing/2014/main" id="{ED7A1780-EC41-2607-658B-4EF22B722AD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Szkoły podstawowe </a:t>
            </a:r>
          </a:p>
        </p:txBody>
      </p:sp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id="{2FC2EC52-399E-15BB-0178-1887236A1D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/>
              <a:t>Szkoły ponadpodstawowe</a:t>
            </a:r>
          </a:p>
        </p:txBody>
      </p:sp>
      <p:pic>
        <p:nvPicPr>
          <p:cNvPr id="12" name="Symbol zastępczy zawartości 11">
            <a:extLst>
              <a:ext uri="{FF2B5EF4-FFF2-40B4-BE49-F238E27FC236}">
                <a16:creationId xmlns:a16="http://schemas.microsoft.com/office/drawing/2014/main" id="{6CE9ADB9-38B1-0284-B057-552558F3FBC5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174638" y="2505075"/>
            <a:ext cx="5178312" cy="3600450"/>
          </a:xfrm>
          <a:prstGeom prst="rect">
            <a:avLst/>
          </a:prstGeom>
        </p:spPr>
      </p:pic>
      <p:pic>
        <p:nvPicPr>
          <p:cNvPr id="11" name="Symbol zastępczy zawartości 10">
            <a:extLst>
              <a:ext uri="{FF2B5EF4-FFF2-40B4-BE49-F238E27FC236}">
                <a16:creationId xmlns:a16="http://schemas.microsoft.com/office/drawing/2014/main" id="{6638C149-5926-E132-D070-A39A166A1FF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839788" y="2517348"/>
            <a:ext cx="5157787" cy="3575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01876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31A792B-657C-D68E-5EA2-A4CAC960F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W jakim stopniu Twoja szkoła rzeczywiście pomaga uczniom w: </a:t>
            </a:r>
            <a:br>
              <a:rPr lang="pl-PL" dirty="0"/>
            </a:br>
            <a:r>
              <a:rPr lang="pl-PL" sz="2200" b="0" dirty="0"/>
              <a:t>Każde stwierdzenie proszę ocenić w szkolnej skali 1-6, gdzie 1 oznacza, że jest to zdecydowanie nie, 6 - zdecydowanie tak</a:t>
            </a:r>
          </a:p>
        </p:txBody>
      </p:sp>
      <p:sp>
        <p:nvSpPr>
          <p:cNvPr id="6" name="Symbol zastępczy tekstu 5">
            <a:extLst>
              <a:ext uri="{FF2B5EF4-FFF2-40B4-BE49-F238E27FC236}">
                <a16:creationId xmlns:a16="http://schemas.microsoft.com/office/drawing/2014/main" id="{ED7A1780-EC41-2607-658B-4EF22B722AD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Szkoły podstawowe </a:t>
            </a:r>
          </a:p>
        </p:txBody>
      </p:sp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id="{2FC2EC52-399E-15BB-0178-1887236A1D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/>
              <a:t>Szkoły ponadpodstawowe</a:t>
            </a:r>
          </a:p>
        </p:txBody>
      </p:sp>
      <p:pic>
        <p:nvPicPr>
          <p:cNvPr id="9" name="Symbol zastępczy zawartości 8">
            <a:extLst>
              <a:ext uri="{FF2B5EF4-FFF2-40B4-BE49-F238E27FC236}">
                <a16:creationId xmlns:a16="http://schemas.microsoft.com/office/drawing/2014/main" id="{8EEBA76F-A465-364B-4697-9696C3E4BDB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39788" y="2517348"/>
            <a:ext cx="5157787" cy="3575904"/>
          </a:xfrm>
          <a:prstGeom prst="rect">
            <a:avLst/>
          </a:prstGeom>
        </p:spPr>
      </p:pic>
      <p:pic>
        <p:nvPicPr>
          <p:cNvPr id="10" name="Symbol zastępczy zawartości 9">
            <a:extLst>
              <a:ext uri="{FF2B5EF4-FFF2-40B4-BE49-F238E27FC236}">
                <a16:creationId xmlns:a16="http://schemas.microsoft.com/office/drawing/2014/main" id="{DB173415-7588-8CC3-E5BC-BE379B967875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174638" y="2505075"/>
            <a:ext cx="5178312" cy="360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742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5F35FB69-8247-C6FD-5A72-F0DAB9C37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Podsumowanie wyników</a:t>
            </a:r>
          </a:p>
        </p:txBody>
      </p:sp>
    </p:spTree>
    <p:extLst>
      <p:ext uri="{BB962C8B-B14F-4D97-AF65-F5344CB8AC3E}">
        <p14:creationId xmlns:p14="http://schemas.microsoft.com/office/powerpoint/2010/main" val="367205969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31A792B-657C-D68E-5EA2-A4CAC960F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Dystans między oceną stopnia realizacji celu </a:t>
            </a:r>
            <a:br>
              <a:rPr lang="pl-PL" dirty="0"/>
            </a:br>
            <a:r>
              <a:rPr lang="pl-PL" dirty="0"/>
              <a:t>a przypisywanym mu znaczeniem</a:t>
            </a:r>
            <a:br>
              <a:rPr lang="pl-PL" dirty="0"/>
            </a:br>
            <a:r>
              <a:rPr lang="pl-PL" sz="2200" b="0" dirty="0"/>
              <a:t>(wartość ujemna oznacza stopień realizacji celu niższy od oczekiwań, </a:t>
            </a:r>
            <a:br>
              <a:rPr lang="pl-PL" sz="2200" b="0" dirty="0"/>
            </a:br>
            <a:r>
              <a:rPr lang="pl-PL" sz="2200" b="0" dirty="0"/>
              <a:t>wartość dodatnia oznacza że stopień realizacji celu przekracza oczekiwania)</a:t>
            </a:r>
            <a:endParaRPr lang="pl-PL" sz="3100" b="0" dirty="0"/>
          </a:p>
        </p:txBody>
      </p:sp>
      <p:sp>
        <p:nvSpPr>
          <p:cNvPr id="6" name="Symbol zastępczy tekstu 5">
            <a:extLst>
              <a:ext uri="{FF2B5EF4-FFF2-40B4-BE49-F238E27FC236}">
                <a16:creationId xmlns:a16="http://schemas.microsoft.com/office/drawing/2014/main" id="{ED7A1780-EC41-2607-658B-4EF22B722AD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Szkoły podstawowe </a:t>
            </a:r>
          </a:p>
        </p:txBody>
      </p:sp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id="{2FC2EC52-399E-15BB-0178-1887236A1D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/>
              <a:t>Szkoły ponadpodstawowe</a:t>
            </a:r>
          </a:p>
        </p:txBody>
      </p:sp>
      <p:pic>
        <p:nvPicPr>
          <p:cNvPr id="15" name="Symbol zastępczy zawartości 14">
            <a:extLst>
              <a:ext uri="{FF2B5EF4-FFF2-40B4-BE49-F238E27FC236}">
                <a16:creationId xmlns:a16="http://schemas.microsoft.com/office/drawing/2014/main" id="{92E887C2-D3BE-4520-62BE-798E87CF1BA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39788" y="2525713"/>
            <a:ext cx="5157787" cy="3559174"/>
          </a:xfrm>
          <a:prstGeom prst="rect">
            <a:avLst/>
          </a:prstGeom>
        </p:spPr>
      </p:pic>
      <p:pic>
        <p:nvPicPr>
          <p:cNvPr id="18" name="Symbol zastępczy zawartości 17">
            <a:extLst>
              <a:ext uri="{FF2B5EF4-FFF2-40B4-BE49-F238E27FC236}">
                <a16:creationId xmlns:a16="http://schemas.microsoft.com/office/drawing/2014/main" id="{D482A679-CBE5-1008-9641-FC8B21AB448F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172200" y="2516949"/>
            <a:ext cx="5183188" cy="3576702"/>
          </a:xfrm>
          <a:prstGeom prst="rect">
            <a:avLst/>
          </a:prstGeom>
        </p:spPr>
      </p:pic>
      <p:sp>
        <p:nvSpPr>
          <p:cNvPr id="19" name="pole tekstowe 18">
            <a:extLst>
              <a:ext uri="{FF2B5EF4-FFF2-40B4-BE49-F238E27FC236}">
                <a16:creationId xmlns:a16="http://schemas.microsoft.com/office/drawing/2014/main" id="{AD82D175-1B64-3EB2-3E09-C2426513C553}"/>
              </a:ext>
            </a:extLst>
          </p:cNvPr>
          <p:cNvSpPr txBox="1"/>
          <p:nvPr/>
        </p:nvSpPr>
        <p:spPr>
          <a:xfrm>
            <a:off x="603849" y="6169709"/>
            <a:ext cx="94114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+mj-lt"/>
              </a:rPr>
              <a:t>W przypadku dwóch pozostałych celów: ukształtowanie postawy patriotycznej oraz zdobycie sprawności fizycznej ocena pokrywała się z oczekiwaniami.</a:t>
            </a:r>
          </a:p>
        </p:txBody>
      </p:sp>
    </p:spTree>
    <p:extLst>
      <p:ext uri="{BB962C8B-B14F-4D97-AF65-F5344CB8AC3E}">
        <p14:creationId xmlns:p14="http://schemas.microsoft.com/office/powerpoint/2010/main" val="351107845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>
            <a:extLst>
              <a:ext uri="{FF2B5EF4-FFF2-40B4-BE49-F238E27FC236}">
                <a16:creationId xmlns:a16="http://schemas.microsoft.com/office/drawing/2014/main" id="{6F261385-523B-F122-6576-D4DC22980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Dystans między oceną stopnia realizacji celu </a:t>
            </a:r>
            <a:br>
              <a:rPr lang="pl-PL" dirty="0"/>
            </a:br>
            <a:r>
              <a:rPr lang="pl-PL" dirty="0"/>
              <a:t>a przypisywanym mu znaczeniem</a:t>
            </a:r>
          </a:p>
        </p:txBody>
      </p:sp>
      <p:sp>
        <p:nvSpPr>
          <p:cNvPr id="8" name="Symbol zastępczy zawartości 7">
            <a:extLst>
              <a:ext uri="{FF2B5EF4-FFF2-40B4-BE49-F238E27FC236}">
                <a16:creationId xmlns:a16="http://schemas.microsoft.com/office/drawing/2014/main" id="{0233837A-BCD2-801E-FC2C-82B0B4449F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/>
              <a:t>Szkoły w niedostatecznym stopniu wspierają uczniów w nabywaniu </a:t>
            </a:r>
            <a:r>
              <a:rPr lang="pl-PL" sz="2000" dirty="0">
                <a:latin typeface="+mn-lt"/>
              </a:rPr>
              <a:t>umiejętności rozwiązywania problemów</a:t>
            </a:r>
            <a:r>
              <a:rPr lang="pl-PL" sz="2000" dirty="0"/>
              <a:t>. To kluczowy obszar, w którym dystans pomiędzy oceną stopnia realizacji, a przypisywaną wagą jest największy oraz występuje w obszarze o dużym znaczeniu zarówno dla rodziców jak i nauczycieli.</a:t>
            </a:r>
          </a:p>
          <a:p>
            <a:pPr marL="0" indent="0">
              <a:buNone/>
            </a:pPr>
            <a:r>
              <a:rPr lang="pl-PL" sz="2000" dirty="0"/>
              <a:t>Duży dystans między oceną a oczekiwaniami odnotowano również w zakresie </a:t>
            </a:r>
            <a:r>
              <a:rPr lang="pl-PL" sz="2000" dirty="0">
                <a:latin typeface="+mn-lt"/>
              </a:rPr>
              <a:t>radzenia sobie na rynku pracy</a:t>
            </a:r>
            <a:r>
              <a:rPr lang="pl-PL" sz="2000" dirty="0"/>
              <a:t>, u</a:t>
            </a:r>
            <a:r>
              <a:rPr lang="pl-PL" sz="2000" dirty="0">
                <a:latin typeface="+mn-lt"/>
              </a:rPr>
              <a:t>gruntowywania postawy moralnej, </a:t>
            </a:r>
            <a:r>
              <a:rPr lang="pl-PL" sz="2000" dirty="0"/>
              <a:t>a także </a:t>
            </a:r>
            <a:r>
              <a:rPr lang="pl-PL" sz="2000" dirty="0">
                <a:latin typeface="+mn-lt"/>
              </a:rPr>
              <a:t>nabywania umiejętności współpracy, współżycia społecznego</a:t>
            </a:r>
            <a:r>
              <a:rPr lang="pl-PL" sz="2000" dirty="0"/>
              <a:t>.</a:t>
            </a:r>
          </a:p>
          <a:p>
            <a:pPr marL="0" indent="0">
              <a:buNone/>
            </a:pPr>
            <a:r>
              <a:rPr lang="pl-PL" sz="2000" dirty="0"/>
              <a:t>Dwa cele: </a:t>
            </a:r>
            <a:r>
              <a:rPr lang="pl-PL" sz="2000" dirty="0">
                <a:latin typeface="+mn-lt"/>
              </a:rPr>
              <a:t>zdanie egzaminu końcowego </a:t>
            </a:r>
            <a:r>
              <a:rPr lang="pl-PL" sz="2000" dirty="0"/>
              <a:t>oraz </a:t>
            </a:r>
            <a:r>
              <a:rPr lang="pl-PL" sz="2000" dirty="0">
                <a:latin typeface="+mn-lt"/>
              </a:rPr>
              <a:t>zdobycie wiedzy  (znajomość faktów, dat, pojęć) </a:t>
            </a:r>
            <a:r>
              <a:rPr lang="pl-PL" sz="2000" dirty="0"/>
              <a:t>uznano za realizowane w stopniu wyższym od oczekiwań. Ten ostatni w stopniu znacząco wyższym.</a:t>
            </a:r>
          </a:p>
        </p:txBody>
      </p:sp>
    </p:spTree>
    <p:extLst>
      <p:ext uri="{BB962C8B-B14F-4D97-AF65-F5344CB8AC3E}">
        <p14:creationId xmlns:p14="http://schemas.microsoft.com/office/powerpoint/2010/main" val="345585575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4F2FA1F4-6094-D813-C394-F369D1B9E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Realizacja podstawy programowej</a:t>
            </a:r>
          </a:p>
        </p:txBody>
      </p:sp>
      <p:graphicFrame>
        <p:nvGraphicFramePr>
          <p:cNvPr id="11" name="Tabela 11">
            <a:extLst>
              <a:ext uri="{FF2B5EF4-FFF2-40B4-BE49-F238E27FC236}">
                <a16:creationId xmlns:a16="http://schemas.microsoft.com/office/drawing/2014/main" id="{22BD0974-02E5-C309-2CA7-C986F3448F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0551288"/>
              </p:ext>
            </p:extLst>
          </p:nvPr>
        </p:nvGraphicFramePr>
        <p:xfrm>
          <a:off x="838200" y="1825625"/>
          <a:ext cx="10515598" cy="262656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6129528">
                  <a:extLst>
                    <a:ext uri="{9D8B030D-6E8A-4147-A177-3AD203B41FA5}">
                      <a16:colId xmlns:a16="http://schemas.microsoft.com/office/drawing/2014/main" val="3502286892"/>
                    </a:ext>
                  </a:extLst>
                </a:gridCol>
                <a:gridCol w="2002536">
                  <a:extLst>
                    <a:ext uri="{9D8B030D-6E8A-4147-A177-3AD203B41FA5}">
                      <a16:colId xmlns:a16="http://schemas.microsoft.com/office/drawing/2014/main" val="3171455062"/>
                    </a:ext>
                  </a:extLst>
                </a:gridCol>
                <a:gridCol w="2383534">
                  <a:extLst>
                    <a:ext uri="{9D8B030D-6E8A-4147-A177-3AD203B41FA5}">
                      <a16:colId xmlns:a16="http://schemas.microsoft.com/office/drawing/2014/main" val="8995693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l-PL" sz="2400" dirty="0">
                        <a:latin typeface="+mj-lt"/>
                      </a:endParaRPr>
                    </a:p>
                  </a:txBody>
                  <a:tcPr marL="72000" marR="72000" marT="72000" marB="72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0" dirty="0">
                          <a:latin typeface="+mn-lt"/>
                        </a:rPr>
                        <a:t>Szkoła </a:t>
                      </a:r>
                      <a:br>
                        <a:rPr lang="pl-PL" sz="2400" b="0" dirty="0">
                          <a:latin typeface="+mn-lt"/>
                        </a:rPr>
                      </a:br>
                      <a:r>
                        <a:rPr lang="pl-PL" sz="2400" b="0" dirty="0">
                          <a:latin typeface="+mn-lt"/>
                        </a:rPr>
                        <a:t>podstawowa</a:t>
                      </a: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0" dirty="0">
                          <a:latin typeface="+mn-lt"/>
                        </a:rPr>
                        <a:t>Szkoła ponad-podstawowa</a:t>
                      </a:r>
                    </a:p>
                  </a:txBody>
                  <a:tcPr marL="72000" marR="72000" marT="72000" marB="72000" anchor="ctr"/>
                </a:tc>
                <a:extLst>
                  <a:ext uri="{0D108BD9-81ED-4DB2-BD59-A6C34878D82A}">
                    <a16:rowId xmlns:a16="http://schemas.microsoft.com/office/drawing/2014/main" val="4090827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l-PL" sz="2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Jaką część materiału zapisanego w podstawie programowej jesteś w stanie zrealizować?</a:t>
                      </a:r>
                      <a:endParaRPr lang="pl-PL" sz="2400" dirty="0">
                        <a:latin typeface="+mj-lt"/>
                      </a:endParaRPr>
                    </a:p>
                  </a:txBody>
                  <a:tcPr marL="72000" marR="72000" marT="72000" marB="7200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dirty="0">
                          <a:latin typeface="+mj-lt"/>
                        </a:rPr>
                        <a:t>88%</a:t>
                      </a: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dirty="0">
                          <a:latin typeface="+mj-lt"/>
                        </a:rPr>
                        <a:t>86%</a:t>
                      </a:r>
                    </a:p>
                  </a:txBody>
                  <a:tcPr marL="72000" marR="72000" marT="72000" marB="72000" anchor="ctr"/>
                </a:tc>
                <a:extLst>
                  <a:ext uri="{0D108BD9-81ED-4DB2-BD59-A6C34878D82A}">
                    <a16:rowId xmlns:a16="http://schemas.microsoft.com/office/drawing/2014/main" val="8202538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l-PL" sz="2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Jaką część materiału jesteś w stanie </a:t>
                      </a:r>
                      <a:r>
                        <a:rPr lang="pl-PL" sz="2400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przećwiczyć i utrwalić</a:t>
                      </a:r>
                      <a:r>
                        <a:rPr lang="pl-PL" sz="2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 w sposób wystarczający?</a:t>
                      </a:r>
                      <a:endParaRPr lang="pl-PL" sz="2400" dirty="0">
                        <a:latin typeface="+mj-lt"/>
                      </a:endParaRPr>
                    </a:p>
                  </a:txBody>
                  <a:tcPr marL="72000" marR="72000" marT="72000" marB="7200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dirty="0">
                          <a:latin typeface="+mj-lt"/>
                        </a:rPr>
                        <a:t>71%</a:t>
                      </a: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dirty="0">
                          <a:latin typeface="+mj-lt"/>
                        </a:rPr>
                        <a:t>71%</a:t>
                      </a:r>
                    </a:p>
                  </a:txBody>
                  <a:tcPr marL="72000" marR="72000" marT="72000" marB="72000" anchor="ctr"/>
                </a:tc>
                <a:extLst>
                  <a:ext uri="{0D108BD9-81ED-4DB2-BD59-A6C34878D82A}">
                    <a16:rowId xmlns:a16="http://schemas.microsoft.com/office/drawing/2014/main" val="36578059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378658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4F2FA1F4-6094-D813-C394-F369D1B9E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Realizacja podstawy programowej</a:t>
            </a:r>
          </a:p>
        </p:txBody>
      </p:sp>
      <p:graphicFrame>
        <p:nvGraphicFramePr>
          <p:cNvPr id="11" name="Tabela 11">
            <a:extLst>
              <a:ext uri="{FF2B5EF4-FFF2-40B4-BE49-F238E27FC236}">
                <a16:creationId xmlns:a16="http://schemas.microsoft.com/office/drawing/2014/main" id="{22BD0974-02E5-C309-2CA7-C986F3448F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8957969"/>
              </p:ext>
            </p:extLst>
          </p:nvPr>
        </p:nvGraphicFramePr>
        <p:xfrm>
          <a:off x="838200" y="1825625"/>
          <a:ext cx="10515600" cy="335808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425440">
                  <a:extLst>
                    <a:ext uri="{9D8B030D-6E8A-4147-A177-3AD203B41FA5}">
                      <a16:colId xmlns:a16="http://schemas.microsoft.com/office/drawing/2014/main" val="3502286892"/>
                    </a:ext>
                  </a:extLst>
                </a:gridCol>
                <a:gridCol w="1272540">
                  <a:extLst>
                    <a:ext uri="{9D8B030D-6E8A-4147-A177-3AD203B41FA5}">
                      <a16:colId xmlns:a16="http://schemas.microsoft.com/office/drawing/2014/main" val="3171455062"/>
                    </a:ext>
                  </a:extLst>
                </a:gridCol>
                <a:gridCol w="1272540">
                  <a:extLst>
                    <a:ext uri="{9D8B030D-6E8A-4147-A177-3AD203B41FA5}">
                      <a16:colId xmlns:a16="http://schemas.microsoft.com/office/drawing/2014/main" val="899569313"/>
                    </a:ext>
                  </a:extLst>
                </a:gridCol>
                <a:gridCol w="1272540">
                  <a:extLst>
                    <a:ext uri="{9D8B030D-6E8A-4147-A177-3AD203B41FA5}">
                      <a16:colId xmlns:a16="http://schemas.microsoft.com/office/drawing/2014/main" val="580056584"/>
                    </a:ext>
                  </a:extLst>
                </a:gridCol>
                <a:gridCol w="1272540">
                  <a:extLst>
                    <a:ext uri="{9D8B030D-6E8A-4147-A177-3AD203B41FA5}">
                      <a16:colId xmlns:a16="http://schemas.microsoft.com/office/drawing/2014/main" val="17513715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Staż pracy</a:t>
                      </a: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dirty="0"/>
                        <a:t>do 3 lat</a:t>
                      </a: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dirty="0"/>
                        <a:t>od 4 </a:t>
                      </a:r>
                      <a:br>
                        <a:rPr lang="pl-PL" sz="2400" b="0" dirty="0"/>
                      </a:br>
                      <a:r>
                        <a:rPr lang="pl-PL" sz="2400" b="0" dirty="0"/>
                        <a:t>do 10 lat</a:t>
                      </a: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dirty="0"/>
                        <a:t>od 11 </a:t>
                      </a:r>
                      <a:br>
                        <a:rPr lang="pl-PL" sz="2400" b="0" dirty="0"/>
                      </a:br>
                      <a:r>
                        <a:rPr lang="pl-PL" sz="2400" b="0" dirty="0"/>
                        <a:t>do 20 lat</a:t>
                      </a: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dirty="0"/>
                        <a:t>powyżej </a:t>
                      </a:r>
                      <a:br>
                        <a:rPr lang="pl-PL" sz="2400" b="0" dirty="0"/>
                      </a:br>
                      <a:r>
                        <a:rPr lang="pl-PL" sz="2400" b="0" dirty="0"/>
                        <a:t>20 lat</a:t>
                      </a:r>
                    </a:p>
                  </a:txBody>
                  <a:tcPr marL="72000" marR="72000" marT="72000" marB="72000" anchor="ctr"/>
                </a:tc>
                <a:extLst>
                  <a:ext uri="{0D108BD9-81ED-4DB2-BD59-A6C34878D82A}">
                    <a16:rowId xmlns:a16="http://schemas.microsoft.com/office/drawing/2014/main" val="4090827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l-PL" sz="2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Jaką część materiału zapisanego </a:t>
                      </a:r>
                      <a:br>
                        <a:rPr lang="pl-PL" sz="2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</a:br>
                      <a:r>
                        <a:rPr lang="pl-PL" sz="2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w podstawie programowej jesteś </a:t>
                      </a:r>
                      <a:br>
                        <a:rPr lang="pl-PL" sz="2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</a:br>
                      <a:r>
                        <a:rPr lang="pl-PL" sz="2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w stanie zrealizować?</a:t>
                      </a:r>
                      <a:endParaRPr lang="pl-PL" sz="2400" dirty="0">
                        <a:latin typeface="+mj-lt"/>
                      </a:endParaRPr>
                    </a:p>
                  </a:txBody>
                  <a:tcPr marL="72000" marR="72000" marT="72000" marB="7200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82%</a:t>
                      </a: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85%</a:t>
                      </a: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88%</a:t>
                      </a: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88%</a:t>
                      </a:r>
                    </a:p>
                  </a:txBody>
                  <a:tcPr marL="72000" marR="72000" marT="72000" marB="72000" anchor="ctr"/>
                </a:tc>
                <a:extLst>
                  <a:ext uri="{0D108BD9-81ED-4DB2-BD59-A6C34878D82A}">
                    <a16:rowId xmlns:a16="http://schemas.microsoft.com/office/drawing/2014/main" val="8202538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l-PL" sz="2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Jaką część materiału jesteś w stanie </a:t>
                      </a:r>
                      <a:r>
                        <a:rPr lang="pl-PL" sz="2400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przećwiczyć i utrwalić</a:t>
                      </a:r>
                      <a:r>
                        <a:rPr lang="pl-PL" sz="2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 </a:t>
                      </a:r>
                      <a:br>
                        <a:rPr lang="pl-PL" sz="2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</a:br>
                      <a:r>
                        <a:rPr lang="pl-PL" sz="2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w sposób wystarczający?</a:t>
                      </a:r>
                      <a:endParaRPr lang="pl-PL" sz="2400" dirty="0">
                        <a:latin typeface="+mj-lt"/>
                      </a:endParaRPr>
                    </a:p>
                  </a:txBody>
                  <a:tcPr marL="72000" marR="72000" marT="72000" marB="7200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68%</a:t>
                      </a: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69%</a:t>
                      </a: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71%</a:t>
                      </a: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71%</a:t>
                      </a:r>
                    </a:p>
                  </a:txBody>
                  <a:tcPr marL="72000" marR="72000" marT="72000" marB="72000" anchor="ctr"/>
                </a:tc>
                <a:extLst>
                  <a:ext uri="{0D108BD9-81ED-4DB2-BD59-A6C34878D82A}">
                    <a16:rowId xmlns:a16="http://schemas.microsoft.com/office/drawing/2014/main" val="36578059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847110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A02497E-5619-3E0E-C528-7BBA2712E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Realizacja podstawy programowej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3AF4161-A075-FD79-9207-ECD018187C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/>
              <a:t>Nauczyciele deklarują, że nie są w stanie zrealizować przynajmniej </a:t>
            </a:r>
            <a:br>
              <a:rPr lang="pl-PL" sz="2000" dirty="0"/>
            </a:br>
            <a:r>
              <a:rPr lang="pl-PL" sz="2000" dirty="0"/>
              <a:t>12 procent materiału z podstawy programowej. Braki czasowe są nieznacznie większe w szkołach ponadpodstawowych. Wyższą umiejętność wywiązania się ze zobowiązania w tym zakresie deklarują nauczyciele bardziej doświadczeni, o dłuższym stażu pracy.</a:t>
            </a:r>
          </a:p>
          <a:p>
            <a:pPr marL="0" indent="0">
              <a:buNone/>
            </a:pPr>
            <a:r>
              <a:rPr lang="pl-PL" sz="2000" dirty="0"/>
              <a:t>Zdaniem nauczycieli duża część zrealizowanego materiału nie jest jednak utrwalona w wystarczającym stopniu.</a:t>
            </a:r>
          </a:p>
          <a:p>
            <a:pPr marL="0" indent="0">
              <a:buNone/>
            </a:pPr>
            <a:r>
              <a:rPr lang="pl-PL" sz="2000" b="1" dirty="0">
                <a:latin typeface="+mn-lt"/>
              </a:rPr>
              <a:t>Niemal 1/3 treści programowych nie została w ogóle zrealizowana albo zrealizowana </a:t>
            </a:r>
            <a:br>
              <a:rPr lang="pl-PL" sz="2000" b="1" dirty="0">
                <a:latin typeface="+mn-lt"/>
              </a:rPr>
            </a:br>
            <a:r>
              <a:rPr lang="pl-PL" sz="2000" b="1" dirty="0">
                <a:latin typeface="+mn-lt"/>
              </a:rPr>
              <a:t>została bez wystarczającego  przećwiczenia i utrwalenia. </a:t>
            </a:r>
          </a:p>
          <a:p>
            <a:pPr marL="0" indent="0">
              <a:buNone/>
            </a:pPr>
            <a:r>
              <a:rPr lang="pl-PL" sz="2000" dirty="0"/>
              <a:t>Tylko 30 proc. respondentów zadeklarowało realizację wszystkich treści podstawy programowej, </a:t>
            </a:r>
            <a:br>
              <a:rPr lang="pl-PL" sz="2000" dirty="0"/>
            </a:br>
            <a:r>
              <a:rPr lang="pl-PL" sz="2000" dirty="0"/>
              <a:t>a 7 proc. utrwalenie i przećwiczenie całego materiału. Dotyczy to głównie nauczycieli edukacji wczesnoszkolnej i wychowania fizycznego.</a:t>
            </a:r>
            <a:endParaRPr lang="pl-PL" sz="2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8053807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4F2FA1F4-6094-D813-C394-F369D1B9E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Realizacja zajęć w formach wymagających czasu</a:t>
            </a:r>
          </a:p>
        </p:txBody>
      </p:sp>
      <p:graphicFrame>
        <p:nvGraphicFramePr>
          <p:cNvPr id="11" name="Tabela 11">
            <a:extLst>
              <a:ext uri="{FF2B5EF4-FFF2-40B4-BE49-F238E27FC236}">
                <a16:creationId xmlns:a16="http://schemas.microsoft.com/office/drawing/2014/main" id="{22BD0974-02E5-C309-2CA7-C986F3448F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1466045"/>
              </p:ext>
            </p:extLst>
          </p:nvPr>
        </p:nvGraphicFramePr>
        <p:xfrm>
          <a:off x="838200" y="1825625"/>
          <a:ext cx="10515598" cy="372384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6129528">
                  <a:extLst>
                    <a:ext uri="{9D8B030D-6E8A-4147-A177-3AD203B41FA5}">
                      <a16:colId xmlns:a16="http://schemas.microsoft.com/office/drawing/2014/main" val="3502286892"/>
                    </a:ext>
                  </a:extLst>
                </a:gridCol>
                <a:gridCol w="2002536">
                  <a:extLst>
                    <a:ext uri="{9D8B030D-6E8A-4147-A177-3AD203B41FA5}">
                      <a16:colId xmlns:a16="http://schemas.microsoft.com/office/drawing/2014/main" val="3171455062"/>
                    </a:ext>
                  </a:extLst>
                </a:gridCol>
                <a:gridCol w="2383534">
                  <a:extLst>
                    <a:ext uri="{9D8B030D-6E8A-4147-A177-3AD203B41FA5}">
                      <a16:colId xmlns:a16="http://schemas.microsoft.com/office/drawing/2014/main" val="8995693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l-PL" sz="2400" b="0" dirty="0">
                        <a:latin typeface="+mj-lt"/>
                      </a:endParaRPr>
                    </a:p>
                  </a:txBody>
                  <a:tcPr marL="72000" marR="72000" marT="72000" marB="72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0" dirty="0">
                          <a:latin typeface="+mn-lt"/>
                        </a:rPr>
                        <a:t>Szkoła </a:t>
                      </a:r>
                      <a:br>
                        <a:rPr lang="pl-PL" sz="2400" b="0" dirty="0">
                          <a:latin typeface="+mn-lt"/>
                        </a:rPr>
                      </a:br>
                      <a:r>
                        <a:rPr lang="pl-PL" sz="2400" b="0" dirty="0">
                          <a:latin typeface="+mn-lt"/>
                        </a:rPr>
                        <a:t>podstawowa</a:t>
                      </a: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0" dirty="0">
                          <a:latin typeface="+mn-lt"/>
                        </a:rPr>
                        <a:t>Szkoła ponad-podstawowa</a:t>
                      </a:r>
                    </a:p>
                  </a:txBody>
                  <a:tcPr marL="72000" marR="72000" marT="72000" marB="72000" anchor="ctr"/>
                </a:tc>
                <a:extLst>
                  <a:ext uri="{0D108BD9-81ED-4DB2-BD59-A6C34878D82A}">
                    <a16:rowId xmlns:a16="http://schemas.microsoft.com/office/drawing/2014/main" val="4090827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l-PL" sz="2400" dirty="0">
                          <a:latin typeface="+mj-lt"/>
                        </a:rPr>
                        <a:t>Jaka część zajęć dydaktycznych z Twojego przedmiotu </a:t>
                      </a:r>
                      <a:r>
                        <a:rPr lang="pl-PL" sz="2400" u="sng" dirty="0">
                          <a:latin typeface="+mj-lt"/>
                        </a:rPr>
                        <a:t>powinna być realizowana </a:t>
                      </a:r>
                      <a:r>
                        <a:rPr lang="pl-PL" sz="2400" dirty="0">
                          <a:latin typeface="+mj-lt"/>
                        </a:rPr>
                        <a:t>w formach wymagających czasu: np. eksperymentów, dyskusji, wycieczek…</a:t>
                      </a:r>
                    </a:p>
                  </a:txBody>
                  <a:tcPr marL="72000" marR="72000" marT="72000" marB="7200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20253854"/>
                  </a:ext>
                </a:extLst>
              </a:tr>
              <a:tr h="2506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dirty="0">
                          <a:latin typeface="+mj-lt"/>
                        </a:rPr>
                        <a:t>Jaka część zajęć dydaktycznych </a:t>
                      </a:r>
                      <a:r>
                        <a:rPr lang="pl-PL" sz="2400" u="sng" dirty="0">
                          <a:latin typeface="+mj-lt"/>
                        </a:rPr>
                        <a:t>realizowałeś</a:t>
                      </a:r>
                      <a:r>
                        <a:rPr lang="pl-PL" sz="2400" dirty="0">
                          <a:latin typeface="+mj-lt"/>
                        </a:rPr>
                        <a:t> </a:t>
                      </a:r>
                      <a:br>
                        <a:rPr lang="pl-PL" sz="2400" dirty="0">
                          <a:latin typeface="+mj-lt"/>
                        </a:rPr>
                      </a:br>
                      <a:r>
                        <a:rPr lang="pl-PL" sz="2400" dirty="0">
                          <a:latin typeface="+mj-lt"/>
                        </a:rPr>
                        <a:t>w tym roku w formach wymagających czasu: </a:t>
                      </a:r>
                      <a:br>
                        <a:rPr lang="pl-PL" sz="2400" dirty="0">
                          <a:latin typeface="+mj-lt"/>
                        </a:rPr>
                      </a:br>
                      <a:r>
                        <a:rPr lang="pl-PL" sz="2400" dirty="0">
                          <a:latin typeface="+mj-lt"/>
                        </a:rPr>
                        <a:t>np. eksperymentów, dyskusji, wycieczek… </a:t>
                      </a:r>
                    </a:p>
                  </a:txBody>
                  <a:tcPr marL="72000" marR="72000" marT="72000" marB="7200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78059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427631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4F2FA1F4-6094-D813-C394-F369D1B9E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Realizacja zajęć w formach wymagających czasu</a:t>
            </a:r>
          </a:p>
        </p:txBody>
      </p:sp>
      <p:graphicFrame>
        <p:nvGraphicFramePr>
          <p:cNvPr id="11" name="Tabela 11">
            <a:extLst>
              <a:ext uri="{FF2B5EF4-FFF2-40B4-BE49-F238E27FC236}">
                <a16:creationId xmlns:a16="http://schemas.microsoft.com/office/drawing/2014/main" id="{22BD0974-02E5-C309-2CA7-C986F3448F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2430506"/>
              </p:ext>
            </p:extLst>
          </p:nvPr>
        </p:nvGraphicFramePr>
        <p:xfrm>
          <a:off x="838200" y="1825625"/>
          <a:ext cx="10515600" cy="408960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425440">
                  <a:extLst>
                    <a:ext uri="{9D8B030D-6E8A-4147-A177-3AD203B41FA5}">
                      <a16:colId xmlns:a16="http://schemas.microsoft.com/office/drawing/2014/main" val="3502286892"/>
                    </a:ext>
                  </a:extLst>
                </a:gridCol>
                <a:gridCol w="1272540">
                  <a:extLst>
                    <a:ext uri="{9D8B030D-6E8A-4147-A177-3AD203B41FA5}">
                      <a16:colId xmlns:a16="http://schemas.microsoft.com/office/drawing/2014/main" val="3171455062"/>
                    </a:ext>
                  </a:extLst>
                </a:gridCol>
                <a:gridCol w="1272540">
                  <a:extLst>
                    <a:ext uri="{9D8B030D-6E8A-4147-A177-3AD203B41FA5}">
                      <a16:colId xmlns:a16="http://schemas.microsoft.com/office/drawing/2014/main" val="899569313"/>
                    </a:ext>
                  </a:extLst>
                </a:gridCol>
                <a:gridCol w="1272540">
                  <a:extLst>
                    <a:ext uri="{9D8B030D-6E8A-4147-A177-3AD203B41FA5}">
                      <a16:colId xmlns:a16="http://schemas.microsoft.com/office/drawing/2014/main" val="580056584"/>
                    </a:ext>
                  </a:extLst>
                </a:gridCol>
                <a:gridCol w="1272540">
                  <a:extLst>
                    <a:ext uri="{9D8B030D-6E8A-4147-A177-3AD203B41FA5}">
                      <a16:colId xmlns:a16="http://schemas.microsoft.com/office/drawing/2014/main" val="17513715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Staż pracy</a:t>
                      </a: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dirty="0"/>
                        <a:t>do 3 lat</a:t>
                      </a: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dirty="0"/>
                        <a:t>od 4 </a:t>
                      </a:r>
                      <a:br>
                        <a:rPr lang="pl-PL" sz="2400" b="0" dirty="0"/>
                      </a:br>
                      <a:r>
                        <a:rPr lang="pl-PL" sz="2400" b="0" dirty="0"/>
                        <a:t>do 10 lat</a:t>
                      </a: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dirty="0"/>
                        <a:t>od 11 </a:t>
                      </a:r>
                      <a:br>
                        <a:rPr lang="pl-PL" sz="2400" b="0" dirty="0"/>
                      </a:br>
                      <a:r>
                        <a:rPr lang="pl-PL" sz="2400" b="0" dirty="0"/>
                        <a:t>do 20 lat</a:t>
                      </a: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dirty="0"/>
                        <a:t>powyżej </a:t>
                      </a:r>
                      <a:br>
                        <a:rPr lang="pl-PL" sz="2400" b="0" dirty="0"/>
                      </a:br>
                      <a:r>
                        <a:rPr lang="pl-PL" sz="2400" b="0" dirty="0"/>
                        <a:t>20 lat</a:t>
                      </a:r>
                    </a:p>
                  </a:txBody>
                  <a:tcPr marL="72000" marR="72000" marT="72000" marB="72000" anchor="ctr"/>
                </a:tc>
                <a:extLst>
                  <a:ext uri="{0D108BD9-81ED-4DB2-BD59-A6C34878D82A}">
                    <a16:rowId xmlns:a16="http://schemas.microsoft.com/office/drawing/2014/main" val="4090827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l-PL" sz="2400" dirty="0">
                          <a:latin typeface="+mj-lt"/>
                        </a:rPr>
                        <a:t>Jaka część zajęć dydaktycznych z Twojego przedmiotu </a:t>
                      </a:r>
                      <a:r>
                        <a:rPr lang="pl-PL" sz="2400" u="sng" dirty="0">
                          <a:latin typeface="+mj-lt"/>
                        </a:rPr>
                        <a:t>powinna być realizowana </a:t>
                      </a:r>
                      <a:r>
                        <a:rPr lang="pl-PL" sz="2400" dirty="0">
                          <a:latin typeface="+mj-lt"/>
                        </a:rPr>
                        <a:t>w formach wymagających czasu: </a:t>
                      </a:r>
                      <a:br>
                        <a:rPr lang="pl-PL" sz="2400" dirty="0">
                          <a:latin typeface="+mj-lt"/>
                        </a:rPr>
                      </a:br>
                      <a:r>
                        <a:rPr lang="pl-PL" sz="2400" dirty="0">
                          <a:latin typeface="+mj-lt"/>
                        </a:rPr>
                        <a:t>np. eksperymentów, dyskusji, wycieczek…</a:t>
                      </a:r>
                    </a:p>
                  </a:txBody>
                  <a:tcPr marL="72000" marR="72000" marT="72000" marB="7200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202538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dirty="0">
                          <a:latin typeface="+mj-lt"/>
                        </a:rPr>
                        <a:t>Jaka część zajęć dydaktycznych </a:t>
                      </a:r>
                      <a:r>
                        <a:rPr lang="pl-PL" sz="2400" u="sng" dirty="0">
                          <a:latin typeface="+mj-lt"/>
                        </a:rPr>
                        <a:t>realizowałeś</a:t>
                      </a:r>
                      <a:r>
                        <a:rPr lang="pl-PL" sz="2400" dirty="0">
                          <a:latin typeface="+mj-lt"/>
                        </a:rPr>
                        <a:t> w tym roku w formach wymagających czasu: np. eksperymentów, dyskusji, wycieczek… </a:t>
                      </a:r>
                    </a:p>
                  </a:txBody>
                  <a:tcPr marL="72000" marR="72000" marT="72000" marB="7200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78059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035387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4F2FA1F4-6094-D813-C394-F369D1B9E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Realizacja zajęć w formach wymagających czasu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EF11CC4-9041-98E8-5E9F-96811018D6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/>
              <a:t>Liczba zajęć zrealizowanych w formach wymagających czasu jest znacząco mniejsza od oczekiwań wynikających z wiedzy nauczycieli. </a:t>
            </a:r>
            <a:br>
              <a:rPr lang="pl-PL" sz="2000" dirty="0"/>
            </a:br>
            <a:r>
              <a:rPr lang="pl-PL" sz="2000" dirty="0"/>
              <a:t>To kolejna, po przećwiczonych i nieutrwalonych zagadnieniach, część zagadnień, która mogłaby być zrealizowana lepiej, z korzyścią dla uczniów.</a:t>
            </a:r>
          </a:p>
          <a:p>
            <a:pPr marL="0" indent="0">
              <a:buNone/>
            </a:pPr>
            <a:r>
              <a:rPr lang="pl-PL" sz="2000" dirty="0"/>
              <a:t>Można przypuszczać, że nauczyciele deklarujący kłopot z wywiązaniem się z prawnego obowiązku realizacji treści z podstawy programowej, ograniczają do minimum czasochłonne formy zajęć nawet wówczas, gdy mają świadomość negatywnych skutków takiej decyzji. W zestawieniu podlegającego kontroli obowiązku wynikającego wprost z przepisów i dążenia do wysokiej jakości zawsze wygra ten pierwszy.</a:t>
            </a:r>
          </a:p>
        </p:txBody>
      </p:sp>
    </p:spTree>
    <p:extLst>
      <p:ext uri="{BB962C8B-B14F-4D97-AF65-F5344CB8AC3E}">
        <p14:creationId xmlns:p14="http://schemas.microsoft.com/office/powerpoint/2010/main" val="1036463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51B89C8-B158-15D4-220D-99428B4A7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Najważniejsze wyniki – część 1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E86D26C-4F7C-3BCB-AABF-28D49F537C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>
                <a:latin typeface="+mn-lt"/>
              </a:rPr>
              <a:t>1. Nauczyciele deklarują, że nie są w stanie zrealizować średnio 12 procent materiału zapisanego </a:t>
            </a:r>
            <a:br>
              <a:rPr lang="pl-PL" sz="2000" dirty="0">
                <a:latin typeface="+mn-lt"/>
              </a:rPr>
            </a:br>
            <a:r>
              <a:rPr lang="pl-PL" sz="2000" dirty="0">
                <a:latin typeface="+mn-lt"/>
              </a:rPr>
              <a:t>w podstawie programowej. Kolejne kilkanaście procent treści realizują bez wystarczającego przećwiczenia i utrwalenia. Satysfakcjonujący proces dydaktyczny dotyczy tylko 70 proc. treści.</a:t>
            </a:r>
          </a:p>
          <a:p>
            <a:pPr marL="0" indent="0">
              <a:buNone/>
            </a:pPr>
            <a:r>
              <a:rPr lang="pl-PL" sz="2000" dirty="0"/>
              <a:t>Powody takiego stanu mogą być bardzo różne. Na przykład: </a:t>
            </a:r>
          </a:p>
          <a:p>
            <a:r>
              <a:rPr lang="pl-PL" sz="2000" dirty="0"/>
              <a:t>rzeczywiste przeładowania treściami podstawy programowej lub niewłaściwa jej konstrukcja,</a:t>
            </a:r>
          </a:p>
          <a:p>
            <a:pPr>
              <a:spcBef>
                <a:spcPts val="0"/>
              </a:spcBef>
            </a:pPr>
            <a:r>
              <a:rPr lang="pl-PL" sz="2000" dirty="0"/>
              <a:t>realny brak znajomości tego dokumentu przez nauczycieli,</a:t>
            </a:r>
          </a:p>
          <a:p>
            <a:pPr>
              <a:spcBef>
                <a:spcPts val="0"/>
              </a:spcBef>
            </a:pPr>
            <a:r>
              <a:rPr lang="pl-PL" sz="2000" dirty="0"/>
              <a:t>brak wystarczających umiejętności dydaktycznych nauczycieli,</a:t>
            </a:r>
          </a:p>
          <a:p>
            <a:pPr>
              <a:spcBef>
                <a:spcPts val="0"/>
              </a:spcBef>
            </a:pPr>
            <a:r>
              <a:rPr lang="pl-PL" sz="2000" dirty="0"/>
              <a:t>nieodpowiednia jakość lub zły sposób korzystania z materiałów dydaktycznych </a:t>
            </a:r>
            <a:br>
              <a:rPr lang="pl-PL" sz="2000" dirty="0"/>
            </a:br>
            <a:r>
              <a:rPr lang="pl-PL" sz="2000" dirty="0"/>
              <a:t>takich jak np. podręczniki lub ćwiczenia,</a:t>
            </a:r>
          </a:p>
          <a:p>
            <a:pPr>
              <a:spcBef>
                <a:spcPts val="0"/>
              </a:spcBef>
            </a:pPr>
            <a:r>
              <a:rPr lang="pl-PL" sz="2000" dirty="0"/>
              <a:t>niski lub obniżający się poziom wykorzystania czasu na lekcjach, wynikający z osobistych cech uczniów (np. umiejętność koncentracji).</a:t>
            </a:r>
          </a:p>
          <a:p>
            <a:pPr marL="0" indent="0">
              <a:buNone/>
            </a:pPr>
            <a:r>
              <a:rPr lang="pl-PL" sz="2000" dirty="0"/>
              <a:t>Każda z powyższych potencjalnych przyczyn ma jednak charakter systemowy i wymaga pogłębionej analizy. Ze względu na skalę problemu jego rozwiązanie musi mieć także charakter systemowy.</a:t>
            </a:r>
          </a:p>
        </p:txBody>
      </p:sp>
    </p:spTree>
    <p:extLst>
      <p:ext uri="{BB962C8B-B14F-4D97-AF65-F5344CB8AC3E}">
        <p14:creationId xmlns:p14="http://schemas.microsoft.com/office/powerpoint/2010/main" val="3991536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51B89C8-B158-15D4-220D-99428B4A7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Najważniejsze wyniki – część 2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E86D26C-4F7C-3BCB-AABF-28D49F537C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2000" dirty="0">
                <a:latin typeface="+mn-lt"/>
              </a:rPr>
              <a:t>2. Czas odrabiania lekcji w domu to od 13 do 18 godzin tygodniowo. Po dodaniu do tego czasu spędzonego w szkole (ponad 30 godzin w klasach VII i VIII) oraz innych zajęć o charakterze edukacyjnym, otrzymujemy ponad 50 godzin spędzanych na nauce. To znacząco więcej niż czas pracy dorosłego zatrudnionego na etacie.</a:t>
            </a:r>
          </a:p>
          <a:p>
            <a:pPr marL="0" indent="0">
              <a:buNone/>
            </a:pPr>
            <a:r>
              <a:rPr lang="pl-PL" sz="2000" dirty="0"/>
              <a:t>Źródeł takiego stanu można upatrywać w trudnościach napotykanych przez nauczycieli w realizacji programu. Nie nadążając z realizacją programu nauczyciele pozostawiają niektóre zagadnienia do samodzielnego opracowania i/lub utrwalenia. Uczniowie, czując potrzebę wiedzy (motywacja pozytywna) lub presję wynikającą ze zbliżającego się czasu oceniania czy egzaminu (motywacja negatywna), starają się nadrobić braki wiedzy. Uczą się więc godzinami.</a:t>
            </a:r>
          </a:p>
          <a:p>
            <a:pPr marL="0" indent="0">
              <a:buNone/>
            </a:pPr>
            <a:r>
              <a:rPr lang="pl-PL" sz="2000" dirty="0"/>
              <a:t>Nie należy również wykluczyć możliwości pozornej nauki – bezproduktywnego spędzania czasu przy książkach w celu zadowolenia rodziców. Czas ten może, choć nie musi, być poświęcony na naukę. </a:t>
            </a:r>
            <a:br>
              <a:rPr lang="pl-PL" sz="2000" dirty="0"/>
            </a:br>
            <a:r>
              <a:rPr lang="pl-PL" sz="2000" dirty="0"/>
              <a:t>W dobie powszechnej komunikacji elektronicznej może być poświęcany na cokolwiek. </a:t>
            </a:r>
            <a:br>
              <a:rPr lang="pl-PL" sz="2000" dirty="0"/>
            </a:br>
            <a:r>
              <a:rPr lang="pl-PL" sz="2000" dirty="0"/>
              <a:t>Taki scenariusz wydaje się jednak jeszcze gorszy – uczniowie zamknięci godzinami w domach sami pozbawiają się czasu na aktywność. Jej brak, jak wiadomo, wpływa na dobrostan psychiczny uczniów.</a:t>
            </a:r>
          </a:p>
        </p:txBody>
      </p:sp>
    </p:spTree>
    <p:extLst>
      <p:ext uri="{BB962C8B-B14F-4D97-AF65-F5344CB8AC3E}">
        <p14:creationId xmlns:p14="http://schemas.microsoft.com/office/powerpoint/2010/main" val="2815994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51B89C8-B158-15D4-220D-99428B4A7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Najważniejsze wyniki – część 3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E86D26C-4F7C-3BCB-AABF-28D49F537C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>
                <a:latin typeface="+mn-lt"/>
              </a:rPr>
              <a:t>3. Uczniowie nie są samodzielni w nauce. Tylko połowa (SP) i trzy czwarte (LO) zadań realizowana jest przez nich samodzielnie. Pozostały czas nauki angażuje rodziców lub osoby trzecie. Warty podkreślenie jest fakt, iż bardziej samodzielni są uczniowie z rodzin o wyższym statusie społecznym, mierzonym dochodami lub wykształceniem rodziców.</a:t>
            </a:r>
          </a:p>
          <a:p>
            <a:pPr marL="0" indent="0">
              <a:buNone/>
            </a:pPr>
            <a:r>
              <a:rPr lang="pl-PL" sz="2000" dirty="0"/>
              <a:t>Uczniowie z rodzin o wyższym statusie edukacyjnym mają większe, codzienne wsparcie w nauce. Wsparcie polegające niekoniecznie na pomocy w odrabianiu lekcji, a raczej na budowaniu kontekstów dla zdobywanej wiedzy, sposobów myślenia, wyboru lektur, filmów, odwiedzanych miejsc… </a:t>
            </a:r>
            <a:br>
              <a:rPr lang="pl-PL" sz="2000" dirty="0"/>
            </a:br>
            <a:r>
              <a:rPr lang="pl-PL" sz="2000" dirty="0"/>
              <a:t>Wsparcie takie sprawia, że wiedza przekazywana przez nauczycieli jest łatwiejsza do uprządkowania, </a:t>
            </a:r>
            <a:br>
              <a:rPr lang="pl-PL" sz="2000" dirty="0"/>
            </a:br>
            <a:r>
              <a:rPr lang="pl-PL" sz="2000" dirty="0"/>
              <a:t>a jej struktura ułatwia późniejszą naukę. Fakty poznawane w szkole są dla nich łatwiejsze do usystematyzowania i samodzielnego uzupełnienia, nawet w sytuacji, gdy nauczyciel tylko sygnalnie potraktuje daną partię materiału</a:t>
            </a:r>
          </a:p>
          <a:p>
            <a:pPr marL="0" indent="0">
              <a:buNone/>
            </a:pPr>
            <a:r>
              <a:rPr lang="pl-PL" sz="2000" dirty="0"/>
              <a:t>Uczniowie ci mogą wynieść z domu (i zapewne wynoszą) lepszą umiejętność uczenia się </a:t>
            </a:r>
            <a:br>
              <a:rPr lang="pl-PL" sz="2000" dirty="0"/>
            </a:br>
            <a:r>
              <a:rPr lang="pl-PL" sz="2000" dirty="0"/>
              <a:t>i przekonanie, że nauka ma sens.</a:t>
            </a:r>
          </a:p>
        </p:txBody>
      </p:sp>
    </p:spTree>
    <p:extLst>
      <p:ext uri="{BB962C8B-B14F-4D97-AF65-F5344CB8AC3E}">
        <p14:creationId xmlns:p14="http://schemas.microsoft.com/office/powerpoint/2010/main" val="4011183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8B56E7D-2EC5-7E0C-8C2C-044D50C2C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Najważniejsze wyniki – część 4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A9C18C7-A54E-71C3-1B1C-AB5DA2D8EC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/>
              <a:t>Inaczej jest w przypadku uczniów, którzy nie mogą uzyskać takiego wsparcia od najbliższych. Muszą oni w większym stopniu polegać wyłącznie na wiedzy przekazanej i przećwiczonej z nauczycielami. </a:t>
            </a:r>
            <a:br>
              <a:rPr lang="pl-PL" sz="2000" dirty="0"/>
            </a:br>
            <a:r>
              <a:rPr lang="pl-PL" sz="2000" dirty="0"/>
              <a:t>A na to nie ma czasu. Pozostają więc sami z nieukładającymi się strukturę faktami, pojęciami </a:t>
            </a:r>
            <a:br>
              <a:rPr lang="pl-PL" sz="2000" dirty="0"/>
            </a:br>
            <a:r>
              <a:rPr lang="pl-PL" sz="2000" dirty="0"/>
              <a:t>i umiejętnościami, dla których trudno im czasem znaleźć uzasadnienie. Uczą się więc literalnie tego, </a:t>
            </a:r>
            <a:br>
              <a:rPr lang="pl-PL" sz="2000" dirty="0"/>
            </a:br>
            <a:r>
              <a:rPr lang="pl-PL" sz="2000" dirty="0"/>
              <a:t>co w szkole a to, pozbawione ćwiczeń, przykładów zastosowań z większym trudem przekształca się </a:t>
            </a:r>
            <a:br>
              <a:rPr lang="pl-PL" sz="2000" dirty="0"/>
            </a:br>
            <a:r>
              <a:rPr lang="pl-PL" sz="2000" dirty="0"/>
              <a:t>w  sieć wiedzy i często pozostaje jedynie zlepkiem faktów do nauczenia się.</a:t>
            </a:r>
          </a:p>
          <a:p>
            <a:pPr marL="0" indent="0">
              <a:buNone/>
            </a:pPr>
            <a:r>
              <a:rPr lang="pl-PL" sz="2000" dirty="0"/>
              <a:t>Szkoła zmuszona do uczenia w sposób nieefektywny wydaje się pogłębiać rozwarstwienie społeczne. Jeśli Państwo chce wsparć rodziny o niższym potencjale edukacyjnym konieczny jest powrót do poważnego namysłu nad nauczanymi treściami, celami i metodami pracy szkół.</a:t>
            </a:r>
          </a:p>
        </p:txBody>
      </p:sp>
    </p:spTree>
    <p:extLst>
      <p:ext uri="{BB962C8B-B14F-4D97-AF65-F5344CB8AC3E}">
        <p14:creationId xmlns:p14="http://schemas.microsoft.com/office/powerpoint/2010/main" val="1626052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8B56E7D-2EC5-7E0C-8C2C-044D50C2C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Najważniejsze wyniki – część 5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A9C18C7-A54E-71C3-1B1C-AB5DA2D8EC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>
                <a:latin typeface="+mn-lt"/>
              </a:rPr>
              <a:t>4. Cele pracy szkół wyznaczane przez rodziców i nauczycieli są zbieżne. Obie grupy badanych wskazywały na to, że kluczowe znaczenie ma to, by szkoła zapewniła uczniom:</a:t>
            </a:r>
          </a:p>
          <a:p>
            <a:pPr>
              <a:spcBef>
                <a:spcPts val="600"/>
              </a:spcBef>
            </a:pPr>
            <a:r>
              <a:rPr lang="pl-PL" sz="2000" i="1" dirty="0">
                <a:latin typeface="+mn-lt"/>
              </a:rPr>
              <a:t>nabycie umiejętności współpracy, współżycia społecznego,</a:t>
            </a:r>
          </a:p>
          <a:p>
            <a:pPr>
              <a:spcBef>
                <a:spcPts val="0"/>
              </a:spcBef>
            </a:pPr>
            <a:r>
              <a:rPr lang="pl-PL" sz="2000" i="1" dirty="0">
                <a:latin typeface="+mn-lt"/>
              </a:rPr>
              <a:t>nabycie umiejętności rozwiązywania problemów,</a:t>
            </a:r>
          </a:p>
          <a:p>
            <a:pPr>
              <a:spcBef>
                <a:spcPts val="0"/>
              </a:spcBef>
            </a:pPr>
            <a:r>
              <a:rPr lang="pl-PL" sz="2000" i="1" dirty="0">
                <a:latin typeface="+mn-lt"/>
              </a:rPr>
              <a:t>nabycie umiejętności radzenia sobie na rynku pracy,</a:t>
            </a:r>
          </a:p>
          <a:p>
            <a:pPr>
              <a:spcBef>
                <a:spcPts val="0"/>
              </a:spcBef>
            </a:pPr>
            <a:r>
              <a:rPr lang="pl-PL" sz="2000" i="1" dirty="0">
                <a:latin typeface="+mn-lt"/>
              </a:rPr>
              <a:t>dobre zdanie egzaminu końcowego.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pl-PL" sz="2000" dirty="0">
                <a:latin typeface="+mn-lt"/>
              </a:rPr>
              <a:t>Zaskakująco nisko umieszczono: </a:t>
            </a:r>
            <a:r>
              <a:rPr lang="pl-PL" sz="2000" i="1" dirty="0">
                <a:latin typeface="+mn-lt"/>
              </a:rPr>
              <a:t>zdobycie wiedzy (znajomość faktów, dat, pojęć).</a:t>
            </a:r>
            <a:r>
              <a:rPr lang="pl-PL" sz="2000" dirty="0">
                <a:latin typeface="+mn-lt"/>
              </a:rPr>
              <a:t> Za zupełnie nieistotne uznano: </a:t>
            </a:r>
            <a:r>
              <a:rPr lang="pl-PL" sz="2000" i="1" dirty="0">
                <a:latin typeface="+mn-lt"/>
              </a:rPr>
              <a:t>ukształtowanie postawy patriotycznej oraz zdobycie sprawności fizycznej.</a:t>
            </a:r>
          </a:p>
          <a:p>
            <a:pPr marL="0" indent="0">
              <a:buNone/>
            </a:pPr>
            <a:r>
              <a:rPr lang="pl-PL" sz="2000" dirty="0"/>
              <a:t>Wybór trzech pierwszych celów może świadczyć o szerokim spojrzeniu na edukację, </a:t>
            </a:r>
            <a:br>
              <a:rPr lang="pl-PL" sz="2000" dirty="0"/>
            </a:br>
            <a:r>
              <a:rPr lang="pl-PL" sz="2000" dirty="0"/>
              <a:t>o dostrzeganiu w niej istotnego elementu rozwoju społeczeństwa przez dobre przygotowanie </a:t>
            </a:r>
            <a:br>
              <a:rPr lang="pl-PL" sz="2000" dirty="0"/>
            </a:br>
            <a:r>
              <a:rPr lang="pl-PL" sz="2000" dirty="0"/>
              <a:t>uczniów do późniejszego życia. Czwarty, związany z egzaminem końcowym, wydaje się być wyrazem pragmatyzmu – szczególnie, gdy deklaracje składają rodzice uczniów w ostatnich klasach szkoły podstawowej i szkół kończących się maturą.</a:t>
            </a:r>
          </a:p>
        </p:txBody>
      </p:sp>
    </p:spTree>
    <p:extLst>
      <p:ext uri="{BB962C8B-B14F-4D97-AF65-F5344CB8AC3E}">
        <p14:creationId xmlns:p14="http://schemas.microsoft.com/office/powerpoint/2010/main" val="386133770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1321</TotalTime>
  <Words>2912</Words>
  <Application>Microsoft Office PowerPoint</Application>
  <PresentationFormat>Panoramiczny</PresentationFormat>
  <Paragraphs>199</Paragraphs>
  <Slides>47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47</vt:i4>
      </vt:variant>
    </vt:vector>
  </HeadingPairs>
  <TitlesOfParts>
    <vt:vector size="52" baseType="lpstr">
      <vt:lpstr>Arial</vt:lpstr>
      <vt:lpstr>Calibri</vt:lpstr>
      <vt:lpstr>Calibri Light</vt:lpstr>
      <vt:lpstr>Raleway</vt:lpstr>
      <vt:lpstr>Motyw pakietu Office</vt:lpstr>
      <vt:lpstr>Wybrane problemy edukacji w Polsce</vt:lpstr>
      <vt:lpstr>Metodologia badania</vt:lpstr>
      <vt:lpstr>Prezentacja programu PowerPoint</vt:lpstr>
      <vt:lpstr>Podsumowanie wyników</vt:lpstr>
      <vt:lpstr>Najważniejsze wyniki – część 1</vt:lpstr>
      <vt:lpstr>Najważniejsze wyniki – część 2</vt:lpstr>
      <vt:lpstr>Najważniejsze wyniki – część 3</vt:lpstr>
      <vt:lpstr>Najważniejsze wyniki – część 4</vt:lpstr>
      <vt:lpstr>Najważniejsze wyniki – część 5</vt:lpstr>
      <vt:lpstr>Najważniejsze wyniki – część 6</vt:lpstr>
      <vt:lpstr>Najważniejsze wyniki – część 7</vt:lpstr>
      <vt:lpstr>Rekomendacje</vt:lpstr>
      <vt:lpstr>Ankieta dla rodziców</vt:lpstr>
      <vt:lpstr>Twoje dziecko uczęszcza do:</vt:lpstr>
      <vt:lpstr>Miejsce zamieszkania rodzica</vt:lpstr>
      <vt:lpstr>Wykształcenie i status materialny rodzica</vt:lpstr>
      <vt:lpstr>Ankieta dla rodziców</vt:lpstr>
      <vt:lpstr>Ile czasu Twoje dziecko spędza na odrabianiu lekcji w domu? (godzin, średnio dziennie)</vt:lpstr>
      <vt:lpstr>Ile czasu Twoje dziecko spędza na zajęciach dodatkowych związanych z nauką? (godzin, średnio tygodniowo) </vt:lpstr>
      <vt:lpstr>Ile czasu Twoje dziecko spędza? (godzin, średnio tygodniowo)</vt:lpstr>
      <vt:lpstr>Inne aktywności uczniów</vt:lpstr>
      <vt:lpstr>Zajęcia uczniów – omówienie</vt:lpstr>
      <vt:lpstr>Jaką część zadań domowych Twoje dziecko odrabia samodzielnie?  Samodzielnie, czyli bez pomocy Twojej, korepetytora i innych osób.</vt:lpstr>
      <vt:lpstr>Jaką część zadań domowych Twoje dziecko odrabia samodzielnie? (wg wykształcenia rodzica) </vt:lpstr>
      <vt:lpstr>Jaką część zadań domowych Twoje dziecko odrabia samodzielnie? (wg zamożności)</vt:lpstr>
      <vt:lpstr>Samodzielność uczniów w odrabianiu lekcji - omówienie</vt:lpstr>
      <vt:lpstr>Na ile ważne jest, by szkoła zapewniła Twojemu dziecku:  Każde stwierdzenie proszę ocenić w skali 1-6, gdzie 1 oznacza, że jest to zdecydowanie nieważne, 6 - zdecydowanie ważne</vt:lpstr>
      <vt:lpstr>Co przede wszystkim powinna zagwarantować uczniom szkoła? (max 3 odpowiedzi z listy)</vt:lpstr>
      <vt:lpstr>Najważniejsze cele stawiane przez rodziców przed szkołą </vt:lpstr>
      <vt:lpstr>Ankieta dla nauczycieli</vt:lpstr>
      <vt:lpstr>Miejsce pracy</vt:lpstr>
      <vt:lpstr>Czy pełni Pani/Pan funkcję kierowniczą?</vt:lpstr>
      <vt:lpstr>Płeć i staż pracy nauczycieli</vt:lpstr>
      <vt:lpstr>Wielkość i lokalizacja szkół</vt:lpstr>
      <vt:lpstr>Ankieta dla nauczycieli</vt:lpstr>
      <vt:lpstr>Wybierz maksymalnie trzy najważniejsze cele działania szkoły (max 3 odpowiedzi z listy)</vt:lpstr>
      <vt:lpstr>Najważniejsze cele działania szkoły - nauczyciele</vt:lpstr>
      <vt:lpstr>Na ile ważne jest, by szkoła (jako całość) zapewniła uczniom:  Każde stwierdzenie proszę ocenić w skali 1-6, gdzie 1 oznacza, że jest to zdecydowanie nieważne, 6 - zdecydowanie ważne</vt:lpstr>
      <vt:lpstr>W jakim stopniu Twoja szkoła rzeczywiście pomaga uczniom w:  Każde stwierdzenie proszę ocenić w szkolnej skali 1-6, gdzie 1 oznacza, że jest to zdecydowanie nie, 6 - zdecydowanie tak</vt:lpstr>
      <vt:lpstr>Dystans między oceną stopnia realizacji celu  a przypisywanym mu znaczeniem (wartość ujemna oznacza stopień realizacji celu niższy od oczekiwań,  wartość dodatnia oznacza że stopień realizacji celu przekracza oczekiwania)</vt:lpstr>
      <vt:lpstr>Dystans między oceną stopnia realizacji celu  a przypisywanym mu znaczeniem</vt:lpstr>
      <vt:lpstr>Realizacja podstawy programowej</vt:lpstr>
      <vt:lpstr>Realizacja podstawy programowej</vt:lpstr>
      <vt:lpstr>Realizacja podstawy programowej</vt:lpstr>
      <vt:lpstr>Realizacja zajęć w formach wymagających czasu</vt:lpstr>
      <vt:lpstr>Realizacja zajęć w formach wymagających czasu</vt:lpstr>
      <vt:lpstr>Realizacja zajęć w formach wymagających czasu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Szymon Więsław</dc:creator>
  <cp:lastModifiedBy>Andrzej Porawski</cp:lastModifiedBy>
  <cp:revision>29</cp:revision>
  <dcterms:created xsi:type="dcterms:W3CDTF">2023-05-24T15:35:12Z</dcterms:created>
  <dcterms:modified xsi:type="dcterms:W3CDTF">2023-06-15T19:29:15Z</dcterms:modified>
</cp:coreProperties>
</file>