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366" r:id="rId2"/>
    <p:sldId id="367" r:id="rId3"/>
    <p:sldId id="371" r:id="rId4"/>
    <p:sldId id="370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2" r:id="rId25"/>
    <p:sldId id="393" r:id="rId26"/>
    <p:sldId id="394" r:id="rId27"/>
    <p:sldId id="395" r:id="rId28"/>
    <p:sldId id="396" r:id="rId29"/>
    <p:sldId id="39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379E535-02F0-4D45-BAE7-F27E9EF35E3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Pracodawca nie może zabronić swojemu pracownikowi pracy w innej firmie.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Zniesienie zakazu dotyczy współpracy z inną firmą zarówno na podstawie umowy o pracę, jak i innej umowy,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na przykład umowy - zlecenia czy umowy o dzieło.</a:t>
          </a:r>
        </a:p>
      </dgm:t>
    </dgm:pt>
    <dgm:pt modelId="{41A57563-B5E1-4D11-8349-97289AA2A5D3}" type="parTrans" cxnId="{0CC86327-B7E9-45AD-AB9E-39662AF503C6}">
      <dgm:prSet/>
      <dgm:spPr/>
      <dgm:t>
        <a:bodyPr/>
        <a:lstStyle/>
        <a:p>
          <a:endParaRPr lang="pl-PL"/>
        </a:p>
      </dgm:t>
    </dgm:pt>
    <dgm:pt modelId="{DA8910B4-E17A-497B-8234-62CB529307D3}" type="sibTrans" cxnId="{0CC86327-B7E9-45AD-AB9E-39662AF503C6}">
      <dgm:prSet/>
      <dgm:spPr/>
      <dgm:t>
        <a:bodyPr/>
        <a:lstStyle/>
        <a:p>
          <a:endParaRPr lang="pl-PL"/>
        </a:p>
      </dgm:t>
    </dgm:pt>
    <dgm:pt modelId="{A6E19C46-BAC2-4C2E-B483-7EEECF677115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Zakaz równoległego zatrudnienia obowiązuje tylko wtedy, gdy pracodawca zawrze ze swoim pracownikiem umowę o zakazie konkurencji w trakcie trwania stosunku pracy. </a:t>
          </a:r>
          <a:r>
            <a:rPr lang="pl-PL" dirty="0">
              <a:solidFill>
                <a:schemeClr val="tx1"/>
              </a:solidFill>
            </a:rPr>
            <a:t>Pracownik po jej podpisaniu musi powstrzymać się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od podejmowania dodatkowego zajęcia.</a:t>
          </a:r>
        </a:p>
      </dgm:t>
    </dgm:pt>
    <dgm:pt modelId="{B22D1873-95E8-4FD0-919A-5CBE9ADBCFE4}" type="parTrans" cxnId="{750F4D96-C1CE-4F0F-9A1C-986DC6813A84}">
      <dgm:prSet/>
      <dgm:spPr/>
      <dgm:t>
        <a:bodyPr/>
        <a:lstStyle/>
        <a:p>
          <a:endParaRPr lang="pl-PL"/>
        </a:p>
      </dgm:t>
    </dgm:pt>
    <dgm:pt modelId="{A11C2D0B-BB1E-47BD-BA3F-4E56C8F1B79D}" type="sibTrans" cxnId="{750F4D96-C1CE-4F0F-9A1C-986DC6813A84}">
      <dgm:prSet/>
      <dgm:spPr/>
      <dgm:t>
        <a:bodyPr/>
        <a:lstStyle/>
        <a:p>
          <a:endParaRPr lang="pl-PL"/>
        </a:p>
      </dgm:t>
    </dgm:pt>
    <dgm:pt modelId="{21F06B24-3859-4D0C-AA66-ED69AF83B10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Ponadto pracodawca może zabronić pracownikowi wykonywania pracy dla innego pracodawcy, gdy uprawniają go do tego inne przepisy.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Na przykład przepisy dotyczące zatrudnienia pracowników samorządowych wprost zakazują wykonywania zajęć, które wiązałyby się z naruszeniem obowiązków służbowych.</a:t>
          </a:r>
        </a:p>
      </dgm:t>
    </dgm:pt>
    <dgm:pt modelId="{78CD6E82-4CB6-4D21-BF23-F7EF27A43B68}" type="parTrans" cxnId="{E2B3B2D6-79CA-41F9-BA31-6C2E9AC9D1C9}">
      <dgm:prSet/>
      <dgm:spPr/>
      <dgm:t>
        <a:bodyPr/>
        <a:lstStyle/>
        <a:p>
          <a:endParaRPr lang="pl-PL"/>
        </a:p>
      </dgm:t>
    </dgm:pt>
    <dgm:pt modelId="{CF8EA787-7EB3-4E9D-8756-8F4E85275A1D}" type="sibTrans" cxnId="{E2B3B2D6-79CA-41F9-BA31-6C2E9AC9D1C9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164FCA24-CD80-4085-9577-81FC3A75B7ED}" type="pres">
      <dgm:prSet presAssocID="{5379E535-02F0-4D45-BAE7-F27E9EF35E3D}" presName="node" presStyleLbl="node1" presStyleIdx="0" presStyleCnt="3" custScaleY="184127">
        <dgm:presLayoutVars>
          <dgm:bulletEnabled val="1"/>
        </dgm:presLayoutVars>
      </dgm:prSet>
      <dgm:spPr/>
    </dgm:pt>
    <dgm:pt modelId="{A149B4BE-F8C4-44D4-B940-AC79B9F81BD0}" type="pres">
      <dgm:prSet presAssocID="{DA8910B4-E17A-497B-8234-62CB529307D3}" presName="sibTrans" presStyleCnt="0"/>
      <dgm:spPr/>
    </dgm:pt>
    <dgm:pt modelId="{A6FA5480-9177-45C7-9939-D2BC6A7EB67A}" type="pres">
      <dgm:prSet presAssocID="{A6E19C46-BAC2-4C2E-B483-7EEECF677115}" presName="node" presStyleLbl="node1" presStyleIdx="1" presStyleCnt="3" custScaleY="184303">
        <dgm:presLayoutVars>
          <dgm:bulletEnabled val="1"/>
        </dgm:presLayoutVars>
      </dgm:prSet>
      <dgm:spPr/>
    </dgm:pt>
    <dgm:pt modelId="{E58AAB04-A19F-4DF9-BE0E-79987DFD3E6A}" type="pres">
      <dgm:prSet presAssocID="{A11C2D0B-BB1E-47BD-BA3F-4E56C8F1B79D}" presName="sibTrans" presStyleCnt="0"/>
      <dgm:spPr/>
    </dgm:pt>
    <dgm:pt modelId="{43A06931-BAEC-433F-B814-6818B0093122}" type="pres">
      <dgm:prSet presAssocID="{21F06B24-3859-4D0C-AA66-ED69AF83B103}" presName="node" presStyleLbl="node1" presStyleIdx="2" presStyleCnt="3" custScaleY="184303">
        <dgm:presLayoutVars>
          <dgm:bulletEnabled val="1"/>
        </dgm:presLayoutVars>
      </dgm:prSet>
      <dgm:spPr/>
    </dgm:pt>
  </dgm:ptLst>
  <dgm:cxnLst>
    <dgm:cxn modelId="{0CC86327-B7E9-45AD-AB9E-39662AF503C6}" srcId="{A50ACAB2-F73B-486C-84E9-869BB593DB3E}" destId="{5379E535-02F0-4D45-BAE7-F27E9EF35E3D}" srcOrd="0" destOrd="0" parTransId="{41A57563-B5E1-4D11-8349-97289AA2A5D3}" sibTransId="{DA8910B4-E17A-497B-8234-62CB529307D3}"/>
    <dgm:cxn modelId="{24DA6E83-0FBF-45E0-87BB-0D36F19813A5}" type="presOf" srcId="{5379E535-02F0-4D45-BAE7-F27E9EF35E3D}" destId="{164FCA24-CD80-4085-9577-81FC3A75B7ED}" srcOrd="0" destOrd="0" presId="urn:microsoft.com/office/officeart/2005/8/layout/default"/>
    <dgm:cxn modelId="{851E5E89-D342-4EC8-BBA8-864C4246B194}" type="presOf" srcId="{A6E19C46-BAC2-4C2E-B483-7EEECF677115}" destId="{A6FA5480-9177-45C7-9939-D2BC6A7EB67A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750F4D96-C1CE-4F0F-9A1C-986DC6813A84}" srcId="{A50ACAB2-F73B-486C-84E9-869BB593DB3E}" destId="{A6E19C46-BAC2-4C2E-B483-7EEECF677115}" srcOrd="1" destOrd="0" parTransId="{B22D1873-95E8-4FD0-919A-5CBE9ADBCFE4}" sibTransId="{A11C2D0B-BB1E-47BD-BA3F-4E56C8F1B79D}"/>
    <dgm:cxn modelId="{E2B3B2D6-79CA-41F9-BA31-6C2E9AC9D1C9}" srcId="{A50ACAB2-F73B-486C-84E9-869BB593DB3E}" destId="{21F06B24-3859-4D0C-AA66-ED69AF83B103}" srcOrd="2" destOrd="0" parTransId="{78CD6E82-4CB6-4D21-BF23-F7EF27A43B68}" sibTransId="{CF8EA787-7EB3-4E9D-8756-8F4E85275A1D}"/>
    <dgm:cxn modelId="{DDCA02DE-3C6A-4EEE-B8CA-A92B8268EC9E}" type="presOf" srcId="{21F06B24-3859-4D0C-AA66-ED69AF83B103}" destId="{43A06931-BAEC-433F-B814-6818B0093122}" srcOrd="0" destOrd="0" presId="urn:microsoft.com/office/officeart/2005/8/layout/default"/>
    <dgm:cxn modelId="{6D036A7B-836E-4508-B3DA-93CF516C0CE8}" type="presParOf" srcId="{66EE4105-C5D8-4A6E-9DE3-BBE2608AA2E4}" destId="{164FCA24-CD80-4085-9577-81FC3A75B7ED}" srcOrd="0" destOrd="0" presId="urn:microsoft.com/office/officeart/2005/8/layout/default"/>
    <dgm:cxn modelId="{D229F3C7-872B-4C56-BBED-4ABF5EE73F84}" type="presParOf" srcId="{66EE4105-C5D8-4A6E-9DE3-BBE2608AA2E4}" destId="{A149B4BE-F8C4-44D4-B940-AC79B9F81BD0}" srcOrd="1" destOrd="0" presId="urn:microsoft.com/office/officeart/2005/8/layout/default"/>
    <dgm:cxn modelId="{26A355C8-E8E3-4457-BD29-2FBE702B6C9F}" type="presParOf" srcId="{66EE4105-C5D8-4A6E-9DE3-BBE2608AA2E4}" destId="{A6FA5480-9177-45C7-9939-D2BC6A7EB67A}" srcOrd="2" destOrd="0" presId="urn:microsoft.com/office/officeart/2005/8/layout/default"/>
    <dgm:cxn modelId="{4A39E423-64C2-47F0-8CAA-B03F136820DE}" type="presParOf" srcId="{66EE4105-C5D8-4A6E-9DE3-BBE2608AA2E4}" destId="{E58AAB04-A19F-4DF9-BE0E-79987DFD3E6A}" srcOrd="3" destOrd="0" presId="urn:microsoft.com/office/officeart/2005/8/layout/default"/>
    <dgm:cxn modelId="{687ADC25-90C7-4A88-B3E0-5BC370ED0CD8}" type="presParOf" srcId="{66EE4105-C5D8-4A6E-9DE3-BBE2608AA2E4}" destId="{43A06931-BAEC-433F-B814-6818B00931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EE6F271A-F70D-46EE-ADCB-EB74819B8BAA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prawie pracownika do szkoleń, jeżeli pracodawca je zapewnia, w szczególności</a:t>
          </a:r>
        </a:p>
      </dgm:t>
    </dgm:pt>
    <dgm:pt modelId="{5F77A42F-3734-4988-93A4-5482E8D94E2E}" type="parTrans" cxnId="{64B41CE3-CE52-4175-B590-D8E869C9A712}">
      <dgm:prSet/>
      <dgm:spPr/>
      <dgm:t>
        <a:bodyPr/>
        <a:lstStyle/>
        <a:p>
          <a:endParaRPr lang="pl-PL"/>
        </a:p>
      </dgm:t>
    </dgm:pt>
    <dgm:pt modelId="{85F1AD65-80BC-4275-A062-C3CB79D28D02}" type="sibTrans" cxnId="{64B41CE3-CE52-4175-B590-D8E869C9A712}">
      <dgm:prSet/>
      <dgm:spPr/>
      <dgm:t>
        <a:bodyPr/>
        <a:lstStyle/>
        <a:p>
          <a:endParaRPr lang="pl-PL"/>
        </a:p>
      </dgm:t>
    </dgm:pt>
    <dgm:pt modelId="{1F6647BD-0153-45E6-A714-F2EB9CD9DF9B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o ogólnych zasadach polityki szkoleniowej pracodawcy</a:t>
          </a:r>
        </a:p>
      </dgm:t>
    </dgm:pt>
    <dgm:pt modelId="{CB097CB1-5C5F-42DC-8F9C-8470E31D4B84}" type="parTrans" cxnId="{E788AFB3-0AF5-44F9-A3E8-384C3441C5FF}">
      <dgm:prSet/>
      <dgm:spPr/>
      <dgm:t>
        <a:bodyPr/>
        <a:lstStyle/>
        <a:p>
          <a:endParaRPr lang="pl-PL"/>
        </a:p>
      </dgm:t>
    </dgm:pt>
    <dgm:pt modelId="{A82A287A-07D0-4246-ADA4-281898070442}" type="sibTrans" cxnId="{E788AFB3-0AF5-44F9-A3E8-384C3441C5FF}">
      <dgm:prSet/>
      <dgm:spPr/>
      <dgm:t>
        <a:bodyPr/>
        <a:lstStyle/>
        <a:p>
          <a:endParaRPr lang="pl-PL"/>
        </a:p>
      </dgm:t>
    </dgm:pt>
    <dgm:pt modelId="{CC601018-E83B-426E-BAD6-00EFCF7C4EA0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układzie zbiorowym pracy lub innym porozumieniu zbiorowym, którym pracownik jest objęty, a w przypadku zawarcia porozumienia zbiorowego poza zakładem pracy przez wspólne organy lub instytucje – nazwie takich organów lub instytucji</a:t>
          </a:r>
        </a:p>
      </dgm:t>
    </dgm:pt>
    <dgm:pt modelId="{AB9B8138-AFAE-487D-906E-AFC29D6A21F8}" type="parTrans" cxnId="{EF047BD4-7B42-4D2A-BE68-0355DBB6F5BB}">
      <dgm:prSet/>
      <dgm:spPr/>
      <dgm:t>
        <a:bodyPr/>
        <a:lstStyle/>
        <a:p>
          <a:endParaRPr lang="pl-PL"/>
        </a:p>
      </dgm:t>
    </dgm:pt>
    <dgm:pt modelId="{1DD4F97A-966E-40EB-904D-662B4FBB5A06}" type="sibTrans" cxnId="{EF047BD4-7B42-4D2A-BE68-0355DBB6F5BB}">
      <dgm:prSet/>
      <dgm:spPr/>
      <dgm:t>
        <a:bodyPr/>
        <a:lstStyle/>
        <a:p>
          <a:endParaRPr lang="pl-PL"/>
        </a:p>
      </dgm:t>
    </dgm:pt>
    <dgm:pt modelId="{E70CE7B4-DCE0-43B3-82E3-BA222D575E8F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w przypadku, gdy nie ustalono regulaminu pracy – terminie, miejscu, czasie</a:t>
          </a:r>
        </a:p>
      </dgm:t>
    </dgm:pt>
    <dgm:pt modelId="{B2531AAA-FA89-403C-B335-9597B1AC6DCF}" type="parTrans" cxnId="{1A81E83C-0899-4D2B-8EFE-61BFF4F06FEA}">
      <dgm:prSet/>
      <dgm:spPr/>
      <dgm:t>
        <a:bodyPr/>
        <a:lstStyle/>
        <a:p>
          <a:endParaRPr lang="pl-PL"/>
        </a:p>
      </dgm:t>
    </dgm:pt>
    <dgm:pt modelId="{AE56CDD1-A602-4089-8A9F-D11BD81F46C5}" type="sibTrans" cxnId="{1A81E83C-0899-4D2B-8EFE-61BFF4F06FEA}">
      <dgm:prSet/>
      <dgm:spPr/>
      <dgm:t>
        <a:bodyPr/>
        <a:lstStyle/>
        <a:p>
          <a:endParaRPr lang="pl-PL"/>
        </a:p>
      </dgm:t>
    </dgm:pt>
    <dgm:pt modelId="{1A959D8E-C7AD-4E13-96FD-FB5821225E07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i częstotliwości wypłacania wynagrodzenia za pracę, porze nocnej oraz przyjętym</a:t>
          </a:r>
        </a:p>
      </dgm:t>
    </dgm:pt>
    <dgm:pt modelId="{24AC6970-6F6A-474F-BCE4-155439C3FA31}" type="parTrans" cxnId="{02044084-79AA-4232-A2B1-03CE79C6524C}">
      <dgm:prSet/>
      <dgm:spPr/>
      <dgm:t>
        <a:bodyPr/>
        <a:lstStyle/>
        <a:p>
          <a:endParaRPr lang="pl-PL"/>
        </a:p>
      </dgm:t>
    </dgm:pt>
    <dgm:pt modelId="{B7E70EFB-6DFF-410E-B966-259E6D922EF9}" type="sibTrans" cxnId="{02044084-79AA-4232-A2B1-03CE79C6524C}">
      <dgm:prSet/>
      <dgm:spPr/>
      <dgm:t>
        <a:bodyPr/>
        <a:lstStyle/>
        <a:p>
          <a:endParaRPr lang="pl-PL"/>
        </a:p>
      </dgm:t>
    </dgm:pt>
    <dgm:pt modelId="{A47EEB5F-F49D-4BCB-8A0F-DFB146C48B36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u danego pracodawcy sposobie potwierdzania przez pracowników przybycia i obecności w pracy oraz usprawiedliwiania nieobecności w pracy.</a:t>
          </a:r>
        </a:p>
      </dgm:t>
    </dgm:pt>
    <dgm:pt modelId="{78C3D19B-0E7A-42AC-B3E6-40B0A3599BD8}" type="parTrans" cxnId="{18E2FAB9-FD87-454E-A640-F913302A5950}">
      <dgm:prSet/>
      <dgm:spPr/>
      <dgm:t>
        <a:bodyPr/>
        <a:lstStyle/>
        <a:p>
          <a:endParaRPr lang="pl-PL"/>
        </a:p>
      </dgm:t>
    </dgm:pt>
    <dgm:pt modelId="{BD5E96A0-1325-4993-AC38-ED8676BE8626}" type="sibTrans" cxnId="{18E2FAB9-FD87-454E-A640-F913302A5950}">
      <dgm:prSet/>
      <dgm:spPr/>
      <dgm:t>
        <a:bodyPr/>
        <a:lstStyle/>
        <a:p>
          <a:endParaRPr lang="pl-PL"/>
        </a:p>
      </dgm:t>
    </dgm:pt>
    <dgm:pt modelId="{B76D1D79-39CD-4A36-90DF-E5C0B339F979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Informacje przekaż nie później niż w terminie 7 dni od dnia dopuszczenia pracownika do pracy. Możesz to zrobić również wcześniej, przed nawiązaniem stosunku pracy.</a:t>
          </a:r>
        </a:p>
      </dgm:t>
    </dgm:pt>
    <dgm:pt modelId="{33104130-D479-4AA6-94C7-0D4E83F5C607}" type="parTrans" cxnId="{77FEE280-58A8-4BDD-9ADD-A2D71C586774}">
      <dgm:prSet/>
      <dgm:spPr/>
      <dgm:t>
        <a:bodyPr/>
        <a:lstStyle/>
        <a:p>
          <a:endParaRPr lang="pl-PL"/>
        </a:p>
      </dgm:t>
    </dgm:pt>
    <dgm:pt modelId="{65FBA3B0-64F4-49E3-BFDD-B151B9F1B504}" type="sibTrans" cxnId="{77FEE280-58A8-4BDD-9ADD-A2D71C586774}">
      <dgm:prSet/>
      <dgm:spPr/>
      <dgm:t>
        <a:bodyPr/>
        <a:lstStyle/>
        <a:p>
          <a:endParaRPr lang="pl-PL"/>
        </a:p>
      </dgm:t>
    </dgm:pt>
    <dgm:pt modelId="{00FB38C8-BEC0-4701-9FD4-0763012224CD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Musisz także poinformować pracownika, w terminie 30 dni od dnia dopuszczenia pracownika do pracy, o nazwie instytucji zabezpieczenia społecznego, do których wpływają składki na ubezpieczenia społeczne oraz informacje na temat ochrony związanej z zabezpieczeniem społecznym, zapewnianej przez pracodawcę.</a:t>
          </a:r>
        </a:p>
      </dgm:t>
    </dgm:pt>
    <dgm:pt modelId="{29164CCD-B37D-4FC5-998F-49BFE27C5B4D}" type="parTrans" cxnId="{0FFE7E26-8008-48CE-AB65-9BCB0EA87FD8}">
      <dgm:prSet/>
      <dgm:spPr/>
      <dgm:t>
        <a:bodyPr/>
        <a:lstStyle/>
        <a:p>
          <a:endParaRPr lang="pl-PL"/>
        </a:p>
      </dgm:t>
    </dgm:pt>
    <dgm:pt modelId="{490EFFAE-F0D5-4C88-B292-24BAA3907E32}" type="sibTrans" cxnId="{0FFE7E26-8008-48CE-AB65-9BCB0EA87FD8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F4147B74-452F-457F-BD74-78B917DEAD1B}" type="pres">
      <dgm:prSet presAssocID="{EE6F271A-F70D-46EE-ADCB-EB74819B8BAA}" presName="node" presStyleLbl="node1" presStyleIdx="0" presStyleCnt="8" custScaleY="124259">
        <dgm:presLayoutVars>
          <dgm:bulletEnabled val="1"/>
        </dgm:presLayoutVars>
      </dgm:prSet>
      <dgm:spPr/>
    </dgm:pt>
    <dgm:pt modelId="{9992AD94-75A6-4668-A814-253175970589}" type="pres">
      <dgm:prSet presAssocID="{85F1AD65-80BC-4275-A062-C3CB79D28D02}" presName="sibTrans" presStyleCnt="0"/>
      <dgm:spPr/>
    </dgm:pt>
    <dgm:pt modelId="{973AAAAF-AC49-4870-B56A-48E6359E98A1}" type="pres">
      <dgm:prSet presAssocID="{1F6647BD-0153-45E6-A714-F2EB9CD9DF9B}" presName="node" presStyleLbl="node1" presStyleIdx="1" presStyleCnt="8" custScaleY="123311">
        <dgm:presLayoutVars>
          <dgm:bulletEnabled val="1"/>
        </dgm:presLayoutVars>
      </dgm:prSet>
      <dgm:spPr/>
    </dgm:pt>
    <dgm:pt modelId="{1317CB04-B399-487A-82B8-629272E4DF1A}" type="pres">
      <dgm:prSet presAssocID="{A82A287A-07D0-4246-ADA4-281898070442}" presName="sibTrans" presStyleCnt="0"/>
      <dgm:spPr/>
    </dgm:pt>
    <dgm:pt modelId="{59B277D9-AFE2-428C-AEC5-C280A8C9DCBA}" type="pres">
      <dgm:prSet presAssocID="{CC601018-E83B-426E-BAD6-00EFCF7C4EA0}" presName="node" presStyleLbl="node1" presStyleIdx="2" presStyleCnt="8" custScaleY="119517">
        <dgm:presLayoutVars>
          <dgm:bulletEnabled val="1"/>
        </dgm:presLayoutVars>
      </dgm:prSet>
      <dgm:spPr/>
    </dgm:pt>
    <dgm:pt modelId="{E71487B9-1EF5-4371-86FE-77196534132D}" type="pres">
      <dgm:prSet presAssocID="{1DD4F97A-966E-40EB-904D-662B4FBB5A06}" presName="sibTrans" presStyleCnt="0"/>
      <dgm:spPr/>
    </dgm:pt>
    <dgm:pt modelId="{4EAB52F7-F306-483C-8239-8EE8FF78752D}" type="pres">
      <dgm:prSet presAssocID="{E70CE7B4-DCE0-43B3-82E3-BA222D575E8F}" presName="node" presStyleLbl="node1" presStyleIdx="3" presStyleCnt="8" custScaleY="117620">
        <dgm:presLayoutVars>
          <dgm:bulletEnabled val="1"/>
        </dgm:presLayoutVars>
      </dgm:prSet>
      <dgm:spPr/>
    </dgm:pt>
    <dgm:pt modelId="{7C2014BE-0727-44B6-9209-58A04EDF2D31}" type="pres">
      <dgm:prSet presAssocID="{AE56CDD1-A602-4089-8A9F-D11BD81F46C5}" presName="sibTrans" presStyleCnt="0"/>
      <dgm:spPr/>
    </dgm:pt>
    <dgm:pt modelId="{7310BDB3-F649-4EAA-9303-1CEED7FABBCC}" type="pres">
      <dgm:prSet presAssocID="{1A959D8E-C7AD-4E13-96FD-FB5821225E07}" presName="node" presStyleLbl="node1" presStyleIdx="4" presStyleCnt="8" custScaleY="117146">
        <dgm:presLayoutVars>
          <dgm:bulletEnabled val="1"/>
        </dgm:presLayoutVars>
      </dgm:prSet>
      <dgm:spPr/>
    </dgm:pt>
    <dgm:pt modelId="{899379CE-9306-4BDB-A4B2-A72ED4E4ED85}" type="pres">
      <dgm:prSet presAssocID="{B7E70EFB-6DFF-410E-B966-259E6D922EF9}" presName="sibTrans" presStyleCnt="0"/>
      <dgm:spPr/>
    </dgm:pt>
    <dgm:pt modelId="{596C2408-C244-4667-85EC-CDC9C43F6FCA}" type="pres">
      <dgm:prSet presAssocID="{A47EEB5F-F49D-4BCB-8A0F-DFB146C48B36}" presName="node" presStyleLbl="node1" presStyleIdx="5" presStyleCnt="8" custScaleY="112275">
        <dgm:presLayoutVars>
          <dgm:bulletEnabled val="1"/>
        </dgm:presLayoutVars>
      </dgm:prSet>
      <dgm:spPr/>
    </dgm:pt>
    <dgm:pt modelId="{A1FB6D3C-9FBA-447D-8303-4A5A5DEA46CF}" type="pres">
      <dgm:prSet presAssocID="{BD5E96A0-1325-4993-AC38-ED8676BE8626}" presName="sibTrans" presStyleCnt="0"/>
      <dgm:spPr/>
    </dgm:pt>
    <dgm:pt modelId="{DDA8D0EA-9175-48A7-A5EB-9F4A79267ABB}" type="pres">
      <dgm:prSet presAssocID="{B76D1D79-39CD-4A36-90DF-E5C0B339F979}" presName="node" presStyleLbl="node1" presStyleIdx="6" presStyleCnt="8" custScaleY="112275">
        <dgm:presLayoutVars>
          <dgm:bulletEnabled val="1"/>
        </dgm:presLayoutVars>
      </dgm:prSet>
      <dgm:spPr/>
    </dgm:pt>
    <dgm:pt modelId="{51D75B56-112B-4E26-AA0E-12C40D38925B}" type="pres">
      <dgm:prSet presAssocID="{65FBA3B0-64F4-49E3-BFDD-B151B9F1B504}" presName="sibTrans" presStyleCnt="0"/>
      <dgm:spPr/>
    </dgm:pt>
    <dgm:pt modelId="{CF59CD1E-9C1E-4962-9A03-7FF6FE04BC71}" type="pres">
      <dgm:prSet presAssocID="{00FB38C8-BEC0-4701-9FD4-0763012224CD}" presName="node" presStyleLbl="node1" presStyleIdx="7" presStyleCnt="8" custScaleX="115769" custScaleY="113263">
        <dgm:presLayoutVars>
          <dgm:bulletEnabled val="1"/>
        </dgm:presLayoutVars>
      </dgm:prSet>
      <dgm:spPr/>
    </dgm:pt>
  </dgm:ptLst>
  <dgm:cxnLst>
    <dgm:cxn modelId="{0FFE7E26-8008-48CE-AB65-9BCB0EA87FD8}" srcId="{A50ACAB2-F73B-486C-84E9-869BB593DB3E}" destId="{00FB38C8-BEC0-4701-9FD4-0763012224CD}" srcOrd="7" destOrd="0" parTransId="{29164CCD-B37D-4FC5-998F-49BFE27C5B4D}" sibTransId="{490EFFAE-F0D5-4C88-B292-24BAA3907E32}"/>
    <dgm:cxn modelId="{1A81E83C-0899-4D2B-8EFE-61BFF4F06FEA}" srcId="{A50ACAB2-F73B-486C-84E9-869BB593DB3E}" destId="{E70CE7B4-DCE0-43B3-82E3-BA222D575E8F}" srcOrd="3" destOrd="0" parTransId="{B2531AAA-FA89-403C-B335-9597B1AC6DCF}" sibTransId="{AE56CDD1-A602-4089-8A9F-D11BD81F46C5}"/>
    <dgm:cxn modelId="{C90B983D-58D9-4458-B9F5-2068429BD831}" type="presOf" srcId="{EE6F271A-F70D-46EE-ADCB-EB74819B8BAA}" destId="{F4147B74-452F-457F-BD74-78B917DEAD1B}" srcOrd="0" destOrd="0" presId="urn:microsoft.com/office/officeart/2005/8/layout/default"/>
    <dgm:cxn modelId="{0C0B7663-35A3-4C8B-AC84-395C6E601A1C}" type="presOf" srcId="{A47EEB5F-F49D-4BCB-8A0F-DFB146C48B36}" destId="{596C2408-C244-4667-85EC-CDC9C43F6FCA}" srcOrd="0" destOrd="0" presId="urn:microsoft.com/office/officeart/2005/8/layout/default"/>
    <dgm:cxn modelId="{E4FDE155-DCF8-4C49-8109-0C304A866365}" type="presOf" srcId="{B76D1D79-39CD-4A36-90DF-E5C0B339F979}" destId="{DDA8D0EA-9175-48A7-A5EB-9F4A79267ABB}" srcOrd="0" destOrd="0" presId="urn:microsoft.com/office/officeart/2005/8/layout/default"/>
    <dgm:cxn modelId="{3521A476-FEE1-412B-BCCC-6E473A02C1FB}" type="presOf" srcId="{1F6647BD-0153-45E6-A714-F2EB9CD9DF9B}" destId="{973AAAAF-AC49-4870-B56A-48E6359E98A1}" srcOrd="0" destOrd="0" presId="urn:microsoft.com/office/officeart/2005/8/layout/default"/>
    <dgm:cxn modelId="{9F554F77-DBB6-4B27-884B-83C547FF8574}" type="presOf" srcId="{E70CE7B4-DCE0-43B3-82E3-BA222D575E8F}" destId="{4EAB52F7-F306-483C-8239-8EE8FF78752D}" srcOrd="0" destOrd="0" presId="urn:microsoft.com/office/officeart/2005/8/layout/default"/>
    <dgm:cxn modelId="{77FEE280-58A8-4BDD-9ADD-A2D71C586774}" srcId="{A50ACAB2-F73B-486C-84E9-869BB593DB3E}" destId="{B76D1D79-39CD-4A36-90DF-E5C0B339F979}" srcOrd="6" destOrd="0" parTransId="{33104130-D479-4AA6-94C7-0D4E83F5C607}" sibTransId="{65FBA3B0-64F4-49E3-BFDD-B151B9F1B504}"/>
    <dgm:cxn modelId="{02044084-79AA-4232-A2B1-03CE79C6524C}" srcId="{A50ACAB2-F73B-486C-84E9-869BB593DB3E}" destId="{1A959D8E-C7AD-4E13-96FD-FB5821225E07}" srcOrd="4" destOrd="0" parTransId="{24AC6970-6F6A-474F-BCE4-155439C3FA31}" sibTransId="{B7E70EFB-6DFF-410E-B966-259E6D922EF9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5FC34C9C-A701-4AE5-BDF4-8A24EAA66CA3}" type="presOf" srcId="{1A959D8E-C7AD-4E13-96FD-FB5821225E07}" destId="{7310BDB3-F649-4EAA-9303-1CEED7FABBCC}" srcOrd="0" destOrd="0" presId="urn:microsoft.com/office/officeart/2005/8/layout/default"/>
    <dgm:cxn modelId="{E788AFB3-0AF5-44F9-A3E8-384C3441C5FF}" srcId="{A50ACAB2-F73B-486C-84E9-869BB593DB3E}" destId="{1F6647BD-0153-45E6-A714-F2EB9CD9DF9B}" srcOrd="1" destOrd="0" parTransId="{CB097CB1-5C5F-42DC-8F9C-8470E31D4B84}" sibTransId="{A82A287A-07D0-4246-ADA4-281898070442}"/>
    <dgm:cxn modelId="{18E2FAB9-FD87-454E-A640-F913302A5950}" srcId="{A50ACAB2-F73B-486C-84E9-869BB593DB3E}" destId="{A47EEB5F-F49D-4BCB-8A0F-DFB146C48B36}" srcOrd="5" destOrd="0" parTransId="{78C3D19B-0E7A-42AC-B3E6-40B0A3599BD8}" sibTransId="{BD5E96A0-1325-4993-AC38-ED8676BE8626}"/>
    <dgm:cxn modelId="{EF047BD4-7B42-4D2A-BE68-0355DBB6F5BB}" srcId="{A50ACAB2-F73B-486C-84E9-869BB593DB3E}" destId="{CC601018-E83B-426E-BAD6-00EFCF7C4EA0}" srcOrd="2" destOrd="0" parTransId="{AB9B8138-AFAE-487D-906E-AFC29D6A21F8}" sibTransId="{1DD4F97A-966E-40EB-904D-662B4FBB5A06}"/>
    <dgm:cxn modelId="{64B41CE3-CE52-4175-B590-D8E869C9A712}" srcId="{A50ACAB2-F73B-486C-84E9-869BB593DB3E}" destId="{EE6F271A-F70D-46EE-ADCB-EB74819B8BAA}" srcOrd="0" destOrd="0" parTransId="{5F77A42F-3734-4988-93A4-5482E8D94E2E}" sibTransId="{85F1AD65-80BC-4275-A062-C3CB79D28D02}"/>
    <dgm:cxn modelId="{DDDC68EB-FDD6-45D3-815D-D84AB8CB8558}" type="presOf" srcId="{00FB38C8-BEC0-4701-9FD4-0763012224CD}" destId="{CF59CD1E-9C1E-4962-9A03-7FF6FE04BC71}" srcOrd="0" destOrd="0" presId="urn:microsoft.com/office/officeart/2005/8/layout/default"/>
    <dgm:cxn modelId="{68893FFD-6759-4AB6-A44A-5C44CC6CCFA6}" type="presOf" srcId="{CC601018-E83B-426E-BAD6-00EFCF7C4EA0}" destId="{59B277D9-AFE2-428C-AEC5-C280A8C9DCBA}" srcOrd="0" destOrd="0" presId="urn:microsoft.com/office/officeart/2005/8/layout/default"/>
    <dgm:cxn modelId="{F0C78390-ACF4-4CB7-BA9C-E609C26FD218}" type="presParOf" srcId="{66EE4105-C5D8-4A6E-9DE3-BBE2608AA2E4}" destId="{F4147B74-452F-457F-BD74-78B917DEAD1B}" srcOrd="0" destOrd="0" presId="urn:microsoft.com/office/officeart/2005/8/layout/default"/>
    <dgm:cxn modelId="{5713DAB3-C7FF-4124-B822-876A302D0D0D}" type="presParOf" srcId="{66EE4105-C5D8-4A6E-9DE3-BBE2608AA2E4}" destId="{9992AD94-75A6-4668-A814-253175970589}" srcOrd="1" destOrd="0" presId="urn:microsoft.com/office/officeart/2005/8/layout/default"/>
    <dgm:cxn modelId="{CD225C98-B358-4CA6-84CD-433C29640A04}" type="presParOf" srcId="{66EE4105-C5D8-4A6E-9DE3-BBE2608AA2E4}" destId="{973AAAAF-AC49-4870-B56A-48E6359E98A1}" srcOrd="2" destOrd="0" presId="urn:microsoft.com/office/officeart/2005/8/layout/default"/>
    <dgm:cxn modelId="{A8474124-1699-4449-9B2B-F979F07D3FD9}" type="presParOf" srcId="{66EE4105-C5D8-4A6E-9DE3-BBE2608AA2E4}" destId="{1317CB04-B399-487A-82B8-629272E4DF1A}" srcOrd="3" destOrd="0" presId="urn:microsoft.com/office/officeart/2005/8/layout/default"/>
    <dgm:cxn modelId="{48A924AE-FFA2-4BA7-A4A3-01D39FE97F95}" type="presParOf" srcId="{66EE4105-C5D8-4A6E-9DE3-BBE2608AA2E4}" destId="{59B277D9-AFE2-428C-AEC5-C280A8C9DCBA}" srcOrd="4" destOrd="0" presId="urn:microsoft.com/office/officeart/2005/8/layout/default"/>
    <dgm:cxn modelId="{339DDABB-E2D6-4C75-A23B-603768A90926}" type="presParOf" srcId="{66EE4105-C5D8-4A6E-9DE3-BBE2608AA2E4}" destId="{E71487B9-1EF5-4371-86FE-77196534132D}" srcOrd="5" destOrd="0" presId="urn:microsoft.com/office/officeart/2005/8/layout/default"/>
    <dgm:cxn modelId="{DD4EE8CB-A20C-47F9-A5B9-844D352A01D4}" type="presParOf" srcId="{66EE4105-C5D8-4A6E-9DE3-BBE2608AA2E4}" destId="{4EAB52F7-F306-483C-8239-8EE8FF78752D}" srcOrd="6" destOrd="0" presId="urn:microsoft.com/office/officeart/2005/8/layout/default"/>
    <dgm:cxn modelId="{4865F288-4034-491D-B882-5DCF8E749D06}" type="presParOf" srcId="{66EE4105-C5D8-4A6E-9DE3-BBE2608AA2E4}" destId="{7C2014BE-0727-44B6-9209-58A04EDF2D31}" srcOrd="7" destOrd="0" presId="urn:microsoft.com/office/officeart/2005/8/layout/default"/>
    <dgm:cxn modelId="{7D7B39A9-F1C9-4D6D-A6F7-C0F3D3EF7906}" type="presParOf" srcId="{66EE4105-C5D8-4A6E-9DE3-BBE2608AA2E4}" destId="{7310BDB3-F649-4EAA-9303-1CEED7FABBCC}" srcOrd="8" destOrd="0" presId="urn:microsoft.com/office/officeart/2005/8/layout/default"/>
    <dgm:cxn modelId="{FF869904-B250-42D9-83EB-7FA9520D538A}" type="presParOf" srcId="{66EE4105-C5D8-4A6E-9DE3-BBE2608AA2E4}" destId="{899379CE-9306-4BDB-A4B2-A72ED4E4ED85}" srcOrd="9" destOrd="0" presId="urn:microsoft.com/office/officeart/2005/8/layout/default"/>
    <dgm:cxn modelId="{A9D338E5-4096-4B22-A4BC-59E9200D6C91}" type="presParOf" srcId="{66EE4105-C5D8-4A6E-9DE3-BBE2608AA2E4}" destId="{596C2408-C244-4667-85EC-CDC9C43F6FCA}" srcOrd="10" destOrd="0" presId="urn:microsoft.com/office/officeart/2005/8/layout/default"/>
    <dgm:cxn modelId="{7659EF25-03C4-4173-A55B-9082F8A474C3}" type="presParOf" srcId="{66EE4105-C5D8-4A6E-9DE3-BBE2608AA2E4}" destId="{A1FB6D3C-9FBA-447D-8303-4A5A5DEA46CF}" srcOrd="11" destOrd="0" presId="urn:microsoft.com/office/officeart/2005/8/layout/default"/>
    <dgm:cxn modelId="{CB400F2F-2D78-4B39-BD80-ABD0E35FAAC1}" type="presParOf" srcId="{66EE4105-C5D8-4A6E-9DE3-BBE2608AA2E4}" destId="{DDA8D0EA-9175-48A7-A5EB-9F4A79267ABB}" srcOrd="12" destOrd="0" presId="urn:microsoft.com/office/officeart/2005/8/layout/default"/>
    <dgm:cxn modelId="{047F935E-5C43-48DC-BCFE-F80D3C9A0A46}" type="presParOf" srcId="{66EE4105-C5D8-4A6E-9DE3-BBE2608AA2E4}" destId="{51D75B56-112B-4E26-AA0E-12C40D38925B}" srcOrd="13" destOrd="0" presId="urn:microsoft.com/office/officeart/2005/8/layout/default"/>
    <dgm:cxn modelId="{CC9B158E-8252-4761-9358-95AC3293DD3D}" type="presParOf" srcId="{66EE4105-C5D8-4A6E-9DE3-BBE2608AA2E4}" destId="{CF59CD1E-9C1E-4962-9A03-7FF6FE04BC7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EE6F271A-F70D-46EE-ADCB-EB74819B8BA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prawie pracownika do szkoleń, jeżeli pracodawca je zapewnia, w szczególności</a:t>
          </a:r>
        </a:p>
      </dgm:t>
    </dgm:pt>
    <dgm:pt modelId="{5F77A42F-3734-4988-93A4-5482E8D94E2E}" type="parTrans" cxnId="{64B41CE3-CE52-4175-B590-D8E869C9A712}">
      <dgm:prSet/>
      <dgm:spPr/>
      <dgm:t>
        <a:bodyPr/>
        <a:lstStyle/>
        <a:p>
          <a:endParaRPr lang="pl-PL"/>
        </a:p>
      </dgm:t>
    </dgm:pt>
    <dgm:pt modelId="{85F1AD65-80BC-4275-A062-C3CB79D28D02}" type="sibTrans" cxnId="{64B41CE3-CE52-4175-B590-D8E869C9A712}">
      <dgm:prSet/>
      <dgm:spPr/>
      <dgm:t>
        <a:bodyPr/>
        <a:lstStyle/>
        <a:p>
          <a:endParaRPr lang="pl-PL"/>
        </a:p>
      </dgm:t>
    </dgm:pt>
    <dgm:pt modelId="{1F6647BD-0153-45E6-A714-F2EB9CD9DF9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 ogólnych zasadach polityki szkoleniowej pracodawcy</a:t>
          </a:r>
        </a:p>
      </dgm:t>
    </dgm:pt>
    <dgm:pt modelId="{CB097CB1-5C5F-42DC-8F9C-8470E31D4B84}" type="parTrans" cxnId="{E788AFB3-0AF5-44F9-A3E8-384C3441C5FF}">
      <dgm:prSet/>
      <dgm:spPr/>
      <dgm:t>
        <a:bodyPr/>
        <a:lstStyle/>
        <a:p>
          <a:endParaRPr lang="pl-PL"/>
        </a:p>
      </dgm:t>
    </dgm:pt>
    <dgm:pt modelId="{A82A287A-07D0-4246-ADA4-281898070442}" type="sibTrans" cxnId="{E788AFB3-0AF5-44F9-A3E8-384C3441C5FF}">
      <dgm:prSet/>
      <dgm:spPr/>
      <dgm:t>
        <a:bodyPr/>
        <a:lstStyle/>
        <a:p>
          <a:endParaRPr lang="pl-PL"/>
        </a:p>
      </dgm:t>
    </dgm:pt>
    <dgm:pt modelId="{CC601018-E83B-426E-BAD6-00EFCF7C4EA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układzie zbiorowym pracy lub innym porozumieniu zbiorowym, którym pracownik jest objęty, a w przypadku zawarcia porozumienia zbiorowego poza zakładem pracy przez wspólne organy lub instytucje – nazwie takich organów lub instytucji</a:t>
          </a:r>
        </a:p>
      </dgm:t>
    </dgm:pt>
    <dgm:pt modelId="{AB9B8138-AFAE-487D-906E-AFC29D6A21F8}" type="parTrans" cxnId="{EF047BD4-7B42-4D2A-BE68-0355DBB6F5BB}">
      <dgm:prSet/>
      <dgm:spPr/>
      <dgm:t>
        <a:bodyPr/>
        <a:lstStyle/>
        <a:p>
          <a:endParaRPr lang="pl-PL"/>
        </a:p>
      </dgm:t>
    </dgm:pt>
    <dgm:pt modelId="{1DD4F97A-966E-40EB-904D-662B4FBB5A06}" type="sibTrans" cxnId="{EF047BD4-7B42-4D2A-BE68-0355DBB6F5BB}">
      <dgm:prSet/>
      <dgm:spPr/>
      <dgm:t>
        <a:bodyPr/>
        <a:lstStyle/>
        <a:p>
          <a:endParaRPr lang="pl-PL"/>
        </a:p>
      </dgm:t>
    </dgm:pt>
    <dgm:pt modelId="{E70CE7B4-DCE0-43B3-82E3-BA222D575E8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przypadku, gdy nie ustalono regulaminu pracy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– terminie, miejscu, czasie i częstotliwości wypłacania wynagrodzenia za pracę, porze nocnej oraz przyjętym u danego pracodawcy sposobie potwierdzania przez pracowników przybycia i obecności w pracy oraz usprawiedliwiania nieobecności w pracy.</a:t>
          </a:r>
        </a:p>
      </dgm:t>
    </dgm:pt>
    <dgm:pt modelId="{B2531AAA-FA89-403C-B335-9597B1AC6DCF}" type="parTrans" cxnId="{1A81E83C-0899-4D2B-8EFE-61BFF4F06FEA}">
      <dgm:prSet/>
      <dgm:spPr/>
      <dgm:t>
        <a:bodyPr/>
        <a:lstStyle/>
        <a:p>
          <a:endParaRPr lang="pl-PL"/>
        </a:p>
      </dgm:t>
    </dgm:pt>
    <dgm:pt modelId="{AE56CDD1-A602-4089-8A9F-D11BD81F46C5}" type="sibTrans" cxnId="{1A81E83C-0899-4D2B-8EFE-61BFF4F06FEA}">
      <dgm:prSet/>
      <dgm:spPr/>
      <dgm:t>
        <a:bodyPr/>
        <a:lstStyle/>
        <a:p>
          <a:endParaRPr lang="pl-PL"/>
        </a:p>
      </dgm:t>
    </dgm:pt>
    <dgm:pt modelId="{B76D1D79-39CD-4A36-90DF-E5C0B339F979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Informacje przekaż nie później niż w terminie 7 dni od dnia dopuszczenia pracownika do pracy. Możesz to zrobić również wcześniej, przed nawiązaniem stosunku pracy.</a:t>
          </a:r>
        </a:p>
      </dgm:t>
    </dgm:pt>
    <dgm:pt modelId="{33104130-D479-4AA6-94C7-0D4E83F5C607}" type="parTrans" cxnId="{77FEE280-58A8-4BDD-9ADD-A2D71C586774}">
      <dgm:prSet/>
      <dgm:spPr/>
      <dgm:t>
        <a:bodyPr/>
        <a:lstStyle/>
        <a:p>
          <a:endParaRPr lang="pl-PL"/>
        </a:p>
      </dgm:t>
    </dgm:pt>
    <dgm:pt modelId="{65FBA3B0-64F4-49E3-BFDD-B151B9F1B504}" type="sibTrans" cxnId="{77FEE280-58A8-4BDD-9ADD-A2D71C586774}">
      <dgm:prSet/>
      <dgm:spPr/>
      <dgm:t>
        <a:bodyPr/>
        <a:lstStyle/>
        <a:p>
          <a:endParaRPr lang="pl-PL"/>
        </a:p>
      </dgm:t>
    </dgm:pt>
    <dgm:pt modelId="{00FB38C8-BEC0-4701-9FD4-0763012224C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Musisz także poinformować pracownika, w terminie 30 dni od dnia dopuszczenia pracownika do pracy, o nazwie instytucji zabezpieczenia społecznego, do których wpływają składki na ubezpieczenia społeczne oraz informacje na temat ochrony związanej z zabezpieczeniem społecznym, zapewnianej przez pracodawcę.</a:t>
          </a:r>
        </a:p>
      </dgm:t>
    </dgm:pt>
    <dgm:pt modelId="{29164CCD-B37D-4FC5-998F-49BFE27C5B4D}" type="parTrans" cxnId="{0FFE7E26-8008-48CE-AB65-9BCB0EA87FD8}">
      <dgm:prSet/>
      <dgm:spPr/>
      <dgm:t>
        <a:bodyPr/>
        <a:lstStyle/>
        <a:p>
          <a:endParaRPr lang="pl-PL"/>
        </a:p>
      </dgm:t>
    </dgm:pt>
    <dgm:pt modelId="{490EFFAE-F0D5-4C88-B292-24BAA3907E32}" type="sibTrans" cxnId="{0FFE7E26-8008-48CE-AB65-9BCB0EA87FD8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F4147B74-452F-457F-BD74-78B917DEAD1B}" type="pres">
      <dgm:prSet presAssocID="{EE6F271A-F70D-46EE-ADCB-EB74819B8BAA}" presName="node" presStyleLbl="node1" presStyleIdx="0" presStyleCnt="6">
        <dgm:presLayoutVars>
          <dgm:bulletEnabled val="1"/>
        </dgm:presLayoutVars>
      </dgm:prSet>
      <dgm:spPr/>
    </dgm:pt>
    <dgm:pt modelId="{9992AD94-75A6-4668-A814-253175970589}" type="pres">
      <dgm:prSet presAssocID="{85F1AD65-80BC-4275-A062-C3CB79D28D02}" presName="sibTrans" presStyleCnt="0"/>
      <dgm:spPr/>
    </dgm:pt>
    <dgm:pt modelId="{973AAAAF-AC49-4870-B56A-48E6359E98A1}" type="pres">
      <dgm:prSet presAssocID="{1F6647BD-0153-45E6-A714-F2EB9CD9DF9B}" presName="node" presStyleLbl="node1" presStyleIdx="1" presStyleCnt="6">
        <dgm:presLayoutVars>
          <dgm:bulletEnabled val="1"/>
        </dgm:presLayoutVars>
      </dgm:prSet>
      <dgm:spPr/>
    </dgm:pt>
    <dgm:pt modelId="{1317CB04-B399-487A-82B8-629272E4DF1A}" type="pres">
      <dgm:prSet presAssocID="{A82A287A-07D0-4246-ADA4-281898070442}" presName="sibTrans" presStyleCnt="0"/>
      <dgm:spPr/>
    </dgm:pt>
    <dgm:pt modelId="{59B277D9-AFE2-428C-AEC5-C280A8C9DCBA}" type="pres">
      <dgm:prSet presAssocID="{CC601018-E83B-426E-BAD6-00EFCF7C4EA0}" presName="node" presStyleLbl="node1" presStyleIdx="2" presStyleCnt="6" custScaleX="180253">
        <dgm:presLayoutVars>
          <dgm:bulletEnabled val="1"/>
        </dgm:presLayoutVars>
      </dgm:prSet>
      <dgm:spPr/>
    </dgm:pt>
    <dgm:pt modelId="{E71487B9-1EF5-4371-86FE-77196534132D}" type="pres">
      <dgm:prSet presAssocID="{1DD4F97A-966E-40EB-904D-662B4FBB5A06}" presName="sibTrans" presStyleCnt="0"/>
      <dgm:spPr/>
    </dgm:pt>
    <dgm:pt modelId="{4EAB52F7-F306-483C-8239-8EE8FF78752D}" type="pres">
      <dgm:prSet presAssocID="{E70CE7B4-DCE0-43B3-82E3-BA222D575E8F}" presName="node" presStyleLbl="node1" presStyleIdx="3" presStyleCnt="6" custScaleX="158340">
        <dgm:presLayoutVars>
          <dgm:bulletEnabled val="1"/>
        </dgm:presLayoutVars>
      </dgm:prSet>
      <dgm:spPr/>
    </dgm:pt>
    <dgm:pt modelId="{7C2014BE-0727-44B6-9209-58A04EDF2D31}" type="pres">
      <dgm:prSet presAssocID="{AE56CDD1-A602-4089-8A9F-D11BD81F46C5}" presName="sibTrans" presStyleCnt="0"/>
      <dgm:spPr/>
    </dgm:pt>
    <dgm:pt modelId="{DDA8D0EA-9175-48A7-A5EB-9F4A79267ABB}" type="pres">
      <dgm:prSet presAssocID="{B76D1D79-39CD-4A36-90DF-E5C0B339F979}" presName="node" presStyleLbl="node1" presStyleIdx="4" presStyleCnt="6">
        <dgm:presLayoutVars>
          <dgm:bulletEnabled val="1"/>
        </dgm:presLayoutVars>
      </dgm:prSet>
      <dgm:spPr/>
    </dgm:pt>
    <dgm:pt modelId="{51D75B56-112B-4E26-AA0E-12C40D38925B}" type="pres">
      <dgm:prSet presAssocID="{65FBA3B0-64F4-49E3-BFDD-B151B9F1B504}" presName="sibTrans" presStyleCnt="0"/>
      <dgm:spPr/>
    </dgm:pt>
    <dgm:pt modelId="{CF59CD1E-9C1E-4962-9A03-7FF6FE04BC71}" type="pres">
      <dgm:prSet presAssocID="{00FB38C8-BEC0-4701-9FD4-0763012224CD}" presName="node" presStyleLbl="node1" presStyleIdx="5" presStyleCnt="6" custScaleX="122387">
        <dgm:presLayoutVars>
          <dgm:bulletEnabled val="1"/>
        </dgm:presLayoutVars>
      </dgm:prSet>
      <dgm:spPr/>
    </dgm:pt>
  </dgm:ptLst>
  <dgm:cxnLst>
    <dgm:cxn modelId="{0FFE7E26-8008-48CE-AB65-9BCB0EA87FD8}" srcId="{A50ACAB2-F73B-486C-84E9-869BB593DB3E}" destId="{00FB38C8-BEC0-4701-9FD4-0763012224CD}" srcOrd="5" destOrd="0" parTransId="{29164CCD-B37D-4FC5-998F-49BFE27C5B4D}" sibTransId="{490EFFAE-F0D5-4C88-B292-24BAA3907E32}"/>
    <dgm:cxn modelId="{1A81E83C-0899-4D2B-8EFE-61BFF4F06FEA}" srcId="{A50ACAB2-F73B-486C-84E9-869BB593DB3E}" destId="{E70CE7B4-DCE0-43B3-82E3-BA222D575E8F}" srcOrd="3" destOrd="0" parTransId="{B2531AAA-FA89-403C-B335-9597B1AC6DCF}" sibTransId="{AE56CDD1-A602-4089-8A9F-D11BD81F46C5}"/>
    <dgm:cxn modelId="{C90B983D-58D9-4458-B9F5-2068429BD831}" type="presOf" srcId="{EE6F271A-F70D-46EE-ADCB-EB74819B8BAA}" destId="{F4147B74-452F-457F-BD74-78B917DEAD1B}" srcOrd="0" destOrd="0" presId="urn:microsoft.com/office/officeart/2005/8/layout/default"/>
    <dgm:cxn modelId="{E4FDE155-DCF8-4C49-8109-0C304A866365}" type="presOf" srcId="{B76D1D79-39CD-4A36-90DF-E5C0B339F979}" destId="{DDA8D0EA-9175-48A7-A5EB-9F4A79267ABB}" srcOrd="0" destOrd="0" presId="urn:microsoft.com/office/officeart/2005/8/layout/default"/>
    <dgm:cxn modelId="{3521A476-FEE1-412B-BCCC-6E473A02C1FB}" type="presOf" srcId="{1F6647BD-0153-45E6-A714-F2EB9CD9DF9B}" destId="{973AAAAF-AC49-4870-B56A-48E6359E98A1}" srcOrd="0" destOrd="0" presId="urn:microsoft.com/office/officeart/2005/8/layout/default"/>
    <dgm:cxn modelId="{9F554F77-DBB6-4B27-884B-83C547FF8574}" type="presOf" srcId="{E70CE7B4-DCE0-43B3-82E3-BA222D575E8F}" destId="{4EAB52F7-F306-483C-8239-8EE8FF78752D}" srcOrd="0" destOrd="0" presId="urn:microsoft.com/office/officeart/2005/8/layout/default"/>
    <dgm:cxn modelId="{77FEE280-58A8-4BDD-9ADD-A2D71C586774}" srcId="{A50ACAB2-F73B-486C-84E9-869BB593DB3E}" destId="{B76D1D79-39CD-4A36-90DF-E5C0B339F979}" srcOrd="4" destOrd="0" parTransId="{33104130-D479-4AA6-94C7-0D4E83F5C607}" sibTransId="{65FBA3B0-64F4-49E3-BFDD-B151B9F1B504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E788AFB3-0AF5-44F9-A3E8-384C3441C5FF}" srcId="{A50ACAB2-F73B-486C-84E9-869BB593DB3E}" destId="{1F6647BD-0153-45E6-A714-F2EB9CD9DF9B}" srcOrd="1" destOrd="0" parTransId="{CB097CB1-5C5F-42DC-8F9C-8470E31D4B84}" sibTransId="{A82A287A-07D0-4246-ADA4-281898070442}"/>
    <dgm:cxn modelId="{EF047BD4-7B42-4D2A-BE68-0355DBB6F5BB}" srcId="{A50ACAB2-F73B-486C-84E9-869BB593DB3E}" destId="{CC601018-E83B-426E-BAD6-00EFCF7C4EA0}" srcOrd="2" destOrd="0" parTransId="{AB9B8138-AFAE-487D-906E-AFC29D6A21F8}" sibTransId="{1DD4F97A-966E-40EB-904D-662B4FBB5A06}"/>
    <dgm:cxn modelId="{64B41CE3-CE52-4175-B590-D8E869C9A712}" srcId="{A50ACAB2-F73B-486C-84E9-869BB593DB3E}" destId="{EE6F271A-F70D-46EE-ADCB-EB74819B8BAA}" srcOrd="0" destOrd="0" parTransId="{5F77A42F-3734-4988-93A4-5482E8D94E2E}" sibTransId="{85F1AD65-80BC-4275-A062-C3CB79D28D02}"/>
    <dgm:cxn modelId="{DDDC68EB-FDD6-45D3-815D-D84AB8CB8558}" type="presOf" srcId="{00FB38C8-BEC0-4701-9FD4-0763012224CD}" destId="{CF59CD1E-9C1E-4962-9A03-7FF6FE04BC71}" srcOrd="0" destOrd="0" presId="urn:microsoft.com/office/officeart/2005/8/layout/default"/>
    <dgm:cxn modelId="{68893FFD-6759-4AB6-A44A-5C44CC6CCFA6}" type="presOf" srcId="{CC601018-E83B-426E-BAD6-00EFCF7C4EA0}" destId="{59B277D9-AFE2-428C-AEC5-C280A8C9DCBA}" srcOrd="0" destOrd="0" presId="urn:microsoft.com/office/officeart/2005/8/layout/default"/>
    <dgm:cxn modelId="{F0C78390-ACF4-4CB7-BA9C-E609C26FD218}" type="presParOf" srcId="{66EE4105-C5D8-4A6E-9DE3-BBE2608AA2E4}" destId="{F4147B74-452F-457F-BD74-78B917DEAD1B}" srcOrd="0" destOrd="0" presId="urn:microsoft.com/office/officeart/2005/8/layout/default"/>
    <dgm:cxn modelId="{5713DAB3-C7FF-4124-B822-876A302D0D0D}" type="presParOf" srcId="{66EE4105-C5D8-4A6E-9DE3-BBE2608AA2E4}" destId="{9992AD94-75A6-4668-A814-253175970589}" srcOrd="1" destOrd="0" presId="urn:microsoft.com/office/officeart/2005/8/layout/default"/>
    <dgm:cxn modelId="{CD225C98-B358-4CA6-84CD-433C29640A04}" type="presParOf" srcId="{66EE4105-C5D8-4A6E-9DE3-BBE2608AA2E4}" destId="{973AAAAF-AC49-4870-B56A-48E6359E98A1}" srcOrd="2" destOrd="0" presId="urn:microsoft.com/office/officeart/2005/8/layout/default"/>
    <dgm:cxn modelId="{A8474124-1699-4449-9B2B-F979F07D3FD9}" type="presParOf" srcId="{66EE4105-C5D8-4A6E-9DE3-BBE2608AA2E4}" destId="{1317CB04-B399-487A-82B8-629272E4DF1A}" srcOrd="3" destOrd="0" presId="urn:microsoft.com/office/officeart/2005/8/layout/default"/>
    <dgm:cxn modelId="{48A924AE-FFA2-4BA7-A4A3-01D39FE97F95}" type="presParOf" srcId="{66EE4105-C5D8-4A6E-9DE3-BBE2608AA2E4}" destId="{59B277D9-AFE2-428C-AEC5-C280A8C9DCBA}" srcOrd="4" destOrd="0" presId="urn:microsoft.com/office/officeart/2005/8/layout/default"/>
    <dgm:cxn modelId="{339DDABB-E2D6-4C75-A23B-603768A90926}" type="presParOf" srcId="{66EE4105-C5D8-4A6E-9DE3-BBE2608AA2E4}" destId="{E71487B9-1EF5-4371-86FE-77196534132D}" srcOrd="5" destOrd="0" presId="urn:microsoft.com/office/officeart/2005/8/layout/default"/>
    <dgm:cxn modelId="{DD4EE8CB-A20C-47F9-A5B9-844D352A01D4}" type="presParOf" srcId="{66EE4105-C5D8-4A6E-9DE3-BBE2608AA2E4}" destId="{4EAB52F7-F306-483C-8239-8EE8FF78752D}" srcOrd="6" destOrd="0" presId="urn:microsoft.com/office/officeart/2005/8/layout/default"/>
    <dgm:cxn modelId="{4865F288-4034-491D-B882-5DCF8E749D06}" type="presParOf" srcId="{66EE4105-C5D8-4A6E-9DE3-BBE2608AA2E4}" destId="{7C2014BE-0727-44B6-9209-58A04EDF2D31}" srcOrd="7" destOrd="0" presId="urn:microsoft.com/office/officeart/2005/8/layout/default"/>
    <dgm:cxn modelId="{CB400F2F-2D78-4B39-BD80-ABD0E35FAAC1}" type="presParOf" srcId="{66EE4105-C5D8-4A6E-9DE3-BBE2608AA2E4}" destId="{DDA8D0EA-9175-48A7-A5EB-9F4A79267ABB}" srcOrd="8" destOrd="0" presId="urn:microsoft.com/office/officeart/2005/8/layout/default"/>
    <dgm:cxn modelId="{047F935E-5C43-48DC-BCFE-F80D3C9A0A46}" type="presParOf" srcId="{66EE4105-C5D8-4A6E-9DE3-BBE2608AA2E4}" destId="{51D75B56-112B-4E26-AA0E-12C40D38925B}" srcOrd="9" destOrd="0" presId="urn:microsoft.com/office/officeart/2005/8/layout/default"/>
    <dgm:cxn modelId="{CC9B158E-8252-4761-9358-95AC3293DD3D}" type="presParOf" srcId="{66EE4105-C5D8-4A6E-9DE3-BBE2608AA2E4}" destId="{CF59CD1E-9C1E-4962-9A03-7FF6FE04BC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74A061AC-52AC-499C-A089-0D1901915899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państwie lub państwach, w których ma być wykonywana praca za granicą oraz</a:t>
          </a:r>
        </a:p>
      </dgm:t>
    </dgm:pt>
    <dgm:pt modelId="{24576D25-EF29-4844-9754-6781F4A24224}" type="parTrans" cxnId="{A166A350-3E33-4F44-B518-18296E3ED882}">
      <dgm:prSet/>
      <dgm:spPr/>
      <dgm:t>
        <a:bodyPr/>
        <a:lstStyle/>
        <a:p>
          <a:endParaRPr lang="pl-PL"/>
        </a:p>
      </dgm:t>
    </dgm:pt>
    <dgm:pt modelId="{FEB97C45-F110-428B-93B0-68A1E6872481}" type="sibTrans" cxnId="{A166A350-3E33-4F44-B518-18296E3ED882}">
      <dgm:prSet/>
      <dgm:spPr/>
      <dgm:t>
        <a:bodyPr/>
        <a:lstStyle/>
        <a:p>
          <a:endParaRPr lang="pl-PL"/>
        </a:p>
      </dgm:t>
    </dgm:pt>
    <dgm:pt modelId="{F9733BD7-015F-4662-9EBE-4415935A7D64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o przewidywanym czasie trwania tej pracy</a:t>
          </a:r>
        </a:p>
      </dgm:t>
    </dgm:pt>
    <dgm:pt modelId="{2AB9D80B-F3E7-487F-9CFD-4754EE14A8CD}" type="parTrans" cxnId="{D9C45B0B-26EC-4529-8259-AA5D8D4A8A95}">
      <dgm:prSet/>
      <dgm:spPr/>
      <dgm:t>
        <a:bodyPr/>
        <a:lstStyle/>
        <a:p>
          <a:endParaRPr lang="pl-PL"/>
        </a:p>
      </dgm:t>
    </dgm:pt>
    <dgm:pt modelId="{AAF3A0BF-882F-460F-A97C-6E58B67E7093}" type="sibTrans" cxnId="{D9C45B0B-26EC-4529-8259-AA5D8D4A8A95}">
      <dgm:prSet/>
      <dgm:spPr/>
      <dgm:t>
        <a:bodyPr/>
        <a:lstStyle/>
        <a:p>
          <a:endParaRPr lang="pl-PL"/>
        </a:p>
      </dgm:t>
    </dgm:pt>
    <dgm:pt modelId="{D170973C-59F1-431A-BDAC-6A3A0516DCA3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walucie, w której zostanie wypłacone wynagrodzenie</a:t>
          </a:r>
        </a:p>
      </dgm:t>
    </dgm:pt>
    <dgm:pt modelId="{4C65779B-3FC6-4505-AE0C-569F1A75B80E}" type="parTrans" cxnId="{F71C263F-4924-4EEE-AC58-093B433DB742}">
      <dgm:prSet/>
      <dgm:spPr/>
      <dgm:t>
        <a:bodyPr/>
        <a:lstStyle/>
        <a:p>
          <a:endParaRPr lang="pl-PL"/>
        </a:p>
      </dgm:t>
    </dgm:pt>
    <dgm:pt modelId="{DA76828C-F0AB-4D1A-99AE-1FE782696E5C}" type="sibTrans" cxnId="{F71C263F-4924-4EEE-AC58-093B433DB742}">
      <dgm:prSet/>
      <dgm:spPr/>
      <dgm:t>
        <a:bodyPr/>
        <a:lstStyle/>
        <a:p>
          <a:endParaRPr lang="pl-PL"/>
        </a:p>
      </dgm:t>
    </dgm:pt>
    <dgm:pt modelId="{93C0AF5B-888A-4C00-8759-549B6C2E273A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w stosownych przypadkach świadczeniach pieniężnych lub rzeczowych, związanych z wykonywaniem przydzielonej pracy</a:t>
          </a:r>
        </a:p>
      </dgm:t>
    </dgm:pt>
    <dgm:pt modelId="{E8E349A9-C192-44EF-8C2E-60B2A491449A}" type="parTrans" cxnId="{4CDFFD11-7183-41DF-B52D-BD6A97517A97}">
      <dgm:prSet/>
      <dgm:spPr/>
      <dgm:t>
        <a:bodyPr/>
        <a:lstStyle/>
        <a:p>
          <a:endParaRPr lang="pl-PL"/>
        </a:p>
      </dgm:t>
    </dgm:pt>
    <dgm:pt modelId="{4E112861-52C9-4FCD-97F5-99A505F501E5}" type="sibTrans" cxnId="{4CDFFD11-7183-41DF-B52D-BD6A97517A97}">
      <dgm:prSet/>
      <dgm:spPr/>
      <dgm:t>
        <a:bodyPr/>
        <a:lstStyle/>
        <a:p>
          <a:endParaRPr lang="pl-PL"/>
        </a:p>
      </dgm:t>
    </dgm:pt>
    <dgm:pt modelId="{8E758085-CCCD-435A-8A9F-5BAD89E699FA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o tym, czy jest zapewniony powrót pracownika.</a:t>
          </a:r>
        </a:p>
      </dgm:t>
    </dgm:pt>
    <dgm:pt modelId="{BC46C816-B5DC-44FC-BD82-51EA4D427B28}" type="parTrans" cxnId="{821EB257-7184-4B42-BB24-8E7A441C39E8}">
      <dgm:prSet/>
      <dgm:spPr/>
      <dgm:t>
        <a:bodyPr/>
        <a:lstStyle/>
        <a:p>
          <a:endParaRPr lang="pl-PL"/>
        </a:p>
      </dgm:t>
    </dgm:pt>
    <dgm:pt modelId="{D19BA579-E156-4407-8197-556C6BA10252}" type="sibTrans" cxnId="{821EB257-7184-4B42-BB24-8E7A441C39E8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8D450A28-5466-488D-B697-096E94CCF1D0}" type="pres">
      <dgm:prSet presAssocID="{74A061AC-52AC-499C-A089-0D1901915899}" presName="node" presStyleLbl="node1" presStyleIdx="0" presStyleCnt="5">
        <dgm:presLayoutVars>
          <dgm:bulletEnabled val="1"/>
        </dgm:presLayoutVars>
      </dgm:prSet>
      <dgm:spPr/>
    </dgm:pt>
    <dgm:pt modelId="{1F60E925-B325-4892-94A8-6791FD6C3CB2}" type="pres">
      <dgm:prSet presAssocID="{FEB97C45-F110-428B-93B0-68A1E6872481}" presName="sibTrans" presStyleCnt="0"/>
      <dgm:spPr/>
    </dgm:pt>
    <dgm:pt modelId="{1F2C1D11-B693-4B8B-AC7D-C07671B1975F}" type="pres">
      <dgm:prSet presAssocID="{F9733BD7-015F-4662-9EBE-4415935A7D64}" presName="node" presStyleLbl="node1" presStyleIdx="1" presStyleCnt="5">
        <dgm:presLayoutVars>
          <dgm:bulletEnabled val="1"/>
        </dgm:presLayoutVars>
      </dgm:prSet>
      <dgm:spPr/>
    </dgm:pt>
    <dgm:pt modelId="{83987862-52C9-4B78-B8B3-DADF50B47236}" type="pres">
      <dgm:prSet presAssocID="{AAF3A0BF-882F-460F-A97C-6E58B67E7093}" presName="sibTrans" presStyleCnt="0"/>
      <dgm:spPr/>
    </dgm:pt>
    <dgm:pt modelId="{915D1965-9BE5-467D-BE3C-CFE7803BAA68}" type="pres">
      <dgm:prSet presAssocID="{D170973C-59F1-431A-BDAC-6A3A0516DCA3}" presName="node" presStyleLbl="node1" presStyleIdx="2" presStyleCnt="5">
        <dgm:presLayoutVars>
          <dgm:bulletEnabled val="1"/>
        </dgm:presLayoutVars>
      </dgm:prSet>
      <dgm:spPr/>
    </dgm:pt>
    <dgm:pt modelId="{1D934189-5952-4AA7-B074-7F73E993246B}" type="pres">
      <dgm:prSet presAssocID="{DA76828C-F0AB-4D1A-99AE-1FE782696E5C}" presName="sibTrans" presStyleCnt="0"/>
      <dgm:spPr/>
    </dgm:pt>
    <dgm:pt modelId="{79185AFD-D4FD-412D-AD02-2E3464AB04BD}" type="pres">
      <dgm:prSet presAssocID="{93C0AF5B-888A-4C00-8759-549B6C2E273A}" presName="node" presStyleLbl="node1" presStyleIdx="3" presStyleCnt="5" custScaleX="129029">
        <dgm:presLayoutVars>
          <dgm:bulletEnabled val="1"/>
        </dgm:presLayoutVars>
      </dgm:prSet>
      <dgm:spPr/>
    </dgm:pt>
    <dgm:pt modelId="{6D6E1B0B-99EF-40D9-9FC4-863B0E70DD94}" type="pres">
      <dgm:prSet presAssocID="{4E112861-52C9-4FCD-97F5-99A505F501E5}" presName="sibTrans" presStyleCnt="0"/>
      <dgm:spPr/>
    </dgm:pt>
    <dgm:pt modelId="{7B056248-7525-4F1D-B569-F4F7FB2B7232}" type="pres">
      <dgm:prSet presAssocID="{8E758085-CCCD-435A-8A9F-5BAD89E699FA}" presName="node" presStyleLbl="node1" presStyleIdx="4" presStyleCnt="5">
        <dgm:presLayoutVars>
          <dgm:bulletEnabled val="1"/>
        </dgm:presLayoutVars>
      </dgm:prSet>
      <dgm:spPr/>
    </dgm:pt>
  </dgm:ptLst>
  <dgm:cxnLst>
    <dgm:cxn modelId="{DB78CD05-78ED-4FB1-8E25-3DCFEBC7731B}" type="presOf" srcId="{D170973C-59F1-431A-BDAC-6A3A0516DCA3}" destId="{915D1965-9BE5-467D-BE3C-CFE7803BAA68}" srcOrd="0" destOrd="0" presId="urn:microsoft.com/office/officeart/2005/8/layout/default"/>
    <dgm:cxn modelId="{D9C45B0B-26EC-4529-8259-AA5D8D4A8A95}" srcId="{A50ACAB2-F73B-486C-84E9-869BB593DB3E}" destId="{F9733BD7-015F-4662-9EBE-4415935A7D64}" srcOrd="1" destOrd="0" parTransId="{2AB9D80B-F3E7-487F-9CFD-4754EE14A8CD}" sibTransId="{AAF3A0BF-882F-460F-A97C-6E58B67E7093}"/>
    <dgm:cxn modelId="{4CDFFD11-7183-41DF-B52D-BD6A97517A97}" srcId="{A50ACAB2-F73B-486C-84E9-869BB593DB3E}" destId="{93C0AF5B-888A-4C00-8759-549B6C2E273A}" srcOrd="3" destOrd="0" parTransId="{E8E349A9-C192-44EF-8C2E-60B2A491449A}" sibTransId="{4E112861-52C9-4FCD-97F5-99A505F501E5}"/>
    <dgm:cxn modelId="{F71C263F-4924-4EEE-AC58-093B433DB742}" srcId="{A50ACAB2-F73B-486C-84E9-869BB593DB3E}" destId="{D170973C-59F1-431A-BDAC-6A3A0516DCA3}" srcOrd="2" destOrd="0" parTransId="{4C65779B-3FC6-4505-AE0C-569F1A75B80E}" sibTransId="{DA76828C-F0AB-4D1A-99AE-1FE782696E5C}"/>
    <dgm:cxn modelId="{A166A350-3E33-4F44-B518-18296E3ED882}" srcId="{A50ACAB2-F73B-486C-84E9-869BB593DB3E}" destId="{74A061AC-52AC-499C-A089-0D1901915899}" srcOrd="0" destOrd="0" parTransId="{24576D25-EF29-4844-9754-6781F4A24224}" sibTransId="{FEB97C45-F110-428B-93B0-68A1E6872481}"/>
    <dgm:cxn modelId="{821EB257-7184-4B42-BB24-8E7A441C39E8}" srcId="{A50ACAB2-F73B-486C-84E9-869BB593DB3E}" destId="{8E758085-CCCD-435A-8A9F-5BAD89E699FA}" srcOrd="4" destOrd="0" parTransId="{BC46C816-B5DC-44FC-BD82-51EA4D427B28}" sibTransId="{D19BA579-E156-4407-8197-556C6BA10252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C02D26CF-F55F-4487-9E2C-C9A1BA80E8D4}" type="presOf" srcId="{74A061AC-52AC-499C-A089-0D1901915899}" destId="{8D450A28-5466-488D-B697-096E94CCF1D0}" srcOrd="0" destOrd="0" presId="urn:microsoft.com/office/officeart/2005/8/layout/default"/>
    <dgm:cxn modelId="{9649A1D6-3C92-482A-91ED-AF03EB0327F9}" type="presOf" srcId="{F9733BD7-015F-4662-9EBE-4415935A7D64}" destId="{1F2C1D11-B693-4B8B-AC7D-C07671B1975F}" srcOrd="0" destOrd="0" presId="urn:microsoft.com/office/officeart/2005/8/layout/default"/>
    <dgm:cxn modelId="{8E753BEE-57D1-468F-B94E-C943746AC173}" type="presOf" srcId="{8E758085-CCCD-435A-8A9F-5BAD89E699FA}" destId="{7B056248-7525-4F1D-B569-F4F7FB2B7232}" srcOrd="0" destOrd="0" presId="urn:microsoft.com/office/officeart/2005/8/layout/default"/>
    <dgm:cxn modelId="{EC91DCFA-D077-492C-8086-6C6EF12EE69C}" type="presOf" srcId="{93C0AF5B-888A-4C00-8759-549B6C2E273A}" destId="{79185AFD-D4FD-412D-AD02-2E3464AB04BD}" srcOrd="0" destOrd="0" presId="urn:microsoft.com/office/officeart/2005/8/layout/default"/>
    <dgm:cxn modelId="{B08CDB85-0F15-49FB-B16C-05EEFE601785}" type="presParOf" srcId="{66EE4105-C5D8-4A6E-9DE3-BBE2608AA2E4}" destId="{8D450A28-5466-488D-B697-096E94CCF1D0}" srcOrd="0" destOrd="0" presId="urn:microsoft.com/office/officeart/2005/8/layout/default"/>
    <dgm:cxn modelId="{C6138451-77BE-4126-B443-BE5D66699ECD}" type="presParOf" srcId="{66EE4105-C5D8-4A6E-9DE3-BBE2608AA2E4}" destId="{1F60E925-B325-4892-94A8-6791FD6C3CB2}" srcOrd="1" destOrd="0" presId="urn:microsoft.com/office/officeart/2005/8/layout/default"/>
    <dgm:cxn modelId="{CDC5354A-BB22-440B-8DC1-C919263029A6}" type="presParOf" srcId="{66EE4105-C5D8-4A6E-9DE3-BBE2608AA2E4}" destId="{1F2C1D11-B693-4B8B-AC7D-C07671B1975F}" srcOrd="2" destOrd="0" presId="urn:microsoft.com/office/officeart/2005/8/layout/default"/>
    <dgm:cxn modelId="{B2DB6265-A531-46E9-A445-508AC8845A09}" type="presParOf" srcId="{66EE4105-C5D8-4A6E-9DE3-BBE2608AA2E4}" destId="{83987862-52C9-4B78-B8B3-DADF50B47236}" srcOrd="3" destOrd="0" presId="urn:microsoft.com/office/officeart/2005/8/layout/default"/>
    <dgm:cxn modelId="{1B74CACC-4707-4C25-84A9-1B4CE825A3D0}" type="presParOf" srcId="{66EE4105-C5D8-4A6E-9DE3-BBE2608AA2E4}" destId="{915D1965-9BE5-467D-BE3C-CFE7803BAA68}" srcOrd="4" destOrd="0" presId="urn:microsoft.com/office/officeart/2005/8/layout/default"/>
    <dgm:cxn modelId="{E26D8DB9-07C5-4195-8A47-7098B301BB99}" type="presParOf" srcId="{66EE4105-C5D8-4A6E-9DE3-BBE2608AA2E4}" destId="{1D934189-5952-4AA7-B074-7F73E993246B}" srcOrd="5" destOrd="0" presId="urn:microsoft.com/office/officeart/2005/8/layout/default"/>
    <dgm:cxn modelId="{F3CCE172-ED70-4AF2-A11C-759523C0A9F6}" type="presParOf" srcId="{66EE4105-C5D8-4A6E-9DE3-BBE2608AA2E4}" destId="{79185AFD-D4FD-412D-AD02-2E3464AB04BD}" srcOrd="6" destOrd="0" presId="urn:microsoft.com/office/officeart/2005/8/layout/default"/>
    <dgm:cxn modelId="{FC6E1A0F-634B-4541-996F-5C707188E6FA}" type="presParOf" srcId="{66EE4105-C5D8-4A6E-9DE3-BBE2608AA2E4}" destId="{6D6E1B0B-99EF-40D9-9FC4-863B0E70DD94}" srcOrd="7" destOrd="0" presId="urn:microsoft.com/office/officeart/2005/8/layout/default"/>
    <dgm:cxn modelId="{F6B9010A-5B59-408A-ADB5-D32E22334B5B}" type="presParOf" srcId="{66EE4105-C5D8-4A6E-9DE3-BBE2608AA2E4}" destId="{7B056248-7525-4F1D-B569-F4F7FB2B72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A190DC5-51DF-4B3F-99C8-528FA5A5A23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Możesz zatrudnić pracownika na okres próbny, który nie może przekraczać 3 miesięcy.</a:t>
          </a:r>
        </a:p>
      </dgm:t>
    </dgm:pt>
    <dgm:pt modelId="{027AA1A5-804F-4790-AD89-82F879CA4DF0}" type="parTrans" cxnId="{36C3C128-5C3A-48FE-AB57-005CB26F4B08}">
      <dgm:prSet/>
      <dgm:spPr/>
      <dgm:t>
        <a:bodyPr/>
        <a:lstStyle/>
        <a:p>
          <a:endParaRPr lang="pl-PL"/>
        </a:p>
      </dgm:t>
    </dgm:pt>
    <dgm:pt modelId="{EFBAED6E-5444-4D91-B228-D6001920DA06}" type="sibTrans" cxnId="{36C3C128-5C3A-48FE-AB57-005CB26F4B08}">
      <dgm:prSet/>
      <dgm:spPr/>
      <dgm:t>
        <a:bodyPr/>
        <a:lstStyle/>
        <a:p>
          <a:endParaRPr lang="pl-PL"/>
        </a:p>
      </dgm:t>
    </dgm:pt>
    <dgm:pt modelId="{9F082B81-32F8-4D2A-94B6-A31051BC431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Wyjątkiem od 3-miesięcznego okresu umowy na okres próbny jest sytuacja, gdy uzgodnisz z pracownikiem, że umowa przedłuża się o czas urlopu, a także o czas innej usprawiedliwionej nieobecności pracownika w pracy, jeżeli wystąpią takie nieobecności.</a:t>
          </a:r>
        </a:p>
      </dgm:t>
    </dgm:pt>
    <dgm:pt modelId="{71F30869-F391-40DA-B3BA-0E3124A00406}" type="parTrans" cxnId="{B71197B0-F54C-476D-AD0B-E253D2FFE9B2}">
      <dgm:prSet/>
      <dgm:spPr/>
      <dgm:t>
        <a:bodyPr/>
        <a:lstStyle/>
        <a:p>
          <a:endParaRPr lang="pl-PL"/>
        </a:p>
      </dgm:t>
    </dgm:pt>
    <dgm:pt modelId="{62BD8CED-7551-45DE-BAD0-7374C2B4FC90}" type="sibTrans" cxnId="{B71197B0-F54C-476D-AD0B-E253D2FFE9B2}">
      <dgm:prSet/>
      <dgm:spPr/>
      <dgm:t>
        <a:bodyPr/>
        <a:lstStyle/>
        <a:p>
          <a:endParaRPr lang="pl-PL"/>
        </a:p>
      </dgm:t>
    </dgm:pt>
    <dgm:pt modelId="{800DB80D-BCC1-4446-ACDC-C5DC238A44C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Umowę o pracę na okres próbny możesz zawrzeć z pracownikiem na okres nieprzekraczający:  1 miesiąca – w przypadku zamiaru zawarcia umowy o pracę na czas określony krótszy niż 6 miesięcy; 2 miesięcy – w przypadku zamiaru zawarcia umowy o pracę na czas określony wynoszący co najmniej 6 miesięcy i krótszy niż 12 miesięcy.</a:t>
          </a:r>
        </a:p>
      </dgm:t>
    </dgm:pt>
    <dgm:pt modelId="{8FDEAE8A-78A2-4A61-B023-B3FFB5228700}" type="parTrans" cxnId="{D4FD37FC-0A5D-4548-BC21-51D6F4780A2C}">
      <dgm:prSet/>
      <dgm:spPr/>
      <dgm:t>
        <a:bodyPr/>
        <a:lstStyle/>
        <a:p>
          <a:endParaRPr lang="pl-PL"/>
        </a:p>
      </dgm:t>
    </dgm:pt>
    <dgm:pt modelId="{499C6341-D623-4635-9ECA-F868515F4DE2}" type="sibTrans" cxnId="{D4FD37FC-0A5D-4548-BC21-51D6F4780A2C}">
      <dgm:prSet/>
      <dgm:spPr/>
      <dgm:t>
        <a:bodyPr/>
        <a:lstStyle/>
        <a:p>
          <a:endParaRPr lang="pl-PL"/>
        </a:p>
      </dgm:t>
    </dgm:pt>
    <dgm:pt modelId="{C5E10C44-4212-47DA-A937-3FFD04EE6938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Te okresy można wydłużyć, nie więcej jednak niż o 1 miesiąc, jeżeli będzie to uzasadnione rodzajem pracy.</a:t>
          </a:r>
        </a:p>
      </dgm:t>
    </dgm:pt>
    <dgm:pt modelId="{066A3F60-AD04-44E4-9C83-B4A1394D96D4}" type="parTrans" cxnId="{888A9BF9-D80C-43EA-8DC8-61CDD1FAC038}">
      <dgm:prSet/>
      <dgm:spPr/>
      <dgm:t>
        <a:bodyPr/>
        <a:lstStyle/>
        <a:p>
          <a:endParaRPr lang="pl-PL"/>
        </a:p>
      </dgm:t>
    </dgm:pt>
    <dgm:pt modelId="{F0F89A65-5D69-4AEA-8639-DF1E44525341}" type="sibTrans" cxnId="{888A9BF9-D80C-43EA-8DC8-61CDD1FAC038}">
      <dgm:prSet/>
      <dgm:spPr/>
      <dgm:t>
        <a:bodyPr/>
        <a:lstStyle/>
        <a:p>
          <a:endParaRPr lang="pl-PL"/>
        </a:p>
      </dgm:t>
    </dgm:pt>
    <dgm:pt modelId="{AE31D28C-B726-482A-8E4E-1D7148EB01BA}">
      <dgm:prSet custT="1"/>
      <dgm:spPr>
        <a:solidFill>
          <a:srgbClr val="FFFF00"/>
        </a:solidFill>
      </dgm:spPr>
      <dgm:t>
        <a:bodyPr/>
        <a:lstStyle/>
        <a:p>
          <a:r>
            <a:rPr lang="pl-PL" sz="1600" dirty="0">
              <a:solidFill>
                <a:schemeClr val="tx1"/>
              </a:solidFill>
            </a:rPr>
            <a:t>Dopuszczalne jest tylko jednokrotne ponowne zawarcie umowy na okres próbny, jeżeli pracownik ma być zatrudniony w celu wykonywania innego rodzaju pracy.</a:t>
          </a:r>
        </a:p>
      </dgm:t>
    </dgm:pt>
    <dgm:pt modelId="{6ECCC6A8-ED35-4CBE-B279-0A12E3F6301F}" type="parTrans" cxnId="{EE8D69CC-DD97-4D35-BE1E-61C3038796EA}">
      <dgm:prSet/>
      <dgm:spPr/>
      <dgm:t>
        <a:bodyPr/>
        <a:lstStyle/>
        <a:p>
          <a:endParaRPr lang="pl-PL"/>
        </a:p>
      </dgm:t>
    </dgm:pt>
    <dgm:pt modelId="{90AB1D72-EBD9-493B-AB69-0152A1CABB80}" type="sibTrans" cxnId="{EE8D69CC-DD97-4D35-BE1E-61C3038796EA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62377E17-90FF-4A15-813D-C03123D43647}" type="pres">
      <dgm:prSet presAssocID="{5A190DC5-51DF-4B3F-99C8-528FA5A5A23F}" presName="node" presStyleLbl="node1" presStyleIdx="0" presStyleCnt="5" custScaleY="159337">
        <dgm:presLayoutVars>
          <dgm:bulletEnabled val="1"/>
        </dgm:presLayoutVars>
      </dgm:prSet>
      <dgm:spPr/>
    </dgm:pt>
    <dgm:pt modelId="{64395D4F-A52C-4A2C-8674-5B4A5D310262}" type="pres">
      <dgm:prSet presAssocID="{EFBAED6E-5444-4D91-B228-D6001920DA06}" presName="sibTrans" presStyleCnt="0"/>
      <dgm:spPr/>
    </dgm:pt>
    <dgm:pt modelId="{41716CBE-6E7A-4CA2-9190-168A2391E626}" type="pres">
      <dgm:prSet presAssocID="{9F082B81-32F8-4D2A-94B6-A31051BC431F}" presName="node" presStyleLbl="node1" presStyleIdx="1" presStyleCnt="5" custScaleX="166750" custScaleY="176260">
        <dgm:presLayoutVars>
          <dgm:bulletEnabled val="1"/>
        </dgm:presLayoutVars>
      </dgm:prSet>
      <dgm:spPr/>
    </dgm:pt>
    <dgm:pt modelId="{D738D7C3-0BD5-4E58-BAF2-3703681B9398}" type="pres">
      <dgm:prSet presAssocID="{62BD8CED-7551-45DE-BAD0-7374C2B4FC90}" presName="sibTrans" presStyleCnt="0"/>
      <dgm:spPr/>
    </dgm:pt>
    <dgm:pt modelId="{CA312D3B-494D-4046-ACAE-AA3982B05448}" type="pres">
      <dgm:prSet presAssocID="{800DB80D-BCC1-4446-ACDC-C5DC238A44CF}" presName="node" presStyleLbl="node1" presStyleIdx="2" presStyleCnt="5" custScaleX="235967" custScaleY="184333">
        <dgm:presLayoutVars>
          <dgm:bulletEnabled val="1"/>
        </dgm:presLayoutVars>
      </dgm:prSet>
      <dgm:spPr/>
    </dgm:pt>
    <dgm:pt modelId="{69E8A829-EF44-486F-B217-9EAF44E77721}" type="pres">
      <dgm:prSet presAssocID="{499C6341-D623-4635-9ECA-F868515F4DE2}" presName="sibTrans" presStyleCnt="0"/>
      <dgm:spPr/>
    </dgm:pt>
    <dgm:pt modelId="{52CECEEE-B229-4335-9E25-2EB5CD3BD92E}" type="pres">
      <dgm:prSet presAssocID="{C5E10C44-4212-47DA-A937-3FFD04EE6938}" presName="node" presStyleLbl="node1" presStyleIdx="3" presStyleCnt="5" custScaleX="243148">
        <dgm:presLayoutVars>
          <dgm:bulletEnabled val="1"/>
        </dgm:presLayoutVars>
      </dgm:prSet>
      <dgm:spPr/>
    </dgm:pt>
    <dgm:pt modelId="{83962380-FEA6-455D-8ADD-153F12CB9232}" type="pres">
      <dgm:prSet presAssocID="{F0F89A65-5D69-4AEA-8639-DF1E44525341}" presName="sibTrans" presStyleCnt="0"/>
      <dgm:spPr/>
    </dgm:pt>
    <dgm:pt modelId="{3C70DD28-43F0-4A22-A56C-1AC81FE91976}" type="pres">
      <dgm:prSet presAssocID="{AE31D28C-B726-482A-8E4E-1D7148EB01BA}" presName="node" presStyleLbl="node1" presStyleIdx="4" presStyleCnt="5" custScaleX="260281">
        <dgm:presLayoutVars>
          <dgm:bulletEnabled val="1"/>
        </dgm:presLayoutVars>
      </dgm:prSet>
      <dgm:spPr/>
    </dgm:pt>
  </dgm:ptLst>
  <dgm:cxnLst>
    <dgm:cxn modelId="{36C3C128-5C3A-48FE-AB57-005CB26F4B08}" srcId="{A50ACAB2-F73B-486C-84E9-869BB593DB3E}" destId="{5A190DC5-51DF-4B3F-99C8-528FA5A5A23F}" srcOrd="0" destOrd="0" parTransId="{027AA1A5-804F-4790-AD89-82F879CA4DF0}" sibTransId="{EFBAED6E-5444-4D91-B228-D6001920DA06}"/>
    <dgm:cxn modelId="{3A7B3E45-BC05-41D5-9C9C-6C71CED36974}" type="presOf" srcId="{9F082B81-32F8-4D2A-94B6-A31051BC431F}" destId="{41716CBE-6E7A-4CA2-9190-168A2391E626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B71197B0-F54C-476D-AD0B-E253D2FFE9B2}" srcId="{A50ACAB2-F73B-486C-84E9-869BB593DB3E}" destId="{9F082B81-32F8-4D2A-94B6-A31051BC431F}" srcOrd="1" destOrd="0" parTransId="{71F30869-F391-40DA-B3BA-0E3124A00406}" sibTransId="{62BD8CED-7551-45DE-BAD0-7374C2B4FC90}"/>
    <dgm:cxn modelId="{BCA329BE-7FBA-4ED3-A0C4-9628B55C09F6}" type="presOf" srcId="{800DB80D-BCC1-4446-ACDC-C5DC238A44CF}" destId="{CA312D3B-494D-4046-ACAE-AA3982B05448}" srcOrd="0" destOrd="0" presId="urn:microsoft.com/office/officeart/2005/8/layout/default"/>
    <dgm:cxn modelId="{5D632AC8-0D77-4EEA-B5C0-D7F9FC044472}" type="presOf" srcId="{5A190DC5-51DF-4B3F-99C8-528FA5A5A23F}" destId="{62377E17-90FF-4A15-813D-C03123D43647}" srcOrd="0" destOrd="0" presId="urn:microsoft.com/office/officeart/2005/8/layout/default"/>
    <dgm:cxn modelId="{9868EBCA-8D87-44DE-9E08-8709993C4B4E}" type="presOf" srcId="{AE31D28C-B726-482A-8E4E-1D7148EB01BA}" destId="{3C70DD28-43F0-4A22-A56C-1AC81FE91976}" srcOrd="0" destOrd="0" presId="urn:microsoft.com/office/officeart/2005/8/layout/default"/>
    <dgm:cxn modelId="{EE8D69CC-DD97-4D35-BE1E-61C3038796EA}" srcId="{A50ACAB2-F73B-486C-84E9-869BB593DB3E}" destId="{AE31D28C-B726-482A-8E4E-1D7148EB01BA}" srcOrd="4" destOrd="0" parTransId="{6ECCC6A8-ED35-4CBE-B279-0A12E3F6301F}" sibTransId="{90AB1D72-EBD9-493B-AB69-0152A1CABB80}"/>
    <dgm:cxn modelId="{888A9BF9-D80C-43EA-8DC8-61CDD1FAC038}" srcId="{A50ACAB2-F73B-486C-84E9-869BB593DB3E}" destId="{C5E10C44-4212-47DA-A937-3FFD04EE6938}" srcOrd="3" destOrd="0" parTransId="{066A3F60-AD04-44E4-9C83-B4A1394D96D4}" sibTransId="{F0F89A65-5D69-4AEA-8639-DF1E44525341}"/>
    <dgm:cxn modelId="{548A3FFA-A8EB-4872-AB38-3D0BAF29E984}" type="presOf" srcId="{C5E10C44-4212-47DA-A937-3FFD04EE6938}" destId="{52CECEEE-B229-4335-9E25-2EB5CD3BD92E}" srcOrd="0" destOrd="0" presId="urn:microsoft.com/office/officeart/2005/8/layout/default"/>
    <dgm:cxn modelId="{D4FD37FC-0A5D-4548-BC21-51D6F4780A2C}" srcId="{A50ACAB2-F73B-486C-84E9-869BB593DB3E}" destId="{800DB80D-BCC1-4446-ACDC-C5DC238A44CF}" srcOrd="2" destOrd="0" parTransId="{8FDEAE8A-78A2-4A61-B023-B3FFB5228700}" sibTransId="{499C6341-D623-4635-9ECA-F868515F4DE2}"/>
    <dgm:cxn modelId="{CC346035-B4AA-457F-A245-D8F3EBEE6728}" type="presParOf" srcId="{66EE4105-C5D8-4A6E-9DE3-BBE2608AA2E4}" destId="{62377E17-90FF-4A15-813D-C03123D43647}" srcOrd="0" destOrd="0" presId="urn:microsoft.com/office/officeart/2005/8/layout/default"/>
    <dgm:cxn modelId="{317D0688-AFF7-4D4A-B485-3C86C90153F5}" type="presParOf" srcId="{66EE4105-C5D8-4A6E-9DE3-BBE2608AA2E4}" destId="{64395D4F-A52C-4A2C-8674-5B4A5D310262}" srcOrd="1" destOrd="0" presId="urn:microsoft.com/office/officeart/2005/8/layout/default"/>
    <dgm:cxn modelId="{31743CE9-AC1D-49CC-967E-D6C6CEF1A22D}" type="presParOf" srcId="{66EE4105-C5D8-4A6E-9DE3-BBE2608AA2E4}" destId="{41716CBE-6E7A-4CA2-9190-168A2391E626}" srcOrd="2" destOrd="0" presId="urn:microsoft.com/office/officeart/2005/8/layout/default"/>
    <dgm:cxn modelId="{80B8C545-2CF7-4FC8-AF7C-AFEAFB0E4B1B}" type="presParOf" srcId="{66EE4105-C5D8-4A6E-9DE3-BBE2608AA2E4}" destId="{D738D7C3-0BD5-4E58-BAF2-3703681B9398}" srcOrd="3" destOrd="0" presId="urn:microsoft.com/office/officeart/2005/8/layout/default"/>
    <dgm:cxn modelId="{82DCCC80-DBC1-4F6F-A508-B4264E9B2067}" type="presParOf" srcId="{66EE4105-C5D8-4A6E-9DE3-BBE2608AA2E4}" destId="{CA312D3B-494D-4046-ACAE-AA3982B05448}" srcOrd="4" destOrd="0" presId="urn:microsoft.com/office/officeart/2005/8/layout/default"/>
    <dgm:cxn modelId="{127EE561-7CCD-44A2-8223-BABA242A9D78}" type="presParOf" srcId="{66EE4105-C5D8-4A6E-9DE3-BBE2608AA2E4}" destId="{69E8A829-EF44-486F-B217-9EAF44E77721}" srcOrd="5" destOrd="0" presId="urn:microsoft.com/office/officeart/2005/8/layout/default"/>
    <dgm:cxn modelId="{0621CB9F-9BD9-42F0-A002-BEB212A6266A}" type="presParOf" srcId="{66EE4105-C5D8-4A6E-9DE3-BBE2608AA2E4}" destId="{52CECEEE-B229-4335-9E25-2EB5CD3BD92E}" srcOrd="6" destOrd="0" presId="urn:microsoft.com/office/officeart/2005/8/layout/default"/>
    <dgm:cxn modelId="{B0B07E9A-B46B-4D3B-A4AA-5D86FC1CC003}" type="presParOf" srcId="{66EE4105-C5D8-4A6E-9DE3-BBE2608AA2E4}" destId="{83962380-FEA6-455D-8ADD-153F12CB9232}" srcOrd="7" destOrd="0" presId="urn:microsoft.com/office/officeart/2005/8/layout/default"/>
    <dgm:cxn modelId="{1123852F-8573-4AEF-A7F9-FA7030E6F30F}" type="presParOf" srcId="{66EE4105-C5D8-4A6E-9DE3-BBE2608AA2E4}" destId="{3C70DD28-43F0-4A22-A56C-1AC81FE9197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348F583C-72B2-4EFB-81BA-E73B6DA1FE0F}">
      <dgm:prSet custT="1"/>
      <dgm:spPr>
        <a:solidFill>
          <a:srgbClr val="FFFF00"/>
        </a:solidFill>
      </dgm:spPr>
      <dgm:t>
        <a:bodyPr/>
        <a:lstStyle/>
        <a:p>
          <a:r>
            <a:rPr lang="pl-PL" sz="1600" dirty="0">
              <a:solidFill>
                <a:schemeClr val="tx1"/>
              </a:solidFill>
            </a:rPr>
            <a:t>W oświadczeniu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o wypowiedzeniu umowy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 o pracę zawartej na czas określony musisz wskazać przyczynę uzasadniającą wypowiedzenie i zawiadomić reprezentującą pracownika zakładową organizację związkową o zamiarze wypowiedzenia pracownikowi umowy o pracę zawartej na czas określony.</a:t>
          </a:r>
        </a:p>
      </dgm:t>
    </dgm:pt>
    <dgm:pt modelId="{D4EB8F3C-F689-4DFE-AB3E-E332622B4AEB}" type="parTrans" cxnId="{9F3C1221-1705-4CF5-9608-98239C94DD82}">
      <dgm:prSet/>
      <dgm:spPr/>
      <dgm:t>
        <a:bodyPr/>
        <a:lstStyle/>
        <a:p>
          <a:endParaRPr lang="pl-PL"/>
        </a:p>
      </dgm:t>
    </dgm:pt>
    <dgm:pt modelId="{50BB7BBC-4E4B-4CDC-8E4A-EA86EBDE6B0A}" type="sibTrans" cxnId="{9F3C1221-1705-4CF5-9608-98239C94DD82}">
      <dgm:prSet/>
      <dgm:spPr/>
      <dgm:t>
        <a:bodyPr/>
        <a:lstStyle/>
        <a:p>
          <a:endParaRPr lang="pl-PL"/>
        </a:p>
      </dgm:t>
    </dgm:pt>
    <dgm:pt modelId="{1ECE361E-8C0E-44E2-ACD7-6426D83F0C27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Sąd pracy w razie ustalenia,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że wypowiedzenie umowy o pracę zawartej na czas określony jest nieuzasadnione lub narusza przepisy o wypowiadaniu umów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o pracę, będzie orzekał o: bezskuteczności wypowiedzenia, przywróceniu pracownika do pracy na poprzednich warunkach, jeżeli umowa uległa już rozwiązaniu, odszkodowaniu.</a:t>
          </a:r>
        </a:p>
      </dgm:t>
    </dgm:pt>
    <dgm:pt modelId="{5EDD32E1-9547-49C7-AC4C-95F4065D6D00}" type="parTrans" cxnId="{4F7FC008-7DB8-498F-85BB-C3D3DD5C2BE0}">
      <dgm:prSet/>
      <dgm:spPr/>
      <dgm:t>
        <a:bodyPr/>
        <a:lstStyle/>
        <a:p>
          <a:endParaRPr lang="pl-PL"/>
        </a:p>
      </dgm:t>
    </dgm:pt>
    <dgm:pt modelId="{8B5C7382-EE18-4B35-AAF5-B16B124BB27A}" type="sibTrans" cxnId="{4F7FC008-7DB8-498F-85BB-C3D3DD5C2BE0}">
      <dgm:prSet/>
      <dgm:spPr/>
      <dgm:t>
        <a:bodyPr/>
        <a:lstStyle/>
        <a:p>
          <a:endParaRPr lang="pl-PL"/>
        </a:p>
      </dgm:t>
    </dgm:pt>
    <dgm:pt modelId="{A27574B9-2452-4DAB-BCBD-80134343242C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Jeżeli, zanim sąd rozstrzygnie sprawę, upłynie termin, do którego umowa o pracę zawarta na czas określony miała trwać, albo gdy uzna, że przywrócenie do pracy byłoby niewskazane ze względu na krótki okres, jaki pozostał do upływu tego terminu,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to pracownikowi będzie przysługiwało wyłącznie odszkodowanie.</a:t>
          </a:r>
        </a:p>
      </dgm:t>
    </dgm:pt>
    <dgm:pt modelId="{EFD0AFEB-F10B-421A-9046-5BA2E9291368}" type="parTrans" cxnId="{6FC2AFCE-71A9-4400-B36F-D326B454B1B8}">
      <dgm:prSet/>
      <dgm:spPr/>
      <dgm:t>
        <a:bodyPr/>
        <a:lstStyle/>
        <a:p>
          <a:endParaRPr lang="pl-PL"/>
        </a:p>
      </dgm:t>
    </dgm:pt>
    <dgm:pt modelId="{BF8FDA75-77C0-43AD-8A24-2A6CE20DCEEF}" type="sibTrans" cxnId="{6FC2AFCE-71A9-4400-B36F-D326B454B1B8}">
      <dgm:prSet/>
      <dgm:spPr/>
      <dgm:t>
        <a:bodyPr/>
        <a:lstStyle/>
        <a:p>
          <a:endParaRPr lang="pl-PL"/>
        </a:p>
      </dgm:t>
    </dgm:pt>
    <dgm:pt modelId="{3FD46023-EF29-4B5B-BA2E-C159019F6E6E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Oznacza to, że zastosowanie będą miały analogiczne zasady jak w przypadku umów o pracę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zawartych na czas nieokreślony</a:t>
          </a:r>
          <a:r>
            <a:rPr lang="pl-PL" sz="1200" dirty="0"/>
            <a:t>.</a:t>
          </a:r>
        </a:p>
      </dgm:t>
    </dgm:pt>
    <dgm:pt modelId="{302C7D0A-B845-406A-A1A2-AD0DA00A3C79}" type="parTrans" cxnId="{DCAA9920-1342-4FED-9DA5-F9BBF45C1854}">
      <dgm:prSet/>
      <dgm:spPr/>
      <dgm:t>
        <a:bodyPr/>
        <a:lstStyle/>
        <a:p>
          <a:endParaRPr lang="pl-PL"/>
        </a:p>
      </dgm:t>
    </dgm:pt>
    <dgm:pt modelId="{D98285C9-E098-46D5-BC7F-4F103C60F8C4}" type="sibTrans" cxnId="{DCAA9920-1342-4FED-9DA5-F9BBF45C1854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89EF4FE8-7D2E-4A5E-9529-9990DF237F85}" type="pres">
      <dgm:prSet presAssocID="{348F583C-72B2-4EFB-81BA-E73B6DA1FE0F}" presName="node" presStyleLbl="node1" presStyleIdx="0" presStyleCnt="4" custScaleY="171515">
        <dgm:presLayoutVars>
          <dgm:bulletEnabled val="1"/>
        </dgm:presLayoutVars>
      </dgm:prSet>
      <dgm:spPr/>
    </dgm:pt>
    <dgm:pt modelId="{35B944C7-2A2B-459C-932F-D86A7221BAB6}" type="pres">
      <dgm:prSet presAssocID="{50BB7BBC-4E4B-4CDC-8E4A-EA86EBDE6B0A}" presName="sibTrans" presStyleCnt="0"/>
      <dgm:spPr/>
    </dgm:pt>
    <dgm:pt modelId="{72DE16FE-1B63-429E-9251-8876505183F3}" type="pres">
      <dgm:prSet presAssocID="{1ECE361E-8C0E-44E2-ACD7-6426D83F0C27}" presName="node" presStyleLbl="node1" presStyleIdx="1" presStyleCnt="4" custScaleX="115083" custScaleY="168140">
        <dgm:presLayoutVars>
          <dgm:bulletEnabled val="1"/>
        </dgm:presLayoutVars>
      </dgm:prSet>
      <dgm:spPr/>
    </dgm:pt>
    <dgm:pt modelId="{FDB90237-53A6-4073-9766-20E7A49F6CB4}" type="pres">
      <dgm:prSet presAssocID="{8B5C7382-EE18-4B35-AAF5-B16B124BB27A}" presName="sibTrans" presStyleCnt="0"/>
      <dgm:spPr/>
    </dgm:pt>
    <dgm:pt modelId="{FE55273F-3C5A-41A0-BF16-49664F82EB69}" type="pres">
      <dgm:prSet presAssocID="{A27574B9-2452-4DAB-BCBD-80134343242C}" presName="node" presStyleLbl="node1" presStyleIdx="2" presStyleCnt="4" custScaleX="118509" custScaleY="171726">
        <dgm:presLayoutVars>
          <dgm:bulletEnabled val="1"/>
        </dgm:presLayoutVars>
      </dgm:prSet>
      <dgm:spPr/>
    </dgm:pt>
    <dgm:pt modelId="{C846483B-B02E-41CA-ABE4-AD3254867351}" type="pres">
      <dgm:prSet presAssocID="{BF8FDA75-77C0-43AD-8A24-2A6CE20DCEEF}" presName="sibTrans" presStyleCnt="0"/>
      <dgm:spPr/>
    </dgm:pt>
    <dgm:pt modelId="{5357235D-1DC8-42E4-B5EE-5446E9044218}" type="pres">
      <dgm:prSet presAssocID="{3FD46023-EF29-4B5B-BA2E-C159019F6E6E}" presName="node" presStyleLbl="node1" presStyleIdx="3" presStyleCnt="4" custScaleX="350078" custScaleY="32082">
        <dgm:presLayoutVars>
          <dgm:bulletEnabled val="1"/>
        </dgm:presLayoutVars>
      </dgm:prSet>
      <dgm:spPr/>
    </dgm:pt>
  </dgm:ptLst>
  <dgm:cxnLst>
    <dgm:cxn modelId="{4F7FC008-7DB8-498F-85BB-C3D3DD5C2BE0}" srcId="{A50ACAB2-F73B-486C-84E9-869BB593DB3E}" destId="{1ECE361E-8C0E-44E2-ACD7-6426D83F0C27}" srcOrd="1" destOrd="0" parTransId="{5EDD32E1-9547-49C7-AC4C-95F4065D6D00}" sibTransId="{8B5C7382-EE18-4B35-AAF5-B16B124BB27A}"/>
    <dgm:cxn modelId="{0774F40C-DEA1-4A37-A4AF-D51E99541F68}" type="presOf" srcId="{1ECE361E-8C0E-44E2-ACD7-6426D83F0C27}" destId="{72DE16FE-1B63-429E-9251-8876505183F3}" srcOrd="0" destOrd="0" presId="urn:microsoft.com/office/officeart/2005/8/layout/default"/>
    <dgm:cxn modelId="{DCAA9920-1342-4FED-9DA5-F9BBF45C1854}" srcId="{A50ACAB2-F73B-486C-84E9-869BB593DB3E}" destId="{3FD46023-EF29-4B5B-BA2E-C159019F6E6E}" srcOrd="3" destOrd="0" parTransId="{302C7D0A-B845-406A-A1A2-AD0DA00A3C79}" sibTransId="{D98285C9-E098-46D5-BC7F-4F103C60F8C4}"/>
    <dgm:cxn modelId="{9F3C1221-1705-4CF5-9608-98239C94DD82}" srcId="{A50ACAB2-F73B-486C-84E9-869BB593DB3E}" destId="{348F583C-72B2-4EFB-81BA-E73B6DA1FE0F}" srcOrd="0" destOrd="0" parTransId="{D4EB8F3C-F689-4DFE-AB3E-E332622B4AEB}" sibTransId="{50BB7BBC-4E4B-4CDC-8E4A-EA86EBDE6B0A}"/>
    <dgm:cxn modelId="{09CCFD29-9029-425D-BD70-138928F1B24C}" type="presOf" srcId="{348F583C-72B2-4EFB-81BA-E73B6DA1FE0F}" destId="{89EF4FE8-7D2E-4A5E-9529-9990DF237F85}" srcOrd="0" destOrd="0" presId="urn:microsoft.com/office/officeart/2005/8/layout/default"/>
    <dgm:cxn modelId="{0671D27D-336F-480D-9380-BB5681F849D3}" type="presOf" srcId="{A27574B9-2452-4DAB-BCBD-80134343242C}" destId="{FE55273F-3C5A-41A0-BF16-49664F82EB69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6FC2AFCE-71A9-4400-B36F-D326B454B1B8}" srcId="{A50ACAB2-F73B-486C-84E9-869BB593DB3E}" destId="{A27574B9-2452-4DAB-BCBD-80134343242C}" srcOrd="2" destOrd="0" parTransId="{EFD0AFEB-F10B-421A-9046-5BA2E9291368}" sibTransId="{BF8FDA75-77C0-43AD-8A24-2A6CE20DCEEF}"/>
    <dgm:cxn modelId="{808848D1-A158-44C5-AF8F-7D99CA54F51B}" type="presOf" srcId="{3FD46023-EF29-4B5B-BA2E-C159019F6E6E}" destId="{5357235D-1DC8-42E4-B5EE-5446E9044218}" srcOrd="0" destOrd="0" presId="urn:microsoft.com/office/officeart/2005/8/layout/default"/>
    <dgm:cxn modelId="{50F47A20-538D-441D-AABD-B51F5F85114D}" type="presParOf" srcId="{66EE4105-C5D8-4A6E-9DE3-BBE2608AA2E4}" destId="{89EF4FE8-7D2E-4A5E-9529-9990DF237F85}" srcOrd="0" destOrd="0" presId="urn:microsoft.com/office/officeart/2005/8/layout/default"/>
    <dgm:cxn modelId="{308131F3-8A20-4502-9FF6-4EEAC54A8256}" type="presParOf" srcId="{66EE4105-C5D8-4A6E-9DE3-BBE2608AA2E4}" destId="{35B944C7-2A2B-459C-932F-D86A7221BAB6}" srcOrd="1" destOrd="0" presId="urn:microsoft.com/office/officeart/2005/8/layout/default"/>
    <dgm:cxn modelId="{678A784F-1D12-4463-AC6A-1FEEE54B1E1B}" type="presParOf" srcId="{66EE4105-C5D8-4A6E-9DE3-BBE2608AA2E4}" destId="{72DE16FE-1B63-429E-9251-8876505183F3}" srcOrd="2" destOrd="0" presId="urn:microsoft.com/office/officeart/2005/8/layout/default"/>
    <dgm:cxn modelId="{410D7D99-A7E5-4E60-9AE2-EA5466EB7F0A}" type="presParOf" srcId="{66EE4105-C5D8-4A6E-9DE3-BBE2608AA2E4}" destId="{FDB90237-53A6-4073-9766-20E7A49F6CB4}" srcOrd="3" destOrd="0" presId="urn:microsoft.com/office/officeart/2005/8/layout/default"/>
    <dgm:cxn modelId="{C5DEF0AF-023B-4C0E-9DA8-03CD678AD731}" type="presParOf" srcId="{66EE4105-C5D8-4A6E-9DE3-BBE2608AA2E4}" destId="{FE55273F-3C5A-41A0-BF16-49664F82EB69}" srcOrd="4" destOrd="0" presId="urn:microsoft.com/office/officeart/2005/8/layout/default"/>
    <dgm:cxn modelId="{FCBB192F-9126-438F-BFB2-44358E1AE1C2}" type="presParOf" srcId="{66EE4105-C5D8-4A6E-9DE3-BBE2608AA2E4}" destId="{C846483B-B02E-41CA-ABE4-AD3254867351}" srcOrd="5" destOrd="0" presId="urn:microsoft.com/office/officeart/2005/8/layout/default"/>
    <dgm:cxn modelId="{61C29534-EC84-4122-B784-50D86F975C56}" type="presParOf" srcId="{66EE4105-C5D8-4A6E-9DE3-BBE2608AA2E4}" destId="{5357235D-1DC8-42E4-B5EE-5446E90442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0CBC229B-5496-44CC-828A-F7714E0A3068}">
      <dgm:prSet custT="1"/>
      <dgm:spPr>
        <a:solidFill>
          <a:srgbClr val="FFFF00"/>
        </a:solidFill>
      </dgm:spPr>
      <dgm:t>
        <a:bodyPr/>
        <a:lstStyle/>
        <a:p>
          <a:r>
            <a:rPr lang="pl-PL" sz="2400" dirty="0">
              <a:solidFill>
                <a:schemeClr val="tx1"/>
              </a:solidFill>
            </a:rPr>
            <a:t>Musisz informować wszystkich pracowników o możliwości awansu oraz o wolnych stanowiskach pracy.</a:t>
          </a:r>
        </a:p>
      </dgm:t>
    </dgm:pt>
    <dgm:pt modelId="{F66907BA-F4C0-4234-8A38-B6D34DA1BA4A}" type="parTrans" cxnId="{A050C4B2-63CA-4101-9ED8-6D95A87F6D8A}">
      <dgm:prSet/>
      <dgm:spPr/>
      <dgm:t>
        <a:bodyPr/>
        <a:lstStyle/>
        <a:p>
          <a:endParaRPr lang="pl-PL"/>
        </a:p>
      </dgm:t>
    </dgm:pt>
    <dgm:pt modelId="{80209366-DF3A-49F4-A48C-8B30D1E9EDA6}" type="sibTrans" cxnId="{A050C4B2-63CA-4101-9ED8-6D95A87F6D8A}">
      <dgm:prSet/>
      <dgm:spPr/>
      <dgm:t>
        <a:bodyPr/>
        <a:lstStyle/>
        <a:p>
          <a:endParaRPr lang="pl-PL"/>
        </a:p>
      </dgm:t>
    </dgm:pt>
    <dgm:pt modelId="{1C4CE04B-7780-4121-A9B4-DB21F3FDD35E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Pracownicy będą mogli uczestniczyć w takich procedurach i ubiegać się </a:t>
          </a:r>
          <a:br>
            <a:rPr lang="pl-PL" sz="2400" dirty="0">
              <a:solidFill>
                <a:schemeClr val="tx1"/>
              </a:solidFill>
            </a:rPr>
          </a:br>
          <a:r>
            <a:rPr lang="pl-PL" sz="2400" dirty="0">
              <a:solidFill>
                <a:schemeClr val="tx1"/>
              </a:solidFill>
            </a:rPr>
            <a:t>o wolne stanowiska pracy.</a:t>
          </a:r>
        </a:p>
      </dgm:t>
    </dgm:pt>
    <dgm:pt modelId="{95CF267A-FD36-4622-9A68-DE11D69F9463}" type="parTrans" cxnId="{887789D8-D331-44F0-9C1D-038595413E87}">
      <dgm:prSet/>
      <dgm:spPr/>
      <dgm:t>
        <a:bodyPr/>
        <a:lstStyle/>
        <a:p>
          <a:endParaRPr lang="pl-PL"/>
        </a:p>
      </dgm:t>
    </dgm:pt>
    <dgm:pt modelId="{2D12630F-1827-48BA-9D11-2DBE48B1FDB9}" type="sibTrans" cxnId="{887789D8-D331-44F0-9C1D-038595413E87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37F608E9-96B9-421E-B8AA-48E69B1BB78E}" type="pres">
      <dgm:prSet presAssocID="{0CBC229B-5496-44CC-828A-F7714E0A3068}" presName="node" presStyleLbl="node1" presStyleIdx="0" presStyleCnt="2">
        <dgm:presLayoutVars>
          <dgm:bulletEnabled val="1"/>
        </dgm:presLayoutVars>
      </dgm:prSet>
      <dgm:spPr/>
    </dgm:pt>
    <dgm:pt modelId="{A44C6132-4916-41FD-9496-7323FD10E9DC}" type="pres">
      <dgm:prSet presAssocID="{80209366-DF3A-49F4-A48C-8B30D1E9EDA6}" presName="sibTrans" presStyleCnt="0"/>
      <dgm:spPr/>
    </dgm:pt>
    <dgm:pt modelId="{B56DCB0B-9235-4B1E-885C-A3C8935ECED2}" type="pres">
      <dgm:prSet presAssocID="{1C4CE04B-7780-4121-A9B4-DB21F3FDD35E}" presName="node" presStyleLbl="node1" presStyleIdx="1" presStyleCnt="2">
        <dgm:presLayoutVars>
          <dgm:bulletEnabled val="1"/>
        </dgm:presLayoutVars>
      </dgm:prSet>
      <dgm:spPr/>
    </dgm:pt>
  </dgm:ptLst>
  <dgm:cxnLst>
    <dgm:cxn modelId="{0769344E-8395-4516-A4E6-5E0DD9336288}" type="presOf" srcId="{1C4CE04B-7780-4121-A9B4-DB21F3FDD35E}" destId="{B56DCB0B-9235-4B1E-885C-A3C8935ECED2}" srcOrd="0" destOrd="0" presId="urn:microsoft.com/office/officeart/2005/8/layout/default"/>
    <dgm:cxn modelId="{285E2E56-4131-40E7-9A6C-E80CA8F543D5}" type="presOf" srcId="{0CBC229B-5496-44CC-828A-F7714E0A3068}" destId="{37F608E9-96B9-421E-B8AA-48E69B1BB78E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A050C4B2-63CA-4101-9ED8-6D95A87F6D8A}" srcId="{A50ACAB2-F73B-486C-84E9-869BB593DB3E}" destId="{0CBC229B-5496-44CC-828A-F7714E0A3068}" srcOrd="0" destOrd="0" parTransId="{F66907BA-F4C0-4234-8A38-B6D34DA1BA4A}" sibTransId="{80209366-DF3A-49F4-A48C-8B30D1E9EDA6}"/>
    <dgm:cxn modelId="{887789D8-D331-44F0-9C1D-038595413E87}" srcId="{A50ACAB2-F73B-486C-84E9-869BB593DB3E}" destId="{1C4CE04B-7780-4121-A9B4-DB21F3FDD35E}" srcOrd="1" destOrd="0" parTransId="{95CF267A-FD36-4622-9A68-DE11D69F9463}" sibTransId="{2D12630F-1827-48BA-9D11-2DBE48B1FDB9}"/>
    <dgm:cxn modelId="{94D2C06D-FF1C-4416-8CB1-583104BB1E75}" type="presParOf" srcId="{66EE4105-C5D8-4A6E-9DE3-BBE2608AA2E4}" destId="{37F608E9-96B9-421E-B8AA-48E69B1BB78E}" srcOrd="0" destOrd="0" presId="urn:microsoft.com/office/officeart/2005/8/layout/default"/>
    <dgm:cxn modelId="{1F0E1506-13AF-48D9-A20B-C981DD6CFEFC}" type="presParOf" srcId="{66EE4105-C5D8-4A6E-9DE3-BBE2608AA2E4}" destId="{A44C6132-4916-41FD-9496-7323FD10E9DC}" srcOrd="1" destOrd="0" presId="urn:microsoft.com/office/officeart/2005/8/layout/default"/>
    <dgm:cxn modelId="{DAED3B79-F0B3-44CA-BA6A-261AD1D5A651}" type="presParOf" srcId="{66EE4105-C5D8-4A6E-9DE3-BBE2608AA2E4}" destId="{B56DCB0B-9235-4B1E-885C-A3C8935ECED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D84CBE23-8DE1-4923-A4C9-E20D3DE8A705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Pracownikowi przysługuje w ciągu roku kalendarzowego urlop opiekuńczy w celu zapewnienia osobistej opieki lub wsparcia osobie: będącej członkiem rodziny lub zamieszkującej w tym samym gospodarstwie domowym, która wymaga opieki lub wsparcia z poważnych względów medycznych.</a:t>
          </a:r>
        </a:p>
      </dgm:t>
    </dgm:pt>
    <dgm:pt modelId="{9B3163D6-8ECC-489E-A9DF-E78BF66FBE75}" type="parTrans" cxnId="{D84892F8-C0B1-4D9F-91F7-F0FDF2D7103A}">
      <dgm:prSet/>
      <dgm:spPr/>
      <dgm:t>
        <a:bodyPr/>
        <a:lstStyle/>
        <a:p>
          <a:endParaRPr lang="pl-PL"/>
        </a:p>
      </dgm:t>
    </dgm:pt>
    <dgm:pt modelId="{DDCC117F-7441-4125-8F48-FAD985779DED}" type="sibTrans" cxnId="{D84892F8-C0B1-4D9F-91F7-F0FDF2D7103A}">
      <dgm:prSet/>
      <dgm:spPr/>
      <dgm:t>
        <a:bodyPr/>
        <a:lstStyle/>
        <a:p>
          <a:endParaRPr lang="pl-PL"/>
        </a:p>
      </dgm:t>
    </dgm:pt>
    <dgm:pt modelId="{D5976EE4-B61E-4F90-8EFC-E4A830C3D8D0}">
      <dgm:prSet custT="1"/>
      <dgm:spPr>
        <a:solidFill>
          <a:srgbClr val="FFFF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Urlop ten można wykorzystać jednorazowo lub w częściach. Wymiar urlopu wynosi 5 dni, a pracownik nie pobiera z tytułu korzystania z niego wynagrodzenia.</a:t>
          </a:r>
        </a:p>
      </dgm:t>
    </dgm:pt>
    <dgm:pt modelId="{9470F8F5-F575-48CF-BF87-85E1804AF5EB}" type="parTrans" cxnId="{C29898DA-F827-4E2A-A9C9-2BA37E8008E0}">
      <dgm:prSet/>
      <dgm:spPr/>
      <dgm:t>
        <a:bodyPr/>
        <a:lstStyle/>
        <a:p>
          <a:endParaRPr lang="pl-PL"/>
        </a:p>
      </dgm:t>
    </dgm:pt>
    <dgm:pt modelId="{409EF1D4-8105-4A3C-8CAC-B4E981BD578C}" type="sibTrans" cxnId="{C29898DA-F827-4E2A-A9C9-2BA37E8008E0}">
      <dgm:prSet/>
      <dgm:spPr/>
      <dgm:t>
        <a:bodyPr/>
        <a:lstStyle/>
        <a:p>
          <a:endParaRPr lang="pl-PL"/>
        </a:p>
      </dgm:t>
    </dgm:pt>
    <dgm:pt modelId="{4B06FB4C-1385-4B2F-812C-81CBA15C71F4}">
      <dgm:prSet custT="1"/>
      <dgm:spPr/>
      <dgm:t>
        <a:bodyPr/>
        <a:lstStyle/>
        <a:p>
          <a:r>
            <a:rPr lang="pl-PL" sz="1200">
              <a:solidFill>
                <a:schemeClr val="tx1"/>
              </a:solidFill>
            </a:rPr>
            <a:t>Za członka rodziny uważamy syna, córkę, matkę, ojca lub małżonka.</a:t>
          </a:r>
        </a:p>
      </dgm:t>
    </dgm:pt>
    <dgm:pt modelId="{A1CA3B4C-0E2A-4280-AD5F-1EE28AD597BE}" type="parTrans" cxnId="{7042C07C-BD1C-412B-BFF5-53DCBB13DD58}">
      <dgm:prSet/>
      <dgm:spPr/>
      <dgm:t>
        <a:bodyPr/>
        <a:lstStyle/>
        <a:p>
          <a:endParaRPr lang="pl-PL"/>
        </a:p>
      </dgm:t>
    </dgm:pt>
    <dgm:pt modelId="{47AA5E86-A0BC-435E-B35C-D1FF380EBF87}" type="sibTrans" cxnId="{7042C07C-BD1C-412B-BFF5-53DCBB13DD58}">
      <dgm:prSet/>
      <dgm:spPr/>
      <dgm:t>
        <a:bodyPr/>
        <a:lstStyle/>
        <a:p>
          <a:endParaRPr lang="pl-PL"/>
        </a:p>
      </dgm:t>
    </dgm:pt>
    <dgm:pt modelId="{C3C7B5C5-0239-4AF6-890F-B71DC21218EF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Urlopu udzielasz na wniosek pracownika, złożony w postaci papierowej lub elektronicznej w terminie nie krótszym niż 1 dzień przed rozpoczęciem korzystania z tego urlopu.</a:t>
          </a:r>
        </a:p>
      </dgm:t>
    </dgm:pt>
    <dgm:pt modelId="{E0B7BAB5-17EB-4FDA-B400-AA47B1045EFA}" type="parTrans" cxnId="{682AEBCC-07A2-4E72-8522-2832D8EE3D77}">
      <dgm:prSet/>
      <dgm:spPr/>
      <dgm:t>
        <a:bodyPr/>
        <a:lstStyle/>
        <a:p>
          <a:endParaRPr lang="pl-PL"/>
        </a:p>
      </dgm:t>
    </dgm:pt>
    <dgm:pt modelId="{4C93C95E-6289-4C6E-B28D-F84CEB9380D6}" type="sibTrans" cxnId="{682AEBCC-07A2-4E72-8522-2832D8EE3D77}">
      <dgm:prSet/>
      <dgm:spPr/>
      <dgm:t>
        <a:bodyPr/>
        <a:lstStyle/>
        <a:p>
          <a:endParaRPr lang="pl-PL"/>
        </a:p>
      </dgm:t>
    </dgm:pt>
    <dgm:pt modelId="{96C04999-BC1E-4096-AF2D-2D332BFBEF3C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Informacje wymagane we wniosku: imię i nazwisko osoby, która wymaga znacznej opieki lub znacznego wsparcia z poważnych względów medycznych, przyczyna konieczności zapewnienia przez pracownika osobistej opieki lub wsparcia,</a:t>
          </a:r>
          <a:br>
            <a:rPr lang="pl-PL" sz="1200" dirty="0">
              <a:solidFill>
                <a:schemeClr val="tx1"/>
              </a:solidFill>
            </a:rPr>
          </a:br>
          <a:r>
            <a:rPr lang="pl-PL" sz="1200" dirty="0">
              <a:solidFill>
                <a:schemeClr val="tx1"/>
              </a:solidFill>
            </a:rPr>
            <a:t>w przypadku członka rodziny – stopień pokrewieństwa z pracownikiem, a w przypadku osoby niebędącej członkiem rodziny ‒ adres zamieszkania tej osoby.</a:t>
          </a:r>
        </a:p>
      </dgm:t>
    </dgm:pt>
    <dgm:pt modelId="{F4944BC5-0D5F-4DA8-94D0-CEC8CAC4036E}" type="parTrans" cxnId="{61B5D70E-BB64-479C-BD41-4FF29DB22C89}">
      <dgm:prSet/>
      <dgm:spPr/>
      <dgm:t>
        <a:bodyPr/>
        <a:lstStyle/>
        <a:p>
          <a:endParaRPr lang="pl-PL"/>
        </a:p>
      </dgm:t>
    </dgm:pt>
    <dgm:pt modelId="{EE097577-3F34-4BBE-AF86-7C3A3E9714D0}" type="sibTrans" cxnId="{61B5D70E-BB64-479C-BD41-4FF29DB22C89}">
      <dgm:prSet/>
      <dgm:spPr/>
      <dgm:t>
        <a:bodyPr/>
        <a:lstStyle/>
        <a:p>
          <a:endParaRPr lang="pl-PL"/>
        </a:p>
      </dgm:t>
    </dgm:pt>
    <dgm:pt modelId="{16DFAF8C-A0AD-4098-96FC-F74C9D885F6F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We wniosku nie trzeba podawać szczegółowych informacji o stanie zdrowia osoby, której pracownik zapewnia osobistą opiekę. Wystarczy wskazać na konieczność zapewnienia osobistej opieki lub wsparcia przez pracownika.</a:t>
          </a:r>
        </a:p>
      </dgm:t>
    </dgm:pt>
    <dgm:pt modelId="{28F7ED0B-3058-46D5-A313-A01A04DCFED4}" type="parTrans" cxnId="{B44A18D6-D336-4DA4-87BF-D83DDEAE9A98}">
      <dgm:prSet/>
      <dgm:spPr/>
      <dgm:t>
        <a:bodyPr/>
        <a:lstStyle/>
        <a:p>
          <a:endParaRPr lang="pl-PL"/>
        </a:p>
      </dgm:t>
    </dgm:pt>
    <dgm:pt modelId="{D8E9DFCB-4D6B-4BC0-BDEB-F2F6A074B9D1}" type="sibTrans" cxnId="{B44A18D6-D336-4DA4-87BF-D83DDEAE9A98}">
      <dgm:prSet/>
      <dgm:spPr/>
      <dgm:t>
        <a:bodyPr/>
        <a:lstStyle/>
        <a:p>
          <a:endParaRPr lang="pl-PL"/>
        </a:p>
      </dgm:t>
    </dgm:pt>
    <dgm:pt modelId="{7547CD29-61A6-4729-86CB-03D10905853D}">
      <dgm:prSet custT="1"/>
      <dgm:spPr>
        <a:solidFill>
          <a:srgbClr val="FFFF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Za czas urlopu opiekuńczego pracownik nie zachowuje prawa do wynagrodzenia</a:t>
          </a:r>
          <a:r>
            <a:rPr lang="pl-PL" sz="1200" dirty="0"/>
            <a:t>.</a:t>
          </a:r>
        </a:p>
      </dgm:t>
    </dgm:pt>
    <dgm:pt modelId="{1A267130-F880-4AF8-93ED-375C76101B86}" type="parTrans" cxnId="{8D938922-0EEE-4B8F-92B9-930F3A254BCB}">
      <dgm:prSet/>
      <dgm:spPr/>
      <dgm:t>
        <a:bodyPr/>
        <a:lstStyle/>
        <a:p>
          <a:endParaRPr lang="pl-PL"/>
        </a:p>
      </dgm:t>
    </dgm:pt>
    <dgm:pt modelId="{86B21358-82A2-4016-9AF6-929E96C56F1F}" type="sibTrans" cxnId="{8D938922-0EEE-4B8F-92B9-930F3A254BCB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2AD6D69D-A4BE-44B4-8CD8-71C92FAB1021}" type="pres">
      <dgm:prSet presAssocID="{D84CBE23-8DE1-4923-A4C9-E20D3DE8A705}" presName="node" presStyleLbl="node1" presStyleIdx="0" presStyleCnt="7" custScaleY="119517">
        <dgm:presLayoutVars>
          <dgm:bulletEnabled val="1"/>
        </dgm:presLayoutVars>
      </dgm:prSet>
      <dgm:spPr/>
    </dgm:pt>
    <dgm:pt modelId="{55D9328C-D312-40F6-8662-0EE5B5593CEE}" type="pres">
      <dgm:prSet presAssocID="{DDCC117F-7441-4125-8F48-FAD985779DED}" presName="sibTrans" presStyleCnt="0"/>
      <dgm:spPr/>
    </dgm:pt>
    <dgm:pt modelId="{BED179CE-6176-4295-8D0F-27B0FF3FE31B}" type="pres">
      <dgm:prSet presAssocID="{D5976EE4-B61E-4F90-8EFC-E4A830C3D8D0}" presName="node" presStyleLbl="node1" presStyleIdx="1" presStyleCnt="7">
        <dgm:presLayoutVars>
          <dgm:bulletEnabled val="1"/>
        </dgm:presLayoutVars>
      </dgm:prSet>
      <dgm:spPr/>
    </dgm:pt>
    <dgm:pt modelId="{8C19E8A3-8D94-4D1D-847F-2600F40220EE}" type="pres">
      <dgm:prSet presAssocID="{409EF1D4-8105-4A3C-8CAC-B4E981BD578C}" presName="sibTrans" presStyleCnt="0"/>
      <dgm:spPr/>
    </dgm:pt>
    <dgm:pt modelId="{4822EB7C-1D20-4A36-BF69-2C2AB4B16992}" type="pres">
      <dgm:prSet presAssocID="{4B06FB4C-1385-4B2F-812C-81CBA15C71F4}" presName="node" presStyleLbl="node1" presStyleIdx="2" presStyleCnt="7">
        <dgm:presLayoutVars>
          <dgm:bulletEnabled val="1"/>
        </dgm:presLayoutVars>
      </dgm:prSet>
      <dgm:spPr/>
    </dgm:pt>
    <dgm:pt modelId="{ACBFC78A-CF02-443D-86A0-07FE0396964A}" type="pres">
      <dgm:prSet presAssocID="{47AA5E86-A0BC-435E-B35C-D1FF380EBF87}" presName="sibTrans" presStyleCnt="0"/>
      <dgm:spPr/>
    </dgm:pt>
    <dgm:pt modelId="{ED85FC19-FEC7-4802-867A-C98B20A19014}" type="pres">
      <dgm:prSet presAssocID="{C3C7B5C5-0239-4AF6-890F-B71DC21218EF}" presName="node" presStyleLbl="node1" presStyleIdx="3" presStyleCnt="7" custScaleY="113825">
        <dgm:presLayoutVars>
          <dgm:bulletEnabled val="1"/>
        </dgm:presLayoutVars>
      </dgm:prSet>
      <dgm:spPr/>
    </dgm:pt>
    <dgm:pt modelId="{44FF02DA-4B03-4670-8607-251C63108CCE}" type="pres">
      <dgm:prSet presAssocID="{4C93C95E-6289-4C6E-B28D-F84CEB9380D6}" presName="sibTrans" presStyleCnt="0"/>
      <dgm:spPr/>
    </dgm:pt>
    <dgm:pt modelId="{A42FE243-330D-4282-8AD4-3CF8B1F786EE}" type="pres">
      <dgm:prSet presAssocID="{96C04999-BC1E-4096-AF2D-2D332BFBEF3C}" presName="node" presStyleLbl="node1" presStyleIdx="4" presStyleCnt="7" custScaleX="170414">
        <dgm:presLayoutVars>
          <dgm:bulletEnabled val="1"/>
        </dgm:presLayoutVars>
      </dgm:prSet>
      <dgm:spPr/>
    </dgm:pt>
    <dgm:pt modelId="{AF5DF641-36B5-4AD2-A46B-D7FFEAF1A1C9}" type="pres">
      <dgm:prSet presAssocID="{EE097577-3F34-4BBE-AF86-7C3A3E9714D0}" presName="sibTrans" presStyleCnt="0"/>
      <dgm:spPr/>
    </dgm:pt>
    <dgm:pt modelId="{3EBAF3E7-52CC-4D16-B07D-576DABBE6428}" type="pres">
      <dgm:prSet presAssocID="{16DFAF8C-A0AD-4098-96FC-F74C9D885F6F}" presName="node" presStyleLbl="node1" presStyleIdx="5" presStyleCnt="7">
        <dgm:presLayoutVars>
          <dgm:bulletEnabled val="1"/>
        </dgm:presLayoutVars>
      </dgm:prSet>
      <dgm:spPr/>
    </dgm:pt>
    <dgm:pt modelId="{8B40519E-A37E-4855-93B1-93F2135A1609}" type="pres">
      <dgm:prSet presAssocID="{D8E9DFCB-4D6B-4BC0-BDEB-F2F6A074B9D1}" presName="sibTrans" presStyleCnt="0"/>
      <dgm:spPr/>
    </dgm:pt>
    <dgm:pt modelId="{BEE12431-F1AA-4D05-ABF4-A9C72ECF2A4F}" type="pres">
      <dgm:prSet presAssocID="{7547CD29-61A6-4729-86CB-03D10905853D}" presName="node" presStyleLbl="node1" presStyleIdx="6" presStyleCnt="7">
        <dgm:presLayoutVars>
          <dgm:bulletEnabled val="1"/>
        </dgm:presLayoutVars>
      </dgm:prSet>
      <dgm:spPr/>
    </dgm:pt>
  </dgm:ptLst>
  <dgm:cxnLst>
    <dgm:cxn modelId="{D3CB210E-CFD2-46AE-B13C-B30E5C247684}" type="presOf" srcId="{7547CD29-61A6-4729-86CB-03D10905853D}" destId="{BEE12431-F1AA-4D05-ABF4-A9C72ECF2A4F}" srcOrd="0" destOrd="0" presId="urn:microsoft.com/office/officeart/2005/8/layout/default"/>
    <dgm:cxn modelId="{61B5D70E-BB64-479C-BD41-4FF29DB22C89}" srcId="{A50ACAB2-F73B-486C-84E9-869BB593DB3E}" destId="{96C04999-BC1E-4096-AF2D-2D332BFBEF3C}" srcOrd="4" destOrd="0" parTransId="{F4944BC5-0D5F-4DA8-94D0-CEC8CAC4036E}" sibTransId="{EE097577-3F34-4BBE-AF86-7C3A3E9714D0}"/>
    <dgm:cxn modelId="{8D938922-0EEE-4B8F-92B9-930F3A254BCB}" srcId="{A50ACAB2-F73B-486C-84E9-869BB593DB3E}" destId="{7547CD29-61A6-4729-86CB-03D10905853D}" srcOrd="6" destOrd="0" parTransId="{1A267130-F880-4AF8-93ED-375C76101B86}" sibTransId="{86B21358-82A2-4016-9AF6-929E96C56F1F}"/>
    <dgm:cxn modelId="{8F26205B-5306-416D-8863-7F95CFB15C03}" type="presOf" srcId="{D5976EE4-B61E-4F90-8EFC-E4A830C3D8D0}" destId="{BED179CE-6176-4295-8D0F-27B0FF3FE31B}" srcOrd="0" destOrd="0" presId="urn:microsoft.com/office/officeart/2005/8/layout/default"/>
    <dgm:cxn modelId="{07F02D68-E26F-4DD6-B0AC-6DD48C4F4C96}" type="presOf" srcId="{C3C7B5C5-0239-4AF6-890F-B71DC21218EF}" destId="{ED85FC19-FEC7-4802-867A-C98B20A19014}" srcOrd="0" destOrd="0" presId="urn:microsoft.com/office/officeart/2005/8/layout/default"/>
    <dgm:cxn modelId="{7042C07C-BD1C-412B-BFF5-53DCBB13DD58}" srcId="{A50ACAB2-F73B-486C-84E9-869BB593DB3E}" destId="{4B06FB4C-1385-4B2F-812C-81CBA15C71F4}" srcOrd="2" destOrd="0" parTransId="{A1CA3B4C-0E2A-4280-AD5F-1EE28AD597BE}" sibTransId="{47AA5E86-A0BC-435E-B35C-D1FF380EBF87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71A57DBB-023E-447C-B18F-3DE48FC070A6}" type="presOf" srcId="{96C04999-BC1E-4096-AF2D-2D332BFBEF3C}" destId="{A42FE243-330D-4282-8AD4-3CF8B1F786EE}" srcOrd="0" destOrd="0" presId="urn:microsoft.com/office/officeart/2005/8/layout/default"/>
    <dgm:cxn modelId="{682AEBCC-07A2-4E72-8522-2832D8EE3D77}" srcId="{A50ACAB2-F73B-486C-84E9-869BB593DB3E}" destId="{C3C7B5C5-0239-4AF6-890F-B71DC21218EF}" srcOrd="3" destOrd="0" parTransId="{E0B7BAB5-17EB-4FDA-B400-AA47B1045EFA}" sibTransId="{4C93C95E-6289-4C6E-B28D-F84CEB9380D6}"/>
    <dgm:cxn modelId="{B44A18D6-D336-4DA4-87BF-D83DDEAE9A98}" srcId="{A50ACAB2-F73B-486C-84E9-869BB593DB3E}" destId="{16DFAF8C-A0AD-4098-96FC-F74C9D885F6F}" srcOrd="5" destOrd="0" parTransId="{28F7ED0B-3058-46D5-A313-A01A04DCFED4}" sibTransId="{D8E9DFCB-4D6B-4BC0-BDEB-F2F6A074B9D1}"/>
    <dgm:cxn modelId="{C29898DA-F827-4E2A-A9C9-2BA37E8008E0}" srcId="{A50ACAB2-F73B-486C-84E9-869BB593DB3E}" destId="{D5976EE4-B61E-4F90-8EFC-E4A830C3D8D0}" srcOrd="1" destOrd="0" parTransId="{9470F8F5-F575-48CF-BF87-85E1804AF5EB}" sibTransId="{409EF1D4-8105-4A3C-8CAC-B4E981BD578C}"/>
    <dgm:cxn modelId="{DE7E99E7-A5F2-479A-87A3-33C955978CAF}" type="presOf" srcId="{D84CBE23-8DE1-4923-A4C9-E20D3DE8A705}" destId="{2AD6D69D-A4BE-44B4-8CD8-71C92FAB1021}" srcOrd="0" destOrd="0" presId="urn:microsoft.com/office/officeart/2005/8/layout/default"/>
    <dgm:cxn modelId="{9781F7F7-CE7F-420A-AA1A-94A0A20A4901}" type="presOf" srcId="{16DFAF8C-A0AD-4098-96FC-F74C9D885F6F}" destId="{3EBAF3E7-52CC-4D16-B07D-576DABBE6428}" srcOrd="0" destOrd="0" presId="urn:microsoft.com/office/officeart/2005/8/layout/default"/>
    <dgm:cxn modelId="{D84892F8-C0B1-4D9F-91F7-F0FDF2D7103A}" srcId="{A50ACAB2-F73B-486C-84E9-869BB593DB3E}" destId="{D84CBE23-8DE1-4923-A4C9-E20D3DE8A705}" srcOrd="0" destOrd="0" parTransId="{9B3163D6-8ECC-489E-A9DF-E78BF66FBE75}" sibTransId="{DDCC117F-7441-4125-8F48-FAD985779DED}"/>
    <dgm:cxn modelId="{80B57FFB-5C1B-4AD5-9CDA-60E6E8C93C6D}" type="presOf" srcId="{4B06FB4C-1385-4B2F-812C-81CBA15C71F4}" destId="{4822EB7C-1D20-4A36-BF69-2C2AB4B16992}" srcOrd="0" destOrd="0" presId="urn:microsoft.com/office/officeart/2005/8/layout/default"/>
    <dgm:cxn modelId="{158C289B-BD48-470E-B1AA-1FE7D2B66A64}" type="presParOf" srcId="{66EE4105-C5D8-4A6E-9DE3-BBE2608AA2E4}" destId="{2AD6D69D-A4BE-44B4-8CD8-71C92FAB1021}" srcOrd="0" destOrd="0" presId="urn:microsoft.com/office/officeart/2005/8/layout/default"/>
    <dgm:cxn modelId="{51572425-7819-41FF-B726-533BBA41EDCF}" type="presParOf" srcId="{66EE4105-C5D8-4A6E-9DE3-BBE2608AA2E4}" destId="{55D9328C-D312-40F6-8662-0EE5B5593CEE}" srcOrd="1" destOrd="0" presId="urn:microsoft.com/office/officeart/2005/8/layout/default"/>
    <dgm:cxn modelId="{8E0E04C2-DA80-4B25-839A-C191B6F9D590}" type="presParOf" srcId="{66EE4105-C5D8-4A6E-9DE3-BBE2608AA2E4}" destId="{BED179CE-6176-4295-8D0F-27B0FF3FE31B}" srcOrd="2" destOrd="0" presId="urn:microsoft.com/office/officeart/2005/8/layout/default"/>
    <dgm:cxn modelId="{CC59F0CA-1B00-4CA2-8C2A-D828931A7B4F}" type="presParOf" srcId="{66EE4105-C5D8-4A6E-9DE3-BBE2608AA2E4}" destId="{8C19E8A3-8D94-4D1D-847F-2600F40220EE}" srcOrd="3" destOrd="0" presId="urn:microsoft.com/office/officeart/2005/8/layout/default"/>
    <dgm:cxn modelId="{63D85834-3AAB-45A0-A449-901F6562296C}" type="presParOf" srcId="{66EE4105-C5D8-4A6E-9DE3-BBE2608AA2E4}" destId="{4822EB7C-1D20-4A36-BF69-2C2AB4B16992}" srcOrd="4" destOrd="0" presId="urn:microsoft.com/office/officeart/2005/8/layout/default"/>
    <dgm:cxn modelId="{3D0C2CC0-EC01-4AEA-AE3D-36E2402B2F65}" type="presParOf" srcId="{66EE4105-C5D8-4A6E-9DE3-BBE2608AA2E4}" destId="{ACBFC78A-CF02-443D-86A0-07FE0396964A}" srcOrd="5" destOrd="0" presId="urn:microsoft.com/office/officeart/2005/8/layout/default"/>
    <dgm:cxn modelId="{C8252CCC-7629-45BF-88CA-07715F484F74}" type="presParOf" srcId="{66EE4105-C5D8-4A6E-9DE3-BBE2608AA2E4}" destId="{ED85FC19-FEC7-4802-867A-C98B20A19014}" srcOrd="6" destOrd="0" presId="urn:microsoft.com/office/officeart/2005/8/layout/default"/>
    <dgm:cxn modelId="{EA227716-DD7F-4E8A-9993-FB6D2443D99B}" type="presParOf" srcId="{66EE4105-C5D8-4A6E-9DE3-BBE2608AA2E4}" destId="{44FF02DA-4B03-4670-8607-251C63108CCE}" srcOrd="7" destOrd="0" presId="urn:microsoft.com/office/officeart/2005/8/layout/default"/>
    <dgm:cxn modelId="{DB9CCA88-B499-42E9-BFBE-CB1EABB1EAA7}" type="presParOf" srcId="{66EE4105-C5D8-4A6E-9DE3-BBE2608AA2E4}" destId="{A42FE243-330D-4282-8AD4-3CF8B1F786EE}" srcOrd="8" destOrd="0" presId="urn:microsoft.com/office/officeart/2005/8/layout/default"/>
    <dgm:cxn modelId="{4C4E32E1-8816-4830-B9BD-120C9676FD2E}" type="presParOf" srcId="{66EE4105-C5D8-4A6E-9DE3-BBE2608AA2E4}" destId="{AF5DF641-36B5-4AD2-A46B-D7FFEAF1A1C9}" srcOrd="9" destOrd="0" presId="urn:microsoft.com/office/officeart/2005/8/layout/default"/>
    <dgm:cxn modelId="{8649B9C0-4698-4F1B-983A-A84FF7E306D9}" type="presParOf" srcId="{66EE4105-C5D8-4A6E-9DE3-BBE2608AA2E4}" destId="{3EBAF3E7-52CC-4D16-B07D-576DABBE6428}" srcOrd="10" destOrd="0" presId="urn:microsoft.com/office/officeart/2005/8/layout/default"/>
    <dgm:cxn modelId="{20ECFE16-2033-4D0B-BB8F-AA4CABD07730}" type="presParOf" srcId="{66EE4105-C5D8-4A6E-9DE3-BBE2608AA2E4}" destId="{8B40519E-A37E-4855-93B1-93F2135A1609}" srcOrd="11" destOrd="0" presId="urn:microsoft.com/office/officeart/2005/8/layout/default"/>
    <dgm:cxn modelId="{00DC262C-C39F-4660-A541-0689BBECE7B0}" type="presParOf" srcId="{66EE4105-C5D8-4A6E-9DE3-BBE2608AA2E4}" destId="{BEE12431-F1AA-4D05-ABF4-A9C72ECF2A4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389F9DF3-F979-47FF-88F8-B4DE080C7EA8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Pracownikowi przysługuje zwolnienie od pracy z powodu działania siły wyższej w pilnych sprawach rodzinnych spowodowanych chorobą lub wypadkiem.</a:t>
          </a:r>
        </a:p>
      </dgm:t>
    </dgm:pt>
    <dgm:pt modelId="{0698B120-147B-456B-AF4D-91B66BCA6B4D}" type="parTrans" cxnId="{06C420F4-8CF4-4610-86CE-73457984CFA1}">
      <dgm:prSet/>
      <dgm:spPr/>
      <dgm:t>
        <a:bodyPr/>
        <a:lstStyle/>
        <a:p>
          <a:endParaRPr lang="pl-PL"/>
        </a:p>
      </dgm:t>
    </dgm:pt>
    <dgm:pt modelId="{8DAE4549-055E-4187-88E0-4BAF4E4721D6}" type="sibTrans" cxnId="{06C420F4-8CF4-4610-86CE-73457984CFA1}">
      <dgm:prSet/>
      <dgm:spPr/>
      <dgm:t>
        <a:bodyPr/>
        <a:lstStyle/>
        <a:p>
          <a:endParaRPr lang="pl-PL"/>
        </a:p>
      </dgm:t>
    </dgm:pt>
    <dgm:pt modelId="{77AE3050-A9E1-4273-A882-7BCF1C5C337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Wymiar zwolnienia wynosi 2 dni lub 16 godzin w ciągu roku kalendarzowego.</a:t>
          </a:r>
        </a:p>
      </dgm:t>
    </dgm:pt>
    <dgm:pt modelId="{39C31E8A-651D-4611-926A-53903B5BBDF0}" type="parTrans" cxnId="{1EC104B3-604A-4FF5-AF76-09577CC0A32F}">
      <dgm:prSet/>
      <dgm:spPr/>
      <dgm:t>
        <a:bodyPr/>
        <a:lstStyle/>
        <a:p>
          <a:endParaRPr lang="pl-PL"/>
        </a:p>
      </dgm:t>
    </dgm:pt>
    <dgm:pt modelId="{65E7581F-ED3B-445D-BBCD-DFC89EE62A6E}" type="sibTrans" cxnId="{1EC104B3-604A-4FF5-AF76-09577CC0A32F}">
      <dgm:prSet/>
      <dgm:spPr/>
      <dgm:t>
        <a:bodyPr/>
        <a:lstStyle/>
        <a:p>
          <a:endParaRPr lang="pl-PL"/>
        </a:p>
      </dgm:t>
    </dgm:pt>
    <dgm:pt modelId="{F6C7C324-60A1-4E8B-9014-26433506C52C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Pracownik korzystający z tego zwolnienia zachowuje prawo do połowy wynagrodzenia.</a:t>
          </a:r>
        </a:p>
      </dgm:t>
    </dgm:pt>
    <dgm:pt modelId="{1EEC7136-9606-4F82-BEDF-ABFA41B3C34B}" type="parTrans" cxnId="{22E6230A-1524-4EB2-8E2F-E283F5404232}">
      <dgm:prSet/>
      <dgm:spPr/>
      <dgm:t>
        <a:bodyPr/>
        <a:lstStyle/>
        <a:p>
          <a:endParaRPr lang="pl-PL"/>
        </a:p>
      </dgm:t>
    </dgm:pt>
    <dgm:pt modelId="{C42742A0-9647-4B0A-AFD5-359A930A2310}" type="sibTrans" cxnId="{22E6230A-1524-4EB2-8E2F-E283F5404232}">
      <dgm:prSet/>
      <dgm:spPr/>
      <dgm:t>
        <a:bodyPr/>
        <a:lstStyle/>
        <a:p>
          <a:endParaRPr lang="pl-PL"/>
        </a:p>
      </dgm:t>
    </dgm:pt>
    <dgm:pt modelId="{CDD009C4-D1BE-47D0-A089-6425942140C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Masz obowiązek udzielić tego zwolnienia na wniosek pracownika zgłoszony najpóźniej w dniu korzystania z tego zwolnienia.</a:t>
          </a:r>
        </a:p>
      </dgm:t>
    </dgm:pt>
    <dgm:pt modelId="{009CD61E-4945-4765-BB98-BD7F3FAA0339}" type="parTrans" cxnId="{53BC5BBF-B735-4F8F-A527-753844FA61BF}">
      <dgm:prSet/>
      <dgm:spPr/>
      <dgm:t>
        <a:bodyPr/>
        <a:lstStyle/>
        <a:p>
          <a:endParaRPr lang="pl-PL"/>
        </a:p>
      </dgm:t>
    </dgm:pt>
    <dgm:pt modelId="{82F23EE5-5675-40CD-9A4B-C2388DC701D0}" type="sibTrans" cxnId="{53BC5BBF-B735-4F8F-A527-753844FA61BF}">
      <dgm:prSet/>
      <dgm:spPr/>
      <dgm:t>
        <a:bodyPr/>
        <a:lstStyle/>
        <a:p>
          <a:endParaRPr lang="pl-PL"/>
        </a:p>
      </dgm:t>
    </dgm:pt>
    <dgm:pt modelId="{8D047E93-4470-4A64-B8DF-2E4203DD8B2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Tak jak w przypadku urlopu na żądanie, pracownik może złożyć wniosek w każdej dostępnej formie.</a:t>
          </a:r>
        </a:p>
      </dgm:t>
    </dgm:pt>
    <dgm:pt modelId="{3516BECD-2E41-44AE-BB2B-A0B504C3EF69}" type="parTrans" cxnId="{865EA3E5-276E-4961-A94D-039764E77985}">
      <dgm:prSet/>
      <dgm:spPr/>
      <dgm:t>
        <a:bodyPr/>
        <a:lstStyle/>
        <a:p>
          <a:endParaRPr lang="pl-PL"/>
        </a:p>
      </dgm:t>
    </dgm:pt>
    <dgm:pt modelId="{F89538F1-BF3C-4705-BF82-BFD184B360E2}" type="sibTrans" cxnId="{865EA3E5-276E-4961-A94D-039764E77985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2CEF443A-4610-494A-942F-7A5CDBDBB9A4}" type="pres">
      <dgm:prSet presAssocID="{389F9DF3-F979-47FF-88F8-B4DE080C7EA8}" presName="node" presStyleLbl="node1" presStyleIdx="0" presStyleCnt="5" custScaleX="122608">
        <dgm:presLayoutVars>
          <dgm:bulletEnabled val="1"/>
        </dgm:presLayoutVars>
      </dgm:prSet>
      <dgm:spPr/>
    </dgm:pt>
    <dgm:pt modelId="{51FCB66A-AB67-4462-B1BF-44F12EDF15EF}" type="pres">
      <dgm:prSet presAssocID="{8DAE4549-055E-4187-88E0-4BAF4E4721D6}" presName="sibTrans" presStyleCnt="0"/>
      <dgm:spPr/>
    </dgm:pt>
    <dgm:pt modelId="{95D8E784-DF4E-47B9-BEBF-98F806F0B548}" type="pres">
      <dgm:prSet presAssocID="{77AE3050-A9E1-4273-A882-7BCF1C5C3374}" presName="node" presStyleLbl="node1" presStyleIdx="1" presStyleCnt="5">
        <dgm:presLayoutVars>
          <dgm:bulletEnabled val="1"/>
        </dgm:presLayoutVars>
      </dgm:prSet>
      <dgm:spPr/>
    </dgm:pt>
    <dgm:pt modelId="{25298AF1-AB8C-4605-B1E5-F73F1DC6A11D}" type="pres">
      <dgm:prSet presAssocID="{65E7581F-ED3B-445D-BBCD-DFC89EE62A6E}" presName="sibTrans" presStyleCnt="0"/>
      <dgm:spPr/>
    </dgm:pt>
    <dgm:pt modelId="{6E2725D8-45E6-4D55-8F78-53717530E24E}" type="pres">
      <dgm:prSet presAssocID="{F6C7C324-60A1-4E8B-9014-26433506C52C}" presName="node" presStyleLbl="node1" presStyleIdx="2" presStyleCnt="5">
        <dgm:presLayoutVars>
          <dgm:bulletEnabled val="1"/>
        </dgm:presLayoutVars>
      </dgm:prSet>
      <dgm:spPr/>
    </dgm:pt>
    <dgm:pt modelId="{3D4767FE-AFAD-4ED9-B32F-CC8DE795264B}" type="pres">
      <dgm:prSet presAssocID="{C42742A0-9647-4B0A-AFD5-359A930A2310}" presName="sibTrans" presStyleCnt="0"/>
      <dgm:spPr/>
    </dgm:pt>
    <dgm:pt modelId="{0DB0C008-C5E6-46DE-8E3E-DE2AE04EDF7C}" type="pres">
      <dgm:prSet presAssocID="{CDD009C4-D1BE-47D0-A089-6425942140C8}" presName="node" presStyleLbl="node1" presStyleIdx="3" presStyleCnt="5" custScaleX="131519">
        <dgm:presLayoutVars>
          <dgm:bulletEnabled val="1"/>
        </dgm:presLayoutVars>
      </dgm:prSet>
      <dgm:spPr/>
    </dgm:pt>
    <dgm:pt modelId="{9F084CB4-F9A4-4278-9E5F-60C242C67610}" type="pres">
      <dgm:prSet presAssocID="{82F23EE5-5675-40CD-9A4B-C2388DC701D0}" presName="sibTrans" presStyleCnt="0"/>
      <dgm:spPr/>
    </dgm:pt>
    <dgm:pt modelId="{199537F5-8315-4CAD-A658-7F57C8F22E03}" type="pres">
      <dgm:prSet presAssocID="{8D047E93-4470-4A64-B8DF-2E4203DD8B25}" presName="node" presStyleLbl="node1" presStyleIdx="4" presStyleCnt="5" custScaleX="128385">
        <dgm:presLayoutVars>
          <dgm:bulletEnabled val="1"/>
        </dgm:presLayoutVars>
      </dgm:prSet>
      <dgm:spPr/>
    </dgm:pt>
  </dgm:ptLst>
  <dgm:cxnLst>
    <dgm:cxn modelId="{22E6230A-1524-4EB2-8E2F-E283F5404232}" srcId="{A50ACAB2-F73B-486C-84E9-869BB593DB3E}" destId="{F6C7C324-60A1-4E8B-9014-26433506C52C}" srcOrd="2" destOrd="0" parTransId="{1EEC7136-9606-4F82-BEDF-ABFA41B3C34B}" sibTransId="{C42742A0-9647-4B0A-AFD5-359A930A2310}"/>
    <dgm:cxn modelId="{1986C70D-C83D-4E80-AF74-53B4B60B6DA8}" type="presOf" srcId="{CDD009C4-D1BE-47D0-A089-6425942140C8}" destId="{0DB0C008-C5E6-46DE-8E3E-DE2AE04EDF7C}" srcOrd="0" destOrd="0" presId="urn:microsoft.com/office/officeart/2005/8/layout/default"/>
    <dgm:cxn modelId="{E811A045-56EA-4E9D-93BF-B644E3813C07}" type="presOf" srcId="{77AE3050-A9E1-4273-A882-7BCF1C5C3374}" destId="{95D8E784-DF4E-47B9-BEBF-98F806F0B548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6DAAAE91-9091-4451-9E17-A3CA53191804}" type="presOf" srcId="{8D047E93-4470-4A64-B8DF-2E4203DD8B25}" destId="{199537F5-8315-4CAD-A658-7F57C8F22E03}" srcOrd="0" destOrd="0" presId="urn:microsoft.com/office/officeart/2005/8/layout/default"/>
    <dgm:cxn modelId="{1EC104B3-604A-4FF5-AF76-09577CC0A32F}" srcId="{A50ACAB2-F73B-486C-84E9-869BB593DB3E}" destId="{77AE3050-A9E1-4273-A882-7BCF1C5C3374}" srcOrd="1" destOrd="0" parTransId="{39C31E8A-651D-4611-926A-53903B5BBDF0}" sibTransId="{65E7581F-ED3B-445D-BBCD-DFC89EE62A6E}"/>
    <dgm:cxn modelId="{53BC5BBF-B735-4F8F-A527-753844FA61BF}" srcId="{A50ACAB2-F73B-486C-84E9-869BB593DB3E}" destId="{CDD009C4-D1BE-47D0-A089-6425942140C8}" srcOrd="3" destOrd="0" parTransId="{009CD61E-4945-4765-BB98-BD7F3FAA0339}" sibTransId="{82F23EE5-5675-40CD-9A4B-C2388DC701D0}"/>
    <dgm:cxn modelId="{37799FC1-476D-4245-AC0B-B4CCD3B120A0}" type="presOf" srcId="{F6C7C324-60A1-4E8B-9014-26433506C52C}" destId="{6E2725D8-45E6-4D55-8F78-53717530E24E}" srcOrd="0" destOrd="0" presId="urn:microsoft.com/office/officeart/2005/8/layout/default"/>
    <dgm:cxn modelId="{865EA3E5-276E-4961-A94D-039764E77985}" srcId="{A50ACAB2-F73B-486C-84E9-869BB593DB3E}" destId="{8D047E93-4470-4A64-B8DF-2E4203DD8B25}" srcOrd="4" destOrd="0" parTransId="{3516BECD-2E41-44AE-BB2B-A0B504C3EF69}" sibTransId="{F89538F1-BF3C-4705-BF82-BFD184B360E2}"/>
    <dgm:cxn modelId="{DDBEC8EF-FC27-4EE2-9132-2424161629E5}" type="presOf" srcId="{389F9DF3-F979-47FF-88F8-B4DE080C7EA8}" destId="{2CEF443A-4610-494A-942F-7A5CDBDBB9A4}" srcOrd="0" destOrd="0" presId="urn:microsoft.com/office/officeart/2005/8/layout/default"/>
    <dgm:cxn modelId="{06C420F4-8CF4-4610-86CE-73457984CFA1}" srcId="{A50ACAB2-F73B-486C-84E9-869BB593DB3E}" destId="{389F9DF3-F979-47FF-88F8-B4DE080C7EA8}" srcOrd="0" destOrd="0" parTransId="{0698B120-147B-456B-AF4D-91B66BCA6B4D}" sibTransId="{8DAE4549-055E-4187-88E0-4BAF4E4721D6}"/>
    <dgm:cxn modelId="{87FDD54E-8CBF-4A2F-819B-73C816196A0B}" type="presParOf" srcId="{66EE4105-C5D8-4A6E-9DE3-BBE2608AA2E4}" destId="{2CEF443A-4610-494A-942F-7A5CDBDBB9A4}" srcOrd="0" destOrd="0" presId="urn:microsoft.com/office/officeart/2005/8/layout/default"/>
    <dgm:cxn modelId="{AD800385-5EC3-46B4-95EA-903B57F320E5}" type="presParOf" srcId="{66EE4105-C5D8-4A6E-9DE3-BBE2608AA2E4}" destId="{51FCB66A-AB67-4462-B1BF-44F12EDF15EF}" srcOrd="1" destOrd="0" presId="urn:microsoft.com/office/officeart/2005/8/layout/default"/>
    <dgm:cxn modelId="{4895FB00-5DF9-435F-BBD6-2679BB589F4B}" type="presParOf" srcId="{66EE4105-C5D8-4A6E-9DE3-BBE2608AA2E4}" destId="{95D8E784-DF4E-47B9-BEBF-98F806F0B548}" srcOrd="2" destOrd="0" presId="urn:microsoft.com/office/officeart/2005/8/layout/default"/>
    <dgm:cxn modelId="{267A6147-F571-4714-88E5-B9BA918FB91B}" type="presParOf" srcId="{66EE4105-C5D8-4A6E-9DE3-BBE2608AA2E4}" destId="{25298AF1-AB8C-4605-B1E5-F73F1DC6A11D}" srcOrd="3" destOrd="0" presId="urn:microsoft.com/office/officeart/2005/8/layout/default"/>
    <dgm:cxn modelId="{7EED852A-A445-4E0E-A549-03C3891D3EA2}" type="presParOf" srcId="{66EE4105-C5D8-4A6E-9DE3-BBE2608AA2E4}" destId="{6E2725D8-45E6-4D55-8F78-53717530E24E}" srcOrd="4" destOrd="0" presId="urn:microsoft.com/office/officeart/2005/8/layout/default"/>
    <dgm:cxn modelId="{723ED2FD-E74E-4FFB-9C12-3A69A86AEC9F}" type="presParOf" srcId="{66EE4105-C5D8-4A6E-9DE3-BBE2608AA2E4}" destId="{3D4767FE-AFAD-4ED9-B32F-CC8DE795264B}" srcOrd="5" destOrd="0" presId="urn:microsoft.com/office/officeart/2005/8/layout/default"/>
    <dgm:cxn modelId="{D65C031D-57EF-4164-BF04-270DC6730EA8}" type="presParOf" srcId="{66EE4105-C5D8-4A6E-9DE3-BBE2608AA2E4}" destId="{0DB0C008-C5E6-46DE-8E3E-DE2AE04EDF7C}" srcOrd="6" destOrd="0" presId="urn:microsoft.com/office/officeart/2005/8/layout/default"/>
    <dgm:cxn modelId="{53A4F1B3-3C54-483F-BB61-5222C27B6117}" type="presParOf" srcId="{66EE4105-C5D8-4A6E-9DE3-BBE2608AA2E4}" destId="{9F084CB4-F9A4-4278-9E5F-60C242C67610}" srcOrd="7" destOrd="0" presId="urn:microsoft.com/office/officeart/2005/8/layout/default"/>
    <dgm:cxn modelId="{828C0278-F90F-4D37-9A93-C072C78BFFBF}" type="presParOf" srcId="{66EE4105-C5D8-4A6E-9DE3-BBE2608AA2E4}" destId="{199537F5-8315-4CAD-A658-7F57C8F22E0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7A004D14-0802-4408-AA4C-81807A7364DF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Pracownik wychowujący dziecko do ukończenia przez nie 8. roku życia może złożyć wniosek o zastosowanie elastycznej organizacji pracy. Musi to zrobić w terminie nie krótszym niż 21 dni przed planowanym rozpoczęciem korzystania z elastycznej organizacji pracy.</a:t>
          </a:r>
        </a:p>
      </dgm:t>
    </dgm:pt>
    <dgm:pt modelId="{DD391B92-2170-459B-AAE2-0D03FE935D2C}" type="parTrans" cxnId="{769E68AF-CF13-4AA4-9F45-8580A5C07BD3}">
      <dgm:prSet/>
      <dgm:spPr/>
      <dgm:t>
        <a:bodyPr/>
        <a:lstStyle/>
        <a:p>
          <a:endParaRPr lang="pl-PL"/>
        </a:p>
      </dgm:t>
    </dgm:pt>
    <dgm:pt modelId="{CC7B64BD-3D31-41F2-95E9-FD78A1946BFB}" type="sibTrans" cxnId="{769E68AF-CF13-4AA4-9F45-8580A5C07BD3}">
      <dgm:prSet/>
      <dgm:spPr/>
      <dgm:t>
        <a:bodyPr/>
        <a:lstStyle/>
        <a:p>
          <a:endParaRPr lang="pl-PL"/>
        </a:p>
      </dgm:t>
    </dgm:pt>
    <dgm:pt modelId="{DC3B9796-3344-4172-9C9A-4BF8264617B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We wniosku o elastyczną organizację pracy pracownik wskazuje: imię i nazwisko oraz datę urodzenia dziecka; przyczynę konieczności skorzystania z elastycznej organizacji pracy; termin rozpoczęcia i zakończenia korzystania z elastycznej organizacji pracy ; rodzaj elastycznej organizacji pracy, z której pracownik planuje korzystać.</a:t>
          </a:r>
        </a:p>
      </dgm:t>
    </dgm:pt>
    <dgm:pt modelId="{7062F875-9381-4AFD-8FF3-57016DAFF451}" type="parTrans" cxnId="{E3C26A83-1478-400E-A83E-D19E994726C0}">
      <dgm:prSet/>
      <dgm:spPr/>
      <dgm:t>
        <a:bodyPr/>
        <a:lstStyle/>
        <a:p>
          <a:endParaRPr lang="pl-PL"/>
        </a:p>
      </dgm:t>
    </dgm:pt>
    <dgm:pt modelId="{3377019A-F1E5-42D9-8F71-CC013B4D92F7}" type="sibTrans" cxnId="{E3C26A83-1478-400E-A83E-D19E994726C0}">
      <dgm:prSet/>
      <dgm:spPr/>
      <dgm:t>
        <a:bodyPr/>
        <a:lstStyle/>
        <a:p>
          <a:endParaRPr lang="pl-PL"/>
        </a:p>
      </dgm:t>
    </dgm:pt>
    <dgm:pt modelId="{1B878F4F-4D51-4E65-9F18-899C059A481F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Rozpatrując wniosek pracownika o elastyczną organizację pracy, musisz uwzględnić potrzeby pracownika – w tym termin i przyczynę konieczności korzystania z elastycznej organizacji pracy – a także swoje potrzeby i możliwości – w tym konieczność zapewnienia normalnego toku pracy, organizację pracy lub rodzaj pracy wykonywanej przez pracownika.</a:t>
          </a:r>
        </a:p>
      </dgm:t>
    </dgm:pt>
    <dgm:pt modelId="{ED654F07-9397-4DA6-AF09-DEF5DE0EEF5D}" type="parTrans" cxnId="{F894E860-EFA9-4B4D-BA05-9833238459C9}">
      <dgm:prSet/>
      <dgm:spPr/>
      <dgm:t>
        <a:bodyPr/>
        <a:lstStyle/>
        <a:p>
          <a:endParaRPr lang="pl-PL"/>
        </a:p>
      </dgm:t>
    </dgm:pt>
    <dgm:pt modelId="{94AAE1D4-5A15-4547-A60B-1ACAB65D6B21}" type="sibTrans" cxnId="{F894E860-EFA9-4B4D-BA05-9833238459C9}">
      <dgm:prSet/>
      <dgm:spPr/>
      <dgm:t>
        <a:bodyPr/>
        <a:lstStyle/>
        <a:p>
          <a:endParaRPr lang="pl-PL"/>
        </a:p>
      </dgm:t>
    </dgm:pt>
    <dgm:pt modelId="{AF86D268-3B2B-45EC-B377-DAD04048D5F5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Jako elastyczną organizację pracy rozumie się między innymi: obniżenie wymiaru etatu; pracę zdalną; system pracy weekendowej.</a:t>
          </a:r>
        </a:p>
      </dgm:t>
    </dgm:pt>
    <dgm:pt modelId="{C17D2442-2852-42F2-B7AD-6E1164C0088C}" type="parTrans" cxnId="{83C3498A-F39B-4D6F-8FAE-5020D22EEE71}">
      <dgm:prSet/>
      <dgm:spPr/>
      <dgm:t>
        <a:bodyPr/>
        <a:lstStyle/>
        <a:p>
          <a:endParaRPr lang="pl-PL"/>
        </a:p>
      </dgm:t>
    </dgm:pt>
    <dgm:pt modelId="{3804A85E-309F-4DD5-8B1E-C9EB53EA2681}" type="sibTrans" cxnId="{83C3498A-F39B-4D6F-8FAE-5020D22EEE71}">
      <dgm:prSet/>
      <dgm:spPr/>
      <dgm:t>
        <a:bodyPr/>
        <a:lstStyle/>
        <a:p>
          <a:endParaRPr lang="pl-PL"/>
        </a:p>
      </dgm:t>
    </dgm:pt>
    <dgm:pt modelId="{881E5B64-D5C4-4188-A17D-E591A0B8444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Pracownik wnioskujący o elastyczną organizację pracy może w każdym czasie złożyć wniosek o powrót do poprzedniej organizacji pracy.</a:t>
          </a:r>
        </a:p>
      </dgm:t>
    </dgm:pt>
    <dgm:pt modelId="{A2B96757-67C8-4E09-A6F1-C93892DE7982}" type="parTrans" cxnId="{25B69E87-A62D-42D9-BA14-8321D3E6018D}">
      <dgm:prSet/>
      <dgm:spPr/>
      <dgm:t>
        <a:bodyPr/>
        <a:lstStyle/>
        <a:p>
          <a:endParaRPr lang="pl-PL"/>
        </a:p>
      </dgm:t>
    </dgm:pt>
    <dgm:pt modelId="{79CF4A84-2438-43CD-B0B5-1CBBCB3C3358}" type="sibTrans" cxnId="{25B69E87-A62D-42D9-BA14-8321D3E6018D}">
      <dgm:prSet/>
      <dgm:spPr/>
      <dgm:t>
        <a:bodyPr/>
        <a:lstStyle/>
        <a:p>
          <a:endParaRPr lang="pl-PL"/>
        </a:p>
      </dgm:t>
    </dgm:pt>
    <dgm:pt modelId="{410C87C6-6737-4BFF-9BE2-A8AD367D70BF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Nie możesz wypowiedzieć lub rozwiązać bez wypowiedzenia umowy o pracę z pracownikiem, który wystąpił o elastyczną organizację pracy.</a:t>
          </a:r>
        </a:p>
      </dgm:t>
    </dgm:pt>
    <dgm:pt modelId="{DF784356-4957-45C6-B80E-836AC308CFFD}" type="parTrans" cxnId="{3406D775-C359-4547-AC3F-1E75D293C07C}">
      <dgm:prSet/>
      <dgm:spPr/>
      <dgm:t>
        <a:bodyPr/>
        <a:lstStyle/>
        <a:p>
          <a:endParaRPr lang="pl-PL"/>
        </a:p>
      </dgm:t>
    </dgm:pt>
    <dgm:pt modelId="{2697B0FE-F5A2-48D6-BE51-A76465509A89}" type="sibTrans" cxnId="{3406D775-C359-4547-AC3F-1E75D293C07C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6FC15A0C-CB91-41AE-9F10-85CB63122660}" type="pres">
      <dgm:prSet presAssocID="{7A004D14-0802-4408-AA4C-81807A7364DF}" presName="node" presStyleLbl="node1" presStyleIdx="0" presStyleCnt="6" custScaleX="124102">
        <dgm:presLayoutVars>
          <dgm:bulletEnabled val="1"/>
        </dgm:presLayoutVars>
      </dgm:prSet>
      <dgm:spPr/>
    </dgm:pt>
    <dgm:pt modelId="{2691DA1B-DC0E-429F-BDF7-EF035A03130F}" type="pres">
      <dgm:prSet presAssocID="{CC7B64BD-3D31-41F2-95E9-FD78A1946BFB}" presName="sibTrans" presStyleCnt="0"/>
      <dgm:spPr/>
    </dgm:pt>
    <dgm:pt modelId="{3F5A30C6-69D5-4BFB-966B-CA25590DD7DA}" type="pres">
      <dgm:prSet presAssocID="{DC3B9796-3344-4172-9C9A-4BF8264617B6}" presName="node" presStyleLbl="node1" presStyleIdx="1" presStyleCnt="6" custScaleX="118817">
        <dgm:presLayoutVars>
          <dgm:bulletEnabled val="1"/>
        </dgm:presLayoutVars>
      </dgm:prSet>
      <dgm:spPr/>
    </dgm:pt>
    <dgm:pt modelId="{7DC428ED-B489-44C0-A786-76E5036A4669}" type="pres">
      <dgm:prSet presAssocID="{3377019A-F1E5-42D9-8F71-CC013B4D92F7}" presName="sibTrans" presStyleCnt="0"/>
      <dgm:spPr/>
    </dgm:pt>
    <dgm:pt modelId="{B6EA6478-C235-4533-9F43-436271C45A33}" type="pres">
      <dgm:prSet presAssocID="{1B878F4F-4D51-4E65-9F18-899C059A481F}" presName="node" presStyleLbl="node1" presStyleIdx="2" presStyleCnt="6" custScaleX="118059">
        <dgm:presLayoutVars>
          <dgm:bulletEnabled val="1"/>
        </dgm:presLayoutVars>
      </dgm:prSet>
      <dgm:spPr/>
    </dgm:pt>
    <dgm:pt modelId="{27A7B624-A604-4C4C-B2B5-32F27133C1C6}" type="pres">
      <dgm:prSet presAssocID="{94AAE1D4-5A15-4547-A60B-1ACAB65D6B21}" presName="sibTrans" presStyleCnt="0"/>
      <dgm:spPr/>
    </dgm:pt>
    <dgm:pt modelId="{63A8440B-CCA5-486F-BE3B-A22E9D4C72E5}" type="pres">
      <dgm:prSet presAssocID="{AF86D268-3B2B-45EC-B377-DAD04048D5F5}" presName="node" presStyleLbl="node1" presStyleIdx="3" presStyleCnt="6" custScaleX="116985">
        <dgm:presLayoutVars>
          <dgm:bulletEnabled val="1"/>
        </dgm:presLayoutVars>
      </dgm:prSet>
      <dgm:spPr/>
    </dgm:pt>
    <dgm:pt modelId="{BEEB94D1-B41A-4459-B54C-FFDE6F86B1C2}" type="pres">
      <dgm:prSet presAssocID="{3804A85E-309F-4DD5-8B1E-C9EB53EA2681}" presName="sibTrans" presStyleCnt="0"/>
      <dgm:spPr/>
    </dgm:pt>
    <dgm:pt modelId="{6E9B9521-97A2-43E6-9107-84C6CA901CC6}" type="pres">
      <dgm:prSet presAssocID="{881E5B64-D5C4-4188-A17D-E591A0B8444D}" presName="node" presStyleLbl="node1" presStyleIdx="4" presStyleCnt="6" custScaleX="114177">
        <dgm:presLayoutVars>
          <dgm:bulletEnabled val="1"/>
        </dgm:presLayoutVars>
      </dgm:prSet>
      <dgm:spPr/>
    </dgm:pt>
    <dgm:pt modelId="{1D11EBA2-7A4E-4262-8DB4-22723EE1A226}" type="pres">
      <dgm:prSet presAssocID="{79CF4A84-2438-43CD-B0B5-1CBBCB3C3358}" presName="sibTrans" presStyleCnt="0"/>
      <dgm:spPr/>
    </dgm:pt>
    <dgm:pt modelId="{FC134CCB-21C6-48CD-A2C5-7EAC7F094DEF}" type="pres">
      <dgm:prSet presAssocID="{410C87C6-6737-4BFF-9BE2-A8AD367D70BF}" presName="node" presStyleLbl="node1" presStyleIdx="5" presStyleCnt="6" custScaleX="122649">
        <dgm:presLayoutVars>
          <dgm:bulletEnabled val="1"/>
        </dgm:presLayoutVars>
      </dgm:prSet>
      <dgm:spPr/>
    </dgm:pt>
  </dgm:ptLst>
  <dgm:cxnLst>
    <dgm:cxn modelId="{1FE2E90D-247F-4864-B83E-6D2BFF9D2D3B}" type="presOf" srcId="{AF86D268-3B2B-45EC-B377-DAD04048D5F5}" destId="{63A8440B-CCA5-486F-BE3B-A22E9D4C72E5}" srcOrd="0" destOrd="0" presId="urn:microsoft.com/office/officeart/2005/8/layout/default"/>
    <dgm:cxn modelId="{DC036626-6424-48BF-ABC4-59709A67036C}" type="presOf" srcId="{881E5B64-D5C4-4188-A17D-E591A0B8444D}" destId="{6E9B9521-97A2-43E6-9107-84C6CA901CC6}" srcOrd="0" destOrd="0" presId="urn:microsoft.com/office/officeart/2005/8/layout/default"/>
    <dgm:cxn modelId="{F894E860-EFA9-4B4D-BA05-9833238459C9}" srcId="{A50ACAB2-F73B-486C-84E9-869BB593DB3E}" destId="{1B878F4F-4D51-4E65-9F18-899C059A481F}" srcOrd="2" destOrd="0" parTransId="{ED654F07-9397-4DA6-AF09-DEF5DE0EEF5D}" sibTransId="{94AAE1D4-5A15-4547-A60B-1ACAB65D6B21}"/>
    <dgm:cxn modelId="{8B0F5B6B-250B-4793-B4AB-C0A214D489A2}" type="presOf" srcId="{7A004D14-0802-4408-AA4C-81807A7364DF}" destId="{6FC15A0C-CB91-41AE-9F10-85CB63122660}" srcOrd="0" destOrd="0" presId="urn:microsoft.com/office/officeart/2005/8/layout/default"/>
    <dgm:cxn modelId="{3406D775-C359-4547-AC3F-1E75D293C07C}" srcId="{A50ACAB2-F73B-486C-84E9-869BB593DB3E}" destId="{410C87C6-6737-4BFF-9BE2-A8AD367D70BF}" srcOrd="5" destOrd="0" parTransId="{DF784356-4957-45C6-B80E-836AC308CFFD}" sibTransId="{2697B0FE-F5A2-48D6-BE51-A76465509A89}"/>
    <dgm:cxn modelId="{E3C26A83-1478-400E-A83E-D19E994726C0}" srcId="{A50ACAB2-F73B-486C-84E9-869BB593DB3E}" destId="{DC3B9796-3344-4172-9C9A-4BF8264617B6}" srcOrd="1" destOrd="0" parTransId="{7062F875-9381-4AFD-8FF3-57016DAFF451}" sibTransId="{3377019A-F1E5-42D9-8F71-CC013B4D92F7}"/>
    <dgm:cxn modelId="{25B69E87-A62D-42D9-BA14-8321D3E6018D}" srcId="{A50ACAB2-F73B-486C-84E9-869BB593DB3E}" destId="{881E5B64-D5C4-4188-A17D-E591A0B8444D}" srcOrd="4" destOrd="0" parTransId="{A2B96757-67C8-4E09-A6F1-C93892DE7982}" sibTransId="{79CF4A84-2438-43CD-B0B5-1CBBCB3C3358}"/>
    <dgm:cxn modelId="{83C3498A-F39B-4D6F-8FAE-5020D22EEE71}" srcId="{A50ACAB2-F73B-486C-84E9-869BB593DB3E}" destId="{AF86D268-3B2B-45EC-B377-DAD04048D5F5}" srcOrd="3" destOrd="0" parTransId="{C17D2442-2852-42F2-B7AD-6E1164C0088C}" sibTransId="{3804A85E-309F-4DD5-8B1E-C9EB53EA2681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14F97F8C-7F0F-420D-8A13-42980A73445F}" type="presOf" srcId="{1B878F4F-4D51-4E65-9F18-899C059A481F}" destId="{B6EA6478-C235-4533-9F43-436271C45A33}" srcOrd="0" destOrd="0" presId="urn:microsoft.com/office/officeart/2005/8/layout/default"/>
    <dgm:cxn modelId="{769E68AF-CF13-4AA4-9F45-8580A5C07BD3}" srcId="{A50ACAB2-F73B-486C-84E9-869BB593DB3E}" destId="{7A004D14-0802-4408-AA4C-81807A7364DF}" srcOrd="0" destOrd="0" parTransId="{DD391B92-2170-459B-AAE2-0D03FE935D2C}" sibTransId="{CC7B64BD-3D31-41F2-95E9-FD78A1946BFB}"/>
    <dgm:cxn modelId="{887970C3-7594-4C28-9BB9-049C61B0D3D7}" type="presOf" srcId="{410C87C6-6737-4BFF-9BE2-A8AD367D70BF}" destId="{FC134CCB-21C6-48CD-A2C5-7EAC7F094DEF}" srcOrd="0" destOrd="0" presId="urn:microsoft.com/office/officeart/2005/8/layout/default"/>
    <dgm:cxn modelId="{D9D905E2-E266-458F-9108-3BB5FC0B8622}" type="presOf" srcId="{DC3B9796-3344-4172-9C9A-4BF8264617B6}" destId="{3F5A30C6-69D5-4BFB-966B-CA25590DD7DA}" srcOrd="0" destOrd="0" presId="urn:microsoft.com/office/officeart/2005/8/layout/default"/>
    <dgm:cxn modelId="{BC28FC21-9541-49CB-925E-B83CFB20F5B3}" type="presParOf" srcId="{66EE4105-C5D8-4A6E-9DE3-BBE2608AA2E4}" destId="{6FC15A0C-CB91-41AE-9F10-85CB63122660}" srcOrd="0" destOrd="0" presId="urn:microsoft.com/office/officeart/2005/8/layout/default"/>
    <dgm:cxn modelId="{ED0BDDE7-212D-416A-8EB8-8F237911A83E}" type="presParOf" srcId="{66EE4105-C5D8-4A6E-9DE3-BBE2608AA2E4}" destId="{2691DA1B-DC0E-429F-BDF7-EF035A03130F}" srcOrd="1" destOrd="0" presId="urn:microsoft.com/office/officeart/2005/8/layout/default"/>
    <dgm:cxn modelId="{EE830BCC-8A0C-4BF3-BD84-82F58313A360}" type="presParOf" srcId="{66EE4105-C5D8-4A6E-9DE3-BBE2608AA2E4}" destId="{3F5A30C6-69D5-4BFB-966B-CA25590DD7DA}" srcOrd="2" destOrd="0" presId="urn:microsoft.com/office/officeart/2005/8/layout/default"/>
    <dgm:cxn modelId="{9C84C88C-58E2-4B74-8A3C-6CB272B7BAC1}" type="presParOf" srcId="{66EE4105-C5D8-4A6E-9DE3-BBE2608AA2E4}" destId="{7DC428ED-B489-44C0-A786-76E5036A4669}" srcOrd="3" destOrd="0" presId="urn:microsoft.com/office/officeart/2005/8/layout/default"/>
    <dgm:cxn modelId="{5D3B2D2E-D4CB-4CC7-BBAF-FA7034229E2E}" type="presParOf" srcId="{66EE4105-C5D8-4A6E-9DE3-BBE2608AA2E4}" destId="{B6EA6478-C235-4533-9F43-436271C45A33}" srcOrd="4" destOrd="0" presId="urn:microsoft.com/office/officeart/2005/8/layout/default"/>
    <dgm:cxn modelId="{14F45C15-8BC5-4208-B499-872D95BC8E6E}" type="presParOf" srcId="{66EE4105-C5D8-4A6E-9DE3-BBE2608AA2E4}" destId="{27A7B624-A604-4C4C-B2B5-32F27133C1C6}" srcOrd="5" destOrd="0" presId="urn:microsoft.com/office/officeart/2005/8/layout/default"/>
    <dgm:cxn modelId="{5B346240-6F04-4516-B4B7-A6ABEB3056C6}" type="presParOf" srcId="{66EE4105-C5D8-4A6E-9DE3-BBE2608AA2E4}" destId="{63A8440B-CCA5-486F-BE3B-A22E9D4C72E5}" srcOrd="6" destOrd="0" presId="urn:microsoft.com/office/officeart/2005/8/layout/default"/>
    <dgm:cxn modelId="{15DF98F8-4E0F-4AA5-82E6-99BCC53947B3}" type="presParOf" srcId="{66EE4105-C5D8-4A6E-9DE3-BBE2608AA2E4}" destId="{BEEB94D1-B41A-4459-B54C-FFDE6F86B1C2}" srcOrd="7" destOrd="0" presId="urn:microsoft.com/office/officeart/2005/8/layout/default"/>
    <dgm:cxn modelId="{4DAC1D58-770B-46F0-9594-5F7CA9C8E5A6}" type="presParOf" srcId="{66EE4105-C5D8-4A6E-9DE3-BBE2608AA2E4}" destId="{6E9B9521-97A2-43E6-9107-84C6CA901CC6}" srcOrd="8" destOrd="0" presId="urn:microsoft.com/office/officeart/2005/8/layout/default"/>
    <dgm:cxn modelId="{B2E51385-B84E-474E-A0DD-8F4D04569D13}" type="presParOf" srcId="{66EE4105-C5D8-4A6E-9DE3-BBE2608AA2E4}" destId="{1D11EBA2-7A4E-4262-8DB4-22723EE1A226}" srcOrd="9" destOrd="0" presId="urn:microsoft.com/office/officeart/2005/8/layout/default"/>
    <dgm:cxn modelId="{9CD0DC63-709D-4377-A550-F51C6E2FF253}" type="presParOf" srcId="{66EE4105-C5D8-4A6E-9DE3-BBE2608AA2E4}" destId="{FC134CCB-21C6-48CD-A2C5-7EAC7F094D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C90756E-D19A-44C2-9743-25D2FD74AF39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Pracodawca nie może wypowiedzieć ani rozwiązać umowy o pracę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z pracownikiem, a nawet czynić przygotowań do zwolnienia pracownika: w okresie ciąży;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w okresie urlopu macierzyńskiego; od dnia złożenia przez pracownika wniosku o udzielenie do dnia zakończenia: urlopu macierzyńskiego lub jego części; urlopu na warunkach urlopu macierzyńskiego lub jego części, urlopu ojcowskiego lub jego części; urlopu rodzicielskiego lub jego części.</a:t>
          </a:r>
        </a:p>
      </dgm:t>
    </dgm:pt>
    <dgm:pt modelId="{85BFCF28-2FEA-4265-90E1-F12110CA93FE}" type="parTrans" cxnId="{FAC004F7-3C8F-4CF7-91FA-CC893836BD72}">
      <dgm:prSet/>
      <dgm:spPr/>
      <dgm:t>
        <a:bodyPr/>
        <a:lstStyle/>
        <a:p>
          <a:endParaRPr lang="pl-PL"/>
        </a:p>
      </dgm:t>
    </dgm:pt>
    <dgm:pt modelId="{B4BFBADB-B8F3-4CC3-BE09-4D4F80A44F4B}" type="sibTrans" cxnId="{FAC004F7-3C8F-4CF7-91FA-CC893836BD72}">
      <dgm:prSet/>
      <dgm:spPr/>
      <dgm:t>
        <a:bodyPr/>
        <a:lstStyle/>
        <a:p>
          <a:endParaRPr lang="pl-PL"/>
        </a:p>
      </dgm:t>
    </dgm:pt>
    <dgm:pt modelId="{FA2A5978-7D5A-451D-8CB6-77FA0DC69FB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Zakaz zaczyna obowiązywać na: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14 dni przed rozpoczęciem korzystania z części urlopu macierzyńskiego i części urlopu na warunkach urlopu macierzyńskiego; 21 dni przed rozpoczęciem korzystania z urlopu rodzicielskiego lub jego części; 7 dni przed rozpoczęciem urlopu ojcowskiego lub jego części.</a:t>
          </a:r>
        </a:p>
      </dgm:t>
    </dgm:pt>
    <dgm:pt modelId="{ED36A356-E064-4F19-9A56-8A4C4F4652BA}" type="parTrans" cxnId="{2A92B643-71AC-4B50-96CF-BCCC67EA6527}">
      <dgm:prSet/>
      <dgm:spPr/>
      <dgm:t>
        <a:bodyPr/>
        <a:lstStyle/>
        <a:p>
          <a:endParaRPr lang="pl-PL"/>
        </a:p>
      </dgm:t>
    </dgm:pt>
    <dgm:pt modelId="{D0CFA6A9-C374-4CA4-831D-4B7FE8034D52}" type="sibTrans" cxnId="{2A92B643-71AC-4B50-96CF-BCCC67EA6527}">
      <dgm:prSet/>
      <dgm:spPr/>
      <dgm:t>
        <a:bodyPr/>
        <a:lstStyle/>
        <a:p>
          <a:endParaRPr lang="pl-PL"/>
        </a:p>
      </dgm:t>
    </dgm:pt>
    <dgm:pt modelId="{60664324-71AE-4663-937D-82FE70BA7FC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Rozwiązanie umowy o pracę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za wypowiedzeniem w okresie ciąży, urlopu macierzyńskiego, urlopu na warunkach urlopu macierzyńskiego, urlopu ojcowskiego lub urlopu rodzicielskiego może nastąpić tylko w razie ogłoszenia upadłości lub likwidacji pracodawcy.</a:t>
          </a:r>
        </a:p>
      </dgm:t>
    </dgm:pt>
    <dgm:pt modelId="{C65A8439-36D6-43F5-A49C-170A85480594}" type="parTrans" cxnId="{8B0A38BF-5A02-474C-8FF8-B3D43F964CBC}">
      <dgm:prSet/>
      <dgm:spPr/>
      <dgm:t>
        <a:bodyPr/>
        <a:lstStyle/>
        <a:p>
          <a:endParaRPr lang="pl-PL"/>
        </a:p>
      </dgm:t>
    </dgm:pt>
    <dgm:pt modelId="{45326A2C-017C-4B31-B30C-EB9D415603D5}" type="sibTrans" cxnId="{8B0A38BF-5A02-474C-8FF8-B3D43F964CBC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83136A77-96F8-4982-B64B-2382179845C1}" type="pres">
      <dgm:prSet presAssocID="{5C90756E-D19A-44C2-9743-25D2FD74AF39}" presName="node" presStyleLbl="node1" presStyleIdx="0" presStyleCnt="3" custScaleY="184303">
        <dgm:presLayoutVars>
          <dgm:bulletEnabled val="1"/>
        </dgm:presLayoutVars>
      </dgm:prSet>
      <dgm:spPr/>
    </dgm:pt>
    <dgm:pt modelId="{C515E8AA-E904-4C96-9012-97849D3731E6}" type="pres">
      <dgm:prSet presAssocID="{B4BFBADB-B8F3-4CC3-BE09-4D4F80A44F4B}" presName="sibTrans" presStyleCnt="0"/>
      <dgm:spPr/>
    </dgm:pt>
    <dgm:pt modelId="{9526E867-9712-4711-BE9E-D7C6890726FB}" type="pres">
      <dgm:prSet presAssocID="{FA2A5978-7D5A-451D-8CB6-77FA0DC69FBE}" presName="node" presStyleLbl="node1" presStyleIdx="1" presStyleCnt="3" custScaleY="184303">
        <dgm:presLayoutVars>
          <dgm:bulletEnabled val="1"/>
        </dgm:presLayoutVars>
      </dgm:prSet>
      <dgm:spPr/>
    </dgm:pt>
    <dgm:pt modelId="{F56E68F9-E3BE-48E9-A44E-471805C4B752}" type="pres">
      <dgm:prSet presAssocID="{D0CFA6A9-C374-4CA4-831D-4B7FE8034D52}" presName="sibTrans" presStyleCnt="0"/>
      <dgm:spPr/>
    </dgm:pt>
    <dgm:pt modelId="{5BF80D2F-22AB-4D6F-8B7F-C79F3693ABAC}" type="pres">
      <dgm:prSet presAssocID="{60664324-71AE-4663-937D-82FE70BA7FCF}" presName="node" presStyleLbl="node1" presStyleIdx="2" presStyleCnt="3" custScaleY="184303">
        <dgm:presLayoutVars>
          <dgm:bulletEnabled val="1"/>
        </dgm:presLayoutVars>
      </dgm:prSet>
      <dgm:spPr/>
    </dgm:pt>
  </dgm:ptLst>
  <dgm:cxnLst>
    <dgm:cxn modelId="{2A92B643-71AC-4B50-96CF-BCCC67EA6527}" srcId="{A50ACAB2-F73B-486C-84E9-869BB593DB3E}" destId="{FA2A5978-7D5A-451D-8CB6-77FA0DC69FBE}" srcOrd="1" destOrd="0" parTransId="{ED36A356-E064-4F19-9A56-8A4C4F4652BA}" sibTransId="{D0CFA6A9-C374-4CA4-831D-4B7FE8034D52}"/>
    <dgm:cxn modelId="{1EFB196B-6AD9-4E24-A7B2-03A2EC3875C2}" type="presOf" srcId="{60664324-71AE-4663-937D-82FE70BA7FCF}" destId="{5BF80D2F-22AB-4D6F-8B7F-C79F3693ABAC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DB58FEA2-CE0B-4A1F-BC66-C15495B28F70}" type="presOf" srcId="{FA2A5978-7D5A-451D-8CB6-77FA0DC69FBE}" destId="{9526E867-9712-4711-BE9E-D7C6890726FB}" srcOrd="0" destOrd="0" presId="urn:microsoft.com/office/officeart/2005/8/layout/default"/>
    <dgm:cxn modelId="{8B0A38BF-5A02-474C-8FF8-B3D43F964CBC}" srcId="{A50ACAB2-F73B-486C-84E9-869BB593DB3E}" destId="{60664324-71AE-4663-937D-82FE70BA7FCF}" srcOrd="2" destOrd="0" parTransId="{C65A8439-36D6-43F5-A49C-170A85480594}" sibTransId="{45326A2C-017C-4B31-B30C-EB9D415603D5}"/>
    <dgm:cxn modelId="{4F5823CC-42C7-4CB2-B962-76A91E209439}" type="presOf" srcId="{5C90756E-D19A-44C2-9743-25D2FD74AF39}" destId="{83136A77-96F8-4982-B64B-2382179845C1}" srcOrd="0" destOrd="0" presId="urn:microsoft.com/office/officeart/2005/8/layout/default"/>
    <dgm:cxn modelId="{FAC004F7-3C8F-4CF7-91FA-CC893836BD72}" srcId="{A50ACAB2-F73B-486C-84E9-869BB593DB3E}" destId="{5C90756E-D19A-44C2-9743-25D2FD74AF39}" srcOrd="0" destOrd="0" parTransId="{85BFCF28-2FEA-4265-90E1-F12110CA93FE}" sibTransId="{B4BFBADB-B8F3-4CC3-BE09-4D4F80A44F4B}"/>
    <dgm:cxn modelId="{82529EDF-8C2D-4E24-855D-FDA816A90B64}" type="presParOf" srcId="{66EE4105-C5D8-4A6E-9DE3-BBE2608AA2E4}" destId="{83136A77-96F8-4982-B64B-2382179845C1}" srcOrd="0" destOrd="0" presId="urn:microsoft.com/office/officeart/2005/8/layout/default"/>
    <dgm:cxn modelId="{95BD126F-06C8-4E14-9B48-8CB545949499}" type="presParOf" srcId="{66EE4105-C5D8-4A6E-9DE3-BBE2608AA2E4}" destId="{C515E8AA-E904-4C96-9012-97849D3731E6}" srcOrd="1" destOrd="0" presId="urn:microsoft.com/office/officeart/2005/8/layout/default"/>
    <dgm:cxn modelId="{0858C08C-D2D7-478E-B999-3B2143550B47}" type="presParOf" srcId="{66EE4105-C5D8-4A6E-9DE3-BBE2608AA2E4}" destId="{9526E867-9712-4711-BE9E-D7C6890726FB}" srcOrd="2" destOrd="0" presId="urn:microsoft.com/office/officeart/2005/8/layout/default"/>
    <dgm:cxn modelId="{1AEEDAFA-4D77-494C-AF9B-60A499016126}" type="presParOf" srcId="{66EE4105-C5D8-4A6E-9DE3-BBE2608AA2E4}" destId="{F56E68F9-E3BE-48E9-A44E-471805C4B752}" srcOrd="3" destOrd="0" presId="urn:microsoft.com/office/officeart/2005/8/layout/default"/>
    <dgm:cxn modelId="{D8F3D21C-B2AE-471C-AFEC-A94BCBD7610C}" type="presParOf" srcId="{66EE4105-C5D8-4A6E-9DE3-BBE2608AA2E4}" destId="{5BF80D2F-22AB-4D6F-8B7F-C79F3693ABA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379E535-02F0-4D45-BAE7-F27E9EF35E3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Pracownik, zatrudniony co najmniej  6 miesięcy,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może raz w roku wystąpić z wnioskiem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o zmianę warunków zatrudnienia.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Nie dotyczy to pracownika zatrudnionego na okres próbny.</a:t>
          </a:r>
        </a:p>
      </dgm:t>
    </dgm:pt>
    <dgm:pt modelId="{41A57563-B5E1-4D11-8349-97289AA2A5D3}" type="parTrans" cxnId="{0CC86327-B7E9-45AD-AB9E-39662AF503C6}">
      <dgm:prSet/>
      <dgm:spPr/>
      <dgm:t>
        <a:bodyPr/>
        <a:lstStyle/>
        <a:p>
          <a:endParaRPr lang="pl-PL"/>
        </a:p>
      </dgm:t>
    </dgm:pt>
    <dgm:pt modelId="{DA8910B4-E17A-497B-8234-62CB529307D3}" type="sibTrans" cxnId="{0CC86327-B7E9-45AD-AB9E-39662AF503C6}">
      <dgm:prSet/>
      <dgm:spPr/>
      <dgm:t>
        <a:bodyPr/>
        <a:lstStyle/>
        <a:p>
          <a:endParaRPr lang="pl-PL"/>
        </a:p>
      </dgm:t>
    </dgm:pt>
    <dgm:pt modelId="{C67CBABE-3EB1-4261-95A9-7D791C5B049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Wniosek może dotyczyć na przykład zmiany rodzaju umowy o pracę na umowę na czas nieokreślony lub zatrudnienia w pełnym wymiarze czasu pracy.</a:t>
          </a:r>
        </a:p>
      </dgm:t>
    </dgm:pt>
    <dgm:pt modelId="{4575736A-FBC2-464B-830E-ED092C9CDC46}" type="parTrans" cxnId="{67810133-9286-471E-AF14-1222B289A124}">
      <dgm:prSet/>
      <dgm:spPr/>
      <dgm:t>
        <a:bodyPr/>
        <a:lstStyle/>
        <a:p>
          <a:endParaRPr lang="pl-PL"/>
        </a:p>
      </dgm:t>
    </dgm:pt>
    <dgm:pt modelId="{B8C47236-7337-42C7-8A3D-D1BEA197E8FE}" type="sibTrans" cxnId="{67810133-9286-471E-AF14-1222B289A124}">
      <dgm:prSet/>
      <dgm:spPr/>
      <dgm:t>
        <a:bodyPr/>
        <a:lstStyle/>
        <a:p>
          <a:endParaRPr lang="pl-PL"/>
        </a:p>
      </dgm:t>
    </dgm:pt>
    <dgm:pt modelId="{F1007C83-1B39-4357-9520-BCABD554BBFB}">
      <dgm:prSet/>
      <dgm:spPr>
        <a:solidFill>
          <a:srgbClr val="FFFF00"/>
        </a:solidFill>
      </dgm:spPr>
      <dgm:t>
        <a:bodyPr/>
        <a:lstStyle/>
        <a:p>
          <a:r>
            <a:rPr lang="pl-PL" b="0" dirty="0">
              <a:solidFill>
                <a:schemeClr val="tx1"/>
              </a:solidFill>
            </a:rPr>
            <a:t>Trzeba udzielić odpowiedzi na każdy z takich wniosków nie później niż w terminie </a:t>
          </a:r>
          <a:br>
            <a:rPr lang="pl-PL" b="0" dirty="0">
              <a:solidFill>
                <a:schemeClr val="tx1"/>
              </a:solidFill>
            </a:rPr>
          </a:br>
          <a:r>
            <a:rPr lang="pl-PL" b="0" dirty="0">
              <a:solidFill>
                <a:schemeClr val="tx1"/>
              </a:solidFill>
            </a:rPr>
            <a:t>1 miesiąca, i – o ile jest to możliwe – uwzględnić je. </a:t>
          </a:r>
          <a:br>
            <a:rPr lang="pl-PL" b="0" dirty="0">
              <a:solidFill>
                <a:schemeClr val="tx1"/>
              </a:solidFill>
            </a:rPr>
          </a:br>
          <a:r>
            <a:rPr lang="pl-PL" b="0" dirty="0">
              <a:solidFill>
                <a:schemeClr val="tx1"/>
              </a:solidFill>
            </a:rPr>
            <a:t>Jeżeli odmówisz, musisz wskazać pracownikowi przyczyny.</a:t>
          </a:r>
        </a:p>
      </dgm:t>
    </dgm:pt>
    <dgm:pt modelId="{F2E9AFDB-3B7A-423B-B1F6-60FEAA3EA7F0}" type="parTrans" cxnId="{43E450C5-0A49-42A6-A948-334D6DC71460}">
      <dgm:prSet/>
      <dgm:spPr/>
      <dgm:t>
        <a:bodyPr/>
        <a:lstStyle/>
        <a:p>
          <a:endParaRPr lang="pl-PL"/>
        </a:p>
      </dgm:t>
    </dgm:pt>
    <dgm:pt modelId="{A325C576-492A-4F73-8ABF-C99ABFFF2516}" type="sibTrans" cxnId="{43E450C5-0A49-42A6-A948-334D6DC71460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164FCA24-CD80-4085-9577-81FC3A75B7ED}" type="pres">
      <dgm:prSet presAssocID="{5379E535-02F0-4D45-BAE7-F27E9EF35E3D}" presName="node" presStyleLbl="node1" presStyleIdx="0" presStyleCnt="3" custScaleX="137601" custScaleY="247803" custLinFactNeighborX="1139" custLinFactNeighborY="170">
        <dgm:presLayoutVars>
          <dgm:bulletEnabled val="1"/>
        </dgm:presLayoutVars>
      </dgm:prSet>
      <dgm:spPr/>
    </dgm:pt>
    <dgm:pt modelId="{A149B4BE-F8C4-44D4-B940-AC79B9F81BD0}" type="pres">
      <dgm:prSet presAssocID="{DA8910B4-E17A-497B-8234-62CB529307D3}" presName="sibTrans" presStyleCnt="0"/>
      <dgm:spPr/>
    </dgm:pt>
    <dgm:pt modelId="{CF3CE37C-36EE-42F4-946A-D8DA9006FC57}" type="pres">
      <dgm:prSet presAssocID="{C67CBABE-3EB1-4261-95A9-7D791C5B0496}" presName="node" presStyleLbl="node1" presStyleIdx="1" presStyleCnt="3" custScaleX="134063" custScaleY="247826">
        <dgm:presLayoutVars>
          <dgm:bulletEnabled val="1"/>
        </dgm:presLayoutVars>
      </dgm:prSet>
      <dgm:spPr/>
    </dgm:pt>
    <dgm:pt modelId="{B3D5338E-922C-477D-BA66-E734A501CC14}" type="pres">
      <dgm:prSet presAssocID="{B8C47236-7337-42C7-8A3D-D1BEA197E8FE}" presName="sibTrans" presStyleCnt="0"/>
      <dgm:spPr/>
    </dgm:pt>
    <dgm:pt modelId="{F6DC8E14-7603-4B8D-99CA-5E11A779FEA0}" type="pres">
      <dgm:prSet presAssocID="{F1007C83-1B39-4357-9520-BCABD554BBFB}" presName="node" presStyleLbl="node1" presStyleIdx="2" presStyleCnt="3" custScaleX="133223" custScaleY="245927">
        <dgm:presLayoutVars>
          <dgm:bulletEnabled val="1"/>
        </dgm:presLayoutVars>
      </dgm:prSet>
      <dgm:spPr/>
    </dgm:pt>
  </dgm:ptLst>
  <dgm:cxnLst>
    <dgm:cxn modelId="{0CC86327-B7E9-45AD-AB9E-39662AF503C6}" srcId="{A50ACAB2-F73B-486C-84E9-869BB593DB3E}" destId="{5379E535-02F0-4D45-BAE7-F27E9EF35E3D}" srcOrd="0" destOrd="0" parTransId="{41A57563-B5E1-4D11-8349-97289AA2A5D3}" sibTransId="{DA8910B4-E17A-497B-8234-62CB529307D3}"/>
    <dgm:cxn modelId="{67810133-9286-471E-AF14-1222B289A124}" srcId="{A50ACAB2-F73B-486C-84E9-869BB593DB3E}" destId="{C67CBABE-3EB1-4261-95A9-7D791C5B0496}" srcOrd="1" destOrd="0" parTransId="{4575736A-FBC2-464B-830E-ED092C9CDC46}" sibTransId="{B8C47236-7337-42C7-8A3D-D1BEA197E8FE}"/>
    <dgm:cxn modelId="{2CAE5648-BCC3-4FCA-9E1F-EADA753ED5ED}" type="presOf" srcId="{C67CBABE-3EB1-4261-95A9-7D791C5B0496}" destId="{CF3CE37C-36EE-42F4-946A-D8DA9006FC57}" srcOrd="0" destOrd="0" presId="urn:microsoft.com/office/officeart/2005/8/layout/default"/>
    <dgm:cxn modelId="{7171D76C-6646-4F52-BD7B-8803DAA3991F}" type="presOf" srcId="{F1007C83-1B39-4357-9520-BCABD554BBFB}" destId="{F6DC8E14-7603-4B8D-99CA-5E11A779FEA0}" srcOrd="0" destOrd="0" presId="urn:microsoft.com/office/officeart/2005/8/layout/default"/>
    <dgm:cxn modelId="{24DA6E83-0FBF-45E0-87BB-0D36F19813A5}" type="presOf" srcId="{5379E535-02F0-4D45-BAE7-F27E9EF35E3D}" destId="{164FCA24-CD80-4085-9577-81FC3A75B7ED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43E450C5-0A49-42A6-A948-334D6DC71460}" srcId="{A50ACAB2-F73B-486C-84E9-869BB593DB3E}" destId="{F1007C83-1B39-4357-9520-BCABD554BBFB}" srcOrd="2" destOrd="0" parTransId="{F2E9AFDB-3B7A-423B-B1F6-60FEAA3EA7F0}" sibTransId="{A325C576-492A-4F73-8ABF-C99ABFFF2516}"/>
    <dgm:cxn modelId="{6D036A7B-836E-4508-B3DA-93CF516C0CE8}" type="presParOf" srcId="{66EE4105-C5D8-4A6E-9DE3-BBE2608AA2E4}" destId="{164FCA24-CD80-4085-9577-81FC3A75B7ED}" srcOrd="0" destOrd="0" presId="urn:microsoft.com/office/officeart/2005/8/layout/default"/>
    <dgm:cxn modelId="{D229F3C7-872B-4C56-BBED-4ABF5EE73F84}" type="presParOf" srcId="{66EE4105-C5D8-4A6E-9DE3-BBE2608AA2E4}" destId="{A149B4BE-F8C4-44D4-B940-AC79B9F81BD0}" srcOrd="1" destOrd="0" presId="urn:microsoft.com/office/officeart/2005/8/layout/default"/>
    <dgm:cxn modelId="{B107296E-0180-4BE9-8D43-819220F9A61F}" type="presParOf" srcId="{66EE4105-C5D8-4A6E-9DE3-BBE2608AA2E4}" destId="{CF3CE37C-36EE-42F4-946A-D8DA9006FC57}" srcOrd="2" destOrd="0" presId="urn:microsoft.com/office/officeart/2005/8/layout/default"/>
    <dgm:cxn modelId="{510F30EE-390A-4C08-8F62-4EC411C2038F}" type="presParOf" srcId="{66EE4105-C5D8-4A6E-9DE3-BBE2608AA2E4}" destId="{B3D5338E-922C-477D-BA66-E734A501CC14}" srcOrd="3" destOrd="0" presId="urn:microsoft.com/office/officeart/2005/8/layout/default"/>
    <dgm:cxn modelId="{0D2F991A-A226-41AF-9C33-D1980C0231FC}" type="presParOf" srcId="{66EE4105-C5D8-4A6E-9DE3-BBE2608AA2E4}" destId="{F6DC8E14-7603-4B8D-99CA-5E11A779FE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3253E1CA-6908-49D6-B85A-30FBBF5EBBB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Pracownik może składać, w postaci papierowej lub elektronicznej, wnioski w sprawie: rezygnacji z korzystania z części urlopu macierzyńskiego przez pracownicę; udzielania części urlopu macierzyńskiego pracownikowi ‒ ojcu albo innemu członkowi najbliższej rodziny; udzielania urlopu rodzicielskiego; urlopu na warunkach urlopu macierzyńskiego oraz zwolnienia od pracy dla pracowników wychowujących dziecko do 14 lat.</a:t>
          </a:r>
        </a:p>
      </dgm:t>
    </dgm:pt>
    <dgm:pt modelId="{9B373280-5A66-4623-98BE-06CBCE877508}" type="parTrans" cxnId="{1559AD49-8FAA-4E2A-9466-6FD21E92D277}">
      <dgm:prSet/>
      <dgm:spPr/>
      <dgm:t>
        <a:bodyPr/>
        <a:lstStyle/>
        <a:p>
          <a:endParaRPr lang="pl-PL"/>
        </a:p>
      </dgm:t>
    </dgm:pt>
    <dgm:pt modelId="{76295F29-653C-41DD-ABB5-5E28100A88A9}" type="sibTrans" cxnId="{1559AD49-8FAA-4E2A-9466-6FD21E92D277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EE077997-97DF-489D-A9E3-3475E24F02DD}" type="pres">
      <dgm:prSet presAssocID="{3253E1CA-6908-49D6-B85A-30FBBF5EBBBB}" presName="node" presStyleLbl="node1" presStyleIdx="0" presStyleCnt="1">
        <dgm:presLayoutVars>
          <dgm:bulletEnabled val="1"/>
        </dgm:presLayoutVars>
      </dgm:prSet>
      <dgm:spPr/>
    </dgm:pt>
  </dgm:ptLst>
  <dgm:cxnLst>
    <dgm:cxn modelId="{1559AD49-8FAA-4E2A-9466-6FD21E92D277}" srcId="{A50ACAB2-F73B-486C-84E9-869BB593DB3E}" destId="{3253E1CA-6908-49D6-B85A-30FBBF5EBBBB}" srcOrd="0" destOrd="0" parTransId="{9B373280-5A66-4623-98BE-06CBCE877508}" sibTransId="{76295F29-653C-41DD-ABB5-5E28100A88A9}"/>
    <dgm:cxn modelId="{412CDF50-49B6-4598-BF22-171B09A82451}" type="presOf" srcId="{3253E1CA-6908-49D6-B85A-30FBBF5EBBBB}" destId="{EE077997-97DF-489D-A9E3-3475E24F02DD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6525D27A-9E8E-4799-A24A-4D1F1097CC31}" type="presParOf" srcId="{66EE4105-C5D8-4A6E-9DE3-BBE2608AA2E4}" destId="{EE077997-97DF-489D-A9E3-3475E24F02D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195EECB5-F3BC-40D3-99DF-878CEEEC8CA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Pracownicy będący rodzicami dziecka mają prawo do urlopu rodzicielskiego w celu sprawowania opieki nad dzieckiem w wymiarze do: 41 tygodni – w przypadku urodzenia jednego dziecka przy jednym porodzie; 43 tygodni – w przypadkach porodu mnogiego.</a:t>
          </a:r>
        </a:p>
      </dgm:t>
    </dgm:pt>
    <dgm:pt modelId="{DB82E993-FF9A-435B-82E8-3FA20BBDDF73}" type="parTrans" cxnId="{EB81DB5F-DB58-4D7F-9258-EE1EA646FD4B}">
      <dgm:prSet/>
      <dgm:spPr/>
      <dgm:t>
        <a:bodyPr/>
        <a:lstStyle/>
        <a:p>
          <a:endParaRPr lang="pl-PL"/>
        </a:p>
      </dgm:t>
    </dgm:pt>
    <dgm:pt modelId="{FD3642F6-6341-4563-9D18-DB73F3778FCF}" type="sibTrans" cxnId="{EB81DB5F-DB58-4D7F-9258-EE1EA646FD4B}">
      <dgm:prSet/>
      <dgm:spPr/>
      <dgm:t>
        <a:bodyPr/>
        <a:lstStyle/>
        <a:p>
          <a:endParaRPr lang="pl-PL"/>
        </a:p>
      </dgm:t>
    </dgm:pt>
    <dgm:pt modelId="{05471429-EA08-4B5B-8CED-0541FC6A70DB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Pracownicy będący rodzicami dziecka posiadającego zaświadczenie stwierdzające ciężkie i nieodwracalne upośledzenie albo nieuleczalną chorobę zagrażającą życiu, które powstały w prenatalnym okresie rozwoju dziecka lub w czasie porodu, mają prawo do urlopu rodzicielskiego w celu sprawowania opieki nad tym dzieckiem w wymiarze do: 65 tygodni – w przypadku urodzenia jednego dziecka przy jednym porodzie; 67 tygodni – w przypadkach porodu mnogiego.</a:t>
          </a:r>
        </a:p>
      </dgm:t>
    </dgm:pt>
    <dgm:pt modelId="{A382B28F-4D15-4FB9-84CC-88A38FCECEAF}" type="parTrans" cxnId="{D2115D00-35A7-44BD-B6B3-5F0925F47AA1}">
      <dgm:prSet/>
      <dgm:spPr/>
      <dgm:t>
        <a:bodyPr/>
        <a:lstStyle/>
        <a:p>
          <a:endParaRPr lang="pl-PL"/>
        </a:p>
      </dgm:t>
    </dgm:pt>
    <dgm:pt modelId="{C618EA0D-25C3-4119-9F1C-34CE0F7661CD}" type="sibTrans" cxnId="{D2115D00-35A7-44BD-B6B3-5F0925F47AA1}">
      <dgm:prSet/>
      <dgm:spPr/>
      <dgm:t>
        <a:bodyPr/>
        <a:lstStyle/>
        <a:p>
          <a:endParaRPr lang="pl-PL"/>
        </a:p>
      </dgm:t>
    </dgm:pt>
    <dgm:pt modelId="{4E72FC95-8DAE-4EC5-AC8B-19344463D7F3}">
      <dgm:prSet custT="1"/>
      <dgm:spPr>
        <a:solidFill>
          <a:srgbClr val="FFFF00"/>
        </a:solidFill>
      </dgm:spPr>
      <dgm:t>
        <a:bodyPr/>
        <a:lstStyle/>
        <a:p>
          <a:r>
            <a:rPr lang="pl-PL" sz="1600" dirty="0">
              <a:solidFill>
                <a:schemeClr val="tx1"/>
              </a:solidFill>
            </a:rPr>
            <a:t>Urlop rodzicielski w nowym, wyższym niż dotychczas wymiarze, nadal przysługuje łącznie obojgu pracownikom rodzicom dziecka.</a:t>
          </a:r>
        </a:p>
      </dgm:t>
    </dgm:pt>
    <dgm:pt modelId="{9F413F53-3F7C-4735-A437-775123CC94B0}" type="parTrans" cxnId="{C66431BF-9E5D-4FAF-9550-2C95EDC90846}">
      <dgm:prSet/>
      <dgm:spPr/>
      <dgm:t>
        <a:bodyPr/>
        <a:lstStyle/>
        <a:p>
          <a:endParaRPr lang="pl-PL"/>
        </a:p>
      </dgm:t>
    </dgm:pt>
    <dgm:pt modelId="{AAEE6BD7-A4A8-48CF-8FDA-490192324E20}" type="sibTrans" cxnId="{C66431BF-9E5D-4FAF-9550-2C95EDC90846}">
      <dgm:prSet/>
      <dgm:spPr/>
      <dgm:t>
        <a:bodyPr/>
        <a:lstStyle/>
        <a:p>
          <a:endParaRPr lang="pl-PL"/>
        </a:p>
      </dgm:t>
    </dgm:pt>
    <dgm:pt modelId="{CA5BF8C9-DB62-4B9F-A2BB-E55DF609B99A}">
      <dgm:prSet custT="1"/>
      <dgm:spPr>
        <a:solidFill>
          <a:srgbClr val="FFFF00"/>
        </a:solidFill>
      </dgm:spPr>
      <dgm:t>
        <a:bodyPr/>
        <a:lstStyle/>
        <a:p>
          <a:r>
            <a:rPr lang="pl-PL" sz="1600" dirty="0">
              <a:solidFill>
                <a:schemeClr val="tx1"/>
              </a:solidFill>
            </a:rPr>
            <a:t>Każdemu z pracowników rodziców dziecka przysługuje wyłączne prawo do 9 tygodni urlopu rodzicielskiego,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a prawa tego nie można przenieść na drugiego z rodziców dziecka</a:t>
          </a:r>
          <a:r>
            <a:rPr lang="pl-PL" sz="1100" dirty="0">
              <a:solidFill>
                <a:schemeClr val="tx1"/>
              </a:solidFill>
            </a:rPr>
            <a:t>.</a:t>
          </a:r>
        </a:p>
      </dgm:t>
    </dgm:pt>
    <dgm:pt modelId="{E4A6CD0D-60AE-4758-99CF-4DB12D29D49C}" type="parTrans" cxnId="{4244024E-9A98-43A5-B12B-4965A6587643}">
      <dgm:prSet/>
      <dgm:spPr/>
      <dgm:t>
        <a:bodyPr/>
        <a:lstStyle/>
        <a:p>
          <a:endParaRPr lang="pl-PL"/>
        </a:p>
      </dgm:t>
    </dgm:pt>
    <dgm:pt modelId="{A7CFD143-460F-49A6-B558-6A55C2A09552}" type="sibTrans" cxnId="{4244024E-9A98-43A5-B12B-4965A6587643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6A544DAB-54B6-4F39-A840-043CF47C31A9}" type="pres">
      <dgm:prSet presAssocID="{195EECB5-F3BC-40D3-99DF-878CEEEC8CAF}" presName="node" presStyleLbl="node1" presStyleIdx="0" presStyleCnt="4" custScaleX="132226" custScaleY="123001" custLinFactNeighborX="-669" custLinFactNeighborY="-2518">
        <dgm:presLayoutVars>
          <dgm:bulletEnabled val="1"/>
        </dgm:presLayoutVars>
      </dgm:prSet>
      <dgm:spPr/>
    </dgm:pt>
    <dgm:pt modelId="{A0D67CE2-64B9-4FE2-B5C8-B5DB154772A3}" type="pres">
      <dgm:prSet presAssocID="{FD3642F6-6341-4563-9D18-DB73F3778FCF}" presName="sibTrans" presStyleCnt="0"/>
      <dgm:spPr/>
    </dgm:pt>
    <dgm:pt modelId="{27754BF3-A7C5-404E-9F95-E0EB2FDA0D7A}" type="pres">
      <dgm:prSet presAssocID="{05471429-EA08-4B5B-8CED-0541FC6A70DB}" presName="node" presStyleLbl="node1" presStyleIdx="1" presStyleCnt="4" custScaleX="159272" custScaleY="178859">
        <dgm:presLayoutVars>
          <dgm:bulletEnabled val="1"/>
        </dgm:presLayoutVars>
      </dgm:prSet>
      <dgm:spPr/>
    </dgm:pt>
    <dgm:pt modelId="{A2E15307-1903-489A-A0D7-7E1B094EF2AF}" type="pres">
      <dgm:prSet presAssocID="{C618EA0D-25C3-4119-9F1C-34CE0F7661CD}" presName="sibTrans" presStyleCnt="0"/>
      <dgm:spPr/>
    </dgm:pt>
    <dgm:pt modelId="{CE545DBD-5962-49AF-8DB5-DB97D0F5F0D9}" type="pres">
      <dgm:prSet presAssocID="{4E72FC95-8DAE-4EC5-AC8B-19344463D7F3}" presName="node" presStyleLbl="node1" presStyleIdx="2" presStyleCnt="4" custScaleY="130760">
        <dgm:presLayoutVars>
          <dgm:bulletEnabled val="1"/>
        </dgm:presLayoutVars>
      </dgm:prSet>
      <dgm:spPr/>
    </dgm:pt>
    <dgm:pt modelId="{D5CB7A86-ABB1-4DA9-9016-B20582252754}" type="pres">
      <dgm:prSet presAssocID="{AAEE6BD7-A4A8-48CF-8FDA-490192324E20}" presName="sibTrans" presStyleCnt="0"/>
      <dgm:spPr/>
    </dgm:pt>
    <dgm:pt modelId="{7AC8ED9E-0704-4DCD-9667-EDB405AE68F4}" type="pres">
      <dgm:prSet presAssocID="{CA5BF8C9-DB62-4B9F-A2BB-E55DF609B99A}" presName="node" presStyleLbl="node1" presStyleIdx="3" presStyleCnt="4" custScaleX="411658" custScaleY="41341">
        <dgm:presLayoutVars>
          <dgm:bulletEnabled val="1"/>
        </dgm:presLayoutVars>
      </dgm:prSet>
      <dgm:spPr/>
    </dgm:pt>
  </dgm:ptLst>
  <dgm:cxnLst>
    <dgm:cxn modelId="{D2115D00-35A7-44BD-B6B3-5F0925F47AA1}" srcId="{A50ACAB2-F73B-486C-84E9-869BB593DB3E}" destId="{05471429-EA08-4B5B-8CED-0541FC6A70DB}" srcOrd="1" destOrd="0" parTransId="{A382B28F-4D15-4FB9-84CC-88A38FCECEAF}" sibTransId="{C618EA0D-25C3-4119-9F1C-34CE0F7661CD}"/>
    <dgm:cxn modelId="{2D454F37-2882-4BCE-9120-001F69E2FC65}" type="presOf" srcId="{4E72FC95-8DAE-4EC5-AC8B-19344463D7F3}" destId="{CE545DBD-5962-49AF-8DB5-DB97D0F5F0D9}" srcOrd="0" destOrd="0" presId="urn:microsoft.com/office/officeart/2005/8/layout/default"/>
    <dgm:cxn modelId="{EB81DB5F-DB58-4D7F-9258-EE1EA646FD4B}" srcId="{A50ACAB2-F73B-486C-84E9-869BB593DB3E}" destId="{195EECB5-F3BC-40D3-99DF-878CEEEC8CAF}" srcOrd="0" destOrd="0" parTransId="{DB82E993-FF9A-435B-82E8-3FA20BBDDF73}" sibTransId="{FD3642F6-6341-4563-9D18-DB73F3778FCF}"/>
    <dgm:cxn modelId="{4244024E-9A98-43A5-B12B-4965A6587643}" srcId="{A50ACAB2-F73B-486C-84E9-869BB593DB3E}" destId="{CA5BF8C9-DB62-4B9F-A2BB-E55DF609B99A}" srcOrd="3" destOrd="0" parTransId="{E4A6CD0D-60AE-4758-99CF-4DB12D29D49C}" sibTransId="{A7CFD143-460F-49A6-B558-6A55C2A09552}"/>
    <dgm:cxn modelId="{513EDB81-9FDA-4AC3-B165-3B5046374182}" type="presOf" srcId="{CA5BF8C9-DB62-4B9F-A2BB-E55DF609B99A}" destId="{7AC8ED9E-0704-4DCD-9667-EDB405AE68F4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5A023895-85BC-4B29-A9B8-3F2F508D33AF}" type="presOf" srcId="{195EECB5-F3BC-40D3-99DF-878CEEEC8CAF}" destId="{6A544DAB-54B6-4F39-A840-043CF47C31A9}" srcOrd="0" destOrd="0" presId="urn:microsoft.com/office/officeart/2005/8/layout/default"/>
    <dgm:cxn modelId="{C66431BF-9E5D-4FAF-9550-2C95EDC90846}" srcId="{A50ACAB2-F73B-486C-84E9-869BB593DB3E}" destId="{4E72FC95-8DAE-4EC5-AC8B-19344463D7F3}" srcOrd="2" destOrd="0" parTransId="{9F413F53-3F7C-4735-A437-775123CC94B0}" sibTransId="{AAEE6BD7-A4A8-48CF-8FDA-490192324E20}"/>
    <dgm:cxn modelId="{CDA6A9CA-CEA0-4317-A01E-BB8948210D1F}" type="presOf" srcId="{05471429-EA08-4B5B-8CED-0541FC6A70DB}" destId="{27754BF3-A7C5-404E-9F95-E0EB2FDA0D7A}" srcOrd="0" destOrd="0" presId="urn:microsoft.com/office/officeart/2005/8/layout/default"/>
    <dgm:cxn modelId="{3EF2A59B-0AC9-45FE-A6F6-926609DC12DB}" type="presParOf" srcId="{66EE4105-C5D8-4A6E-9DE3-BBE2608AA2E4}" destId="{6A544DAB-54B6-4F39-A840-043CF47C31A9}" srcOrd="0" destOrd="0" presId="urn:microsoft.com/office/officeart/2005/8/layout/default"/>
    <dgm:cxn modelId="{2A2EB26D-1940-4877-8A93-322873BEAB48}" type="presParOf" srcId="{66EE4105-C5D8-4A6E-9DE3-BBE2608AA2E4}" destId="{A0D67CE2-64B9-4FE2-B5C8-B5DB154772A3}" srcOrd="1" destOrd="0" presId="urn:microsoft.com/office/officeart/2005/8/layout/default"/>
    <dgm:cxn modelId="{FDA1E1B1-0C33-44D5-BD1D-60EB06C53BC6}" type="presParOf" srcId="{66EE4105-C5D8-4A6E-9DE3-BBE2608AA2E4}" destId="{27754BF3-A7C5-404E-9F95-E0EB2FDA0D7A}" srcOrd="2" destOrd="0" presId="urn:microsoft.com/office/officeart/2005/8/layout/default"/>
    <dgm:cxn modelId="{A2F53648-5C63-4D4F-81C0-AEB4F9CD7EDF}" type="presParOf" srcId="{66EE4105-C5D8-4A6E-9DE3-BBE2608AA2E4}" destId="{A2E15307-1903-489A-A0D7-7E1B094EF2AF}" srcOrd="3" destOrd="0" presId="urn:microsoft.com/office/officeart/2005/8/layout/default"/>
    <dgm:cxn modelId="{136474A7-421A-41F8-BCB8-12C9B61D69A2}" type="presParOf" srcId="{66EE4105-C5D8-4A6E-9DE3-BBE2608AA2E4}" destId="{CE545DBD-5962-49AF-8DB5-DB97D0F5F0D9}" srcOrd="4" destOrd="0" presId="urn:microsoft.com/office/officeart/2005/8/layout/default"/>
    <dgm:cxn modelId="{DF4FD5EC-C2E9-4162-BA72-D730DC3BD527}" type="presParOf" srcId="{66EE4105-C5D8-4A6E-9DE3-BBE2608AA2E4}" destId="{D5CB7A86-ABB1-4DA9-9016-B20582252754}" srcOrd="5" destOrd="0" presId="urn:microsoft.com/office/officeart/2005/8/layout/default"/>
    <dgm:cxn modelId="{996D4132-30F2-4FC2-B28B-EC19A0DFC5E0}" type="presParOf" srcId="{66EE4105-C5D8-4A6E-9DE3-BBE2608AA2E4}" destId="{7AC8ED9E-0704-4DCD-9667-EDB405AE68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8731492-0A85-4FA3-AB3E-D88F068D8C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DBB836-ABF0-400D-B041-99CCE8137E4A}">
      <dgm:prSet custT="1"/>
      <dgm:spPr>
        <a:solidFill>
          <a:schemeClr val="accent6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Dotąd pracownik miał możliwość wykorzystywania maksymalnie 16-tygodniowej części urlopu w późniejszym terminie.</a:t>
          </a:r>
        </a:p>
      </dgm:t>
    </dgm:pt>
    <dgm:pt modelId="{2534A7F9-7A2A-4620-891B-2E891150380F}" type="parTrans" cxnId="{4B69371F-71AF-4D4B-87B2-AC13A9F83C90}">
      <dgm:prSet/>
      <dgm:spPr/>
      <dgm:t>
        <a:bodyPr/>
        <a:lstStyle/>
        <a:p>
          <a:endParaRPr lang="pl-PL"/>
        </a:p>
      </dgm:t>
    </dgm:pt>
    <dgm:pt modelId="{9B5D60BA-81FE-4B94-88DD-210D6B19F408}" type="sibTrans" cxnId="{4B69371F-71AF-4D4B-87B2-AC13A9F83C90}">
      <dgm:prSet/>
      <dgm:spPr/>
      <dgm:t>
        <a:bodyPr/>
        <a:lstStyle/>
        <a:p>
          <a:endParaRPr lang="pl-PL"/>
        </a:p>
      </dgm:t>
    </dgm:pt>
    <dgm:pt modelId="{D577A9C8-C223-466F-8554-8F183540C6BB}">
      <dgm:prSet custT="1"/>
      <dgm:spPr>
        <a:solidFill>
          <a:srgbClr val="FFC000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Obecnie może wnioskować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 urlop rodzicielski, który zostanie mu udzielony jednorazowo albo w maksymalnie 5 częściach. Skorzysta z niego nie później niż do zakończenia roku kalendarzowego, w którym dziecko, którego dotyczy wniosek, ukończy 6. rok życia.</a:t>
          </a:r>
        </a:p>
      </dgm:t>
    </dgm:pt>
    <dgm:pt modelId="{B09E9350-436F-4557-BD3B-A867882373C0}" type="parTrans" cxnId="{6C00D29A-0169-413E-98C5-94BF9C4D33EE}">
      <dgm:prSet/>
      <dgm:spPr/>
      <dgm:t>
        <a:bodyPr/>
        <a:lstStyle/>
        <a:p>
          <a:endParaRPr lang="pl-PL"/>
        </a:p>
      </dgm:t>
    </dgm:pt>
    <dgm:pt modelId="{7D7364CA-6096-4977-AB1A-10F0CA46C03E}" type="sibTrans" cxnId="{6C00D29A-0169-413E-98C5-94BF9C4D33EE}">
      <dgm:prSet/>
      <dgm:spPr/>
      <dgm:t>
        <a:bodyPr/>
        <a:lstStyle/>
        <a:p>
          <a:endParaRPr lang="pl-PL"/>
        </a:p>
      </dgm:t>
    </dgm:pt>
    <dgm:pt modelId="{685F0D7B-856E-4060-BA38-46805D1D88A2}">
      <dgm:prSet custT="1"/>
      <dgm:spPr>
        <a:solidFill>
          <a:schemeClr val="accent6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Pracownicy mogą zatem korzystać z urlopu rodzicielskiego w dowolnym terminie, nie dłużej jednak niż do zakończenia roku kalendarzowego, w którym dziecko ukończy 6. rok życia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 nie więcej niż w 5 częściach.</a:t>
          </a:r>
        </a:p>
      </dgm:t>
    </dgm:pt>
    <dgm:pt modelId="{8E56B31F-CCE9-407A-93F1-BAA64E03E82F}" type="parTrans" cxnId="{B06F2B3B-6870-41D3-9AC4-06DCDD58FC68}">
      <dgm:prSet/>
      <dgm:spPr/>
      <dgm:t>
        <a:bodyPr/>
        <a:lstStyle/>
        <a:p>
          <a:endParaRPr lang="pl-PL"/>
        </a:p>
      </dgm:t>
    </dgm:pt>
    <dgm:pt modelId="{F20ECF9E-9BAC-4722-B22A-1BDFD0A34538}" type="sibTrans" cxnId="{B06F2B3B-6870-41D3-9AC4-06DCDD58FC68}">
      <dgm:prSet/>
      <dgm:spPr/>
      <dgm:t>
        <a:bodyPr/>
        <a:lstStyle/>
        <a:p>
          <a:endParaRPr lang="pl-PL"/>
        </a:p>
      </dgm:t>
    </dgm:pt>
    <dgm:pt modelId="{09679194-72A0-4EC2-B559-F7511E0AE6F7}" type="pres">
      <dgm:prSet presAssocID="{C8731492-0A85-4FA3-AB3E-D88F068D8CE8}" presName="diagram" presStyleCnt="0">
        <dgm:presLayoutVars>
          <dgm:dir/>
          <dgm:resizeHandles val="exact"/>
        </dgm:presLayoutVars>
      </dgm:prSet>
      <dgm:spPr/>
    </dgm:pt>
    <dgm:pt modelId="{3BC4D832-5AA4-4D33-89B1-1D7324512EEA}" type="pres">
      <dgm:prSet presAssocID="{DFDBB836-ABF0-400D-B041-99CCE8137E4A}" presName="node" presStyleLbl="node1" presStyleIdx="0" presStyleCnt="3">
        <dgm:presLayoutVars>
          <dgm:bulletEnabled val="1"/>
        </dgm:presLayoutVars>
      </dgm:prSet>
      <dgm:spPr/>
    </dgm:pt>
    <dgm:pt modelId="{72135133-9380-4B24-8EFD-3F0C8F311704}" type="pres">
      <dgm:prSet presAssocID="{9B5D60BA-81FE-4B94-88DD-210D6B19F408}" presName="sibTrans" presStyleCnt="0"/>
      <dgm:spPr/>
    </dgm:pt>
    <dgm:pt modelId="{D61CE14A-BD03-467B-91D0-5CF07BA6D299}" type="pres">
      <dgm:prSet presAssocID="{D577A9C8-C223-466F-8554-8F183540C6BB}" presName="node" presStyleLbl="node1" presStyleIdx="1" presStyleCnt="3" custScaleY="179189">
        <dgm:presLayoutVars>
          <dgm:bulletEnabled val="1"/>
        </dgm:presLayoutVars>
      </dgm:prSet>
      <dgm:spPr/>
    </dgm:pt>
    <dgm:pt modelId="{61FBA658-0337-4753-8B65-BD01393A5A59}" type="pres">
      <dgm:prSet presAssocID="{7D7364CA-6096-4977-AB1A-10F0CA46C03E}" presName="sibTrans" presStyleCnt="0"/>
      <dgm:spPr/>
    </dgm:pt>
    <dgm:pt modelId="{C51D80FA-4912-4733-89AF-B6A732EDD1D2}" type="pres">
      <dgm:prSet presAssocID="{685F0D7B-856E-4060-BA38-46805D1D88A2}" presName="node" presStyleLbl="node1" presStyleIdx="2" presStyleCnt="3" custScaleY="143210">
        <dgm:presLayoutVars>
          <dgm:bulletEnabled val="1"/>
        </dgm:presLayoutVars>
      </dgm:prSet>
      <dgm:spPr/>
    </dgm:pt>
  </dgm:ptLst>
  <dgm:cxnLst>
    <dgm:cxn modelId="{F71D1103-ABCB-469E-8109-6738C5FE72EC}" type="presOf" srcId="{D577A9C8-C223-466F-8554-8F183540C6BB}" destId="{D61CE14A-BD03-467B-91D0-5CF07BA6D299}" srcOrd="0" destOrd="0" presId="urn:microsoft.com/office/officeart/2005/8/layout/default"/>
    <dgm:cxn modelId="{4B69371F-71AF-4D4B-87B2-AC13A9F83C90}" srcId="{C8731492-0A85-4FA3-AB3E-D88F068D8CE8}" destId="{DFDBB836-ABF0-400D-B041-99CCE8137E4A}" srcOrd="0" destOrd="0" parTransId="{2534A7F9-7A2A-4620-891B-2E891150380F}" sibTransId="{9B5D60BA-81FE-4B94-88DD-210D6B19F408}"/>
    <dgm:cxn modelId="{4771D736-2E7F-49B9-A9FB-45C6A1CC684C}" type="presOf" srcId="{685F0D7B-856E-4060-BA38-46805D1D88A2}" destId="{C51D80FA-4912-4733-89AF-B6A732EDD1D2}" srcOrd="0" destOrd="0" presId="urn:microsoft.com/office/officeart/2005/8/layout/default"/>
    <dgm:cxn modelId="{B06F2B3B-6870-41D3-9AC4-06DCDD58FC68}" srcId="{C8731492-0A85-4FA3-AB3E-D88F068D8CE8}" destId="{685F0D7B-856E-4060-BA38-46805D1D88A2}" srcOrd="2" destOrd="0" parTransId="{8E56B31F-CCE9-407A-93F1-BAA64E03E82F}" sibTransId="{F20ECF9E-9BAC-4722-B22A-1BDFD0A34538}"/>
    <dgm:cxn modelId="{ECEA6265-22F8-42EB-8451-3A10CD6842C1}" type="presOf" srcId="{DFDBB836-ABF0-400D-B041-99CCE8137E4A}" destId="{3BC4D832-5AA4-4D33-89B1-1D7324512EEA}" srcOrd="0" destOrd="0" presId="urn:microsoft.com/office/officeart/2005/8/layout/default"/>
    <dgm:cxn modelId="{6C00D29A-0169-413E-98C5-94BF9C4D33EE}" srcId="{C8731492-0A85-4FA3-AB3E-D88F068D8CE8}" destId="{D577A9C8-C223-466F-8554-8F183540C6BB}" srcOrd="1" destOrd="0" parTransId="{B09E9350-436F-4557-BD3B-A867882373C0}" sibTransId="{7D7364CA-6096-4977-AB1A-10F0CA46C03E}"/>
    <dgm:cxn modelId="{7D8391FB-72F9-4BF3-8F1A-B5170C334AF8}" type="presOf" srcId="{C8731492-0A85-4FA3-AB3E-D88F068D8CE8}" destId="{09679194-72A0-4EC2-B559-F7511E0AE6F7}" srcOrd="0" destOrd="0" presId="urn:microsoft.com/office/officeart/2005/8/layout/default"/>
    <dgm:cxn modelId="{9ADAFB1D-AFB7-4399-97FA-81E25E009D01}" type="presParOf" srcId="{09679194-72A0-4EC2-B559-F7511E0AE6F7}" destId="{3BC4D832-5AA4-4D33-89B1-1D7324512EEA}" srcOrd="0" destOrd="0" presId="urn:microsoft.com/office/officeart/2005/8/layout/default"/>
    <dgm:cxn modelId="{16A098FB-B370-480B-B1B9-F5E0E43B9CE4}" type="presParOf" srcId="{09679194-72A0-4EC2-B559-F7511E0AE6F7}" destId="{72135133-9380-4B24-8EFD-3F0C8F311704}" srcOrd="1" destOrd="0" presId="urn:microsoft.com/office/officeart/2005/8/layout/default"/>
    <dgm:cxn modelId="{285AD955-3337-46BF-8C67-EE7CE40871A3}" type="presParOf" srcId="{09679194-72A0-4EC2-B559-F7511E0AE6F7}" destId="{D61CE14A-BD03-467B-91D0-5CF07BA6D299}" srcOrd="2" destOrd="0" presId="urn:microsoft.com/office/officeart/2005/8/layout/default"/>
    <dgm:cxn modelId="{41C5EEB5-044E-4762-BDD9-9F8CD23167BA}" type="presParOf" srcId="{09679194-72A0-4EC2-B559-F7511E0AE6F7}" destId="{61FBA658-0337-4753-8B65-BD01393A5A59}" srcOrd="3" destOrd="0" presId="urn:microsoft.com/office/officeart/2005/8/layout/default"/>
    <dgm:cxn modelId="{0158CF0F-709F-4A3C-A947-35E184330A91}" type="presParOf" srcId="{09679194-72A0-4EC2-B559-F7511E0AE6F7}" destId="{C51D80FA-4912-4733-89AF-B6A732EDD1D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6BFA7CF-2081-4B23-B1A0-AC8896258F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DA96651-8974-4C3B-83B3-B0B515918902}">
      <dgm:prSet/>
      <dgm:spPr>
        <a:solidFill>
          <a:schemeClr val="accent6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Jeżeli pracownik będący rodzicem dziecka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łączy korzystanie z urlopu rodzicielskiego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wykonywaniem pracy u swojego pracodawcy, to wymiar urlopu rodzicielskiego ulega wydłużeniu, nie dłużej jednak niż do: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82 tygodni ‒ w przypadku urodzenia jednego dziecka przy jednym porodzie;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86 tygodni ‒ w przypadkach porodu mnogiego.</a:t>
          </a:r>
        </a:p>
      </dgm:t>
    </dgm:pt>
    <dgm:pt modelId="{73FA9FE1-2CD3-4E12-8605-F8C15A4C3A2D}" type="parTrans" cxnId="{9ABAE6A7-9B92-4F38-895F-D7674A5085FD}">
      <dgm:prSet/>
      <dgm:spPr/>
      <dgm:t>
        <a:bodyPr/>
        <a:lstStyle/>
        <a:p>
          <a:endParaRPr lang="pl-PL"/>
        </a:p>
      </dgm:t>
    </dgm:pt>
    <dgm:pt modelId="{DC3C71A7-8BBA-44A4-BCDF-6C343D989A86}" type="sibTrans" cxnId="{9ABAE6A7-9B92-4F38-895F-D7674A5085FD}">
      <dgm:prSet/>
      <dgm:spPr/>
      <dgm:t>
        <a:bodyPr/>
        <a:lstStyle/>
        <a:p>
          <a:endParaRPr lang="pl-PL"/>
        </a:p>
      </dgm:t>
    </dgm:pt>
    <dgm:pt modelId="{949E3DCE-2528-4412-8F54-795FECD05F27}">
      <dgm:prSet/>
      <dgm:spPr>
        <a:solidFill>
          <a:schemeClr val="accent6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przypadku pracownika będącego rodzicem dziecka posiadającego zaświadczenie stwierdzające ciężkie i nieodwracalne upośledzenie albo nieuleczalną chorobę zagrażającą życiu, które powstały w prenatalnym okresie rozwoju dziecka lub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czasie porodu, wymiar urlopu rodzicielskiego ulega wydłużeniu, nie dłużej jednak niż do: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130 tygodni – przypadku urodzenia jednego dziecka przy jednym porodzie; 134 tygodni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w przypadkach porodu mnogiego.</a:t>
          </a:r>
        </a:p>
      </dgm:t>
    </dgm:pt>
    <dgm:pt modelId="{3EE3F10B-73B0-40E5-8568-B1B458767F43}" type="parTrans" cxnId="{96E21B96-FC5B-4247-8505-A14BAFC5F8BC}">
      <dgm:prSet/>
      <dgm:spPr/>
      <dgm:t>
        <a:bodyPr/>
        <a:lstStyle/>
        <a:p>
          <a:endParaRPr lang="pl-PL"/>
        </a:p>
      </dgm:t>
    </dgm:pt>
    <dgm:pt modelId="{4F1D8276-4C51-4E3A-8EB2-2FA20AB48EEF}" type="sibTrans" cxnId="{96E21B96-FC5B-4247-8505-A14BAFC5F8BC}">
      <dgm:prSet/>
      <dgm:spPr/>
      <dgm:t>
        <a:bodyPr/>
        <a:lstStyle/>
        <a:p>
          <a:endParaRPr lang="pl-PL"/>
        </a:p>
      </dgm:t>
    </dgm:pt>
    <dgm:pt modelId="{87F1BE4F-00DE-4B55-9E09-BA18549ECD27}" type="pres">
      <dgm:prSet presAssocID="{F6BFA7CF-2081-4B23-B1A0-AC8896258FC6}" presName="diagram" presStyleCnt="0">
        <dgm:presLayoutVars>
          <dgm:dir/>
          <dgm:resizeHandles val="exact"/>
        </dgm:presLayoutVars>
      </dgm:prSet>
      <dgm:spPr/>
    </dgm:pt>
    <dgm:pt modelId="{DBF78C2A-A978-4112-B2D2-3F510C85BA83}" type="pres">
      <dgm:prSet presAssocID="{5DA96651-8974-4C3B-83B3-B0B515918902}" presName="node" presStyleLbl="node1" presStyleIdx="0" presStyleCnt="2" custScaleY="120979">
        <dgm:presLayoutVars>
          <dgm:bulletEnabled val="1"/>
        </dgm:presLayoutVars>
      </dgm:prSet>
      <dgm:spPr/>
    </dgm:pt>
    <dgm:pt modelId="{F34AE4B9-7983-4F55-9923-0B779D1163B8}" type="pres">
      <dgm:prSet presAssocID="{DC3C71A7-8BBA-44A4-BCDF-6C343D989A86}" presName="sibTrans" presStyleCnt="0"/>
      <dgm:spPr/>
    </dgm:pt>
    <dgm:pt modelId="{00FEE778-2244-4758-808E-ECC6DE51F83F}" type="pres">
      <dgm:prSet presAssocID="{949E3DCE-2528-4412-8F54-795FECD05F27}" presName="node" presStyleLbl="node1" presStyleIdx="1" presStyleCnt="2" custScaleY="120979">
        <dgm:presLayoutVars>
          <dgm:bulletEnabled val="1"/>
        </dgm:presLayoutVars>
      </dgm:prSet>
      <dgm:spPr/>
    </dgm:pt>
  </dgm:ptLst>
  <dgm:cxnLst>
    <dgm:cxn modelId="{4AAA2B92-7E2F-40A3-B580-1F285D4DB0D4}" type="presOf" srcId="{949E3DCE-2528-4412-8F54-795FECD05F27}" destId="{00FEE778-2244-4758-808E-ECC6DE51F83F}" srcOrd="0" destOrd="0" presId="urn:microsoft.com/office/officeart/2005/8/layout/default"/>
    <dgm:cxn modelId="{96E21B96-FC5B-4247-8505-A14BAFC5F8BC}" srcId="{F6BFA7CF-2081-4B23-B1A0-AC8896258FC6}" destId="{949E3DCE-2528-4412-8F54-795FECD05F27}" srcOrd="1" destOrd="0" parTransId="{3EE3F10B-73B0-40E5-8568-B1B458767F43}" sibTransId="{4F1D8276-4C51-4E3A-8EB2-2FA20AB48EEF}"/>
    <dgm:cxn modelId="{9ABAE6A7-9B92-4F38-895F-D7674A5085FD}" srcId="{F6BFA7CF-2081-4B23-B1A0-AC8896258FC6}" destId="{5DA96651-8974-4C3B-83B3-B0B515918902}" srcOrd="0" destOrd="0" parTransId="{73FA9FE1-2CD3-4E12-8605-F8C15A4C3A2D}" sibTransId="{DC3C71A7-8BBA-44A4-BCDF-6C343D989A86}"/>
    <dgm:cxn modelId="{409E8CE9-EB17-422B-A9FC-7735B1F63217}" type="presOf" srcId="{5DA96651-8974-4C3B-83B3-B0B515918902}" destId="{DBF78C2A-A978-4112-B2D2-3F510C85BA83}" srcOrd="0" destOrd="0" presId="urn:microsoft.com/office/officeart/2005/8/layout/default"/>
    <dgm:cxn modelId="{EC05BEF1-05EC-457C-B13B-18164539833A}" type="presOf" srcId="{F6BFA7CF-2081-4B23-B1A0-AC8896258FC6}" destId="{87F1BE4F-00DE-4B55-9E09-BA18549ECD27}" srcOrd="0" destOrd="0" presId="urn:microsoft.com/office/officeart/2005/8/layout/default"/>
    <dgm:cxn modelId="{16A0A88F-E73F-4BF8-BCB4-36C678A371F6}" type="presParOf" srcId="{87F1BE4F-00DE-4B55-9E09-BA18549ECD27}" destId="{DBF78C2A-A978-4112-B2D2-3F510C85BA83}" srcOrd="0" destOrd="0" presId="urn:microsoft.com/office/officeart/2005/8/layout/default"/>
    <dgm:cxn modelId="{A711C2A6-900C-4CDC-98B6-7EE9065FB4DF}" type="presParOf" srcId="{87F1BE4F-00DE-4B55-9E09-BA18549ECD27}" destId="{F34AE4B9-7983-4F55-9923-0B779D1163B8}" srcOrd="1" destOrd="0" presId="urn:microsoft.com/office/officeart/2005/8/layout/default"/>
    <dgm:cxn modelId="{329527FE-5D77-4863-AFA9-F124F96E971D}" type="presParOf" srcId="{87F1BE4F-00DE-4B55-9E09-BA18549ECD27}" destId="{00FEE778-2244-4758-808E-ECC6DE51F83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7DC7EFB-6FD5-414F-BEC7-7B417CBC15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4D54D2B-0D1D-4AB8-B247-F560B7F64A81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Pracownik ojciec ma mniej czasu na skorzystanie z urlopu ojcowskiego.</a:t>
          </a:r>
          <a:endParaRPr lang="pl-PL" sz="2400" dirty="0">
            <a:solidFill>
              <a:schemeClr val="tx1"/>
            </a:solidFill>
          </a:endParaRPr>
        </a:p>
      </dgm:t>
    </dgm:pt>
    <dgm:pt modelId="{94B15685-5CA4-4E64-9E90-2A8631B94CB9}" type="parTrans" cxnId="{93BF2D9D-32CF-4F47-BC70-A6460D8E42CE}">
      <dgm:prSet/>
      <dgm:spPr/>
      <dgm:t>
        <a:bodyPr/>
        <a:lstStyle/>
        <a:p>
          <a:endParaRPr lang="pl-PL"/>
        </a:p>
      </dgm:t>
    </dgm:pt>
    <dgm:pt modelId="{3BC24BF9-AC70-4593-B546-A016D2C6A0F1}" type="sibTrans" cxnId="{93BF2D9D-32CF-4F47-BC70-A6460D8E42CE}">
      <dgm:prSet/>
      <dgm:spPr/>
      <dgm:t>
        <a:bodyPr/>
        <a:lstStyle/>
        <a:p>
          <a:endParaRPr lang="pl-PL"/>
        </a:p>
      </dgm:t>
    </dgm:pt>
    <dgm:pt modelId="{AF5F5493-3690-4D7B-8E42-22156FBFC26E}">
      <dgm:prSet custT="1"/>
      <dgm:spPr>
        <a:solidFill>
          <a:srgbClr val="FFC000"/>
        </a:solidFill>
      </dgm:spPr>
      <dgm:t>
        <a:bodyPr/>
        <a:lstStyle/>
        <a:p>
          <a: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Dotąd </a:t>
          </a:r>
          <a:b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były to 24 miesiące. Obecnie </a:t>
          </a:r>
          <a:b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jest to 12 miesięcy </a:t>
          </a:r>
          <a:b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dnia urodzenia dziecka.</a:t>
          </a:r>
        </a:p>
      </dgm:t>
    </dgm:pt>
    <dgm:pt modelId="{1487001B-98D6-416C-A71C-65BA5B8F35B5}" type="parTrans" cxnId="{CCD44895-85AB-42F9-8AE7-EA5BB084921B}">
      <dgm:prSet/>
      <dgm:spPr/>
      <dgm:t>
        <a:bodyPr/>
        <a:lstStyle/>
        <a:p>
          <a:endParaRPr lang="pl-PL"/>
        </a:p>
      </dgm:t>
    </dgm:pt>
    <dgm:pt modelId="{72FA7EBA-99BC-4FDF-BC2C-05A0849EC2F8}" type="sibTrans" cxnId="{CCD44895-85AB-42F9-8AE7-EA5BB084921B}">
      <dgm:prSet/>
      <dgm:spPr/>
      <dgm:t>
        <a:bodyPr/>
        <a:lstStyle/>
        <a:p>
          <a:endParaRPr lang="pl-PL"/>
        </a:p>
      </dgm:t>
    </dgm:pt>
    <dgm:pt modelId="{98AAFF01-1A23-4CB3-9D1C-63AE76A751A7}">
      <dgm:prSet custT="1"/>
      <dgm:spPr>
        <a:solidFill>
          <a:srgbClr val="FFFF00"/>
        </a:solidFill>
      </dgm:spPr>
      <dgm:t>
        <a:bodyPr/>
        <a:lstStyle/>
        <a:p>
          <a: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Ojcowie mają prawo do urlopu ojcowskiego w wymiarze 2 tygodni, który przysługuje </a:t>
          </a:r>
          <a:b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okazji narodzin dziecka pracownika.</a:t>
          </a:r>
        </a:p>
      </dgm:t>
    </dgm:pt>
    <dgm:pt modelId="{612E2D2E-E099-4E7A-B7D8-28E1FB098C76}" type="parTrans" cxnId="{E65B44E8-6782-4254-953E-CEB5FAC3F620}">
      <dgm:prSet/>
      <dgm:spPr/>
      <dgm:t>
        <a:bodyPr/>
        <a:lstStyle/>
        <a:p>
          <a:endParaRPr lang="pl-PL"/>
        </a:p>
      </dgm:t>
    </dgm:pt>
    <dgm:pt modelId="{48D9FECD-DC27-44F3-A254-8A6D9056509E}" type="sibTrans" cxnId="{E65B44E8-6782-4254-953E-CEB5FAC3F620}">
      <dgm:prSet/>
      <dgm:spPr/>
      <dgm:t>
        <a:bodyPr/>
        <a:lstStyle/>
        <a:p>
          <a:endParaRPr lang="pl-PL"/>
        </a:p>
      </dgm:t>
    </dgm:pt>
    <dgm:pt modelId="{90B59278-1D9A-4B49-9A1B-9D46A993E8D0}" type="pres">
      <dgm:prSet presAssocID="{67DC7EFB-6FD5-414F-BEC7-7B417CBC1506}" presName="diagram" presStyleCnt="0">
        <dgm:presLayoutVars>
          <dgm:dir/>
          <dgm:resizeHandles val="exact"/>
        </dgm:presLayoutVars>
      </dgm:prSet>
      <dgm:spPr/>
    </dgm:pt>
    <dgm:pt modelId="{B1B925C1-0AB6-428B-836F-79F90458CEB5}" type="pres">
      <dgm:prSet presAssocID="{24D54D2B-0D1D-4AB8-B247-F560B7F64A81}" presName="node" presStyleLbl="node1" presStyleIdx="0" presStyleCnt="3" custScaleY="136861">
        <dgm:presLayoutVars>
          <dgm:bulletEnabled val="1"/>
        </dgm:presLayoutVars>
      </dgm:prSet>
      <dgm:spPr/>
    </dgm:pt>
    <dgm:pt modelId="{0224619D-3B3F-4BCB-A81F-352D1A677D29}" type="pres">
      <dgm:prSet presAssocID="{3BC24BF9-AC70-4593-B546-A016D2C6A0F1}" presName="sibTrans" presStyleCnt="0"/>
      <dgm:spPr/>
    </dgm:pt>
    <dgm:pt modelId="{632BD780-946C-47CE-87B7-3C5B2EBB5D14}" type="pres">
      <dgm:prSet presAssocID="{AF5F5493-3690-4D7B-8E42-22156FBFC26E}" presName="node" presStyleLbl="node1" presStyleIdx="1" presStyleCnt="3" custScaleY="139683">
        <dgm:presLayoutVars>
          <dgm:bulletEnabled val="1"/>
        </dgm:presLayoutVars>
      </dgm:prSet>
      <dgm:spPr/>
    </dgm:pt>
    <dgm:pt modelId="{FDFB5BEF-689C-45AF-B5DF-35BD6D71B35C}" type="pres">
      <dgm:prSet presAssocID="{72FA7EBA-99BC-4FDF-BC2C-05A0849EC2F8}" presName="sibTrans" presStyleCnt="0"/>
      <dgm:spPr/>
    </dgm:pt>
    <dgm:pt modelId="{FB245DA0-B17B-4CE8-9E82-F09E397DC3F2}" type="pres">
      <dgm:prSet presAssocID="{98AAFF01-1A23-4CB3-9D1C-63AE76A751A7}" presName="node" presStyleLbl="node1" presStyleIdx="2" presStyleCnt="3" custScaleY="134744">
        <dgm:presLayoutVars>
          <dgm:bulletEnabled val="1"/>
        </dgm:presLayoutVars>
      </dgm:prSet>
      <dgm:spPr/>
    </dgm:pt>
  </dgm:ptLst>
  <dgm:cxnLst>
    <dgm:cxn modelId="{3F423F38-AF80-4F3B-A432-CD2693D9C1A7}" type="presOf" srcId="{67DC7EFB-6FD5-414F-BEC7-7B417CBC1506}" destId="{90B59278-1D9A-4B49-9A1B-9D46A993E8D0}" srcOrd="0" destOrd="0" presId="urn:microsoft.com/office/officeart/2005/8/layout/default"/>
    <dgm:cxn modelId="{3E1F745A-4232-46E1-8D92-9BC0BAFBEC76}" type="presOf" srcId="{24D54D2B-0D1D-4AB8-B247-F560B7F64A81}" destId="{B1B925C1-0AB6-428B-836F-79F90458CEB5}" srcOrd="0" destOrd="0" presId="urn:microsoft.com/office/officeart/2005/8/layout/default"/>
    <dgm:cxn modelId="{CCD44895-85AB-42F9-8AE7-EA5BB084921B}" srcId="{67DC7EFB-6FD5-414F-BEC7-7B417CBC1506}" destId="{AF5F5493-3690-4D7B-8E42-22156FBFC26E}" srcOrd="1" destOrd="0" parTransId="{1487001B-98D6-416C-A71C-65BA5B8F35B5}" sibTransId="{72FA7EBA-99BC-4FDF-BC2C-05A0849EC2F8}"/>
    <dgm:cxn modelId="{93BF2D9D-32CF-4F47-BC70-A6460D8E42CE}" srcId="{67DC7EFB-6FD5-414F-BEC7-7B417CBC1506}" destId="{24D54D2B-0D1D-4AB8-B247-F560B7F64A81}" srcOrd="0" destOrd="0" parTransId="{94B15685-5CA4-4E64-9E90-2A8631B94CB9}" sibTransId="{3BC24BF9-AC70-4593-B546-A016D2C6A0F1}"/>
    <dgm:cxn modelId="{491AA4B5-714E-42A2-85C8-B65FDC1312FE}" type="presOf" srcId="{98AAFF01-1A23-4CB3-9D1C-63AE76A751A7}" destId="{FB245DA0-B17B-4CE8-9E82-F09E397DC3F2}" srcOrd="0" destOrd="0" presId="urn:microsoft.com/office/officeart/2005/8/layout/default"/>
    <dgm:cxn modelId="{E65B44E8-6782-4254-953E-CEB5FAC3F620}" srcId="{67DC7EFB-6FD5-414F-BEC7-7B417CBC1506}" destId="{98AAFF01-1A23-4CB3-9D1C-63AE76A751A7}" srcOrd="2" destOrd="0" parTransId="{612E2D2E-E099-4E7A-B7D8-28E1FB098C76}" sibTransId="{48D9FECD-DC27-44F3-A254-8A6D9056509E}"/>
    <dgm:cxn modelId="{81F2D1F2-61E9-405C-AE80-88D8744B3EBD}" type="presOf" srcId="{AF5F5493-3690-4D7B-8E42-22156FBFC26E}" destId="{632BD780-946C-47CE-87B7-3C5B2EBB5D14}" srcOrd="0" destOrd="0" presId="urn:microsoft.com/office/officeart/2005/8/layout/default"/>
    <dgm:cxn modelId="{541551C9-85F2-4BB3-A350-9FA6FEB0BA73}" type="presParOf" srcId="{90B59278-1D9A-4B49-9A1B-9D46A993E8D0}" destId="{B1B925C1-0AB6-428B-836F-79F90458CEB5}" srcOrd="0" destOrd="0" presId="urn:microsoft.com/office/officeart/2005/8/layout/default"/>
    <dgm:cxn modelId="{ED96F293-06C3-4FB0-B8B3-2E29007E9F50}" type="presParOf" srcId="{90B59278-1D9A-4B49-9A1B-9D46A993E8D0}" destId="{0224619D-3B3F-4BCB-A81F-352D1A677D29}" srcOrd="1" destOrd="0" presId="urn:microsoft.com/office/officeart/2005/8/layout/default"/>
    <dgm:cxn modelId="{881AEF38-98F3-47DB-AB65-0D5FBCCF667E}" type="presParOf" srcId="{90B59278-1D9A-4B49-9A1B-9D46A993E8D0}" destId="{632BD780-946C-47CE-87B7-3C5B2EBB5D14}" srcOrd="2" destOrd="0" presId="urn:microsoft.com/office/officeart/2005/8/layout/default"/>
    <dgm:cxn modelId="{73D88C06-7340-47E4-BFB8-CD8472E0CA81}" type="presParOf" srcId="{90B59278-1D9A-4B49-9A1B-9D46A993E8D0}" destId="{FDFB5BEF-689C-45AF-B5DF-35BD6D71B35C}" srcOrd="3" destOrd="0" presId="urn:microsoft.com/office/officeart/2005/8/layout/default"/>
    <dgm:cxn modelId="{77010608-55B5-4E43-81B9-35B556DCBB25}" type="presParOf" srcId="{90B59278-1D9A-4B49-9A1B-9D46A993E8D0}" destId="{FB245DA0-B17B-4CE8-9E82-F09E397DC3F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6560026-9CAF-4A2F-9741-E4AD35044E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9CE5E72-036F-47AB-BAD8-5E278183F545}">
      <dgm:prSet custT="1"/>
      <dgm:spPr>
        <a:solidFill>
          <a:srgbClr val="FFC000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przypadku pracowników starających się o adopcję dziecka ma zastosowanie nowy wymiaru urlopu rodzicielskiego: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41 tygodni ‒ w przypadku przyjęcia na wychowanie jednego dziecka;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43 tygodnie ‒ w przypadku jednoczesnego przyjęcia na wychowanie więcej niż jednego dziecka;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38 tygodni ‒ w przypadku przyjęcia na wychowanie starszego dziecka.</a:t>
          </a:r>
        </a:p>
      </dgm:t>
    </dgm:pt>
    <dgm:pt modelId="{B805900B-E43C-4289-AE5D-45C9989DB479}" type="parTrans" cxnId="{ED9E45BD-9435-41F5-93B0-167A80ECBC2B}">
      <dgm:prSet/>
      <dgm:spPr/>
      <dgm:t>
        <a:bodyPr/>
        <a:lstStyle/>
        <a:p>
          <a:endParaRPr lang="pl-PL"/>
        </a:p>
      </dgm:t>
    </dgm:pt>
    <dgm:pt modelId="{F7605D3F-6E4D-485A-8EEE-50E7FE68306D}" type="sibTrans" cxnId="{ED9E45BD-9435-41F5-93B0-167A80ECBC2B}">
      <dgm:prSet/>
      <dgm:spPr/>
      <dgm:t>
        <a:bodyPr/>
        <a:lstStyle/>
        <a:p>
          <a:endParaRPr lang="pl-PL"/>
        </a:p>
      </dgm:t>
    </dgm:pt>
    <dgm:pt modelId="{1AB294FE-BA00-4BFC-9244-27EDBB8568B1}">
      <dgm:prSet custT="1"/>
      <dgm:spPr>
        <a:solidFill>
          <a:srgbClr val="FFC000"/>
        </a:solidFill>
      </dgm:spPr>
      <dgm:t>
        <a:bodyPr/>
        <a:lstStyle/>
        <a:p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Pracownicy występujący o adopcję dziecka w przypadku dziecka posiadającego zaświadczenie stwierdzające ciężkie i nieodwracalne upośledzenie albo nieuleczalną chorobę zagrażającą życiu, które powstały w prenatalnym okresie rozwoju dziecka lub w czasie porodu, mają prawo do urlopu rodzicielskiego w celu sprawowania opieki nad tym dzieckiem w wymiarze do: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65 tygodni – w przypadku przyjęcia na wychowanie jednego dziecka;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67 tygodni – w przypadku jednoczesnego przyjęcia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 wychowanie więcej niż jednego dziecka; </a:t>
          </a:r>
          <a:b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62 tygodni – w przypadku przyjęcia na wychowanie starszego dziecka</a:t>
          </a:r>
          <a:r>
            <a:rPr lang="pl-PL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gm:t>
    </dgm:pt>
    <dgm:pt modelId="{DD3DB808-7034-4CA0-B6FD-75CA29C5D6E7}" type="parTrans" cxnId="{3E97BD07-E58C-4269-9431-86A5DEBEB78B}">
      <dgm:prSet/>
      <dgm:spPr/>
      <dgm:t>
        <a:bodyPr/>
        <a:lstStyle/>
        <a:p>
          <a:endParaRPr lang="pl-PL"/>
        </a:p>
      </dgm:t>
    </dgm:pt>
    <dgm:pt modelId="{0F4A0B1E-19D5-4C2C-A9A3-346A7C02B4F8}" type="sibTrans" cxnId="{3E97BD07-E58C-4269-9431-86A5DEBEB78B}">
      <dgm:prSet/>
      <dgm:spPr/>
      <dgm:t>
        <a:bodyPr/>
        <a:lstStyle/>
        <a:p>
          <a:endParaRPr lang="pl-PL"/>
        </a:p>
      </dgm:t>
    </dgm:pt>
    <dgm:pt modelId="{AAF85665-69BD-40BF-A545-E79D06E5669F}" type="pres">
      <dgm:prSet presAssocID="{16560026-9CAF-4A2F-9741-E4AD35044E55}" presName="diagram" presStyleCnt="0">
        <dgm:presLayoutVars>
          <dgm:dir/>
          <dgm:resizeHandles val="exact"/>
        </dgm:presLayoutVars>
      </dgm:prSet>
      <dgm:spPr/>
    </dgm:pt>
    <dgm:pt modelId="{2CD4E0E4-96A8-43A6-B153-4A8CA94044D6}" type="pres">
      <dgm:prSet presAssocID="{29CE5E72-036F-47AB-BAD8-5E278183F545}" presName="node" presStyleLbl="node1" presStyleIdx="0" presStyleCnt="2" custScaleY="153586">
        <dgm:presLayoutVars>
          <dgm:bulletEnabled val="1"/>
        </dgm:presLayoutVars>
      </dgm:prSet>
      <dgm:spPr/>
    </dgm:pt>
    <dgm:pt modelId="{0E3759E2-264B-4CC8-AE5A-E0B2648D4561}" type="pres">
      <dgm:prSet presAssocID="{F7605D3F-6E4D-485A-8EEE-50E7FE68306D}" presName="sibTrans" presStyleCnt="0"/>
      <dgm:spPr/>
    </dgm:pt>
    <dgm:pt modelId="{42F863D1-80CA-4720-A8C9-BAD13F4B97D9}" type="pres">
      <dgm:prSet presAssocID="{1AB294FE-BA00-4BFC-9244-27EDBB8568B1}" presName="node" presStyleLbl="node1" presStyleIdx="1" presStyleCnt="2" custScaleX="156531" custScaleY="153586">
        <dgm:presLayoutVars>
          <dgm:bulletEnabled val="1"/>
        </dgm:presLayoutVars>
      </dgm:prSet>
      <dgm:spPr/>
    </dgm:pt>
  </dgm:ptLst>
  <dgm:cxnLst>
    <dgm:cxn modelId="{3E97BD07-E58C-4269-9431-86A5DEBEB78B}" srcId="{16560026-9CAF-4A2F-9741-E4AD35044E55}" destId="{1AB294FE-BA00-4BFC-9244-27EDBB8568B1}" srcOrd="1" destOrd="0" parTransId="{DD3DB808-7034-4CA0-B6FD-75CA29C5D6E7}" sibTransId="{0F4A0B1E-19D5-4C2C-A9A3-346A7C02B4F8}"/>
    <dgm:cxn modelId="{CB9B4B24-98A6-4354-AB18-A05E89B8BB19}" type="presOf" srcId="{1AB294FE-BA00-4BFC-9244-27EDBB8568B1}" destId="{42F863D1-80CA-4720-A8C9-BAD13F4B97D9}" srcOrd="0" destOrd="0" presId="urn:microsoft.com/office/officeart/2005/8/layout/default"/>
    <dgm:cxn modelId="{F5DA9224-3F3E-4226-9875-727405AC5365}" type="presOf" srcId="{16560026-9CAF-4A2F-9741-E4AD35044E55}" destId="{AAF85665-69BD-40BF-A545-E79D06E5669F}" srcOrd="0" destOrd="0" presId="urn:microsoft.com/office/officeart/2005/8/layout/default"/>
    <dgm:cxn modelId="{6921733B-AC6E-4983-828F-3D1D18A30A08}" type="presOf" srcId="{29CE5E72-036F-47AB-BAD8-5E278183F545}" destId="{2CD4E0E4-96A8-43A6-B153-4A8CA94044D6}" srcOrd="0" destOrd="0" presId="urn:microsoft.com/office/officeart/2005/8/layout/default"/>
    <dgm:cxn modelId="{ED9E45BD-9435-41F5-93B0-167A80ECBC2B}" srcId="{16560026-9CAF-4A2F-9741-E4AD35044E55}" destId="{29CE5E72-036F-47AB-BAD8-5E278183F545}" srcOrd="0" destOrd="0" parTransId="{B805900B-E43C-4289-AE5D-45C9989DB479}" sibTransId="{F7605D3F-6E4D-485A-8EEE-50E7FE68306D}"/>
    <dgm:cxn modelId="{C9548F8B-191C-4023-AA22-82C1CDFC8C1F}" type="presParOf" srcId="{AAF85665-69BD-40BF-A545-E79D06E5669F}" destId="{2CD4E0E4-96A8-43A6-B153-4A8CA94044D6}" srcOrd="0" destOrd="0" presId="urn:microsoft.com/office/officeart/2005/8/layout/default"/>
    <dgm:cxn modelId="{F66489BC-5C60-44F1-B7A5-77B9E9021EAE}" type="presParOf" srcId="{AAF85665-69BD-40BF-A545-E79D06E5669F}" destId="{0E3759E2-264B-4CC8-AE5A-E0B2648D4561}" srcOrd="1" destOrd="0" presId="urn:microsoft.com/office/officeart/2005/8/layout/default"/>
    <dgm:cxn modelId="{15F6F7EC-643A-4A7F-9F99-9B9989E7EA13}" type="presParOf" srcId="{AAF85665-69BD-40BF-A545-E79D06E5669F}" destId="{42F863D1-80CA-4720-A8C9-BAD13F4B97D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3A3AC18-67F0-447D-A8A2-0C64FB8AC9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81BAB8-24D9-41C6-9070-8CA9EB3C161D}">
      <dgm:prSet/>
      <dgm:spPr>
        <a:solidFill>
          <a:srgbClr val="FFC0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Zmiana przepisów dotyczy włączenia wszystkich urlopów związanych z rodzicielstwem,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 zakończeniu których twoim obowiązkiem jest dopuszczenie pracownika do pracy.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Należą do nich: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urlop macierzyński; urlop na warunkach urlopu macierzyńskiego; urlop rodzicielski; urlop ojcowski; urlop wychowawczy.</a:t>
          </a:r>
        </a:p>
      </dgm:t>
    </dgm:pt>
    <dgm:pt modelId="{D637AA36-698E-4A0F-B634-8839B2D7F244}" type="parTrans" cxnId="{D440D909-9B39-4724-B559-355DA1057905}">
      <dgm:prSet/>
      <dgm:spPr/>
      <dgm:t>
        <a:bodyPr/>
        <a:lstStyle/>
        <a:p>
          <a:endParaRPr lang="pl-PL"/>
        </a:p>
      </dgm:t>
    </dgm:pt>
    <dgm:pt modelId="{29F6F8D4-C073-41F0-95AD-E1D7AA6A4D6C}" type="sibTrans" cxnId="{D440D909-9B39-4724-B559-355DA1057905}">
      <dgm:prSet/>
      <dgm:spPr/>
      <dgm:t>
        <a:bodyPr/>
        <a:lstStyle/>
        <a:p>
          <a:endParaRPr lang="pl-PL"/>
        </a:p>
      </dgm:t>
    </dgm:pt>
    <dgm:pt modelId="{7DC6DD2E-FB97-43E1-B798-1A1781441AFC}">
      <dgm:prSet/>
      <dgm:spPr>
        <a:solidFill>
          <a:srgbClr val="FFC0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Pracownik po takim urlopie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 prawo wrócić do pracy na dotychczasowym stanowisku,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jeżeli nie jest to możliwe,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 stanowisku równorzędnym.</a:t>
          </a:r>
        </a:p>
      </dgm:t>
    </dgm:pt>
    <dgm:pt modelId="{E79CB7D8-55A4-4674-86BC-728E2E34AA15}" type="parTrans" cxnId="{8CA92725-7F6C-43BA-808D-E3659A2C12AB}">
      <dgm:prSet/>
      <dgm:spPr/>
      <dgm:t>
        <a:bodyPr/>
        <a:lstStyle/>
        <a:p>
          <a:endParaRPr lang="pl-PL"/>
        </a:p>
      </dgm:t>
    </dgm:pt>
    <dgm:pt modelId="{38A214FE-51E0-4A4D-80A5-F80D8183E9AD}" type="sibTrans" cxnId="{8CA92725-7F6C-43BA-808D-E3659A2C12AB}">
      <dgm:prSet/>
      <dgm:spPr/>
      <dgm:t>
        <a:bodyPr/>
        <a:lstStyle/>
        <a:p>
          <a:endParaRPr lang="pl-PL"/>
        </a:p>
      </dgm:t>
    </dgm:pt>
    <dgm:pt modelId="{BF38F3E9-5D3C-41A5-89C3-20682DE3B285}">
      <dgm:prSet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Pracodawca musi również zagwarantować pracownikowi powracającemu z urlopu prawa do wszelkiej poprawy warunków pracy, do której byłby on uprawniony, gdyby z takiego urlopu nie korzystał,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 przykład podwyżki.</a:t>
          </a:r>
        </a:p>
      </dgm:t>
    </dgm:pt>
    <dgm:pt modelId="{98774087-A948-4650-B844-696E8ACDBE90}" type="parTrans" cxnId="{749768AA-8A29-47B9-861F-0DF03E091004}">
      <dgm:prSet/>
      <dgm:spPr/>
      <dgm:t>
        <a:bodyPr/>
        <a:lstStyle/>
        <a:p>
          <a:endParaRPr lang="pl-PL"/>
        </a:p>
      </dgm:t>
    </dgm:pt>
    <dgm:pt modelId="{CE0C4B1E-9D55-41A7-9F24-D5F45F064C67}" type="sibTrans" cxnId="{749768AA-8A29-47B9-861F-0DF03E091004}">
      <dgm:prSet/>
      <dgm:spPr/>
      <dgm:t>
        <a:bodyPr/>
        <a:lstStyle/>
        <a:p>
          <a:endParaRPr lang="pl-PL"/>
        </a:p>
      </dgm:t>
    </dgm:pt>
    <dgm:pt modelId="{5112A15B-0D4D-4877-960D-0AFB71F5B0E7}" type="pres">
      <dgm:prSet presAssocID="{A3A3AC18-67F0-447D-A8A2-0C64FB8AC9B7}" presName="diagram" presStyleCnt="0">
        <dgm:presLayoutVars>
          <dgm:dir/>
          <dgm:resizeHandles val="exact"/>
        </dgm:presLayoutVars>
      </dgm:prSet>
      <dgm:spPr/>
    </dgm:pt>
    <dgm:pt modelId="{5CF3BE99-2394-4202-842D-51A74EDA1271}" type="pres">
      <dgm:prSet presAssocID="{0981BAB8-24D9-41C6-9070-8CA9EB3C161D}" presName="node" presStyleLbl="node1" presStyleIdx="0" presStyleCnt="3" custScaleY="184303">
        <dgm:presLayoutVars>
          <dgm:bulletEnabled val="1"/>
        </dgm:presLayoutVars>
      </dgm:prSet>
      <dgm:spPr/>
    </dgm:pt>
    <dgm:pt modelId="{C89D0481-5804-4104-8170-0B575865FA00}" type="pres">
      <dgm:prSet presAssocID="{29F6F8D4-C073-41F0-95AD-E1D7AA6A4D6C}" presName="sibTrans" presStyleCnt="0"/>
      <dgm:spPr/>
    </dgm:pt>
    <dgm:pt modelId="{170A19D8-2087-43C9-8A27-9BAFCA85BCBA}" type="pres">
      <dgm:prSet presAssocID="{7DC6DD2E-FB97-43E1-B798-1A1781441AFC}" presName="node" presStyleLbl="node1" presStyleIdx="1" presStyleCnt="3" custScaleY="184303">
        <dgm:presLayoutVars>
          <dgm:bulletEnabled val="1"/>
        </dgm:presLayoutVars>
      </dgm:prSet>
      <dgm:spPr/>
    </dgm:pt>
    <dgm:pt modelId="{290E0D2D-314C-4765-9ED3-AB64C035ECC1}" type="pres">
      <dgm:prSet presAssocID="{38A214FE-51E0-4A4D-80A5-F80D8183E9AD}" presName="sibTrans" presStyleCnt="0"/>
      <dgm:spPr/>
    </dgm:pt>
    <dgm:pt modelId="{70F61309-4BD0-4AD1-A07F-2FD3732C36E7}" type="pres">
      <dgm:prSet presAssocID="{BF38F3E9-5D3C-41A5-89C3-20682DE3B285}" presName="node" presStyleLbl="node1" presStyleIdx="2" presStyleCnt="3" custScaleY="184303">
        <dgm:presLayoutVars>
          <dgm:bulletEnabled val="1"/>
        </dgm:presLayoutVars>
      </dgm:prSet>
      <dgm:spPr/>
    </dgm:pt>
  </dgm:ptLst>
  <dgm:cxnLst>
    <dgm:cxn modelId="{D440D909-9B39-4724-B559-355DA1057905}" srcId="{A3A3AC18-67F0-447D-A8A2-0C64FB8AC9B7}" destId="{0981BAB8-24D9-41C6-9070-8CA9EB3C161D}" srcOrd="0" destOrd="0" parTransId="{D637AA36-698E-4A0F-B634-8839B2D7F244}" sibTransId="{29F6F8D4-C073-41F0-95AD-E1D7AA6A4D6C}"/>
    <dgm:cxn modelId="{8CA92725-7F6C-43BA-808D-E3659A2C12AB}" srcId="{A3A3AC18-67F0-447D-A8A2-0C64FB8AC9B7}" destId="{7DC6DD2E-FB97-43E1-B798-1A1781441AFC}" srcOrd="1" destOrd="0" parTransId="{E79CB7D8-55A4-4674-86BC-728E2E34AA15}" sibTransId="{38A214FE-51E0-4A4D-80A5-F80D8183E9AD}"/>
    <dgm:cxn modelId="{FD1C8FA3-E185-4B39-835A-304FE5860C33}" type="presOf" srcId="{A3A3AC18-67F0-447D-A8A2-0C64FB8AC9B7}" destId="{5112A15B-0D4D-4877-960D-0AFB71F5B0E7}" srcOrd="0" destOrd="0" presId="urn:microsoft.com/office/officeart/2005/8/layout/default"/>
    <dgm:cxn modelId="{749768AA-8A29-47B9-861F-0DF03E091004}" srcId="{A3A3AC18-67F0-447D-A8A2-0C64FB8AC9B7}" destId="{BF38F3E9-5D3C-41A5-89C3-20682DE3B285}" srcOrd="2" destOrd="0" parTransId="{98774087-A948-4650-B844-696E8ACDBE90}" sibTransId="{CE0C4B1E-9D55-41A7-9F24-D5F45F064C67}"/>
    <dgm:cxn modelId="{D2BCBFBA-9DAD-45CB-8D62-70F63D01CD6C}" type="presOf" srcId="{0981BAB8-24D9-41C6-9070-8CA9EB3C161D}" destId="{5CF3BE99-2394-4202-842D-51A74EDA1271}" srcOrd="0" destOrd="0" presId="urn:microsoft.com/office/officeart/2005/8/layout/default"/>
    <dgm:cxn modelId="{456014D5-AC5B-4B03-BA54-8C89ADB1EB12}" type="presOf" srcId="{BF38F3E9-5D3C-41A5-89C3-20682DE3B285}" destId="{70F61309-4BD0-4AD1-A07F-2FD3732C36E7}" srcOrd="0" destOrd="0" presId="urn:microsoft.com/office/officeart/2005/8/layout/default"/>
    <dgm:cxn modelId="{7D0E53F7-B939-4F45-AEAC-6CFCE5F604EC}" type="presOf" srcId="{7DC6DD2E-FB97-43E1-B798-1A1781441AFC}" destId="{170A19D8-2087-43C9-8A27-9BAFCA85BCBA}" srcOrd="0" destOrd="0" presId="urn:microsoft.com/office/officeart/2005/8/layout/default"/>
    <dgm:cxn modelId="{A96AF301-91FA-48F4-8D43-3970E94DB7EA}" type="presParOf" srcId="{5112A15B-0D4D-4877-960D-0AFB71F5B0E7}" destId="{5CF3BE99-2394-4202-842D-51A74EDA1271}" srcOrd="0" destOrd="0" presId="urn:microsoft.com/office/officeart/2005/8/layout/default"/>
    <dgm:cxn modelId="{04A2E8AE-3F61-45A3-8110-545DD3641298}" type="presParOf" srcId="{5112A15B-0D4D-4877-960D-0AFB71F5B0E7}" destId="{C89D0481-5804-4104-8170-0B575865FA00}" srcOrd="1" destOrd="0" presId="urn:microsoft.com/office/officeart/2005/8/layout/default"/>
    <dgm:cxn modelId="{FADB502F-2648-43F6-8F11-1AD6BBEBA348}" type="presParOf" srcId="{5112A15B-0D4D-4877-960D-0AFB71F5B0E7}" destId="{170A19D8-2087-43C9-8A27-9BAFCA85BCBA}" srcOrd="2" destOrd="0" presId="urn:microsoft.com/office/officeart/2005/8/layout/default"/>
    <dgm:cxn modelId="{983D9579-2C29-400F-8CCA-F59B34B079DF}" type="presParOf" srcId="{5112A15B-0D4D-4877-960D-0AFB71F5B0E7}" destId="{290E0D2D-314C-4765-9ED3-AB64C035ECC1}" srcOrd="3" destOrd="0" presId="urn:microsoft.com/office/officeart/2005/8/layout/default"/>
    <dgm:cxn modelId="{39348647-09E8-49A2-9929-17C92133947C}" type="presParOf" srcId="{5112A15B-0D4D-4877-960D-0AFB71F5B0E7}" destId="{70F61309-4BD0-4AD1-A07F-2FD3732C36E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8E263E2-52F6-45CF-AD43-6541583F55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1658DE-7DB3-4D04-AD08-3F1E9BBA3657}">
      <dgm:prSet/>
      <dgm:spPr>
        <a:solidFill>
          <a:srgbClr val="FFC0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Dotąd pracownika opiekującego się dzieckiem do ukończenia przez nie 4 - go roku życia nie wolno było, bez jego zgody, zatrudniać w godzinach nadliczbowych,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porze nocnej, w systemie przerywanego czasu pracy, jak również delegować poza stałe miejsce pracy.</a:t>
          </a:r>
        </a:p>
      </dgm:t>
    </dgm:pt>
    <dgm:pt modelId="{44ED7F9E-1189-49B9-9BFA-0250D339F936}" type="parTrans" cxnId="{8AF77928-F604-4BA9-A85C-06D1E907928B}">
      <dgm:prSet/>
      <dgm:spPr/>
      <dgm:t>
        <a:bodyPr/>
        <a:lstStyle/>
        <a:p>
          <a:endParaRPr lang="pl-PL"/>
        </a:p>
      </dgm:t>
    </dgm:pt>
    <dgm:pt modelId="{96B28BEE-BF57-4D94-8201-327CE3A0AE70}" type="sibTrans" cxnId="{8AF77928-F604-4BA9-A85C-06D1E907928B}">
      <dgm:prSet/>
      <dgm:spPr/>
      <dgm:t>
        <a:bodyPr/>
        <a:lstStyle/>
        <a:p>
          <a:endParaRPr lang="pl-PL"/>
        </a:p>
      </dgm:t>
    </dgm:pt>
    <dgm:pt modelId="{9EBFB2BB-3EAD-4D1D-B822-1715C4E6DB12}">
      <dgm:prSet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Obecnie ta zasada dotyczy pracowników opiekujących się dzieckiem do 8 - go roku życia. </a:t>
          </a:r>
          <a:br>
            <a:rPr lang="pl-PL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Oznacza to wydłużenie okresu,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którym pracownikowi nie można bez jego zgody polecać pracy w godzinach nadliczbowych, w porze nocnej,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systemie przerywanego czasu pracy, </a:t>
          </a:r>
          <a:b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jak również delegować poza stałe miejsce pracy.</a:t>
          </a:r>
        </a:p>
      </dgm:t>
    </dgm:pt>
    <dgm:pt modelId="{7C05918B-381E-451C-BEF2-D680B46D3A37}" type="parTrans" cxnId="{3073B527-7A37-4691-AF32-147A00EF4003}">
      <dgm:prSet/>
      <dgm:spPr/>
      <dgm:t>
        <a:bodyPr/>
        <a:lstStyle/>
        <a:p>
          <a:endParaRPr lang="pl-PL"/>
        </a:p>
      </dgm:t>
    </dgm:pt>
    <dgm:pt modelId="{807045C6-F74B-4914-AC00-039C625943D0}" type="sibTrans" cxnId="{3073B527-7A37-4691-AF32-147A00EF4003}">
      <dgm:prSet/>
      <dgm:spPr/>
      <dgm:t>
        <a:bodyPr/>
        <a:lstStyle/>
        <a:p>
          <a:endParaRPr lang="pl-PL"/>
        </a:p>
      </dgm:t>
    </dgm:pt>
    <dgm:pt modelId="{B46F62AE-FE23-4FD0-9E67-77716A5AC61A}" type="pres">
      <dgm:prSet presAssocID="{68E263E2-52F6-45CF-AD43-6541583F5587}" presName="diagram" presStyleCnt="0">
        <dgm:presLayoutVars>
          <dgm:dir/>
          <dgm:resizeHandles val="exact"/>
        </dgm:presLayoutVars>
      </dgm:prSet>
      <dgm:spPr/>
    </dgm:pt>
    <dgm:pt modelId="{5FCDE187-ED33-4052-A1B1-59A4AD974A7B}" type="pres">
      <dgm:prSet presAssocID="{201658DE-7DB3-4D04-AD08-3F1E9BBA3657}" presName="node" presStyleLbl="node1" presStyleIdx="0" presStyleCnt="2" custScaleY="110789">
        <dgm:presLayoutVars>
          <dgm:bulletEnabled val="1"/>
        </dgm:presLayoutVars>
      </dgm:prSet>
      <dgm:spPr/>
    </dgm:pt>
    <dgm:pt modelId="{F307F9B3-5C21-488D-8DC3-A87FB2E34B0C}" type="pres">
      <dgm:prSet presAssocID="{96B28BEE-BF57-4D94-8201-327CE3A0AE70}" presName="sibTrans" presStyleCnt="0"/>
      <dgm:spPr/>
    </dgm:pt>
    <dgm:pt modelId="{292588B7-36AD-458C-B66A-E056AB5CE53C}" type="pres">
      <dgm:prSet presAssocID="{9EBFB2BB-3EAD-4D1D-B822-1715C4E6DB12}" presName="node" presStyleLbl="node1" presStyleIdx="1" presStyleCnt="2" custScaleY="120979">
        <dgm:presLayoutVars>
          <dgm:bulletEnabled val="1"/>
        </dgm:presLayoutVars>
      </dgm:prSet>
      <dgm:spPr/>
    </dgm:pt>
  </dgm:ptLst>
  <dgm:cxnLst>
    <dgm:cxn modelId="{64E3DB1C-C8F2-4154-975E-FE50C64727FD}" type="presOf" srcId="{9EBFB2BB-3EAD-4D1D-B822-1715C4E6DB12}" destId="{292588B7-36AD-458C-B66A-E056AB5CE53C}" srcOrd="0" destOrd="0" presId="urn:microsoft.com/office/officeart/2005/8/layout/default"/>
    <dgm:cxn modelId="{3073B527-7A37-4691-AF32-147A00EF4003}" srcId="{68E263E2-52F6-45CF-AD43-6541583F5587}" destId="{9EBFB2BB-3EAD-4D1D-B822-1715C4E6DB12}" srcOrd="1" destOrd="0" parTransId="{7C05918B-381E-451C-BEF2-D680B46D3A37}" sibTransId="{807045C6-F74B-4914-AC00-039C625943D0}"/>
    <dgm:cxn modelId="{8AF77928-F604-4BA9-A85C-06D1E907928B}" srcId="{68E263E2-52F6-45CF-AD43-6541583F5587}" destId="{201658DE-7DB3-4D04-AD08-3F1E9BBA3657}" srcOrd="0" destOrd="0" parTransId="{44ED7F9E-1189-49B9-9BFA-0250D339F936}" sibTransId="{96B28BEE-BF57-4D94-8201-327CE3A0AE70}"/>
    <dgm:cxn modelId="{67CA0438-A7A8-46E0-B43B-B01AC7D19C3B}" type="presOf" srcId="{201658DE-7DB3-4D04-AD08-3F1E9BBA3657}" destId="{5FCDE187-ED33-4052-A1B1-59A4AD974A7B}" srcOrd="0" destOrd="0" presId="urn:microsoft.com/office/officeart/2005/8/layout/default"/>
    <dgm:cxn modelId="{055BCCE7-56AA-4AEA-AD02-0D2D087A6CD4}" type="presOf" srcId="{68E263E2-52F6-45CF-AD43-6541583F5587}" destId="{B46F62AE-FE23-4FD0-9E67-77716A5AC61A}" srcOrd="0" destOrd="0" presId="urn:microsoft.com/office/officeart/2005/8/layout/default"/>
    <dgm:cxn modelId="{B2A722BD-C94C-41D5-BF53-80549ABF57F4}" type="presParOf" srcId="{B46F62AE-FE23-4FD0-9E67-77716A5AC61A}" destId="{5FCDE187-ED33-4052-A1B1-59A4AD974A7B}" srcOrd="0" destOrd="0" presId="urn:microsoft.com/office/officeart/2005/8/layout/default"/>
    <dgm:cxn modelId="{5175AC3F-EBD3-4B15-86D6-7AFC45A53E5D}" type="presParOf" srcId="{B46F62AE-FE23-4FD0-9E67-77716A5AC61A}" destId="{F307F9B3-5C21-488D-8DC3-A87FB2E34B0C}" srcOrd="1" destOrd="0" presId="urn:microsoft.com/office/officeart/2005/8/layout/default"/>
    <dgm:cxn modelId="{E991CBB7-2D54-455E-B7AA-E576B91E0ADE}" type="presParOf" srcId="{B46F62AE-FE23-4FD0-9E67-77716A5AC61A}" destId="{292588B7-36AD-458C-B66A-E056AB5CE53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379E535-02F0-4D45-BAE7-F27E9EF35E3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Jeżeli na stanowisku, które zajmuje pracownik, potrzebne jest szkolenie, to musisz je zorganizować na twój koszt i w miarę możliwości w godzinach pracy pracownika.</a:t>
          </a:r>
        </a:p>
      </dgm:t>
    </dgm:pt>
    <dgm:pt modelId="{41A57563-B5E1-4D11-8349-97289AA2A5D3}" type="parTrans" cxnId="{0CC86327-B7E9-45AD-AB9E-39662AF503C6}">
      <dgm:prSet/>
      <dgm:spPr/>
      <dgm:t>
        <a:bodyPr/>
        <a:lstStyle/>
        <a:p>
          <a:endParaRPr lang="pl-PL"/>
        </a:p>
      </dgm:t>
    </dgm:pt>
    <dgm:pt modelId="{DA8910B4-E17A-497B-8234-62CB529307D3}" type="sibTrans" cxnId="{0CC86327-B7E9-45AD-AB9E-39662AF503C6}">
      <dgm:prSet/>
      <dgm:spPr/>
      <dgm:t>
        <a:bodyPr/>
        <a:lstStyle/>
        <a:p>
          <a:endParaRPr lang="pl-PL"/>
        </a:p>
      </dgm:t>
    </dgm:pt>
    <dgm:pt modelId="{856835E0-9ABE-47D8-BF72-B6C040850382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Szkolenie realizowane poza normalnymi godzinami pracy pracownika wlicza się do czasu pracy.</a:t>
          </a:r>
        </a:p>
      </dgm:t>
    </dgm:pt>
    <dgm:pt modelId="{5316DC9C-9050-495D-BCA2-33F8F7A8052E}" type="parTrans" cxnId="{B6BACE47-E1D8-468B-AD2A-22F96DE5A7F3}">
      <dgm:prSet/>
      <dgm:spPr/>
      <dgm:t>
        <a:bodyPr/>
        <a:lstStyle/>
        <a:p>
          <a:endParaRPr lang="pl-PL"/>
        </a:p>
      </dgm:t>
    </dgm:pt>
    <dgm:pt modelId="{638DC18C-01FD-45BE-836A-DE04D10E6142}" type="sibTrans" cxnId="{B6BACE47-E1D8-468B-AD2A-22F96DE5A7F3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164FCA24-CD80-4085-9577-81FC3A75B7ED}" type="pres">
      <dgm:prSet presAssocID="{5379E535-02F0-4D45-BAE7-F27E9EF35E3D}" presName="node" presStyleLbl="node1" presStyleIdx="0" presStyleCnt="2" custScaleY="184127">
        <dgm:presLayoutVars>
          <dgm:bulletEnabled val="1"/>
        </dgm:presLayoutVars>
      </dgm:prSet>
      <dgm:spPr/>
    </dgm:pt>
    <dgm:pt modelId="{A149B4BE-F8C4-44D4-B940-AC79B9F81BD0}" type="pres">
      <dgm:prSet presAssocID="{DA8910B4-E17A-497B-8234-62CB529307D3}" presName="sibTrans" presStyleCnt="0"/>
      <dgm:spPr/>
    </dgm:pt>
    <dgm:pt modelId="{DF3A674E-6017-4552-A9C0-48B1C47071E4}" type="pres">
      <dgm:prSet presAssocID="{856835E0-9ABE-47D8-BF72-B6C040850382}" presName="node" presStyleLbl="node1" presStyleIdx="1" presStyleCnt="2">
        <dgm:presLayoutVars>
          <dgm:bulletEnabled val="1"/>
        </dgm:presLayoutVars>
      </dgm:prSet>
      <dgm:spPr/>
    </dgm:pt>
  </dgm:ptLst>
  <dgm:cxnLst>
    <dgm:cxn modelId="{0CC86327-B7E9-45AD-AB9E-39662AF503C6}" srcId="{A50ACAB2-F73B-486C-84E9-869BB593DB3E}" destId="{5379E535-02F0-4D45-BAE7-F27E9EF35E3D}" srcOrd="0" destOrd="0" parTransId="{41A57563-B5E1-4D11-8349-97289AA2A5D3}" sibTransId="{DA8910B4-E17A-497B-8234-62CB529307D3}"/>
    <dgm:cxn modelId="{B6BACE47-E1D8-468B-AD2A-22F96DE5A7F3}" srcId="{A50ACAB2-F73B-486C-84E9-869BB593DB3E}" destId="{856835E0-9ABE-47D8-BF72-B6C040850382}" srcOrd="1" destOrd="0" parTransId="{5316DC9C-9050-495D-BCA2-33F8F7A8052E}" sibTransId="{638DC18C-01FD-45BE-836A-DE04D10E6142}"/>
    <dgm:cxn modelId="{09F4AA53-BEC4-4752-8DBF-68CF60E98C86}" type="presOf" srcId="{856835E0-9ABE-47D8-BF72-B6C040850382}" destId="{DF3A674E-6017-4552-A9C0-48B1C47071E4}" srcOrd="0" destOrd="0" presId="urn:microsoft.com/office/officeart/2005/8/layout/default"/>
    <dgm:cxn modelId="{24DA6E83-0FBF-45E0-87BB-0D36F19813A5}" type="presOf" srcId="{5379E535-02F0-4D45-BAE7-F27E9EF35E3D}" destId="{164FCA24-CD80-4085-9577-81FC3A75B7ED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6D036A7B-836E-4508-B3DA-93CF516C0CE8}" type="presParOf" srcId="{66EE4105-C5D8-4A6E-9DE3-BBE2608AA2E4}" destId="{164FCA24-CD80-4085-9577-81FC3A75B7ED}" srcOrd="0" destOrd="0" presId="urn:microsoft.com/office/officeart/2005/8/layout/default"/>
    <dgm:cxn modelId="{D229F3C7-872B-4C56-BBED-4ABF5EE73F84}" type="presParOf" srcId="{66EE4105-C5D8-4A6E-9DE3-BBE2608AA2E4}" destId="{A149B4BE-F8C4-44D4-B940-AC79B9F81BD0}" srcOrd="1" destOrd="0" presId="urn:microsoft.com/office/officeart/2005/8/layout/default"/>
    <dgm:cxn modelId="{6662BACA-7968-4E3D-BECC-227BA701AA85}" type="presParOf" srcId="{66EE4105-C5D8-4A6E-9DE3-BBE2608AA2E4}" destId="{DF3A674E-6017-4552-A9C0-48B1C47071E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AFAE77B2-E14B-42A4-9A6F-B944F2C1295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Nowe uprawnienia łączą się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z ochroną przewidzianą dla tych pracowników, którzy postanowili z nich skorzystać.</a:t>
          </a:r>
        </a:p>
      </dgm:t>
    </dgm:pt>
    <dgm:pt modelId="{32C5633B-C9E0-4180-9A56-D1DF2BDAF028}" type="parTrans" cxnId="{7C43829A-0C58-4CC3-921A-F2302EA86C70}">
      <dgm:prSet/>
      <dgm:spPr/>
      <dgm:t>
        <a:bodyPr/>
        <a:lstStyle/>
        <a:p>
          <a:endParaRPr lang="pl-PL"/>
        </a:p>
      </dgm:t>
    </dgm:pt>
    <dgm:pt modelId="{F0C67735-3E89-43D2-BB61-3513CB80FFD3}" type="sibTrans" cxnId="{7C43829A-0C58-4CC3-921A-F2302EA86C70}">
      <dgm:prSet/>
      <dgm:spPr/>
      <dgm:t>
        <a:bodyPr/>
        <a:lstStyle/>
        <a:p>
          <a:endParaRPr lang="pl-PL"/>
        </a:p>
      </dgm:t>
    </dgm:pt>
    <dgm:pt modelId="{7BFB0D10-EF9C-4187-BD64-7A5A574AD579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Dlatego nie można uzasadnić rozwiązania umowy o pracę</a:t>
          </a:r>
          <a:r>
            <a:rPr lang="pl-PL" sz="1400" dirty="0">
              <a:solidFill>
                <a:schemeClr val="tx1"/>
              </a:solidFill>
            </a:rPr>
            <a:t>:</a:t>
          </a:r>
        </a:p>
      </dgm:t>
    </dgm:pt>
    <dgm:pt modelId="{3F604A3A-4541-4D53-B45C-0A4398D8C709}" type="parTrans" cxnId="{6C544159-FDEA-4A1C-866E-B0A98EE61001}">
      <dgm:prSet/>
      <dgm:spPr/>
      <dgm:t>
        <a:bodyPr/>
        <a:lstStyle/>
        <a:p>
          <a:endParaRPr lang="pl-PL"/>
        </a:p>
      </dgm:t>
    </dgm:pt>
    <dgm:pt modelId="{AD6D9E47-B3E1-4B4A-A462-D86B29273A0A}" type="sibTrans" cxnId="{6C544159-FDEA-4A1C-866E-B0A98EE61001}">
      <dgm:prSet/>
      <dgm:spPr/>
      <dgm:t>
        <a:bodyPr/>
        <a:lstStyle/>
        <a:p>
          <a:endParaRPr lang="pl-PL"/>
        </a:p>
      </dgm:t>
    </dgm:pt>
    <dgm:pt modelId="{743E36C0-2710-44C5-A883-D927FE1CA74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- wystąpieniem przez pracownika z wnioskiem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o zmianę rodzaju umowy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o pracę na umowę na czas nieokreślony lub bardziej przewidywalne i bezpieczne warunki pracy</a:t>
          </a:r>
        </a:p>
      </dgm:t>
    </dgm:pt>
    <dgm:pt modelId="{F442AEC3-5AF8-495F-A0F1-7C43D7AF546B}" type="parTrans" cxnId="{398C4240-2A43-48BB-8BE5-5F5F7598D4B7}">
      <dgm:prSet/>
      <dgm:spPr/>
      <dgm:t>
        <a:bodyPr/>
        <a:lstStyle/>
        <a:p>
          <a:endParaRPr lang="pl-PL"/>
        </a:p>
      </dgm:t>
    </dgm:pt>
    <dgm:pt modelId="{1D740557-4782-4D58-98A9-538424D3DC6F}" type="sibTrans" cxnId="{398C4240-2A43-48BB-8BE5-5F5F7598D4B7}">
      <dgm:prSet/>
      <dgm:spPr/>
      <dgm:t>
        <a:bodyPr/>
        <a:lstStyle/>
        <a:p>
          <a:endParaRPr lang="pl-PL"/>
        </a:p>
      </dgm:t>
    </dgm:pt>
    <dgm:pt modelId="{BE804ADF-78ED-4F29-92E4-F2E25CE2C7B6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- jednoczesnym zatrudnieniem w innym zakładzie pracy na podstawie umowy o pracę lub umowy - zlecenie czy umowy o dzieło</a:t>
          </a:r>
        </a:p>
      </dgm:t>
    </dgm:pt>
    <dgm:pt modelId="{E1110C35-B559-4F95-A9CB-16028C930696}" type="parTrans" cxnId="{0F521B41-ED25-493B-B507-47C623B91478}">
      <dgm:prSet/>
      <dgm:spPr/>
      <dgm:t>
        <a:bodyPr/>
        <a:lstStyle/>
        <a:p>
          <a:endParaRPr lang="pl-PL"/>
        </a:p>
      </dgm:t>
    </dgm:pt>
    <dgm:pt modelId="{E702CDE9-EB86-44F9-801E-973EABA1BB65}" type="sibTrans" cxnId="{0F521B41-ED25-493B-B507-47C623B91478}">
      <dgm:prSet/>
      <dgm:spPr/>
      <dgm:t>
        <a:bodyPr/>
        <a:lstStyle/>
        <a:p>
          <a:endParaRPr lang="pl-PL"/>
        </a:p>
      </dgm:t>
    </dgm:pt>
    <dgm:pt modelId="{EE3FF7B6-F0EF-46E1-A874-720275258BA5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- dochodzeniem udzielenia informacji o warunkach zatrudnienia lub o ich zmianie</a:t>
          </a:r>
        </a:p>
      </dgm:t>
    </dgm:pt>
    <dgm:pt modelId="{D688F74B-48FC-4FA2-9AEF-76BA324AD668}" type="parTrans" cxnId="{1DB75A92-F4F1-4292-883A-6ECC9A7E2907}">
      <dgm:prSet/>
      <dgm:spPr/>
      <dgm:t>
        <a:bodyPr/>
        <a:lstStyle/>
        <a:p>
          <a:endParaRPr lang="pl-PL"/>
        </a:p>
      </dgm:t>
    </dgm:pt>
    <dgm:pt modelId="{95F18CBD-BAE6-4C9A-AF60-CA2F2CDFBF00}" type="sibTrans" cxnId="{1DB75A92-F4F1-4292-883A-6ECC9A7E2907}">
      <dgm:prSet/>
      <dgm:spPr/>
      <dgm:t>
        <a:bodyPr/>
        <a:lstStyle/>
        <a:p>
          <a:endParaRPr lang="pl-PL"/>
        </a:p>
      </dgm:t>
    </dgm:pt>
    <dgm:pt modelId="{F44F6DF9-A3B3-40F3-8A1E-CBA418AB954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- skorzystaniem z prawa zwrotu kosztów szkolenia i wliczenia czasu szkolenia do czasu pracy.</a:t>
          </a:r>
        </a:p>
      </dgm:t>
    </dgm:pt>
    <dgm:pt modelId="{C8CE3611-64CD-4C3F-B11B-A5DC0E1A8F79}" type="parTrans" cxnId="{FD067B4E-B5FD-47AC-ACCB-1B037DE17EA9}">
      <dgm:prSet/>
      <dgm:spPr/>
      <dgm:t>
        <a:bodyPr/>
        <a:lstStyle/>
        <a:p>
          <a:endParaRPr lang="pl-PL"/>
        </a:p>
      </dgm:t>
    </dgm:pt>
    <dgm:pt modelId="{9A539346-4778-4C2D-AFB0-1EA985BF31EA}" type="sibTrans" cxnId="{FD067B4E-B5FD-47AC-ACCB-1B037DE17EA9}">
      <dgm:prSet/>
      <dgm:spPr/>
      <dgm:t>
        <a:bodyPr/>
        <a:lstStyle/>
        <a:p>
          <a:endParaRPr lang="pl-PL"/>
        </a:p>
      </dgm:t>
    </dgm:pt>
    <dgm:pt modelId="{6B86FF7D-2ACC-4772-980A-B67F0C4A0696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Ma tu zastosowanie odwrócony ciężar dowodu. To pracodawca musi udowodnić, że przy rozwiązywaniu umowy o pracę kierował się innymi powodami niż wyżej wymienione.</a:t>
          </a:r>
        </a:p>
      </dgm:t>
    </dgm:pt>
    <dgm:pt modelId="{040C3C37-60A3-4AFC-B6B1-4E18CBD20488}" type="parTrans" cxnId="{3A58C521-3F6A-45A8-9A63-83F3080A3404}">
      <dgm:prSet/>
      <dgm:spPr/>
      <dgm:t>
        <a:bodyPr/>
        <a:lstStyle/>
        <a:p>
          <a:endParaRPr lang="pl-PL"/>
        </a:p>
      </dgm:t>
    </dgm:pt>
    <dgm:pt modelId="{9BBB8AAC-B62D-43BA-80F9-45FB93DDF235}" type="sibTrans" cxnId="{3A58C521-3F6A-45A8-9A63-83F3080A3404}">
      <dgm:prSet/>
      <dgm:spPr/>
      <dgm:t>
        <a:bodyPr/>
        <a:lstStyle/>
        <a:p>
          <a:endParaRPr lang="pl-PL"/>
        </a:p>
      </dgm:t>
    </dgm:pt>
    <dgm:pt modelId="{1D873069-68B0-40C5-929E-63ACFCCBA28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W przypadku stwierdzenia naruszenia pracownik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ma prawo do odszkodowania w wysokości nie niższej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niż minimalne wynagrodzenie za pracę.</a:t>
          </a:r>
        </a:p>
      </dgm:t>
    </dgm:pt>
    <dgm:pt modelId="{1A4F051C-A2C9-40F8-BD73-C952459A390D}" type="parTrans" cxnId="{939BB579-938C-4CF6-B1D8-BCF2BB44CE7E}">
      <dgm:prSet/>
      <dgm:spPr/>
      <dgm:t>
        <a:bodyPr/>
        <a:lstStyle/>
        <a:p>
          <a:endParaRPr lang="pl-PL"/>
        </a:p>
      </dgm:t>
    </dgm:pt>
    <dgm:pt modelId="{8CF1768A-85C3-47C5-BC72-F2575E226B58}" type="sibTrans" cxnId="{939BB579-938C-4CF6-B1D8-BCF2BB44CE7E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CBA6EBE2-E838-4C42-B803-E778C9BDF608}" type="pres">
      <dgm:prSet presAssocID="{AFAE77B2-E14B-42A4-9A6F-B944F2C1295E}" presName="node" presStyleLbl="node1" presStyleIdx="0" presStyleCnt="8" custScaleX="110655" custScaleY="139076">
        <dgm:presLayoutVars>
          <dgm:bulletEnabled val="1"/>
        </dgm:presLayoutVars>
      </dgm:prSet>
      <dgm:spPr/>
    </dgm:pt>
    <dgm:pt modelId="{01FE45D3-1D7E-4257-A610-F22E4762647C}" type="pres">
      <dgm:prSet presAssocID="{F0C67735-3E89-43D2-BB61-3513CB80FFD3}" presName="sibTrans" presStyleCnt="0"/>
      <dgm:spPr/>
    </dgm:pt>
    <dgm:pt modelId="{451565D2-8869-4A35-B02B-CE82C17EFAED}" type="pres">
      <dgm:prSet presAssocID="{7BFB0D10-EF9C-4187-BD64-7A5A574AD579}" presName="node" presStyleLbl="node1" presStyleIdx="1" presStyleCnt="8" custScaleY="140850">
        <dgm:presLayoutVars>
          <dgm:bulletEnabled val="1"/>
        </dgm:presLayoutVars>
      </dgm:prSet>
      <dgm:spPr/>
    </dgm:pt>
    <dgm:pt modelId="{4EC94AB1-477B-4E2C-90C1-33FD1917BA08}" type="pres">
      <dgm:prSet presAssocID="{AD6D9E47-B3E1-4B4A-A462-D86B29273A0A}" presName="sibTrans" presStyleCnt="0"/>
      <dgm:spPr/>
    </dgm:pt>
    <dgm:pt modelId="{18A7C049-33AD-4D1F-8C99-B2EC3AC6C963}" type="pres">
      <dgm:prSet presAssocID="{743E36C0-2710-44C5-A883-D927FE1CA74E}" presName="node" presStyleLbl="node1" presStyleIdx="2" presStyleCnt="8" custScaleY="140629">
        <dgm:presLayoutVars>
          <dgm:bulletEnabled val="1"/>
        </dgm:presLayoutVars>
      </dgm:prSet>
      <dgm:spPr/>
    </dgm:pt>
    <dgm:pt modelId="{E4A38DEE-5DFB-48B3-9156-5C40DA152283}" type="pres">
      <dgm:prSet presAssocID="{1D740557-4782-4D58-98A9-538424D3DC6F}" presName="sibTrans" presStyleCnt="0"/>
      <dgm:spPr/>
    </dgm:pt>
    <dgm:pt modelId="{8C0CDD9E-F016-4C7A-80EE-0136C81F3665}" type="pres">
      <dgm:prSet presAssocID="{BE804ADF-78ED-4F29-92E4-F2E25CE2C7B6}" presName="node" presStyleLbl="node1" presStyleIdx="3" presStyleCnt="8" custScaleY="139643">
        <dgm:presLayoutVars>
          <dgm:bulletEnabled val="1"/>
        </dgm:presLayoutVars>
      </dgm:prSet>
      <dgm:spPr/>
    </dgm:pt>
    <dgm:pt modelId="{D7F54F8A-10F0-4878-A76E-021558607A4C}" type="pres">
      <dgm:prSet presAssocID="{E702CDE9-EB86-44F9-801E-973EABA1BB65}" presName="sibTrans" presStyleCnt="0"/>
      <dgm:spPr/>
    </dgm:pt>
    <dgm:pt modelId="{780F5956-AA96-4B93-B06E-D1A84A36A5AC}" type="pres">
      <dgm:prSet presAssocID="{EE3FF7B6-F0EF-46E1-A874-720275258BA5}" presName="node" presStyleLbl="node1" presStyleIdx="4" presStyleCnt="8">
        <dgm:presLayoutVars>
          <dgm:bulletEnabled val="1"/>
        </dgm:presLayoutVars>
      </dgm:prSet>
      <dgm:spPr/>
    </dgm:pt>
    <dgm:pt modelId="{1EB547F7-4FA7-4FF9-B7F3-4F6E403D50ED}" type="pres">
      <dgm:prSet presAssocID="{95F18CBD-BAE6-4C9A-AF60-CA2F2CDFBF00}" presName="sibTrans" presStyleCnt="0"/>
      <dgm:spPr/>
    </dgm:pt>
    <dgm:pt modelId="{0FE0AA7D-3F29-4A5F-BB6E-A41CA873CD61}" type="pres">
      <dgm:prSet presAssocID="{F44F6DF9-A3B3-40F3-8A1E-CBA418AB954E}" presName="node" presStyleLbl="node1" presStyleIdx="5" presStyleCnt="8">
        <dgm:presLayoutVars>
          <dgm:bulletEnabled val="1"/>
        </dgm:presLayoutVars>
      </dgm:prSet>
      <dgm:spPr/>
    </dgm:pt>
    <dgm:pt modelId="{5658C080-374C-4925-8FD6-C5CD64065B00}" type="pres">
      <dgm:prSet presAssocID="{9A539346-4778-4C2D-AFB0-1EA985BF31EA}" presName="sibTrans" presStyleCnt="0"/>
      <dgm:spPr/>
    </dgm:pt>
    <dgm:pt modelId="{CEFA94A5-404D-4610-940E-442473205AB7}" type="pres">
      <dgm:prSet presAssocID="{6B86FF7D-2ACC-4772-980A-B67F0C4A0696}" presName="node" presStyleLbl="node1" presStyleIdx="6" presStyleCnt="8" custScaleX="122880">
        <dgm:presLayoutVars>
          <dgm:bulletEnabled val="1"/>
        </dgm:presLayoutVars>
      </dgm:prSet>
      <dgm:spPr/>
    </dgm:pt>
    <dgm:pt modelId="{8ED4112A-2473-4CCB-9123-0024490C37B1}" type="pres">
      <dgm:prSet presAssocID="{9BBB8AAC-B62D-43BA-80F9-45FB93DDF235}" presName="sibTrans" presStyleCnt="0"/>
      <dgm:spPr/>
    </dgm:pt>
    <dgm:pt modelId="{B076B384-3D01-41C8-B2E0-1ACC874D6ED2}" type="pres">
      <dgm:prSet presAssocID="{1D873069-68B0-40C5-929E-63ACFCCBA28E}" presName="node" presStyleLbl="node1" presStyleIdx="7" presStyleCnt="8">
        <dgm:presLayoutVars>
          <dgm:bulletEnabled val="1"/>
        </dgm:presLayoutVars>
      </dgm:prSet>
      <dgm:spPr/>
    </dgm:pt>
  </dgm:ptLst>
  <dgm:cxnLst>
    <dgm:cxn modelId="{654F8901-B240-413F-8283-C96557F8EB84}" type="presOf" srcId="{1D873069-68B0-40C5-929E-63ACFCCBA28E}" destId="{B076B384-3D01-41C8-B2E0-1ACC874D6ED2}" srcOrd="0" destOrd="0" presId="urn:microsoft.com/office/officeart/2005/8/layout/default"/>
    <dgm:cxn modelId="{3A58C521-3F6A-45A8-9A63-83F3080A3404}" srcId="{A50ACAB2-F73B-486C-84E9-869BB593DB3E}" destId="{6B86FF7D-2ACC-4772-980A-B67F0C4A0696}" srcOrd="6" destOrd="0" parTransId="{040C3C37-60A3-4AFC-B6B1-4E18CBD20488}" sibTransId="{9BBB8AAC-B62D-43BA-80F9-45FB93DDF235}"/>
    <dgm:cxn modelId="{398C4240-2A43-48BB-8BE5-5F5F7598D4B7}" srcId="{A50ACAB2-F73B-486C-84E9-869BB593DB3E}" destId="{743E36C0-2710-44C5-A883-D927FE1CA74E}" srcOrd="2" destOrd="0" parTransId="{F442AEC3-5AF8-495F-A0F1-7C43D7AF546B}" sibTransId="{1D740557-4782-4D58-98A9-538424D3DC6F}"/>
    <dgm:cxn modelId="{4F99A55F-3B9A-4956-BB89-2B1BBD118803}" type="presOf" srcId="{F44F6DF9-A3B3-40F3-8A1E-CBA418AB954E}" destId="{0FE0AA7D-3F29-4A5F-BB6E-A41CA873CD61}" srcOrd="0" destOrd="0" presId="urn:microsoft.com/office/officeart/2005/8/layout/default"/>
    <dgm:cxn modelId="{4FCDDA5F-ABFA-469F-BFAE-55516569784D}" type="presOf" srcId="{743E36C0-2710-44C5-A883-D927FE1CA74E}" destId="{18A7C049-33AD-4D1F-8C99-B2EC3AC6C963}" srcOrd="0" destOrd="0" presId="urn:microsoft.com/office/officeart/2005/8/layout/default"/>
    <dgm:cxn modelId="{0F521B41-ED25-493B-B507-47C623B91478}" srcId="{A50ACAB2-F73B-486C-84E9-869BB593DB3E}" destId="{BE804ADF-78ED-4F29-92E4-F2E25CE2C7B6}" srcOrd="3" destOrd="0" parTransId="{E1110C35-B559-4F95-A9CB-16028C930696}" sibTransId="{E702CDE9-EB86-44F9-801E-973EABA1BB65}"/>
    <dgm:cxn modelId="{CC80694C-310E-4D1C-848F-BF7F1CD1CE22}" type="presOf" srcId="{EE3FF7B6-F0EF-46E1-A874-720275258BA5}" destId="{780F5956-AA96-4B93-B06E-D1A84A36A5AC}" srcOrd="0" destOrd="0" presId="urn:microsoft.com/office/officeart/2005/8/layout/default"/>
    <dgm:cxn modelId="{3E02834C-12AC-489C-B268-509AC1DEA093}" type="presOf" srcId="{AFAE77B2-E14B-42A4-9A6F-B944F2C1295E}" destId="{CBA6EBE2-E838-4C42-B803-E778C9BDF608}" srcOrd="0" destOrd="0" presId="urn:microsoft.com/office/officeart/2005/8/layout/default"/>
    <dgm:cxn modelId="{FD067B4E-B5FD-47AC-ACCB-1B037DE17EA9}" srcId="{A50ACAB2-F73B-486C-84E9-869BB593DB3E}" destId="{F44F6DF9-A3B3-40F3-8A1E-CBA418AB954E}" srcOrd="5" destOrd="0" parTransId="{C8CE3611-64CD-4C3F-B11B-A5DC0E1A8F79}" sibTransId="{9A539346-4778-4C2D-AFB0-1EA985BF31EA}"/>
    <dgm:cxn modelId="{6C544159-FDEA-4A1C-866E-B0A98EE61001}" srcId="{A50ACAB2-F73B-486C-84E9-869BB593DB3E}" destId="{7BFB0D10-EF9C-4187-BD64-7A5A574AD579}" srcOrd="1" destOrd="0" parTransId="{3F604A3A-4541-4D53-B45C-0A4398D8C709}" sibTransId="{AD6D9E47-B3E1-4B4A-A462-D86B29273A0A}"/>
    <dgm:cxn modelId="{939BB579-938C-4CF6-B1D8-BCF2BB44CE7E}" srcId="{A50ACAB2-F73B-486C-84E9-869BB593DB3E}" destId="{1D873069-68B0-40C5-929E-63ACFCCBA28E}" srcOrd="7" destOrd="0" parTransId="{1A4F051C-A2C9-40F8-BD73-C952459A390D}" sibTransId="{8CF1768A-85C3-47C5-BC72-F2575E226B58}"/>
    <dgm:cxn modelId="{45EE967F-F997-4459-B1B2-E5C41DDE159C}" type="presOf" srcId="{6B86FF7D-2ACC-4772-980A-B67F0C4A0696}" destId="{CEFA94A5-404D-4610-940E-442473205AB7}" srcOrd="0" destOrd="0" presId="urn:microsoft.com/office/officeart/2005/8/layout/default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1DB75A92-F4F1-4292-883A-6ECC9A7E2907}" srcId="{A50ACAB2-F73B-486C-84E9-869BB593DB3E}" destId="{EE3FF7B6-F0EF-46E1-A874-720275258BA5}" srcOrd="4" destOrd="0" parTransId="{D688F74B-48FC-4FA2-9AEF-76BA324AD668}" sibTransId="{95F18CBD-BAE6-4C9A-AF60-CA2F2CDFBF00}"/>
    <dgm:cxn modelId="{7C43829A-0C58-4CC3-921A-F2302EA86C70}" srcId="{A50ACAB2-F73B-486C-84E9-869BB593DB3E}" destId="{AFAE77B2-E14B-42A4-9A6F-B944F2C1295E}" srcOrd="0" destOrd="0" parTransId="{32C5633B-C9E0-4180-9A56-D1DF2BDAF028}" sibTransId="{F0C67735-3E89-43D2-BB61-3513CB80FFD3}"/>
    <dgm:cxn modelId="{B6A6C1A3-F224-473F-9F6F-C1C2DB48321F}" type="presOf" srcId="{BE804ADF-78ED-4F29-92E4-F2E25CE2C7B6}" destId="{8C0CDD9E-F016-4C7A-80EE-0136C81F3665}" srcOrd="0" destOrd="0" presId="urn:microsoft.com/office/officeart/2005/8/layout/default"/>
    <dgm:cxn modelId="{180CDAB2-1A2F-43D4-B71B-BB50E51AD5B7}" type="presOf" srcId="{7BFB0D10-EF9C-4187-BD64-7A5A574AD579}" destId="{451565D2-8869-4A35-B02B-CE82C17EFAED}" srcOrd="0" destOrd="0" presId="urn:microsoft.com/office/officeart/2005/8/layout/default"/>
    <dgm:cxn modelId="{E81A3AD4-98D3-430A-9F2D-0671E6339F81}" type="presParOf" srcId="{66EE4105-C5D8-4A6E-9DE3-BBE2608AA2E4}" destId="{CBA6EBE2-E838-4C42-B803-E778C9BDF608}" srcOrd="0" destOrd="0" presId="urn:microsoft.com/office/officeart/2005/8/layout/default"/>
    <dgm:cxn modelId="{04E4F5A0-85FD-477B-A752-48F576B8ABCA}" type="presParOf" srcId="{66EE4105-C5D8-4A6E-9DE3-BBE2608AA2E4}" destId="{01FE45D3-1D7E-4257-A610-F22E4762647C}" srcOrd="1" destOrd="0" presId="urn:microsoft.com/office/officeart/2005/8/layout/default"/>
    <dgm:cxn modelId="{67AE6F5D-A6CC-494E-9D3A-CEC56417049B}" type="presParOf" srcId="{66EE4105-C5D8-4A6E-9DE3-BBE2608AA2E4}" destId="{451565D2-8869-4A35-B02B-CE82C17EFAED}" srcOrd="2" destOrd="0" presId="urn:microsoft.com/office/officeart/2005/8/layout/default"/>
    <dgm:cxn modelId="{3B84D689-4C90-453A-BA0D-726A96361C4F}" type="presParOf" srcId="{66EE4105-C5D8-4A6E-9DE3-BBE2608AA2E4}" destId="{4EC94AB1-477B-4E2C-90C1-33FD1917BA08}" srcOrd="3" destOrd="0" presId="urn:microsoft.com/office/officeart/2005/8/layout/default"/>
    <dgm:cxn modelId="{E6F1C081-2A9D-496E-8335-EFA175343412}" type="presParOf" srcId="{66EE4105-C5D8-4A6E-9DE3-BBE2608AA2E4}" destId="{18A7C049-33AD-4D1F-8C99-B2EC3AC6C963}" srcOrd="4" destOrd="0" presId="urn:microsoft.com/office/officeart/2005/8/layout/default"/>
    <dgm:cxn modelId="{535719A9-5DC0-4B67-8364-275730D30F50}" type="presParOf" srcId="{66EE4105-C5D8-4A6E-9DE3-BBE2608AA2E4}" destId="{E4A38DEE-5DFB-48B3-9156-5C40DA152283}" srcOrd="5" destOrd="0" presId="urn:microsoft.com/office/officeart/2005/8/layout/default"/>
    <dgm:cxn modelId="{13422163-03FF-40F8-B273-2FEE3D7F139D}" type="presParOf" srcId="{66EE4105-C5D8-4A6E-9DE3-BBE2608AA2E4}" destId="{8C0CDD9E-F016-4C7A-80EE-0136C81F3665}" srcOrd="6" destOrd="0" presId="urn:microsoft.com/office/officeart/2005/8/layout/default"/>
    <dgm:cxn modelId="{BB466A14-85FE-490C-A79C-C2704A5A1D7D}" type="presParOf" srcId="{66EE4105-C5D8-4A6E-9DE3-BBE2608AA2E4}" destId="{D7F54F8A-10F0-4878-A76E-021558607A4C}" srcOrd="7" destOrd="0" presId="urn:microsoft.com/office/officeart/2005/8/layout/default"/>
    <dgm:cxn modelId="{B792AA54-DF6E-4AAC-805F-C91E719A1910}" type="presParOf" srcId="{66EE4105-C5D8-4A6E-9DE3-BBE2608AA2E4}" destId="{780F5956-AA96-4B93-B06E-D1A84A36A5AC}" srcOrd="8" destOrd="0" presId="urn:microsoft.com/office/officeart/2005/8/layout/default"/>
    <dgm:cxn modelId="{69F09A8A-C440-4F5A-8F64-6238440AB922}" type="presParOf" srcId="{66EE4105-C5D8-4A6E-9DE3-BBE2608AA2E4}" destId="{1EB547F7-4FA7-4FF9-B7F3-4F6E403D50ED}" srcOrd="9" destOrd="0" presId="urn:microsoft.com/office/officeart/2005/8/layout/default"/>
    <dgm:cxn modelId="{D8EAB7B1-ADA2-417F-B2AD-3D2713D137F7}" type="presParOf" srcId="{66EE4105-C5D8-4A6E-9DE3-BBE2608AA2E4}" destId="{0FE0AA7D-3F29-4A5F-BB6E-A41CA873CD61}" srcOrd="10" destOrd="0" presId="urn:microsoft.com/office/officeart/2005/8/layout/default"/>
    <dgm:cxn modelId="{3D2AF8E7-8569-4C77-83C7-AFC57E834A7F}" type="presParOf" srcId="{66EE4105-C5D8-4A6E-9DE3-BBE2608AA2E4}" destId="{5658C080-374C-4925-8FD6-C5CD64065B00}" srcOrd="11" destOrd="0" presId="urn:microsoft.com/office/officeart/2005/8/layout/default"/>
    <dgm:cxn modelId="{4A628165-ABC6-40EC-AC0A-D30FE6640C67}" type="presParOf" srcId="{66EE4105-C5D8-4A6E-9DE3-BBE2608AA2E4}" destId="{CEFA94A5-404D-4610-940E-442473205AB7}" srcOrd="12" destOrd="0" presId="urn:microsoft.com/office/officeart/2005/8/layout/default"/>
    <dgm:cxn modelId="{3D87EB88-3D3D-4135-A2A0-00F0EC490339}" type="presParOf" srcId="{66EE4105-C5D8-4A6E-9DE3-BBE2608AA2E4}" destId="{8ED4112A-2473-4CCB-9123-0024490C37B1}" srcOrd="13" destOrd="0" presId="urn:microsoft.com/office/officeart/2005/8/layout/default"/>
    <dgm:cxn modelId="{D6A3E070-208C-482B-8321-19691F3B250B}" type="presParOf" srcId="{66EE4105-C5D8-4A6E-9DE3-BBE2608AA2E4}" destId="{B076B384-3D01-41C8-B2E0-1ACC874D6ED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D1EC72AE-FAC9-49C8-B45A-E1D4587A84A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Pracownik, który skorzysta z dochodzenia swoich praw z tytułu naruszenia przepisów prawa pracy </a:t>
          </a:r>
          <a:br>
            <a:rPr lang="pl-PL" dirty="0">
              <a:solidFill>
                <a:schemeClr val="tx1"/>
              </a:solidFill>
            </a:rPr>
          </a:br>
          <a:r>
            <a:rPr lang="pl-PL" b="1" dirty="0">
              <a:solidFill>
                <a:schemeClr val="tx1"/>
              </a:solidFill>
            </a:rPr>
            <a:t>lub udzieli wsparcia innemu pracownikowi </a:t>
          </a:r>
          <a:br>
            <a:rPr lang="pl-PL" b="1" dirty="0">
              <a:solidFill>
                <a:schemeClr val="tx1"/>
              </a:solidFill>
            </a:rPr>
          </a:br>
          <a:r>
            <a:rPr lang="pl-PL" b="1" dirty="0">
              <a:solidFill>
                <a:schemeClr val="tx1"/>
              </a:solidFill>
            </a:rPr>
            <a:t>w tym zakresie</a:t>
          </a:r>
          <a:r>
            <a:rPr lang="pl-PL" dirty="0">
              <a:solidFill>
                <a:schemeClr val="tx1"/>
              </a:solidFill>
            </a:rPr>
            <a:t>, jest objęty ochroną przed negatywnymi konsekwencjami.</a:t>
          </a:r>
        </a:p>
      </dgm:t>
    </dgm:pt>
    <dgm:pt modelId="{B394FBE5-7D70-4D9F-8643-318C01716FD9}" type="parTrans" cxnId="{C3C4C57A-9793-49CA-A126-9079215101DE}">
      <dgm:prSet/>
      <dgm:spPr/>
      <dgm:t>
        <a:bodyPr/>
        <a:lstStyle/>
        <a:p>
          <a:endParaRPr lang="pl-PL"/>
        </a:p>
      </dgm:t>
    </dgm:pt>
    <dgm:pt modelId="{AC1932B5-A273-494B-87E5-C4ED5EA6C70F}" type="sibTrans" cxnId="{C3C4C57A-9793-49CA-A126-9079215101DE}">
      <dgm:prSet/>
      <dgm:spPr/>
      <dgm:t>
        <a:bodyPr/>
        <a:lstStyle/>
        <a:p>
          <a:endParaRPr lang="pl-PL"/>
        </a:p>
      </dgm:t>
    </dgm:pt>
    <dgm:pt modelId="{484867B3-309B-4405-94F8-7B7AA4D625FF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Pracodawca nie może zwolnić pracownika wyłącznie dlatego, że dochodził swoich uprawnień. </a:t>
          </a:r>
          <a:br>
            <a:rPr lang="pl-PL" b="1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Pracownik, którego prawa zostaną naruszone, ma prawo do odszkodowania w wysokości nie niższej niż minimalne wynagrodzenie za pracę.</a:t>
          </a:r>
        </a:p>
      </dgm:t>
    </dgm:pt>
    <dgm:pt modelId="{3624C839-70BA-459F-90EC-BA39440DACBC}" type="parTrans" cxnId="{6B3B3372-5ECD-468C-8030-DF9071F6E026}">
      <dgm:prSet/>
      <dgm:spPr/>
      <dgm:t>
        <a:bodyPr/>
        <a:lstStyle/>
        <a:p>
          <a:endParaRPr lang="pl-PL"/>
        </a:p>
      </dgm:t>
    </dgm:pt>
    <dgm:pt modelId="{5B97FCD4-9F60-4E1A-A45E-2F6CDC157DEC}" type="sibTrans" cxnId="{6B3B3372-5ECD-468C-8030-DF9071F6E026}">
      <dgm:prSet/>
      <dgm:spPr/>
      <dgm:t>
        <a:bodyPr/>
        <a:lstStyle/>
        <a:p>
          <a:endParaRPr lang="pl-PL"/>
        </a:p>
      </dgm:t>
    </dgm:pt>
    <dgm:pt modelId="{C2D841B8-61A9-487F-8EBE-E0DE0D1D7EB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Pracownik uważa, że jest nierówno traktowany przez pracodawcę, bo otrzymuje niższe wynagrodzenie niż jego kolega. Postanowił dochodzić swoich praw na drodze postępowania sądowego. Pracodawca nie może wypowiedzieć jego umowy o pracę z tego powodu.</a:t>
          </a:r>
        </a:p>
      </dgm:t>
    </dgm:pt>
    <dgm:pt modelId="{BB5E74DB-9E73-4D01-89F9-B03F883DF680}" type="parTrans" cxnId="{D297278A-B108-4102-8572-F3BABBEAD8C1}">
      <dgm:prSet/>
      <dgm:spPr/>
      <dgm:t>
        <a:bodyPr/>
        <a:lstStyle/>
        <a:p>
          <a:endParaRPr lang="pl-PL"/>
        </a:p>
      </dgm:t>
    </dgm:pt>
    <dgm:pt modelId="{E9DE92D3-A3EC-40B3-8877-2DD1D5D585C9}" type="sibTrans" cxnId="{D297278A-B108-4102-8572-F3BABBEAD8C1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3DF10F92-739C-4487-872A-93FD3500D26F}" type="pres">
      <dgm:prSet presAssocID="{D1EC72AE-FAC9-49C8-B45A-E1D4587A84A4}" presName="node" presStyleLbl="node1" presStyleIdx="0" presStyleCnt="3" custScaleY="184303">
        <dgm:presLayoutVars>
          <dgm:bulletEnabled val="1"/>
        </dgm:presLayoutVars>
      </dgm:prSet>
      <dgm:spPr/>
    </dgm:pt>
    <dgm:pt modelId="{4693875C-9266-445E-8A3E-E1A5FEEFBC6A}" type="pres">
      <dgm:prSet presAssocID="{AC1932B5-A273-494B-87E5-C4ED5EA6C70F}" presName="sibTrans" presStyleCnt="0"/>
      <dgm:spPr/>
    </dgm:pt>
    <dgm:pt modelId="{2D2B6091-78C1-4C66-ABB9-8FFEB83E82A9}" type="pres">
      <dgm:prSet presAssocID="{484867B3-309B-4405-94F8-7B7AA4D625FF}" presName="node" presStyleLbl="node1" presStyleIdx="1" presStyleCnt="3" custScaleY="184303">
        <dgm:presLayoutVars>
          <dgm:bulletEnabled val="1"/>
        </dgm:presLayoutVars>
      </dgm:prSet>
      <dgm:spPr/>
    </dgm:pt>
    <dgm:pt modelId="{11E3EDBB-8137-466B-B7C9-5A060A3BA4E9}" type="pres">
      <dgm:prSet presAssocID="{5B97FCD4-9F60-4E1A-A45E-2F6CDC157DEC}" presName="sibTrans" presStyleCnt="0"/>
      <dgm:spPr/>
    </dgm:pt>
    <dgm:pt modelId="{F150FC25-94B3-4471-83CE-377310492D82}" type="pres">
      <dgm:prSet presAssocID="{C2D841B8-61A9-487F-8EBE-E0DE0D1D7EBB}" presName="node" presStyleLbl="node1" presStyleIdx="2" presStyleCnt="3" custScaleY="184303">
        <dgm:presLayoutVars>
          <dgm:bulletEnabled val="1"/>
        </dgm:presLayoutVars>
      </dgm:prSet>
      <dgm:spPr/>
    </dgm:pt>
  </dgm:ptLst>
  <dgm:cxnLst>
    <dgm:cxn modelId="{05B6B730-A673-472A-B590-FD822AE7C108}" type="presOf" srcId="{C2D841B8-61A9-487F-8EBE-E0DE0D1D7EBB}" destId="{F150FC25-94B3-4471-83CE-377310492D82}" srcOrd="0" destOrd="0" presId="urn:microsoft.com/office/officeart/2005/8/layout/default"/>
    <dgm:cxn modelId="{6B3B3372-5ECD-468C-8030-DF9071F6E026}" srcId="{A50ACAB2-F73B-486C-84E9-869BB593DB3E}" destId="{484867B3-309B-4405-94F8-7B7AA4D625FF}" srcOrd="1" destOrd="0" parTransId="{3624C839-70BA-459F-90EC-BA39440DACBC}" sibTransId="{5B97FCD4-9F60-4E1A-A45E-2F6CDC157DEC}"/>
    <dgm:cxn modelId="{F642A35A-A870-4D2E-9AE7-ADD85B5757A6}" type="presOf" srcId="{D1EC72AE-FAC9-49C8-B45A-E1D4587A84A4}" destId="{3DF10F92-739C-4487-872A-93FD3500D26F}" srcOrd="0" destOrd="0" presId="urn:microsoft.com/office/officeart/2005/8/layout/default"/>
    <dgm:cxn modelId="{C3C4C57A-9793-49CA-A126-9079215101DE}" srcId="{A50ACAB2-F73B-486C-84E9-869BB593DB3E}" destId="{D1EC72AE-FAC9-49C8-B45A-E1D4587A84A4}" srcOrd="0" destOrd="0" parTransId="{B394FBE5-7D70-4D9F-8643-318C01716FD9}" sibTransId="{AC1932B5-A273-494B-87E5-C4ED5EA6C70F}"/>
    <dgm:cxn modelId="{B2946A7E-2018-420B-BE09-CF7FF001BF68}" type="presOf" srcId="{484867B3-309B-4405-94F8-7B7AA4D625FF}" destId="{2D2B6091-78C1-4C66-ABB9-8FFEB83E82A9}" srcOrd="0" destOrd="0" presId="urn:microsoft.com/office/officeart/2005/8/layout/default"/>
    <dgm:cxn modelId="{D297278A-B108-4102-8572-F3BABBEAD8C1}" srcId="{A50ACAB2-F73B-486C-84E9-869BB593DB3E}" destId="{C2D841B8-61A9-487F-8EBE-E0DE0D1D7EBB}" srcOrd="2" destOrd="0" parTransId="{BB5E74DB-9E73-4D01-89F9-B03F883DF680}" sibTransId="{E9DE92D3-A3EC-40B3-8877-2DD1D5D585C9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FC135AE5-F227-4EC1-A14F-7C67CB99BF67}" type="presParOf" srcId="{66EE4105-C5D8-4A6E-9DE3-BBE2608AA2E4}" destId="{3DF10F92-739C-4487-872A-93FD3500D26F}" srcOrd="0" destOrd="0" presId="urn:microsoft.com/office/officeart/2005/8/layout/default"/>
    <dgm:cxn modelId="{1129CDC4-6EE6-4B0F-9689-C0210D694B9B}" type="presParOf" srcId="{66EE4105-C5D8-4A6E-9DE3-BBE2608AA2E4}" destId="{4693875C-9266-445E-8A3E-E1A5FEEFBC6A}" srcOrd="1" destOrd="0" presId="urn:microsoft.com/office/officeart/2005/8/layout/default"/>
    <dgm:cxn modelId="{5B218114-F1BB-4053-B0EE-4BD85153C62C}" type="presParOf" srcId="{66EE4105-C5D8-4A6E-9DE3-BBE2608AA2E4}" destId="{2D2B6091-78C1-4C66-ABB9-8FFEB83E82A9}" srcOrd="2" destOrd="0" presId="urn:microsoft.com/office/officeart/2005/8/layout/default"/>
    <dgm:cxn modelId="{32F840DA-BEAC-4832-BA6F-24C57D3050FF}" type="presParOf" srcId="{66EE4105-C5D8-4A6E-9DE3-BBE2608AA2E4}" destId="{11E3EDBB-8137-466B-B7C9-5A060A3BA4E9}" srcOrd="3" destOrd="0" presId="urn:microsoft.com/office/officeart/2005/8/layout/default"/>
    <dgm:cxn modelId="{127CA349-0057-4D68-8338-13AFD81CA148}" type="presParOf" srcId="{66EE4105-C5D8-4A6E-9DE3-BBE2608AA2E4}" destId="{F150FC25-94B3-4471-83CE-377310492D8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F4E10F39-89D6-43D2-88EE-59CC34FA1C8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Dotychczas umowa o pracę, którą pracodawca zawierał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z pracownikiem, musiała zawierać informacje dotyczące stron umowy, rodzaju umowy, warunków pracy i płacy oraz datę jej zawarcia.</a:t>
          </a:r>
        </a:p>
      </dgm:t>
    </dgm:pt>
    <dgm:pt modelId="{1D98156F-CFC3-40B1-9809-0AC77A823E72}" type="parTrans" cxnId="{DF57C4CF-F6D6-4592-BB7D-951C2F00BB1E}">
      <dgm:prSet/>
      <dgm:spPr/>
      <dgm:t>
        <a:bodyPr/>
        <a:lstStyle/>
        <a:p>
          <a:endParaRPr lang="pl-PL"/>
        </a:p>
      </dgm:t>
    </dgm:pt>
    <dgm:pt modelId="{F7AB7FFA-C2DE-418F-9024-8C2484613BA2}" type="sibTrans" cxnId="{DF57C4CF-F6D6-4592-BB7D-951C2F00BB1E}">
      <dgm:prSet/>
      <dgm:spPr/>
      <dgm:t>
        <a:bodyPr/>
        <a:lstStyle/>
        <a:p>
          <a:endParaRPr lang="pl-PL"/>
        </a:p>
      </dgm:t>
    </dgm:pt>
    <dgm:pt modelId="{A724EA55-D532-456F-9F91-EF48CBC5CF6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 zmianach </a:t>
          </a:r>
          <a:r>
            <a:rPr lang="pl-PL" b="1" dirty="0">
              <a:solidFill>
                <a:schemeClr val="tx1"/>
              </a:solidFill>
            </a:rPr>
            <a:t>dodatkowo trzeba rozwinąć informacje o siedzibie pracodawcy</a:t>
          </a:r>
          <a:r>
            <a:rPr lang="pl-PL" dirty="0">
              <a:solidFill>
                <a:schemeClr val="tx1"/>
              </a:solidFill>
            </a:rPr>
            <a:t>,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a w przypadku pracodawcy będącego osobą fizyczną – wskazać adres zamieszkania..</a:t>
          </a:r>
        </a:p>
      </dgm:t>
    </dgm:pt>
    <dgm:pt modelId="{A6506566-8EFC-4153-9568-DF6D0894B626}" type="parTrans" cxnId="{DAB5C236-66BD-4259-A8E6-7AE285365924}">
      <dgm:prSet/>
      <dgm:spPr/>
      <dgm:t>
        <a:bodyPr/>
        <a:lstStyle/>
        <a:p>
          <a:endParaRPr lang="pl-PL"/>
        </a:p>
      </dgm:t>
    </dgm:pt>
    <dgm:pt modelId="{330A781B-B3EE-45AA-AF2E-460FC1F33A7A}" type="sibTrans" cxnId="{DAB5C236-66BD-4259-A8E6-7AE285365924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551B5BBF-EC18-4A0A-A7D1-5475FBB51D2D}" type="pres">
      <dgm:prSet presAssocID="{F4E10F39-89D6-43D2-88EE-59CC34FA1C80}" presName="node" presStyleLbl="node1" presStyleIdx="0" presStyleCnt="2">
        <dgm:presLayoutVars>
          <dgm:bulletEnabled val="1"/>
        </dgm:presLayoutVars>
      </dgm:prSet>
      <dgm:spPr/>
    </dgm:pt>
    <dgm:pt modelId="{D644D6CF-4C22-4795-9A66-C0450E9DA590}" type="pres">
      <dgm:prSet presAssocID="{F7AB7FFA-C2DE-418F-9024-8C2484613BA2}" presName="sibTrans" presStyleCnt="0"/>
      <dgm:spPr/>
    </dgm:pt>
    <dgm:pt modelId="{541D53A9-0E40-4628-8A72-2E4E3A4A41D5}" type="pres">
      <dgm:prSet presAssocID="{A724EA55-D532-456F-9F91-EF48CBC5CF64}" presName="node" presStyleLbl="node1" presStyleIdx="1" presStyleCnt="2">
        <dgm:presLayoutVars>
          <dgm:bulletEnabled val="1"/>
        </dgm:presLayoutVars>
      </dgm:prSet>
      <dgm:spPr/>
    </dgm:pt>
  </dgm:ptLst>
  <dgm:cxnLst>
    <dgm:cxn modelId="{DAB5C236-66BD-4259-A8E6-7AE285365924}" srcId="{A50ACAB2-F73B-486C-84E9-869BB593DB3E}" destId="{A724EA55-D532-456F-9F91-EF48CBC5CF64}" srcOrd="1" destOrd="0" parTransId="{A6506566-8EFC-4153-9568-DF6D0894B626}" sibTransId="{330A781B-B3EE-45AA-AF2E-460FC1F33A7A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75EF8C91-C60E-4F03-8AE7-3C7CF70862F3}" type="presOf" srcId="{A724EA55-D532-456F-9F91-EF48CBC5CF64}" destId="{541D53A9-0E40-4628-8A72-2E4E3A4A41D5}" srcOrd="0" destOrd="0" presId="urn:microsoft.com/office/officeart/2005/8/layout/default"/>
    <dgm:cxn modelId="{A2A4809B-E6CA-4730-912D-F140CC714771}" type="presOf" srcId="{F4E10F39-89D6-43D2-88EE-59CC34FA1C80}" destId="{551B5BBF-EC18-4A0A-A7D1-5475FBB51D2D}" srcOrd="0" destOrd="0" presId="urn:microsoft.com/office/officeart/2005/8/layout/default"/>
    <dgm:cxn modelId="{DF57C4CF-F6D6-4592-BB7D-951C2F00BB1E}" srcId="{A50ACAB2-F73B-486C-84E9-869BB593DB3E}" destId="{F4E10F39-89D6-43D2-88EE-59CC34FA1C80}" srcOrd="0" destOrd="0" parTransId="{1D98156F-CFC3-40B1-9809-0AC77A823E72}" sibTransId="{F7AB7FFA-C2DE-418F-9024-8C2484613BA2}"/>
    <dgm:cxn modelId="{320ECB26-443B-4C70-91D3-1B3F223C20CC}" type="presParOf" srcId="{66EE4105-C5D8-4A6E-9DE3-BBE2608AA2E4}" destId="{551B5BBF-EC18-4A0A-A7D1-5475FBB51D2D}" srcOrd="0" destOrd="0" presId="urn:microsoft.com/office/officeart/2005/8/layout/default"/>
    <dgm:cxn modelId="{C0554713-4939-4FDE-A768-6B3078F19F69}" type="presParOf" srcId="{66EE4105-C5D8-4A6E-9DE3-BBE2608AA2E4}" destId="{D644D6CF-4C22-4795-9A66-C0450E9DA590}" srcOrd="1" destOrd="0" presId="urn:microsoft.com/office/officeart/2005/8/layout/default"/>
    <dgm:cxn modelId="{A2F26CB1-7DDC-40E4-A240-7DC28B069302}" type="presParOf" srcId="{66EE4105-C5D8-4A6E-9DE3-BBE2608AA2E4}" destId="{541D53A9-0E40-4628-8A72-2E4E3A4A41D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1ABABB27-790A-435E-A01D-7D0CEBFBC2B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- czas jej trwania lub dzień jej zakończenia oraz możliwości przedłużenia umowy o czas urlopu lub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o czas innej usprawiedliwionej nieobecności pracownika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w pracy, jeżeli wystąpią takie nieobecności</a:t>
          </a:r>
        </a:p>
      </dgm:t>
    </dgm:pt>
    <dgm:pt modelId="{60B63C24-106A-43F1-BA36-91B538D9ACDF}" type="parTrans" cxnId="{22EC4821-73B4-4BCE-AE76-0006FE2160B4}">
      <dgm:prSet/>
      <dgm:spPr/>
      <dgm:t>
        <a:bodyPr/>
        <a:lstStyle/>
        <a:p>
          <a:endParaRPr lang="pl-PL"/>
        </a:p>
      </dgm:t>
    </dgm:pt>
    <dgm:pt modelId="{8C7D6CD5-5E33-4121-85EE-3625DA591338}" type="sibTrans" cxnId="{22EC4821-73B4-4BCE-AE76-0006FE2160B4}">
      <dgm:prSet/>
      <dgm:spPr/>
      <dgm:t>
        <a:bodyPr/>
        <a:lstStyle/>
        <a:p>
          <a:endParaRPr lang="pl-PL"/>
        </a:p>
      </dgm:t>
    </dgm:pt>
    <dgm:pt modelId="{3B776D25-F0C7-4025-B7E6-1138D4B8F75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- okres, na który strony mają zamiar zawrzeć umowę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o pracę na czas określony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w przypadku zamiaru zawarcia takiej umowy na okres krótszy niż 12 miesięcy, lub postanowienie o wydłużeniu umowy nie więcej niż o 1 miesiąc, jeżeli jest to uzasadnione rodzajem pracy.</a:t>
          </a:r>
        </a:p>
      </dgm:t>
    </dgm:pt>
    <dgm:pt modelId="{194728C8-53A6-469B-A255-1DCF50B327D1}" type="parTrans" cxnId="{5B5D3D7E-FD77-44BA-A61C-F31F48A5642E}">
      <dgm:prSet/>
      <dgm:spPr/>
      <dgm:t>
        <a:bodyPr/>
        <a:lstStyle/>
        <a:p>
          <a:endParaRPr lang="pl-PL"/>
        </a:p>
      </dgm:t>
    </dgm:pt>
    <dgm:pt modelId="{54A9DF88-7499-411E-ABD7-6567620AB953}" type="sibTrans" cxnId="{5B5D3D7E-FD77-44BA-A61C-F31F48A5642E}">
      <dgm:prSet/>
      <dgm:spPr/>
      <dgm:t>
        <a:bodyPr/>
        <a:lstStyle/>
        <a:p>
          <a:endParaRPr lang="pl-PL"/>
        </a:p>
      </dgm:t>
    </dgm:pt>
    <dgm:pt modelId="{EC531261-DDFE-4680-8F94-689161E590C1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Jeżeli zatrudnisz pracownika na umowę o pracę na czas określony, musisz dodatkowo określić czas jej trwania lub dzień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jej zakończenia.</a:t>
          </a:r>
        </a:p>
      </dgm:t>
    </dgm:pt>
    <dgm:pt modelId="{EA094EAF-9BF2-4171-8A31-FC2AB172BBE2}" type="parTrans" cxnId="{E5A72B34-A91D-4F58-B647-B2BBCB59D69D}">
      <dgm:prSet/>
      <dgm:spPr/>
      <dgm:t>
        <a:bodyPr/>
        <a:lstStyle/>
        <a:p>
          <a:endParaRPr lang="pl-PL"/>
        </a:p>
      </dgm:t>
    </dgm:pt>
    <dgm:pt modelId="{AF6B0025-BBEC-4225-A162-7E6AF0A59F4F}" type="sibTrans" cxnId="{E5A72B34-A91D-4F58-B647-B2BBCB59D69D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05A0E0F2-5F71-43A2-BF2E-85EB7C1FBA3A}" type="pres">
      <dgm:prSet presAssocID="{1ABABB27-790A-435E-A01D-7D0CEBFBC2BF}" presName="node" presStyleLbl="node1" presStyleIdx="0" presStyleCnt="3" custScaleY="184303">
        <dgm:presLayoutVars>
          <dgm:bulletEnabled val="1"/>
        </dgm:presLayoutVars>
      </dgm:prSet>
      <dgm:spPr/>
    </dgm:pt>
    <dgm:pt modelId="{6959D913-CBCE-4E37-925B-24490A22119E}" type="pres">
      <dgm:prSet presAssocID="{8C7D6CD5-5E33-4121-85EE-3625DA591338}" presName="sibTrans" presStyleCnt="0"/>
      <dgm:spPr/>
    </dgm:pt>
    <dgm:pt modelId="{6CB9CDE0-C29B-4026-AC73-21AAD82DB9E6}" type="pres">
      <dgm:prSet presAssocID="{3B776D25-F0C7-4025-B7E6-1138D4B8F754}" presName="node" presStyleLbl="node1" presStyleIdx="1" presStyleCnt="3" custScaleY="184303">
        <dgm:presLayoutVars>
          <dgm:bulletEnabled val="1"/>
        </dgm:presLayoutVars>
      </dgm:prSet>
      <dgm:spPr/>
    </dgm:pt>
    <dgm:pt modelId="{452A0BEA-53C1-4BFA-86A0-174C854A19FA}" type="pres">
      <dgm:prSet presAssocID="{54A9DF88-7499-411E-ABD7-6567620AB953}" presName="sibTrans" presStyleCnt="0"/>
      <dgm:spPr/>
    </dgm:pt>
    <dgm:pt modelId="{F484B898-8F4B-4A87-BE4D-5374965D2637}" type="pres">
      <dgm:prSet presAssocID="{EC531261-DDFE-4680-8F94-689161E590C1}" presName="node" presStyleLbl="node1" presStyleIdx="2" presStyleCnt="3" custScaleY="183421">
        <dgm:presLayoutVars>
          <dgm:bulletEnabled val="1"/>
        </dgm:presLayoutVars>
      </dgm:prSet>
      <dgm:spPr/>
    </dgm:pt>
  </dgm:ptLst>
  <dgm:cxnLst>
    <dgm:cxn modelId="{22EC4821-73B4-4BCE-AE76-0006FE2160B4}" srcId="{A50ACAB2-F73B-486C-84E9-869BB593DB3E}" destId="{1ABABB27-790A-435E-A01D-7D0CEBFBC2BF}" srcOrd="0" destOrd="0" parTransId="{60B63C24-106A-43F1-BA36-91B538D9ACDF}" sibTransId="{8C7D6CD5-5E33-4121-85EE-3625DA591338}"/>
    <dgm:cxn modelId="{E5A72B34-A91D-4F58-B647-B2BBCB59D69D}" srcId="{A50ACAB2-F73B-486C-84E9-869BB593DB3E}" destId="{EC531261-DDFE-4680-8F94-689161E590C1}" srcOrd="2" destOrd="0" parTransId="{EA094EAF-9BF2-4171-8A31-FC2AB172BBE2}" sibTransId="{AF6B0025-BBEC-4225-A162-7E6AF0A59F4F}"/>
    <dgm:cxn modelId="{A4F97457-BE4C-4433-BD92-42E1A506A30B}" type="presOf" srcId="{1ABABB27-790A-435E-A01D-7D0CEBFBC2BF}" destId="{05A0E0F2-5F71-43A2-BF2E-85EB7C1FBA3A}" srcOrd="0" destOrd="0" presId="urn:microsoft.com/office/officeart/2005/8/layout/default"/>
    <dgm:cxn modelId="{5B5D3D7E-FD77-44BA-A61C-F31F48A5642E}" srcId="{A50ACAB2-F73B-486C-84E9-869BB593DB3E}" destId="{3B776D25-F0C7-4025-B7E6-1138D4B8F754}" srcOrd="1" destOrd="0" parTransId="{194728C8-53A6-469B-A255-1DCF50B327D1}" sibTransId="{54A9DF88-7499-411E-ABD7-6567620AB953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CA837DA6-A284-4D45-9B01-77EC79AC1D1C}" type="presOf" srcId="{3B776D25-F0C7-4025-B7E6-1138D4B8F754}" destId="{6CB9CDE0-C29B-4026-AC73-21AAD82DB9E6}" srcOrd="0" destOrd="0" presId="urn:microsoft.com/office/officeart/2005/8/layout/default"/>
    <dgm:cxn modelId="{A0DD11DD-D2FD-40B6-89B5-B6E776352EED}" type="presOf" srcId="{EC531261-DDFE-4680-8F94-689161E590C1}" destId="{F484B898-8F4B-4A87-BE4D-5374965D2637}" srcOrd="0" destOrd="0" presId="urn:microsoft.com/office/officeart/2005/8/layout/default"/>
    <dgm:cxn modelId="{1754C1C5-6862-4084-9EED-4D25520BBBF5}" type="presParOf" srcId="{66EE4105-C5D8-4A6E-9DE3-BBE2608AA2E4}" destId="{05A0E0F2-5F71-43A2-BF2E-85EB7C1FBA3A}" srcOrd="0" destOrd="0" presId="urn:microsoft.com/office/officeart/2005/8/layout/default"/>
    <dgm:cxn modelId="{2A5CAB08-6A83-447D-A9D2-0EFF51EFC742}" type="presParOf" srcId="{66EE4105-C5D8-4A6E-9DE3-BBE2608AA2E4}" destId="{6959D913-CBCE-4E37-925B-24490A22119E}" srcOrd="1" destOrd="0" presId="urn:microsoft.com/office/officeart/2005/8/layout/default"/>
    <dgm:cxn modelId="{FCAA7CB4-E035-470C-AD7F-57F3238501DB}" type="presParOf" srcId="{66EE4105-C5D8-4A6E-9DE3-BBE2608AA2E4}" destId="{6CB9CDE0-C29B-4026-AC73-21AAD82DB9E6}" srcOrd="2" destOrd="0" presId="urn:microsoft.com/office/officeart/2005/8/layout/default"/>
    <dgm:cxn modelId="{46F1B34E-15B3-4B4A-8463-5C36CD4CC4B1}" type="presParOf" srcId="{66EE4105-C5D8-4A6E-9DE3-BBE2608AA2E4}" destId="{452A0BEA-53C1-4BFA-86A0-174C854A19FA}" srcOrd="3" destOrd="0" presId="urn:microsoft.com/office/officeart/2005/8/layout/default"/>
    <dgm:cxn modelId="{233AAEE3-21FD-4668-BBC8-9B3DBA3ED3B0}" type="presParOf" srcId="{66EE4105-C5D8-4A6E-9DE3-BBE2608AA2E4}" destId="{F484B898-8F4B-4A87-BE4D-5374965D26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1A802EF8-544D-4DF6-972F-FC1C8E64B9D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obowiązującej pracownika dobowej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i tygodniowej normie czasu pracy</a:t>
          </a:r>
        </a:p>
      </dgm:t>
    </dgm:pt>
    <dgm:pt modelId="{77121D1D-CCB2-42E5-9C85-44F59C4C4C5C}" type="parTrans" cxnId="{7DB113E5-8060-4499-94A8-EE74DD2C88EB}">
      <dgm:prSet/>
      <dgm:spPr/>
      <dgm:t>
        <a:bodyPr/>
        <a:lstStyle/>
        <a:p>
          <a:endParaRPr lang="pl-PL"/>
        </a:p>
      </dgm:t>
    </dgm:pt>
    <dgm:pt modelId="{F8F3677C-1BF2-4F37-A34E-149F2753001B}" type="sibTrans" cxnId="{7DB113E5-8060-4499-94A8-EE74DD2C88EB}">
      <dgm:prSet/>
      <dgm:spPr/>
      <dgm:t>
        <a:bodyPr/>
        <a:lstStyle/>
        <a:p>
          <a:endParaRPr lang="pl-PL"/>
        </a:p>
      </dgm:t>
    </dgm:pt>
    <dgm:pt modelId="{F14C53AD-DE0A-4EE9-B317-9574F0483101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obowiązującym pracownika dobowym i tygodniowym wymiarze czasu pracy</a:t>
          </a:r>
        </a:p>
      </dgm:t>
    </dgm:pt>
    <dgm:pt modelId="{E1CF7822-CA21-45E3-BEDB-147A5332470B}" type="parTrans" cxnId="{8F8DB986-6C10-49B5-843B-2502131F35C8}">
      <dgm:prSet/>
      <dgm:spPr/>
      <dgm:t>
        <a:bodyPr/>
        <a:lstStyle/>
        <a:p>
          <a:endParaRPr lang="pl-PL"/>
        </a:p>
      </dgm:t>
    </dgm:pt>
    <dgm:pt modelId="{79A6B78A-8E3C-4B1E-AF03-A388AC756357}" type="sibTrans" cxnId="{8F8DB986-6C10-49B5-843B-2502131F35C8}">
      <dgm:prSet/>
      <dgm:spPr/>
      <dgm:t>
        <a:bodyPr/>
        <a:lstStyle/>
        <a:p>
          <a:endParaRPr lang="pl-PL"/>
        </a:p>
      </dgm:t>
    </dgm:pt>
    <dgm:pt modelId="{B069183D-6726-46D5-A584-FCFD342D800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przysługujących pracownikowi przerwach w pracy</a:t>
          </a:r>
        </a:p>
      </dgm:t>
    </dgm:pt>
    <dgm:pt modelId="{21EE7F63-25CA-4D3C-AE5E-B7C2CD97E3E8}" type="parTrans" cxnId="{D900AFDA-1845-4601-B4D4-C99A16B5D201}">
      <dgm:prSet/>
      <dgm:spPr/>
      <dgm:t>
        <a:bodyPr/>
        <a:lstStyle/>
        <a:p>
          <a:endParaRPr lang="pl-PL"/>
        </a:p>
      </dgm:t>
    </dgm:pt>
    <dgm:pt modelId="{4C9A72E6-9CEC-4310-8878-ACE26EC26702}" type="sibTrans" cxnId="{D900AFDA-1845-4601-B4D4-C99A16B5D201}">
      <dgm:prSet/>
      <dgm:spPr/>
      <dgm:t>
        <a:bodyPr/>
        <a:lstStyle/>
        <a:p>
          <a:endParaRPr lang="pl-PL"/>
        </a:p>
      </dgm:t>
    </dgm:pt>
    <dgm:pt modelId="{02F4E8F3-6D60-47EF-9542-2771D6AC6446}">
      <dgm:prSet/>
      <dgm:spPr/>
      <dgm:t>
        <a:bodyPr/>
        <a:lstStyle/>
        <a:p>
          <a:r>
            <a:rPr lang="pl-PL">
              <a:solidFill>
                <a:schemeClr val="tx1"/>
              </a:solidFill>
            </a:rPr>
            <a:t>przysługującym pracownikowi dobowym i tygodniowym odpoczynku</a:t>
          </a:r>
        </a:p>
      </dgm:t>
    </dgm:pt>
    <dgm:pt modelId="{D880EF0F-A3E9-4DB9-9EA2-7F8DE77FE067}" type="parTrans" cxnId="{C0DE6AB9-948F-4CEF-8A42-BB96E982F63C}">
      <dgm:prSet/>
      <dgm:spPr/>
      <dgm:t>
        <a:bodyPr/>
        <a:lstStyle/>
        <a:p>
          <a:endParaRPr lang="pl-PL"/>
        </a:p>
      </dgm:t>
    </dgm:pt>
    <dgm:pt modelId="{544E3DA7-3CA5-4475-AD2C-DBCBE406576A}" type="sibTrans" cxnId="{C0DE6AB9-948F-4CEF-8A42-BB96E982F63C}">
      <dgm:prSet/>
      <dgm:spPr/>
      <dgm:t>
        <a:bodyPr/>
        <a:lstStyle/>
        <a:p>
          <a:endParaRPr lang="pl-PL"/>
        </a:p>
      </dgm:t>
    </dgm:pt>
    <dgm:pt modelId="{EE6F271A-F70D-46EE-ADCB-EB74819B8BA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zasadach dotyczących pracy w godzinach nadliczbowych i rekompensaty za nią</a:t>
          </a:r>
        </a:p>
      </dgm:t>
    </dgm:pt>
    <dgm:pt modelId="{5F77A42F-3734-4988-93A4-5482E8D94E2E}" type="parTrans" cxnId="{64B41CE3-CE52-4175-B590-D8E869C9A712}">
      <dgm:prSet/>
      <dgm:spPr/>
      <dgm:t>
        <a:bodyPr/>
        <a:lstStyle/>
        <a:p>
          <a:endParaRPr lang="pl-PL"/>
        </a:p>
      </dgm:t>
    </dgm:pt>
    <dgm:pt modelId="{85F1AD65-80BC-4275-A062-C3CB79D28D02}" type="sibTrans" cxnId="{64B41CE3-CE52-4175-B590-D8E869C9A712}">
      <dgm:prSet/>
      <dgm:spPr/>
      <dgm:t>
        <a:bodyPr/>
        <a:lstStyle/>
        <a:p>
          <a:endParaRPr lang="pl-PL"/>
        </a:p>
      </dgm:t>
    </dgm:pt>
    <dgm:pt modelId="{041A9D37-87D7-41AE-8058-DD2DA498893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przypadku pracy zmianowej ‒ zasadach dotyczących przechodzenia ze zmiany na zmianę</a:t>
          </a:r>
        </a:p>
      </dgm:t>
    </dgm:pt>
    <dgm:pt modelId="{7D4877C8-999F-4B5A-8855-26A31AD5CCFB}" type="parTrans" cxnId="{A3550F1E-848F-4467-AE25-C95468802A89}">
      <dgm:prSet/>
      <dgm:spPr/>
      <dgm:t>
        <a:bodyPr/>
        <a:lstStyle/>
        <a:p>
          <a:endParaRPr lang="pl-PL"/>
        </a:p>
      </dgm:t>
    </dgm:pt>
    <dgm:pt modelId="{5AB4EDEA-10EB-44BA-B40F-931973DF65A4}" type="sibTrans" cxnId="{A3550F1E-848F-4467-AE25-C95468802A89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6E0B28A6-2575-4D50-9FA7-E91ED60F4D9A}" type="pres">
      <dgm:prSet presAssocID="{1A802EF8-544D-4DF6-972F-FC1C8E64B9DB}" presName="node" presStyleLbl="node1" presStyleIdx="0" presStyleCnt="6">
        <dgm:presLayoutVars>
          <dgm:bulletEnabled val="1"/>
        </dgm:presLayoutVars>
      </dgm:prSet>
      <dgm:spPr/>
    </dgm:pt>
    <dgm:pt modelId="{3B12199A-1CC5-41DA-97F9-187095369561}" type="pres">
      <dgm:prSet presAssocID="{F8F3677C-1BF2-4F37-A34E-149F2753001B}" presName="sibTrans" presStyleCnt="0"/>
      <dgm:spPr/>
    </dgm:pt>
    <dgm:pt modelId="{DACA0579-B518-426F-ADC0-D7886F318D44}" type="pres">
      <dgm:prSet presAssocID="{F14C53AD-DE0A-4EE9-B317-9574F0483101}" presName="node" presStyleLbl="node1" presStyleIdx="1" presStyleCnt="6">
        <dgm:presLayoutVars>
          <dgm:bulletEnabled val="1"/>
        </dgm:presLayoutVars>
      </dgm:prSet>
      <dgm:spPr/>
    </dgm:pt>
    <dgm:pt modelId="{58814E29-3ED6-400E-8100-5BC377E2A391}" type="pres">
      <dgm:prSet presAssocID="{79A6B78A-8E3C-4B1E-AF03-A388AC756357}" presName="sibTrans" presStyleCnt="0"/>
      <dgm:spPr/>
    </dgm:pt>
    <dgm:pt modelId="{A7B072AF-E6AF-47F1-A31B-B9EA1C6FB7BD}" type="pres">
      <dgm:prSet presAssocID="{B069183D-6726-46D5-A584-FCFD342D800A}" presName="node" presStyleLbl="node1" presStyleIdx="2" presStyleCnt="6">
        <dgm:presLayoutVars>
          <dgm:bulletEnabled val="1"/>
        </dgm:presLayoutVars>
      </dgm:prSet>
      <dgm:spPr/>
    </dgm:pt>
    <dgm:pt modelId="{05C60962-15B3-44FD-AB27-B720AEF22CAE}" type="pres">
      <dgm:prSet presAssocID="{4C9A72E6-9CEC-4310-8878-ACE26EC26702}" presName="sibTrans" presStyleCnt="0"/>
      <dgm:spPr/>
    </dgm:pt>
    <dgm:pt modelId="{01280120-1B98-453A-8F3F-AE4BEDDF5FDD}" type="pres">
      <dgm:prSet presAssocID="{02F4E8F3-6D60-47EF-9542-2771D6AC6446}" presName="node" presStyleLbl="node1" presStyleIdx="3" presStyleCnt="6">
        <dgm:presLayoutVars>
          <dgm:bulletEnabled val="1"/>
        </dgm:presLayoutVars>
      </dgm:prSet>
      <dgm:spPr/>
    </dgm:pt>
    <dgm:pt modelId="{4BDD037E-8399-4DCA-84B6-9995C87B5C8B}" type="pres">
      <dgm:prSet presAssocID="{544E3DA7-3CA5-4475-AD2C-DBCBE406576A}" presName="sibTrans" presStyleCnt="0"/>
      <dgm:spPr/>
    </dgm:pt>
    <dgm:pt modelId="{F4147B74-452F-457F-BD74-78B917DEAD1B}" type="pres">
      <dgm:prSet presAssocID="{EE6F271A-F70D-46EE-ADCB-EB74819B8BAA}" presName="node" presStyleLbl="node1" presStyleIdx="4" presStyleCnt="6">
        <dgm:presLayoutVars>
          <dgm:bulletEnabled val="1"/>
        </dgm:presLayoutVars>
      </dgm:prSet>
      <dgm:spPr/>
    </dgm:pt>
    <dgm:pt modelId="{9992AD94-75A6-4668-A814-253175970589}" type="pres">
      <dgm:prSet presAssocID="{85F1AD65-80BC-4275-A062-C3CB79D28D02}" presName="sibTrans" presStyleCnt="0"/>
      <dgm:spPr/>
    </dgm:pt>
    <dgm:pt modelId="{A7212BB2-D0DD-4654-910B-5597987B168B}" type="pres">
      <dgm:prSet presAssocID="{041A9D37-87D7-41AE-8058-DD2DA498893F}" presName="node" presStyleLbl="node1" presStyleIdx="5" presStyleCnt="6">
        <dgm:presLayoutVars>
          <dgm:bulletEnabled val="1"/>
        </dgm:presLayoutVars>
      </dgm:prSet>
      <dgm:spPr/>
    </dgm:pt>
  </dgm:ptLst>
  <dgm:cxnLst>
    <dgm:cxn modelId="{3ADB5709-2395-4E7C-8C4A-34E786B17A82}" type="presOf" srcId="{1A802EF8-544D-4DF6-972F-FC1C8E64B9DB}" destId="{6E0B28A6-2575-4D50-9FA7-E91ED60F4D9A}" srcOrd="0" destOrd="0" presId="urn:microsoft.com/office/officeart/2005/8/layout/default"/>
    <dgm:cxn modelId="{A3550F1E-848F-4467-AE25-C95468802A89}" srcId="{A50ACAB2-F73B-486C-84E9-869BB593DB3E}" destId="{041A9D37-87D7-41AE-8058-DD2DA498893F}" srcOrd="5" destOrd="0" parTransId="{7D4877C8-999F-4B5A-8855-26A31AD5CCFB}" sibTransId="{5AB4EDEA-10EB-44BA-B40F-931973DF65A4}"/>
    <dgm:cxn modelId="{C90B983D-58D9-4458-B9F5-2068429BD831}" type="presOf" srcId="{EE6F271A-F70D-46EE-ADCB-EB74819B8BAA}" destId="{F4147B74-452F-457F-BD74-78B917DEAD1B}" srcOrd="0" destOrd="0" presId="urn:microsoft.com/office/officeart/2005/8/layout/default"/>
    <dgm:cxn modelId="{7C91436C-EC2C-42C1-A6E8-BA9E8F73BD0D}" type="presOf" srcId="{F14C53AD-DE0A-4EE9-B317-9574F0483101}" destId="{DACA0579-B518-426F-ADC0-D7886F318D44}" srcOrd="0" destOrd="0" presId="urn:microsoft.com/office/officeart/2005/8/layout/default"/>
    <dgm:cxn modelId="{8F8DB986-6C10-49B5-843B-2502131F35C8}" srcId="{A50ACAB2-F73B-486C-84E9-869BB593DB3E}" destId="{F14C53AD-DE0A-4EE9-B317-9574F0483101}" srcOrd="1" destOrd="0" parTransId="{E1CF7822-CA21-45E3-BEDB-147A5332470B}" sibTransId="{79A6B78A-8E3C-4B1E-AF03-A388AC756357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C0DE6AB9-948F-4CEF-8A42-BB96E982F63C}" srcId="{A50ACAB2-F73B-486C-84E9-869BB593DB3E}" destId="{02F4E8F3-6D60-47EF-9542-2771D6AC6446}" srcOrd="3" destOrd="0" parTransId="{D880EF0F-A3E9-4DB9-9EA2-7F8DE77FE067}" sibTransId="{544E3DA7-3CA5-4475-AD2C-DBCBE406576A}"/>
    <dgm:cxn modelId="{BE312DCA-0DA9-407A-A347-90A2888EC79B}" type="presOf" srcId="{02F4E8F3-6D60-47EF-9542-2771D6AC6446}" destId="{01280120-1B98-453A-8F3F-AE4BEDDF5FDD}" srcOrd="0" destOrd="0" presId="urn:microsoft.com/office/officeart/2005/8/layout/default"/>
    <dgm:cxn modelId="{D900AFDA-1845-4601-B4D4-C99A16B5D201}" srcId="{A50ACAB2-F73B-486C-84E9-869BB593DB3E}" destId="{B069183D-6726-46D5-A584-FCFD342D800A}" srcOrd="2" destOrd="0" parTransId="{21EE7F63-25CA-4D3C-AE5E-B7C2CD97E3E8}" sibTransId="{4C9A72E6-9CEC-4310-8878-ACE26EC26702}"/>
    <dgm:cxn modelId="{64B41CE3-CE52-4175-B590-D8E869C9A712}" srcId="{A50ACAB2-F73B-486C-84E9-869BB593DB3E}" destId="{EE6F271A-F70D-46EE-ADCB-EB74819B8BAA}" srcOrd="4" destOrd="0" parTransId="{5F77A42F-3734-4988-93A4-5482E8D94E2E}" sibTransId="{85F1AD65-80BC-4275-A062-C3CB79D28D02}"/>
    <dgm:cxn modelId="{7DB113E5-8060-4499-94A8-EE74DD2C88EB}" srcId="{A50ACAB2-F73B-486C-84E9-869BB593DB3E}" destId="{1A802EF8-544D-4DF6-972F-FC1C8E64B9DB}" srcOrd="0" destOrd="0" parTransId="{77121D1D-CCB2-42E5-9C85-44F59C4C4C5C}" sibTransId="{F8F3677C-1BF2-4F37-A34E-149F2753001B}"/>
    <dgm:cxn modelId="{0EF772F3-4519-4401-B77B-C1068B73093A}" type="presOf" srcId="{041A9D37-87D7-41AE-8058-DD2DA498893F}" destId="{A7212BB2-D0DD-4654-910B-5597987B168B}" srcOrd="0" destOrd="0" presId="urn:microsoft.com/office/officeart/2005/8/layout/default"/>
    <dgm:cxn modelId="{F74EF9F9-3F13-4541-B2CA-60A72A979A4E}" type="presOf" srcId="{B069183D-6726-46D5-A584-FCFD342D800A}" destId="{A7B072AF-E6AF-47F1-A31B-B9EA1C6FB7BD}" srcOrd="0" destOrd="0" presId="urn:microsoft.com/office/officeart/2005/8/layout/default"/>
    <dgm:cxn modelId="{ADF5F08C-2019-4412-982A-48FA35E8F915}" type="presParOf" srcId="{66EE4105-C5D8-4A6E-9DE3-BBE2608AA2E4}" destId="{6E0B28A6-2575-4D50-9FA7-E91ED60F4D9A}" srcOrd="0" destOrd="0" presId="urn:microsoft.com/office/officeart/2005/8/layout/default"/>
    <dgm:cxn modelId="{59206C65-0BE3-4F9F-A9CB-9D8CECDE416F}" type="presParOf" srcId="{66EE4105-C5D8-4A6E-9DE3-BBE2608AA2E4}" destId="{3B12199A-1CC5-41DA-97F9-187095369561}" srcOrd="1" destOrd="0" presId="urn:microsoft.com/office/officeart/2005/8/layout/default"/>
    <dgm:cxn modelId="{1FAD8E50-C27E-4297-8926-2CB2C3D357C1}" type="presParOf" srcId="{66EE4105-C5D8-4A6E-9DE3-BBE2608AA2E4}" destId="{DACA0579-B518-426F-ADC0-D7886F318D44}" srcOrd="2" destOrd="0" presId="urn:microsoft.com/office/officeart/2005/8/layout/default"/>
    <dgm:cxn modelId="{CE47DDA5-6D87-4CFD-8665-8EA766DCF082}" type="presParOf" srcId="{66EE4105-C5D8-4A6E-9DE3-BBE2608AA2E4}" destId="{58814E29-3ED6-400E-8100-5BC377E2A391}" srcOrd="3" destOrd="0" presId="urn:microsoft.com/office/officeart/2005/8/layout/default"/>
    <dgm:cxn modelId="{1C87725B-065F-473D-9020-A787E39DF88E}" type="presParOf" srcId="{66EE4105-C5D8-4A6E-9DE3-BBE2608AA2E4}" destId="{A7B072AF-E6AF-47F1-A31B-B9EA1C6FB7BD}" srcOrd="4" destOrd="0" presId="urn:microsoft.com/office/officeart/2005/8/layout/default"/>
    <dgm:cxn modelId="{49FF7551-5930-4C85-A6A0-D5EEF65E1A64}" type="presParOf" srcId="{66EE4105-C5D8-4A6E-9DE3-BBE2608AA2E4}" destId="{05C60962-15B3-44FD-AB27-B720AEF22CAE}" srcOrd="5" destOrd="0" presId="urn:microsoft.com/office/officeart/2005/8/layout/default"/>
    <dgm:cxn modelId="{A603AA55-D86E-4EBC-BEBB-AAB7C559EFE4}" type="presParOf" srcId="{66EE4105-C5D8-4A6E-9DE3-BBE2608AA2E4}" destId="{01280120-1B98-453A-8F3F-AE4BEDDF5FDD}" srcOrd="6" destOrd="0" presId="urn:microsoft.com/office/officeart/2005/8/layout/default"/>
    <dgm:cxn modelId="{A982483C-FD8E-4907-8DAF-626C59847705}" type="presParOf" srcId="{66EE4105-C5D8-4A6E-9DE3-BBE2608AA2E4}" destId="{4BDD037E-8399-4DCA-84B6-9995C87B5C8B}" srcOrd="7" destOrd="0" presId="urn:microsoft.com/office/officeart/2005/8/layout/default"/>
    <dgm:cxn modelId="{F0C78390-ACF4-4CB7-BA9C-E609C26FD218}" type="presParOf" srcId="{66EE4105-C5D8-4A6E-9DE3-BBE2608AA2E4}" destId="{F4147B74-452F-457F-BD74-78B917DEAD1B}" srcOrd="8" destOrd="0" presId="urn:microsoft.com/office/officeart/2005/8/layout/default"/>
    <dgm:cxn modelId="{5713DAB3-C7FF-4124-B822-876A302D0D0D}" type="presParOf" srcId="{66EE4105-C5D8-4A6E-9DE3-BBE2608AA2E4}" destId="{9992AD94-75A6-4668-A814-253175970589}" srcOrd="9" destOrd="0" presId="urn:microsoft.com/office/officeart/2005/8/layout/default"/>
    <dgm:cxn modelId="{D72EA021-6AFC-4051-B221-F53657C2A7DF}" type="presParOf" srcId="{66EE4105-C5D8-4A6E-9DE3-BBE2608AA2E4}" destId="{A7212BB2-D0DD-4654-910B-5597987B16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0ACAB2-F73B-486C-84E9-869BB593DB3E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B069183D-6726-46D5-A584-FCFD342D800A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w przypadku kilku miejsc wykonywania pracy ‒ zasadach dotyczących przemieszczania się między miejscami wykonywania pracy</a:t>
          </a:r>
        </a:p>
      </dgm:t>
    </dgm:pt>
    <dgm:pt modelId="{21EE7F63-25CA-4D3C-AE5E-B7C2CD97E3E8}" type="parTrans" cxnId="{D900AFDA-1845-4601-B4D4-C99A16B5D201}">
      <dgm:prSet/>
      <dgm:spPr/>
      <dgm:t>
        <a:bodyPr/>
        <a:lstStyle/>
        <a:p>
          <a:endParaRPr lang="pl-PL"/>
        </a:p>
      </dgm:t>
    </dgm:pt>
    <dgm:pt modelId="{4C9A72E6-9CEC-4310-8878-ACE26EC26702}" type="sibTrans" cxnId="{D900AFDA-1845-4601-B4D4-C99A16B5D201}">
      <dgm:prSet/>
      <dgm:spPr/>
      <dgm:t>
        <a:bodyPr/>
        <a:lstStyle/>
        <a:p>
          <a:endParaRPr lang="pl-PL"/>
        </a:p>
      </dgm:t>
    </dgm:pt>
    <dgm:pt modelId="{207D0C7E-6D10-40E1-827B-564CC1FDB305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innych niż określone w umowie o pracę przysługujących pracownikowi składnikach wynagrodzenia oraz świadczeniach pieniężnych lub rzeczowych</a:t>
          </a:r>
        </a:p>
      </dgm:t>
    </dgm:pt>
    <dgm:pt modelId="{AB447E11-7EDC-4C11-ABAB-4C093B38ADDA}" type="parTrans" cxnId="{ECF13F16-8969-4184-AC8D-8E0248403EC0}">
      <dgm:prSet/>
      <dgm:spPr/>
      <dgm:t>
        <a:bodyPr/>
        <a:lstStyle/>
        <a:p>
          <a:endParaRPr lang="pl-PL"/>
        </a:p>
      </dgm:t>
    </dgm:pt>
    <dgm:pt modelId="{C8E3558A-DEB7-44FB-A3BB-F44CDF6A4A30}" type="sibTrans" cxnId="{ECF13F16-8969-4184-AC8D-8E0248403EC0}">
      <dgm:prSet/>
      <dgm:spPr/>
      <dgm:t>
        <a:bodyPr/>
        <a:lstStyle/>
        <a:p>
          <a:endParaRPr lang="pl-PL"/>
        </a:p>
      </dgm:t>
    </dgm:pt>
    <dgm:pt modelId="{37369CEC-BEC0-4636-AEB0-E544F079A25A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wymiarze przysługującego pracownikowi płatnego urlopu, w szczególności urlopu wypoczynkowego lub, jeżeli nie jest możliwe jego określenie w dacie przekazywania pracownikowi tej informacji, o zasadach jego ustalania i przyznawania (ustalania długości urlopu wypoczynkowego, zasady wykorzystania urlopu wypoczynkowego</a:t>
          </a:r>
        </a:p>
      </dgm:t>
    </dgm:pt>
    <dgm:pt modelId="{DFE24513-FD29-4F3C-9E46-CA265A80617A}" type="parTrans" cxnId="{56748FB9-6A52-4DE7-B89E-375D9312DF8D}">
      <dgm:prSet/>
      <dgm:spPr/>
      <dgm:t>
        <a:bodyPr/>
        <a:lstStyle/>
        <a:p>
          <a:endParaRPr lang="pl-PL"/>
        </a:p>
      </dgm:t>
    </dgm:pt>
    <dgm:pt modelId="{7C4EE85B-2DF3-4950-882E-C9AFC5D7AD3B}" type="sibTrans" cxnId="{56748FB9-6A52-4DE7-B89E-375D9312DF8D}">
      <dgm:prSet/>
      <dgm:spPr/>
      <dgm:t>
        <a:bodyPr/>
        <a:lstStyle/>
        <a:p>
          <a:endParaRPr lang="pl-PL"/>
        </a:p>
      </dgm:t>
    </dgm:pt>
    <dgm:pt modelId="{4CDAA4BC-46D1-4C42-8F04-3C8CB94DC402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w roku bieżącym i terminu wykorzystania urlopu zaległego, informacji o urlopie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na żądanie)</a:t>
          </a:r>
        </a:p>
      </dgm:t>
    </dgm:pt>
    <dgm:pt modelId="{FCC7D90E-ACDC-455C-B967-41D5639C8029}" type="parTrans" cxnId="{5846A79B-48DE-4982-ADD3-A4F77DF41FE3}">
      <dgm:prSet/>
      <dgm:spPr/>
      <dgm:t>
        <a:bodyPr/>
        <a:lstStyle/>
        <a:p>
          <a:endParaRPr lang="pl-PL"/>
        </a:p>
      </dgm:t>
    </dgm:pt>
    <dgm:pt modelId="{BF1D03F8-1E8E-492A-9CF3-35B56426ED53}" type="sibTrans" cxnId="{5846A79B-48DE-4982-ADD3-A4F77DF41FE3}">
      <dgm:prSet/>
      <dgm:spPr/>
      <dgm:t>
        <a:bodyPr/>
        <a:lstStyle/>
        <a:p>
          <a:endParaRPr lang="pl-PL"/>
        </a:p>
      </dgm:t>
    </dgm:pt>
    <dgm:pt modelId="{F6FEC00A-14E2-43CE-817A-C17BB8B87F95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obowiązujących zasadach rozwiązania stosunku pracy, w tym o wymogach formalnych, długości okresów wypowiedzenia oraz terminie odwołania się do sądu pracy lub – jeżeli nie jest możliwe określenie długości okresów wypowiedzenia</a:t>
          </a:r>
        </a:p>
      </dgm:t>
    </dgm:pt>
    <dgm:pt modelId="{F97D4DCE-1DEB-4B7C-A8D2-D16B49BFE041}" type="parTrans" cxnId="{892CF84C-BF5A-44E4-9082-8B7CAFB9F9F5}">
      <dgm:prSet/>
      <dgm:spPr/>
      <dgm:t>
        <a:bodyPr/>
        <a:lstStyle/>
        <a:p>
          <a:endParaRPr lang="pl-PL"/>
        </a:p>
      </dgm:t>
    </dgm:pt>
    <dgm:pt modelId="{E3B5DCB8-9789-456D-918D-9AA7C07DA913}" type="sibTrans" cxnId="{892CF84C-BF5A-44E4-9082-8B7CAFB9F9F5}">
      <dgm:prSet/>
      <dgm:spPr/>
      <dgm:t>
        <a:bodyPr/>
        <a:lstStyle/>
        <a:p>
          <a:endParaRPr lang="pl-PL"/>
        </a:p>
      </dgm:t>
    </dgm:pt>
    <dgm:pt modelId="{25D3ACC5-2C79-4E45-94EE-3CF6DF732930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w dacie przekazywania pracownikowi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tej informacji – sposobie ustalania takich okresów wypowiedzenia</a:t>
          </a:r>
        </a:p>
      </dgm:t>
    </dgm:pt>
    <dgm:pt modelId="{56937AA0-D611-41B6-9E97-C3A012ACF672}" type="parTrans" cxnId="{F3F7B03F-BB22-442B-A52D-980B3AE9C6D6}">
      <dgm:prSet/>
      <dgm:spPr/>
      <dgm:t>
        <a:bodyPr/>
        <a:lstStyle/>
        <a:p>
          <a:endParaRPr lang="pl-PL"/>
        </a:p>
      </dgm:t>
    </dgm:pt>
    <dgm:pt modelId="{F45B8DB7-F65C-470E-AC1E-BF48E04124DC}" type="sibTrans" cxnId="{F3F7B03F-BB22-442B-A52D-980B3AE9C6D6}">
      <dgm:prSet/>
      <dgm:spPr/>
      <dgm:t>
        <a:bodyPr/>
        <a:lstStyle/>
        <a:p>
          <a:endParaRPr lang="pl-PL"/>
        </a:p>
      </dgm:t>
    </dgm:pt>
    <dgm:pt modelId="{66EE4105-C5D8-4A6E-9DE3-BBE2608AA2E4}" type="pres">
      <dgm:prSet presAssocID="{A50ACAB2-F73B-486C-84E9-869BB593DB3E}" presName="diagram" presStyleCnt="0">
        <dgm:presLayoutVars>
          <dgm:dir/>
          <dgm:resizeHandles val="exact"/>
        </dgm:presLayoutVars>
      </dgm:prSet>
      <dgm:spPr/>
    </dgm:pt>
    <dgm:pt modelId="{A7B072AF-E6AF-47F1-A31B-B9EA1C6FB7BD}" type="pres">
      <dgm:prSet presAssocID="{B069183D-6726-46D5-A584-FCFD342D800A}" presName="node" presStyleLbl="node1" presStyleIdx="0" presStyleCnt="6" custScaleX="120417">
        <dgm:presLayoutVars>
          <dgm:bulletEnabled val="1"/>
        </dgm:presLayoutVars>
      </dgm:prSet>
      <dgm:spPr/>
    </dgm:pt>
    <dgm:pt modelId="{05C60962-15B3-44FD-AB27-B720AEF22CAE}" type="pres">
      <dgm:prSet presAssocID="{4C9A72E6-9CEC-4310-8878-ACE26EC26702}" presName="sibTrans" presStyleCnt="0"/>
      <dgm:spPr/>
    </dgm:pt>
    <dgm:pt modelId="{8CBF9DC0-9E7A-400F-956F-1A661AB740D9}" type="pres">
      <dgm:prSet presAssocID="{207D0C7E-6D10-40E1-827B-564CC1FDB305}" presName="node" presStyleLbl="node1" presStyleIdx="1" presStyleCnt="6" custScaleX="116813">
        <dgm:presLayoutVars>
          <dgm:bulletEnabled val="1"/>
        </dgm:presLayoutVars>
      </dgm:prSet>
      <dgm:spPr/>
    </dgm:pt>
    <dgm:pt modelId="{0087D2BA-4070-4905-B739-C1CF746CA22A}" type="pres">
      <dgm:prSet presAssocID="{C8E3558A-DEB7-44FB-A3BB-F44CDF6A4A30}" presName="sibTrans" presStyleCnt="0"/>
      <dgm:spPr/>
    </dgm:pt>
    <dgm:pt modelId="{EFCC0AA9-6B15-48FB-9F5F-9EEA13952170}" type="pres">
      <dgm:prSet presAssocID="{37369CEC-BEC0-4636-AEB0-E544F079A25A}" presName="node" presStyleLbl="node1" presStyleIdx="2" presStyleCnt="6" custScaleX="127588">
        <dgm:presLayoutVars>
          <dgm:bulletEnabled val="1"/>
        </dgm:presLayoutVars>
      </dgm:prSet>
      <dgm:spPr/>
    </dgm:pt>
    <dgm:pt modelId="{7EC678F8-7A77-469C-AC1A-604F914FA80D}" type="pres">
      <dgm:prSet presAssocID="{7C4EE85B-2DF3-4950-882E-C9AFC5D7AD3B}" presName="sibTrans" presStyleCnt="0"/>
      <dgm:spPr/>
    </dgm:pt>
    <dgm:pt modelId="{2C62FE96-6AC7-4FFE-8DEE-43E9C8F9DD09}" type="pres">
      <dgm:prSet presAssocID="{4CDAA4BC-46D1-4C42-8F04-3C8CB94DC402}" presName="node" presStyleLbl="node1" presStyleIdx="3" presStyleCnt="6" custScaleX="118870" custLinFactNeighborX="-19859" custLinFactNeighborY="6805">
        <dgm:presLayoutVars>
          <dgm:bulletEnabled val="1"/>
        </dgm:presLayoutVars>
      </dgm:prSet>
      <dgm:spPr/>
    </dgm:pt>
    <dgm:pt modelId="{C06F8D6A-F02C-4DE8-B462-606A813D7AC8}" type="pres">
      <dgm:prSet presAssocID="{BF1D03F8-1E8E-492A-9CF3-35B56426ED53}" presName="sibTrans" presStyleCnt="0"/>
      <dgm:spPr/>
    </dgm:pt>
    <dgm:pt modelId="{02FDBB41-C290-485F-8F23-AAAC707BFB70}" type="pres">
      <dgm:prSet presAssocID="{F6FEC00A-14E2-43CE-817A-C17BB8B87F95}" presName="node" presStyleLbl="node1" presStyleIdx="4" presStyleCnt="6" custScaleX="113155" custLinFactNeighborX="-4527" custLinFactNeighborY="2101">
        <dgm:presLayoutVars>
          <dgm:bulletEnabled val="1"/>
        </dgm:presLayoutVars>
      </dgm:prSet>
      <dgm:spPr/>
    </dgm:pt>
    <dgm:pt modelId="{86EDE4C8-7074-4FFB-812B-316A86342860}" type="pres">
      <dgm:prSet presAssocID="{E3B5DCB8-9789-456D-918D-9AA7C07DA913}" presName="sibTrans" presStyleCnt="0"/>
      <dgm:spPr/>
    </dgm:pt>
    <dgm:pt modelId="{BC19F94D-9A5C-4119-9C08-4CDFD4E7A4F2}" type="pres">
      <dgm:prSet presAssocID="{25D3ACC5-2C79-4E45-94EE-3CF6DF732930}" presName="node" presStyleLbl="node1" presStyleIdx="5" presStyleCnt="6" custScaleX="126619" custLinFactNeighborX="12730" custLinFactNeighborY="-2546">
        <dgm:presLayoutVars>
          <dgm:bulletEnabled val="1"/>
        </dgm:presLayoutVars>
      </dgm:prSet>
      <dgm:spPr/>
    </dgm:pt>
  </dgm:ptLst>
  <dgm:cxnLst>
    <dgm:cxn modelId="{ECF13F16-8969-4184-AC8D-8E0248403EC0}" srcId="{A50ACAB2-F73B-486C-84E9-869BB593DB3E}" destId="{207D0C7E-6D10-40E1-827B-564CC1FDB305}" srcOrd="1" destOrd="0" parTransId="{AB447E11-7EDC-4C11-ABAB-4C093B38ADDA}" sibTransId="{C8E3558A-DEB7-44FB-A3BB-F44CDF6A4A30}"/>
    <dgm:cxn modelId="{C5CEEF16-7A51-4259-893C-25FDFE31B3DB}" type="presOf" srcId="{25D3ACC5-2C79-4E45-94EE-3CF6DF732930}" destId="{BC19F94D-9A5C-4119-9C08-4CDFD4E7A4F2}" srcOrd="0" destOrd="0" presId="urn:microsoft.com/office/officeart/2005/8/layout/default"/>
    <dgm:cxn modelId="{E315FD1D-C537-46B6-BE4B-FF222E01E10B}" type="presOf" srcId="{37369CEC-BEC0-4636-AEB0-E544F079A25A}" destId="{EFCC0AA9-6B15-48FB-9F5F-9EEA13952170}" srcOrd="0" destOrd="0" presId="urn:microsoft.com/office/officeart/2005/8/layout/default"/>
    <dgm:cxn modelId="{378F5924-AA3A-4EB7-B0B8-A777A2FA1FEA}" type="presOf" srcId="{F6FEC00A-14E2-43CE-817A-C17BB8B87F95}" destId="{02FDBB41-C290-485F-8F23-AAAC707BFB70}" srcOrd="0" destOrd="0" presId="urn:microsoft.com/office/officeart/2005/8/layout/default"/>
    <dgm:cxn modelId="{BA131F25-DD6D-40D6-8010-FD68E6AA093E}" type="presOf" srcId="{4CDAA4BC-46D1-4C42-8F04-3C8CB94DC402}" destId="{2C62FE96-6AC7-4FFE-8DEE-43E9C8F9DD09}" srcOrd="0" destOrd="0" presId="urn:microsoft.com/office/officeart/2005/8/layout/default"/>
    <dgm:cxn modelId="{F3F7B03F-BB22-442B-A52D-980B3AE9C6D6}" srcId="{A50ACAB2-F73B-486C-84E9-869BB593DB3E}" destId="{25D3ACC5-2C79-4E45-94EE-3CF6DF732930}" srcOrd="5" destOrd="0" parTransId="{56937AA0-D611-41B6-9E97-C3A012ACF672}" sibTransId="{F45B8DB7-F65C-470E-AC1E-BF48E04124DC}"/>
    <dgm:cxn modelId="{892CF84C-BF5A-44E4-9082-8B7CAFB9F9F5}" srcId="{A50ACAB2-F73B-486C-84E9-869BB593DB3E}" destId="{F6FEC00A-14E2-43CE-817A-C17BB8B87F95}" srcOrd="4" destOrd="0" parTransId="{F97D4DCE-1DEB-4B7C-A8D2-D16B49BFE041}" sibTransId="{E3B5DCB8-9789-456D-918D-9AA7C07DA913}"/>
    <dgm:cxn modelId="{E806078B-4AB3-4C47-8217-3CED5A2691EF}" type="presOf" srcId="{A50ACAB2-F73B-486C-84E9-869BB593DB3E}" destId="{66EE4105-C5D8-4A6E-9DE3-BBE2608AA2E4}" srcOrd="0" destOrd="0" presId="urn:microsoft.com/office/officeart/2005/8/layout/default"/>
    <dgm:cxn modelId="{5846A79B-48DE-4982-ADD3-A4F77DF41FE3}" srcId="{A50ACAB2-F73B-486C-84E9-869BB593DB3E}" destId="{4CDAA4BC-46D1-4C42-8F04-3C8CB94DC402}" srcOrd="3" destOrd="0" parTransId="{FCC7D90E-ACDC-455C-B967-41D5639C8029}" sibTransId="{BF1D03F8-1E8E-492A-9CF3-35B56426ED53}"/>
    <dgm:cxn modelId="{56748FB9-6A52-4DE7-B89E-375D9312DF8D}" srcId="{A50ACAB2-F73B-486C-84E9-869BB593DB3E}" destId="{37369CEC-BEC0-4636-AEB0-E544F079A25A}" srcOrd="2" destOrd="0" parTransId="{DFE24513-FD29-4F3C-9E46-CA265A80617A}" sibTransId="{7C4EE85B-2DF3-4950-882E-C9AFC5D7AD3B}"/>
    <dgm:cxn modelId="{D900AFDA-1845-4601-B4D4-C99A16B5D201}" srcId="{A50ACAB2-F73B-486C-84E9-869BB593DB3E}" destId="{B069183D-6726-46D5-A584-FCFD342D800A}" srcOrd="0" destOrd="0" parTransId="{21EE7F63-25CA-4D3C-AE5E-B7C2CD97E3E8}" sibTransId="{4C9A72E6-9CEC-4310-8878-ACE26EC26702}"/>
    <dgm:cxn modelId="{9A2D93EF-1B4B-4EC9-8C68-B41FFD51175C}" type="presOf" srcId="{207D0C7E-6D10-40E1-827B-564CC1FDB305}" destId="{8CBF9DC0-9E7A-400F-956F-1A661AB740D9}" srcOrd="0" destOrd="0" presId="urn:microsoft.com/office/officeart/2005/8/layout/default"/>
    <dgm:cxn modelId="{F74EF9F9-3F13-4541-B2CA-60A72A979A4E}" type="presOf" srcId="{B069183D-6726-46D5-A584-FCFD342D800A}" destId="{A7B072AF-E6AF-47F1-A31B-B9EA1C6FB7BD}" srcOrd="0" destOrd="0" presId="urn:microsoft.com/office/officeart/2005/8/layout/default"/>
    <dgm:cxn modelId="{1C87725B-065F-473D-9020-A787E39DF88E}" type="presParOf" srcId="{66EE4105-C5D8-4A6E-9DE3-BBE2608AA2E4}" destId="{A7B072AF-E6AF-47F1-A31B-B9EA1C6FB7BD}" srcOrd="0" destOrd="0" presId="urn:microsoft.com/office/officeart/2005/8/layout/default"/>
    <dgm:cxn modelId="{49FF7551-5930-4C85-A6A0-D5EEF65E1A64}" type="presParOf" srcId="{66EE4105-C5D8-4A6E-9DE3-BBE2608AA2E4}" destId="{05C60962-15B3-44FD-AB27-B720AEF22CAE}" srcOrd="1" destOrd="0" presId="urn:microsoft.com/office/officeart/2005/8/layout/default"/>
    <dgm:cxn modelId="{C0244597-B9EE-4F20-8744-0112507878F6}" type="presParOf" srcId="{66EE4105-C5D8-4A6E-9DE3-BBE2608AA2E4}" destId="{8CBF9DC0-9E7A-400F-956F-1A661AB740D9}" srcOrd="2" destOrd="0" presId="urn:microsoft.com/office/officeart/2005/8/layout/default"/>
    <dgm:cxn modelId="{064C50C4-C743-4B90-BC34-57FE52304C22}" type="presParOf" srcId="{66EE4105-C5D8-4A6E-9DE3-BBE2608AA2E4}" destId="{0087D2BA-4070-4905-B739-C1CF746CA22A}" srcOrd="3" destOrd="0" presId="urn:microsoft.com/office/officeart/2005/8/layout/default"/>
    <dgm:cxn modelId="{091C8DEA-42BC-4066-B646-7314B2AE3BF1}" type="presParOf" srcId="{66EE4105-C5D8-4A6E-9DE3-BBE2608AA2E4}" destId="{EFCC0AA9-6B15-48FB-9F5F-9EEA13952170}" srcOrd="4" destOrd="0" presId="urn:microsoft.com/office/officeart/2005/8/layout/default"/>
    <dgm:cxn modelId="{53CE4165-73E1-43EC-8001-2DDE978EDDCE}" type="presParOf" srcId="{66EE4105-C5D8-4A6E-9DE3-BBE2608AA2E4}" destId="{7EC678F8-7A77-469C-AC1A-604F914FA80D}" srcOrd="5" destOrd="0" presId="urn:microsoft.com/office/officeart/2005/8/layout/default"/>
    <dgm:cxn modelId="{0CCB101E-3455-493A-8835-EE2E34FEDBE6}" type="presParOf" srcId="{66EE4105-C5D8-4A6E-9DE3-BBE2608AA2E4}" destId="{2C62FE96-6AC7-4FFE-8DEE-43E9C8F9DD09}" srcOrd="6" destOrd="0" presId="urn:microsoft.com/office/officeart/2005/8/layout/default"/>
    <dgm:cxn modelId="{06BBF00C-8E0C-4777-8B92-D6BC0D8F5889}" type="presParOf" srcId="{66EE4105-C5D8-4A6E-9DE3-BBE2608AA2E4}" destId="{C06F8D6A-F02C-4DE8-B462-606A813D7AC8}" srcOrd="7" destOrd="0" presId="urn:microsoft.com/office/officeart/2005/8/layout/default"/>
    <dgm:cxn modelId="{791F96BE-1036-4FDF-8C51-E43EEA281ABC}" type="presParOf" srcId="{66EE4105-C5D8-4A6E-9DE3-BBE2608AA2E4}" destId="{02FDBB41-C290-485F-8F23-AAAC707BFB70}" srcOrd="8" destOrd="0" presId="urn:microsoft.com/office/officeart/2005/8/layout/default"/>
    <dgm:cxn modelId="{B2E1C57B-5DC3-402D-9E70-BC293097EAA4}" type="presParOf" srcId="{66EE4105-C5D8-4A6E-9DE3-BBE2608AA2E4}" destId="{86EDE4C8-7074-4FFB-812B-316A86342860}" srcOrd="9" destOrd="0" presId="urn:microsoft.com/office/officeart/2005/8/layout/default"/>
    <dgm:cxn modelId="{D7B23537-C9E7-4044-983B-CB1207DE8B47}" type="presParOf" srcId="{66EE4105-C5D8-4A6E-9DE3-BBE2608AA2E4}" destId="{BC19F94D-9A5C-4119-9C08-4CDFD4E7A4F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FCA24-CD80-4085-9577-81FC3A75B7ED}">
      <dsp:nvSpPr>
        <dsp:cNvPr id="0" name=""/>
        <dsp:cNvSpPr/>
      </dsp:nvSpPr>
      <dsp:spPr>
        <a:xfrm>
          <a:off x="0" y="1587"/>
          <a:ext cx="3000374" cy="33147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Pracodawca nie może zabronić swojemu pracownikowi pracy w innej firmie. </a:t>
          </a:r>
          <a:br>
            <a:rPr lang="pl-PL" sz="1900" kern="1200" dirty="0">
              <a:solidFill>
                <a:schemeClr val="tx1"/>
              </a:solidFill>
            </a:rPr>
          </a:br>
          <a:r>
            <a:rPr lang="pl-PL" sz="1900" kern="1200" dirty="0">
              <a:solidFill>
                <a:schemeClr val="tx1"/>
              </a:solidFill>
            </a:rPr>
            <a:t>Zniesienie zakazu dotyczy współpracy z inną firmą zarówno na podstawie umowy o pracę, jak i innej umowy, </a:t>
          </a:r>
          <a:br>
            <a:rPr lang="pl-PL" sz="1900" kern="1200" dirty="0">
              <a:solidFill>
                <a:schemeClr val="tx1"/>
              </a:solidFill>
            </a:rPr>
          </a:br>
          <a:r>
            <a:rPr lang="pl-PL" sz="1900" kern="1200" dirty="0">
              <a:solidFill>
                <a:schemeClr val="tx1"/>
              </a:solidFill>
            </a:rPr>
            <a:t>na przykład umowy - zlecenia czy umowy o dzieło.</a:t>
          </a:r>
        </a:p>
      </dsp:txBody>
      <dsp:txXfrm>
        <a:off x="0" y="1587"/>
        <a:ext cx="3000374" cy="3314700"/>
      </dsp:txXfrm>
    </dsp:sp>
    <dsp:sp modelId="{A6FA5480-9177-45C7-9939-D2BC6A7EB67A}">
      <dsp:nvSpPr>
        <dsp:cNvPr id="0" name=""/>
        <dsp:cNvSpPr/>
      </dsp:nvSpPr>
      <dsp:spPr>
        <a:xfrm>
          <a:off x="3300412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</a:rPr>
            <a:t>Zakaz równoległego zatrudnienia obowiązuje tylko wtedy, gdy pracodawca zawrze ze swoim pracownikiem umowę o zakazie konkurencji w trakcie trwania stosunku pracy. </a:t>
          </a:r>
          <a:r>
            <a:rPr lang="pl-PL" sz="1900" kern="1200" dirty="0">
              <a:solidFill>
                <a:schemeClr val="tx1"/>
              </a:solidFill>
            </a:rPr>
            <a:t>Pracownik po jej podpisaniu musi powstrzymać się </a:t>
          </a:r>
          <a:br>
            <a:rPr lang="pl-PL" sz="1900" kern="1200" dirty="0">
              <a:solidFill>
                <a:schemeClr val="tx1"/>
              </a:solidFill>
            </a:rPr>
          </a:br>
          <a:r>
            <a:rPr lang="pl-PL" sz="1900" kern="1200" dirty="0">
              <a:solidFill>
                <a:schemeClr val="tx1"/>
              </a:solidFill>
            </a:rPr>
            <a:t>od podejmowania dodatkowego zajęcia.</a:t>
          </a:r>
        </a:p>
      </dsp:txBody>
      <dsp:txXfrm>
        <a:off x="3300412" y="3"/>
        <a:ext cx="3000374" cy="3317868"/>
      </dsp:txXfrm>
    </dsp:sp>
    <dsp:sp modelId="{43A06931-BAEC-433F-B814-6818B0093122}">
      <dsp:nvSpPr>
        <dsp:cNvPr id="0" name=""/>
        <dsp:cNvSpPr/>
      </dsp:nvSpPr>
      <dsp:spPr>
        <a:xfrm>
          <a:off x="6600824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Ponadto pracodawca może zabronić pracownikowi wykonywania pracy dla innego pracodawcy, gdy uprawniają go do tego inne przepisy. </a:t>
          </a:r>
          <a:br>
            <a:rPr lang="pl-PL" sz="1900" kern="1200" dirty="0">
              <a:solidFill>
                <a:schemeClr val="tx1"/>
              </a:solidFill>
            </a:rPr>
          </a:br>
          <a:r>
            <a:rPr lang="pl-PL" sz="1900" kern="1200" dirty="0">
              <a:solidFill>
                <a:schemeClr val="tx1"/>
              </a:solidFill>
            </a:rPr>
            <a:t>Na przykład przepisy dotyczące zatrudnienia pracowników samorządowych wprost zakazują wykonywania zajęć, które wiązałyby się z naruszeniem obowiązków służbowych.</a:t>
          </a:r>
        </a:p>
      </dsp:txBody>
      <dsp:txXfrm>
        <a:off x="6600824" y="3"/>
        <a:ext cx="3000374" cy="33178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47B74-452F-457F-BD74-78B917DEAD1B}">
      <dsp:nvSpPr>
        <dsp:cNvPr id="0" name=""/>
        <dsp:cNvSpPr/>
      </dsp:nvSpPr>
      <dsp:spPr>
        <a:xfrm>
          <a:off x="194321" y="216"/>
          <a:ext cx="2142455" cy="159731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prawie pracownika do szkoleń, jeżeli pracodawca je zapewnia, w szczególności</a:t>
          </a:r>
        </a:p>
      </dsp:txBody>
      <dsp:txXfrm>
        <a:off x="194321" y="216"/>
        <a:ext cx="2142455" cy="1597316"/>
      </dsp:txXfrm>
    </dsp:sp>
    <dsp:sp modelId="{973AAAAF-AC49-4870-B56A-48E6359E98A1}">
      <dsp:nvSpPr>
        <dsp:cNvPr id="0" name=""/>
        <dsp:cNvSpPr/>
      </dsp:nvSpPr>
      <dsp:spPr>
        <a:xfrm>
          <a:off x="2551021" y="6309"/>
          <a:ext cx="2142455" cy="158512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 ogólnych zasadach polityki szkoleniowej pracodawcy</a:t>
          </a:r>
        </a:p>
      </dsp:txBody>
      <dsp:txXfrm>
        <a:off x="2551021" y="6309"/>
        <a:ext cx="2142455" cy="1585129"/>
      </dsp:txXfrm>
    </dsp:sp>
    <dsp:sp modelId="{59B277D9-AFE2-428C-AEC5-C280A8C9DCBA}">
      <dsp:nvSpPr>
        <dsp:cNvPr id="0" name=""/>
        <dsp:cNvSpPr/>
      </dsp:nvSpPr>
      <dsp:spPr>
        <a:xfrm>
          <a:off x="4907722" y="30695"/>
          <a:ext cx="2142455" cy="153635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układzie zbiorowym pracy lub innym porozumieniu zbiorowym, którym pracownik jest objęty, a w przypadku zawarcia porozumienia zbiorowego poza zakładem pracy przez wspólne organy lub instytucje – nazwie takich organów lub instytucji</a:t>
          </a:r>
        </a:p>
      </dsp:txBody>
      <dsp:txXfrm>
        <a:off x="4907722" y="30695"/>
        <a:ext cx="2142455" cy="1536358"/>
      </dsp:txXfrm>
    </dsp:sp>
    <dsp:sp modelId="{4EAB52F7-F306-483C-8239-8EE8FF78752D}">
      <dsp:nvSpPr>
        <dsp:cNvPr id="0" name=""/>
        <dsp:cNvSpPr/>
      </dsp:nvSpPr>
      <dsp:spPr>
        <a:xfrm>
          <a:off x="7264423" y="42887"/>
          <a:ext cx="2142455" cy="151197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w przypadku, gdy nie ustalono regulaminu pracy – terminie, miejscu, czasie</a:t>
          </a:r>
        </a:p>
      </dsp:txBody>
      <dsp:txXfrm>
        <a:off x="7264423" y="42887"/>
        <a:ext cx="2142455" cy="1511973"/>
      </dsp:txXfrm>
    </dsp:sp>
    <dsp:sp modelId="{7310BDB3-F649-4EAA-9303-1CEED7FABBCC}">
      <dsp:nvSpPr>
        <dsp:cNvPr id="0" name=""/>
        <dsp:cNvSpPr/>
      </dsp:nvSpPr>
      <dsp:spPr>
        <a:xfrm>
          <a:off x="25399" y="1811778"/>
          <a:ext cx="2142455" cy="150588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i częstotliwości wypłacania wynagrodzenia za pracę, porze nocnej oraz przyjętym</a:t>
          </a:r>
        </a:p>
      </dsp:txBody>
      <dsp:txXfrm>
        <a:off x="25399" y="1811778"/>
        <a:ext cx="2142455" cy="1505880"/>
      </dsp:txXfrm>
    </dsp:sp>
    <dsp:sp modelId="{596C2408-C244-4667-85EC-CDC9C43F6FCA}">
      <dsp:nvSpPr>
        <dsp:cNvPr id="0" name=""/>
        <dsp:cNvSpPr/>
      </dsp:nvSpPr>
      <dsp:spPr>
        <a:xfrm>
          <a:off x="2382100" y="1843085"/>
          <a:ext cx="2142455" cy="144326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 danego pracodawcy sposobie potwierdzania przez pracowników przybycia i obecności w pracy oraz usprawiedliwiania nieobecności w pracy.</a:t>
          </a:r>
        </a:p>
      </dsp:txBody>
      <dsp:txXfrm>
        <a:off x="2382100" y="1843085"/>
        <a:ext cx="2142455" cy="1443264"/>
      </dsp:txXfrm>
    </dsp:sp>
    <dsp:sp modelId="{DDA8D0EA-9175-48A7-A5EB-9F4A79267ABB}">
      <dsp:nvSpPr>
        <dsp:cNvPr id="0" name=""/>
        <dsp:cNvSpPr/>
      </dsp:nvSpPr>
      <dsp:spPr>
        <a:xfrm>
          <a:off x="4738800" y="1843085"/>
          <a:ext cx="2142455" cy="144326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Informacje przekaż nie później niż w terminie 7 dni od dnia dopuszczenia pracownika do pracy. Możesz to zrobić również wcześniej, przed nawiązaniem stosunku pracy.</a:t>
          </a:r>
        </a:p>
      </dsp:txBody>
      <dsp:txXfrm>
        <a:off x="4738800" y="1843085"/>
        <a:ext cx="2142455" cy="1443264"/>
      </dsp:txXfrm>
    </dsp:sp>
    <dsp:sp modelId="{CF59CD1E-9C1E-4962-9A03-7FF6FE04BC71}">
      <dsp:nvSpPr>
        <dsp:cNvPr id="0" name=""/>
        <dsp:cNvSpPr/>
      </dsp:nvSpPr>
      <dsp:spPr>
        <a:xfrm>
          <a:off x="7095501" y="1836735"/>
          <a:ext cx="2480299" cy="14559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Musisz także poinformować pracownika, w terminie 30 dni od dnia dopuszczenia pracownika do pracy, o nazwie instytucji zabezpieczenia społecznego, do których wpływają składki na ubezpieczenia społeczne oraz informacje na temat ochrony związanej z zabezpieczeniem społecznym, zapewnianej przez pracodawcę.</a:t>
          </a:r>
        </a:p>
      </dsp:txBody>
      <dsp:txXfrm>
        <a:off x="7095501" y="1836735"/>
        <a:ext cx="2480299" cy="14559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47B74-452F-457F-BD74-78B917DEAD1B}">
      <dsp:nvSpPr>
        <dsp:cNvPr id="0" name=""/>
        <dsp:cNvSpPr/>
      </dsp:nvSpPr>
      <dsp:spPr>
        <a:xfrm>
          <a:off x="6345" y="101789"/>
          <a:ext cx="2395611" cy="143736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prawie pracownika do szkoleń, jeżeli pracodawca je zapewnia, w szczególności</a:t>
          </a:r>
        </a:p>
      </dsp:txBody>
      <dsp:txXfrm>
        <a:off x="6345" y="101789"/>
        <a:ext cx="2395611" cy="1437367"/>
      </dsp:txXfrm>
    </dsp:sp>
    <dsp:sp modelId="{973AAAAF-AC49-4870-B56A-48E6359E98A1}">
      <dsp:nvSpPr>
        <dsp:cNvPr id="0" name=""/>
        <dsp:cNvSpPr/>
      </dsp:nvSpPr>
      <dsp:spPr>
        <a:xfrm>
          <a:off x="2641518" y="101789"/>
          <a:ext cx="2395611" cy="143736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 ogólnych zasadach polityki szkoleniowej pracodawcy</a:t>
          </a:r>
        </a:p>
      </dsp:txBody>
      <dsp:txXfrm>
        <a:off x="2641518" y="101789"/>
        <a:ext cx="2395611" cy="1437367"/>
      </dsp:txXfrm>
    </dsp:sp>
    <dsp:sp modelId="{59B277D9-AFE2-428C-AEC5-C280A8C9DCBA}">
      <dsp:nvSpPr>
        <dsp:cNvPr id="0" name=""/>
        <dsp:cNvSpPr/>
      </dsp:nvSpPr>
      <dsp:spPr>
        <a:xfrm>
          <a:off x="5276691" y="101789"/>
          <a:ext cx="4318162" cy="143736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układzie zbiorowym pracy lub innym porozumieniu zbiorowym, którym pracownik jest objęty, a w przypadku zawarcia porozumienia zbiorowego poza zakładem pracy przez wspólne organy lub instytucje – nazwie takich organów lub instytucji</a:t>
          </a:r>
        </a:p>
      </dsp:txBody>
      <dsp:txXfrm>
        <a:off x="5276691" y="101789"/>
        <a:ext cx="4318162" cy="1437367"/>
      </dsp:txXfrm>
    </dsp:sp>
    <dsp:sp modelId="{4EAB52F7-F306-483C-8239-8EE8FF78752D}">
      <dsp:nvSpPr>
        <dsp:cNvPr id="0" name=""/>
        <dsp:cNvSpPr/>
      </dsp:nvSpPr>
      <dsp:spPr>
        <a:xfrm>
          <a:off x="668" y="1778718"/>
          <a:ext cx="3793211" cy="143736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w przypadku, gdy nie ustalono regulaminu pracy </a:t>
          </a:r>
          <a:br>
            <a:rPr lang="pl-PL" sz="1200" kern="1200" dirty="0">
              <a:solidFill>
                <a:schemeClr val="tx1"/>
              </a:solidFill>
            </a:rPr>
          </a:br>
          <a:r>
            <a:rPr lang="pl-PL" sz="1200" kern="1200" dirty="0">
              <a:solidFill>
                <a:schemeClr val="tx1"/>
              </a:solidFill>
            </a:rPr>
            <a:t>– terminie, miejscu, czasie i częstotliwości wypłacania wynagrodzenia za pracę, porze nocnej oraz przyjętym u danego pracodawcy sposobie potwierdzania przez pracowników przybycia i obecności w pracy oraz usprawiedliwiania nieobecności w pracy.</a:t>
          </a:r>
        </a:p>
      </dsp:txBody>
      <dsp:txXfrm>
        <a:off x="668" y="1778718"/>
        <a:ext cx="3793211" cy="1437367"/>
      </dsp:txXfrm>
    </dsp:sp>
    <dsp:sp modelId="{DDA8D0EA-9175-48A7-A5EB-9F4A79267ABB}">
      <dsp:nvSpPr>
        <dsp:cNvPr id="0" name=""/>
        <dsp:cNvSpPr/>
      </dsp:nvSpPr>
      <dsp:spPr>
        <a:xfrm>
          <a:off x="4033441" y="1778718"/>
          <a:ext cx="2395611" cy="143736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</a:rPr>
            <a:t>Informacje przekaż nie później niż w terminie 7 dni od dnia dopuszczenia pracownika do pracy. Możesz to zrobić również wcześniej, przed nawiązaniem stosunku pracy.</a:t>
          </a:r>
        </a:p>
      </dsp:txBody>
      <dsp:txXfrm>
        <a:off x="4033441" y="1778718"/>
        <a:ext cx="2395611" cy="1437367"/>
      </dsp:txXfrm>
    </dsp:sp>
    <dsp:sp modelId="{CF59CD1E-9C1E-4962-9A03-7FF6FE04BC71}">
      <dsp:nvSpPr>
        <dsp:cNvPr id="0" name=""/>
        <dsp:cNvSpPr/>
      </dsp:nvSpPr>
      <dsp:spPr>
        <a:xfrm>
          <a:off x="6668614" y="1778718"/>
          <a:ext cx="2931917" cy="143736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Musisz także poinformować pracownika, w terminie 30 dni od dnia dopuszczenia pracownika do pracy, o nazwie instytucji zabezpieczenia społecznego, do których wpływają składki na ubezpieczenia społeczne oraz informacje na temat ochrony związanej z zabezpieczeniem społecznym, zapewnianej przez pracodawcę.</a:t>
          </a:r>
        </a:p>
      </dsp:txBody>
      <dsp:txXfrm>
        <a:off x="6668614" y="1778718"/>
        <a:ext cx="2931917" cy="14373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50A28-5466-488D-B697-096E94CCF1D0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państwie lub państwach, w których ma być wykonywana praca za granicą oraz</a:t>
          </a:r>
        </a:p>
      </dsp:txBody>
      <dsp:txXfrm>
        <a:off x="720090" y="1230"/>
        <a:ext cx="2550318" cy="1530191"/>
      </dsp:txXfrm>
    </dsp:sp>
    <dsp:sp modelId="{1F2C1D11-B693-4B8B-AC7D-C07671B1975F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o przewidywanym czasie trwania tej pracy</a:t>
          </a:r>
        </a:p>
      </dsp:txBody>
      <dsp:txXfrm>
        <a:off x="3525440" y="1230"/>
        <a:ext cx="2550318" cy="1530191"/>
      </dsp:txXfrm>
    </dsp:sp>
    <dsp:sp modelId="{915D1965-9BE5-467D-BE3C-CFE7803BAA68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walucie, w której zostanie wypłacone wynagrodzenie</a:t>
          </a:r>
        </a:p>
      </dsp:txBody>
      <dsp:txXfrm>
        <a:off x="6330791" y="1230"/>
        <a:ext cx="2550318" cy="1530191"/>
      </dsp:txXfrm>
    </dsp:sp>
    <dsp:sp modelId="{79185AFD-D4FD-412D-AD02-2E3464AB04BD}">
      <dsp:nvSpPr>
        <dsp:cNvPr id="0" name=""/>
        <dsp:cNvSpPr/>
      </dsp:nvSpPr>
      <dsp:spPr>
        <a:xfrm>
          <a:off x="1752599" y="1786453"/>
          <a:ext cx="3290650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 stosownych przypadkach świadczeniach pieniężnych lub rzeczowych, związanych z wykonywaniem przydzielonej pracy</a:t>
          </a:r>
        </a:p>
      </dsp:txBody>
      <dsp:txXfrm>
        <a:off x="1752599" y="1786453"/>
        <a:ext cx="3290650" cy="1530191"/>
      </dsp:txXfrm>
    </dsp:sp>
    <dsp:sp modelId="{7B056248-7525-4F1D-B569-F4F7FB2B7232}">
      <dsp:nvSpPr>
        <dsp:cNvPr id="0" name=""/>
        <dsp:cNvSpPr/>
      </dsp:nvSpPr>
      <dsp:spPr>
        <a:xfrm>
          <a:off x="5298281" y="1786453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o tym, czy jest zapewniony powrót pracownika.</a:t>
          </a:r>
        </a:p>
      </dsp:txBody>
      <dsp:txXfrm>
        <a:off x="5298281" y="1786453"/>
        <a:ext cx="2550318" cy="15301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77E17-90FF-4A15-813D-C03123D43647}">
      <dsp:nvSpPr>
        <dsp:cNvPr id="0" name=""/>
        <dsp:cNvSpPr/>
      </dsp:nvSpPr>
      <dsp:spPr>
        <a:xfrm>
          <a:off x="3663" y="139217"/>
          <a:ext cx="1835385" cy="175466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Możesz zatrudnić pracownika na okres próbny, który nie może przekraczać 3 miesięcy.</a:t>
          </a:r>
        </a:p>
      </dsp:txBody>
      <dsp:txXfrm>
        <a:off x="3663" y="139217"/>
        <a:ext cx="1835385" cy="1754669"/>
      </dsp:txXfrm>
    </dsp:sp>
    <dsp:sp modelId="{41716CBE-6E7A-4CA2-9190-168A2391E626}">
      <dsp:nvSpPr>
        <dsp:cNvPr id="0" name=""/>
        <dsp:cNvSpPr/>
      </dsp:nvSpPr>
      <dsp:spPr>
        <a:xfrm>
          <a:off x="2022587" y="46037"/>
          <a:ext cx="3060505" cy="194103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Wyjątkiem od 3-miesięcznego okresu umowy na okres próbny jest sytuacja, gdy uzgodnisz z pracownikiem, że umowa przedłuża się o czas urlopu, a także o czas innej usprawiedliwionej nieobecności pracownika w pracy, jeżeli wystąpią takie nieobecności.</a:t>
          </a:r>
        </a:p>
      </dsp:txBody>
      <dsp:txXfrm>
        <a:off x="2022587" y="46037"/>
        <a:ext cx="3060505" cy="1941030"/>
      </dsp:txXfrm>
    </dsp:sp>
    <dsp:sp modelId="{CA312D3B-494D-4046-ACAE-AA3982B05448}">
      <dsp:nvSpPr>
        <dsp:cNvPr id="0" name=""/>
        <dsp:cNvSpPr/>
      </dsp:nvSpPr>
      <dsp:spPr>
        <a:xfrm>
          <a:off x="5266631" y="1586"/>
          <a:ext cx="4330904" cy="202993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Umowę o pracę na okres próbny możesz zawrzeć z pracownikiem na okres nieprzekraczający:  1 miesiąca – w przypadku zamiaru zawarcia umowy o pracę na czas określony krótszy niż 6 miesięcy; 2 miesięcy – w przypadku zamiaru zawarcia umowy o pracę na czas określony wynoszący co najmniej 6 miesięcy i krótszy niż 12 miesięcy.</a:t>
          </a:r>
        </a:p>
      </dsp:txBody>
      <dsp:txXfrm>
        <a:off x="5266631" y="1586"/>
        <a:ext cx="4330904" cy="2029932"/>
      </dsp:txXfrm>
    </dsp:sp>
    <dsp:sp modelId="{52CECEEE-B229-4335-9E25-2EB5CD3BD92E}">
      <dsp:nvSpPr>
        <dsp:cNvPr id="0" name=""/>
        <dsp:cNvSpPr/>
      </dsp:nvSpPr>
      <dsp:spPr>
        <a:xfrm>
          <a:off x="88898" y="2215057"/>
          <a:ext cx="4462703" cy="110123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Te okresy można wydłużyć, nie więcej jednak niż o 1 miesiąc, jeżeli będzie to uzasadnione rodzajem pracy.</a:t>
          </a:r>
        </a:p>
      </dsp:txBody>
      <dsp:txXfrm>
        <a:off x="88898" y="2215057"/>
        <a:ext cx="4462703" cy="1101231"/>
      </dsp:txXfrm>
    </dsp:sp>
    <dsp:sp modelId="{3C70DD28-43F0-4A22-A56C-1AC81FE91976}">
      <dsp:nvSpPr>
        <dsp:cNvPr id="0" name=""/>
        <dsp:cNvSpPr/>
      </dsp:nvSpPr>
      <dsp:spPr>
        <a:xfrm>
          <a:off x="4735140" y="2215057"/>
          <a:ext cx="4777160" cy="1101231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Dopuszczalne jest tylko jednokrotne ponowne zawarcie umowy na okres próbny, jeżeli pracownik ma być zatrudniony w celu wykonywania innego rodzaju pracy.</a:t>
          </a:r>
        </a:p>
      </dsp:txBody>
      <dsp:txXfrm>
        <a:off x="4735140" y="2215057"/>
        <a:ext cx="4777160" cy="11012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F4FE8-7D2E-4A5E-9529-9990DF237F85}">
      <dsp:nvSpPr>
        <dsp:cNvPr id="0" name=""/>
        <dsp:cNvSpPr/>
      </dsp:nvSpPr>
      <dsp:spPr>
        <a:xfrm>
          <a:off x="366333" y="1590"/>
          <a:ext cx="2508125" cy="2581087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 oświadczeniu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o wypowiedzeniu umowy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 o pracę zawartej na czas określony musisz wskazać przyczynę uzasadniającą wypowiedzenie i zawiadomić reprezentującą pracownika zakładową organizację związkową o zamiarze wypowiedzenia pracownikowi umowy o pracę zawartej na czas określony.</a:t>
          </a:r>
        </a:p>
      </dsp:txBody>
      <dsp:txXfrm>
        <a:off x="366333" y="1590"/>
        <a:ext cx="2508125" cy="2581087"/>
      </dsp:txXfrm>
    </dsp:sp>
    <dsp:sp modelId="{72DE16FE-1B63-429E-9251-8876505183F3}">
      <dsp:nvSpPr>
        <dsp:cNvPr id="0" name=""/>
        <dsp:cNvSpPr/>
      </dsp:nvSpPr>
      <dsp:spPr>
        <a:xfrm>
          <a:off x="3125272" y="26985"/>
          <a:ext cx="2886426" cy="253029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Sąd pracy w razie ustalenia,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że wypowiedzenie umowy o pracę zawartej na czas określony jest nieuzasadnione lub narusza przepisy o wypowiadaniu umów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o pracę, będzie orzekał o: bezskuteczności wypowiedzenia, przywróceniu pracownika do pracy na poprzednich warunkach, jeżeli umowa uległa już rozwiązaniu, odszkodowaniu.</a:t>
          </a:r>
        </a:p>
      </dsp:txBody>
      <dsp:txXfrm>
        <a:off x="3125272" y="26985"/>
        <a:ext cx="2886426" cy="2530297"/>
      </dsp:txXfrm>
    </dsp:sp>
    <dsp:sp modelId="{FE55273F-3C5A-41A0-BF16-49664F82EB69}">
      <dsp:nvSpPr>
        <dsp:cNvPr id="0" name=""/>
        <dsp:cNvSpPr/>
      </dsp:nvSpPr>
      <dsp:spPr>
        <a:xfrm>
          <a:off x="6262511" y="2"/>
          <a:ext cx="2972355" cy="25842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Jeżeli, zanim sąd rozstrzygnie sprawę, upłynie termin, do którego umowa o pracę zawarta na czas określony miała trwać, albo gdy uzna, że przywrócenie do pracy byłoby niewskazane ze względu na krótki okres, jaki pozostał do upływu tego terminu,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to pracownikowi będzie przysługiwało wyłącznie odszkodowanie.</a:t>
          </a:r>
        </a:p>
      </dsp:txBody>
      <dsp:txXfrm>
        <a:off x="6262511" y="2"/>
        <a:ext cx="2972355" cy="2584262"/>
      </dsp:txXfrm>
    </dsp:sp>
    <dsp:sp modelId="{5357235D-1DC8-42E4-B5EE-5446E9044218}">
      <dsp:nvSpPr>
        <dsp:cNvPr id="0" name=""/>
        <dsp:cNvSpPr/>
      </dsp:nvSpPr>
      <dsp:spPr>
        <a:xfrm>
          <a:off x="410401" y="2835078"/>
          <a:ext cx="8780397" cy="48279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Oznacza to, że zastosowanie będą miały analogiczne zasady jak w przypadku umów o pracę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zawartych na czas nieokreślony</a:t>
          </a:r>
          <a:r>
            <a:rPr lang="pl-PL" sz="1200" kern="1200" dirty="0"/>
            <a:t>.</a:t>
          </a:r>
        </a:p>
      </dsp:txBody>
      <dsp:txXfrm>
        <a:off x="410401" y="2835078"/>
        <a:ext cx="8780397" cy="4827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608E9-96B9-421E-B8AA-48E69B1BB78E}">
      <dsp:nvSpPr>
        <dsp:cNvPr id="0" name=""/>
        <dsp:cNvSpPr/>
      </dsp:nvSpPr>
      <dsp:spPr>
        <a:xfrm>
          <a:off x="1172" y="287672"/>
          <a:ext cx="4570883" cy="2742530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Musisz informować wszystkich pracowników o możliwości awansu oraz o wolnych stanowiskach pracy.</a:t>
          </a:r>
        </a:p>
      </dsp:txBody>
      <dsp:txXfrm>
        <a:off x="1172" y="287672"/>
        <a:ext cx="4570883" cy="2742530"/>
      </dsp:txXfrm>
    </dsp:sp>
    <dsp:sp modelId="{B56DCB0B-9235-4B1E-885C-A3C8935ECED2}">
      <dsp:nvSpPr>
        <dsp:cNvPr id="0" name=""/>
        <dsp:cNvSpPr/>
      </dsp:nvSpPr>
      <dsp:spPr>
        <a:xfrm>
          <a:off x="5029144" y="287672"/>
          <a:ext cx="4570883" cy="274253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Pracownicy będą mogli uczestniczyć w takich procedurach i ubiegać się </a:t>
          </a:r>
          <a:br>
            <a:rPr lang="pl-PL" sz="2400" kern="1200" dirty="0">
              <a:solidFill>
                <a:schemeClr val="tx1"/>
              </a:solidFill>
            </a:rPr>
          </a:br>
          <a:r>
            <a:rPr lang="pl-PL" sz="2400" kern="1200" dirty="0">
              <a:solidFill>
                <a:schemeClr val="tx1"/>
              </a:solidFill>
            </a:rPr>
            <a:t>o wolne stanowiska pracy.</a:t>
          </a:r>
        </a:p>
      </dsp:txBody>
      <dsp:txXfrm>
        <a:off x="5029144" y="287672"/>
        <a:ext cx="4570883" cy="27425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6D69D-A4BE-44B4-8CD8-71C92FAB1021}">
      <dsp:nvSpPr>
        <dsp:cNvPr id="0" name=""/>
        <dsp:cNvSpPr/>
      </dsp:nvSpPr>
      <dsp:spPr>
        <a:xfrm>
          <a:off x="2812" y="77785"/>
          <a:ext cx="2231528" cy="160023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Pracownikowi przysługuje w ciągu roku kalendarzowego urlop opiekuńczy w celu zapewnienia osobistej opieki lub wsparcia osobie: będącej członkiem rodziny lub zamieszkującej w tym samym gospodarstwie domowym, która wymaga opieki lub wsparcia z poważnych względów medycznych.</a:t>
          </a:r>
        </a:p>
      </dsp:txBody>
      <dsp:txXfrm>
        <a:off x="2812" y="77785"/>
        <a:ext cx="2231528" cy="1600233"/>
      </dsp:txXfrm>
    </dsp:sp>
    <dsp:sp modelId="{BED179CE-6176-4295-8D0F-27B0FF3FE31B}">
      <dsp:nvSpPr>
        <dsp:cNvPr id="0" name=""/>
        <dsp:cNvSpPr/>
      </dsp:nvSpPr>
      <dsp:spPr>
        <a:xfrm>
          <a:off x="2457494" y="208443"/>
          <a:ext cx="2231528" cy="1338917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Urlop ten można wykorzystać jednorazowo lub w częściach. Wymiar urlopu wynosi 5 dni, a pracownik nie pobiera z tytułu korzystania z niego wynagrodzenia.</a:t>
          </a:r>
        </a:p>
      </dsp:txBody>
      <dsp:txXfrm>
        <a:off x="2457494" y="208443"/>
        <a:ext cx="2231528" cy="1338917"/>
      </dsp:txXfrm>
    </dsp:sp>
    <dsp:sp modelId="{4822EB7C-1D20-4A36-BF69-2C2AB4B16992}">
      <dsp:nvSpPr>
        <dsp:cNvPr id="0" name=""/>
        <dsp:cNvSpPr/>
      </dsp:nvSpPr>
      <dsp:spPr>
        <a:xfrm>
          <a:off x="4912176" y="208443"/>
          <a:ext cx="2231528" cy="133891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solidFill>
                <a:schemeClr val="tx1"/>
              </a:solidFill>
            </a:rPr>
            <a:t>Za członka rodziny uważamy syna, córkę, matkę, ojca lub małżonka.</a:t>
          </a:r>
        </a:p>
      </dsp:txBody>
      <dsp:txXfrm>
        <a:off x="4912176" y="208443"/>
        <a:ext cx="2231528" cy="1338917"/>
      </dsp:txXfrm>
    </dsp:sp>
    <dsp:sp modelId="{ED85FC19-FEC7-4802-867A-C98B20A19014}">
      <dsp:nvSpPr>
        <dsp:cNvPr id="0" name=""/>
        <dsp:cNvSpPr/>
      </dsp:nvSpPr>
      <dsp:spPr>
        <a:xfrm>
          <a:off x="7366858" y="115891"/>
          <a:ext cx="2231528" cy="152402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Urlopu udzielasz na wniosek pracownika, złożony w postaci papierowej lub elektronicznej w terminie nie krótszym niż 1 dzień przed rozpoczęciem korzystania z tego urlopu.</a:t>
          </a:r>
        </a:p>
      </dsp:txBody>
      <dsp:txXfrm>
        <a:off x="7366858" y="115891"/>
        <a:ext cx="2231528" cy="1524022"/>
      </dsp:txXfrm>
    </dsp:sp>
    <dsp:sp modelId="{A42FE243-330D-4282-8AD4-3CF8B1F786EE}">
      <dsp:nvSpPr>
        <dsp:cNvPr id="0" name=""/>
        <dsp:cNvSpPr/>
      </dsp:nvSpPr>
      <dsp:spPr>
        <a:xfrm>
          <a:off x="444499" y="1901172"/>
          <a:ext cx="3802837" cy="133891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Informacje wymagane we wniosku: imię i nazwisko osoby, która wymaga znacznej opieki lub znacznego wsparcia z poważnych względów medycznych, przyczyna konieczności zapewnienia przez pracownika osobistej opieki lub wsparcia,</a:t>
          </a:r>
          <a:br>
            <a:rPr lang="pl-PL" sz="1200" kern="1200" dirty="0">
              <a:solidFill>
                <a:schemeClr val="tx1"/>
              </a:solidFill>
            </a:rPr>
          </a:br>
          <a:r>
            <a:rPr lang="pl-PL" sz="1200" kern="1200" dirty="0">
              <a:solidFill>
                <a:schemeClr val="tx1"/>
              </a:solidFill>
            </a:rPr>
            <a:t>w przypadku członka rodziny – stopień pokrewieństwa z pracownikiem, a w przypadku osoby niebędącej członkiem rodziny ‒ adres zamieszkania tej osoby.</a:t>
          </a:r>
        </a:p>
      </dsp:txBody>
      <dsp:txXfrm>
        <a:off x="444499" y="1901172"/>
        <a:ext cx="3802837" cy="1338917"/>
      </dsp:txXfrm>
    </dsp:sp>
    <dsp:sp modelId="{3EBAF3E7-52CC-4D16-B07D-576DABBE6428}">
      <dsp:nvSpPr>
        <dsp:cNvPr id="0" name=""/>
        <dsp:cNvSpPr/>
      </dsp:nvSpPr>
      <dsp:spPr>
        <a:xfrm>
          <a:off x="4470489" y="1901172"/>
          <a:ext cx="2231528" cy="133891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We wniosku nie trzeba podawać szczegółowych informacji o stanie zdrowia osoby, której pracownik zapewnia osobistą opiekę. Wystarczy wskazać na konieczność zapewnienia osobistej opieki lub wsparcia przez pracownika.</a:t>
          </a:r>
        </a:p>
      </dsp:txBody>
      <dsp:txXfrm>
        <a:off x="4470489" y="1901172"/>
        <a:ext cx="2231528" cy="1338917"/>
      </dsp:txXfrm>
    </dsp:sp>
    <dsp:sp modelId="{BEE12431-F1AA-4D05-ABF4-A9C72ECF2A4F}">
      <dsp:nvSpPr>
        <dsp:cNvPr id="0" name=""/>
        <dsp:cNvSpPr/>
      </dsp:nvSpPr>
      <dsp:spPr>
        <a:xfrm>
          <a:off x="6925171" y="1901172"/>
          <a:ext cx="2231528" cy="1338917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Za czas urlopu opiekuńczego pracownik nie zachowuje prawa do wynagrodzenia</a:t>
          </a:r>
          <a:r>
            <a:rPr lang="pl-PL" sz="1200" kern="1200" dirty="0"/>
            <a:t>.</a:t>
          </a:r>
        </a:p>
      </dsp:txBody>
      <dsp:txXfrm>
        <a:off x="6925171" y="1901172"/>
        <a:ext cx="2231528" cy="13389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F443A-4610-494A-942F-7A5CDBDBB9A4}">
      <dsp:nvSpPr>
        <dsp:cNvPr id="0" name=""/>
        <dsp:cNvSpPr/>
      </dsp:nvSpPr>
      <dsp:spPr>
        <a:xfrm>
          <a:off x="431801" y="1230"/>
          <a:ext cx="3126894" cy="1530191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Pracownikowi przysługuje zwolnienie od pracy z powodu działania siły wyższej w pilnych sprawach rodzinnych spowodowanych chorobą lub wypadkiem.</a:t>
          </a:r>
        </a:p>
      </dsp:txBody>
      <dsp:txXfrm>
        <a:off x="431801" y="1230"/>
        <a:ext cx="3126894" cy="1530191"/>
      </dsp:txXfrm>
    </dsp:sp>
    <dsp:sp modelId="{95D8E784-DF4E-47B9-BEBF-98F806F0B548}">
      <dsp:nvSpPr>
        <dsp:cNvPr id="0" name=""/>
        <dsp:cNvSpPr/>
      </dsp:nvSpPr>
      <dsp:spPr>
        <a:xfrm>
          <a:off x="3813728" y="1230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Wymiar zwolnienia wynosi 2 dni lub 16 godzin w ciągu roku kalendarzowego.</a:t>
          </a:r>
        </a:p>
      </dsp:txBody>
      <dsp:txXfrm>
        <a:off x="3813728" y="1230"/>
        <a:ext cx="2550318" cy="1530191"/>
      </dsp:txXfrm>
    </dsp:sp>
    <dsp:sp modelId="{6E2725D8-45E6-4D55-8F78-53717530E24E}">
      <dsp:nvSpPr>
        <dsp:cNvPr id="0" name=""/>
        <dsp:cNvSpPr/>
      </dsp:nvSpPr>
      <dsp:spPr>
        <a:xfrm>
          <a:off x="6619079" y="1230"/>
          <a:ext cx="2550318" cy="1530191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Pracownik korzystający z tego zwolnienia zachowuje prawo do połowy wynagrodzenia.</a:t>
          </a:r>
        </a:p>
      </dsp:txBody>
      <dsp:txXfrm>
        <a:off x="6619079" y="1230"/>
        <a:ext cx="2550318" cy="1530191"/>
      </dsp:txXfrm>
    </dsp:sp>
    <dsp:sp modelId="{0DB0C008-C5E6-46DE-8E3E-DE2AE04EDF7C}">
      <dsp:nvSpPr>
        <dsp:cNvPr id="0" name=""/>
        <dsp:cNvSpPr/>
      </dsp:nvSpPr>
      <dsp:spPr>
        <a:xfrm>
          <a:off x="1358893" y="1786453"/>
          <a:ext cx="3354153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Masz obowiązek udzielić tego zwolnienia na wniosek pracownika zgłoszony najpóźniej w dniu korzystania z tego zwolnienia.</a:t>
          </a:r>
        </a:p>
      </dsp:txBody>
      <dsp:txXfrm>
        <a:off x="1358893" y="1786453"/>
        <a:ext cx="3354153" cy="1530191"/>
      </dsp:txXfrm>
    </dsp:sp>
    <dsp:sp modelId="{199537F5-8315-4CAD-A658-7F57C8F22E03}">
      <dsp:nvSpPr>
        <dsp:cNvPr id="0" name=""/>
        <dsp:cNvSpPr/>
      </dsp:nvSpPr>
      <dsp:spPr>
        <a:xfrm>
          <a:off x="4968079" y="1786453"/>
          <a:ext cx="3274226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Tak jak w przypadku urlopu na żądanie, pracownik może złożyć wniosek w każdej dostępnej formie.</a:t>
          </a:r>
        </a:p>
      </dsp:txBody>
      <dsp:txXfrm>
        <a:off x="4968079" y="1786453"/>
        <a:ext cx="3274226" cy="15301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15A0C-CB91-41AE-9F10-85CB63122660}">
      <dsp:nvSpPr>
        <dsp:cNvPr id="0" name=""/>
        <dsp:cNvSpPr/>
      </dsp:nvSpPr>
      <dsp:spPr>
        <a:xfrm>
          <a:off x="5035" y="22561"/>
          <a:ext cx="3124270" cy="1510501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Pracownik wychowujący dziecko do ukończenia przez nie 8. roku życia może złożyć wniosek o zastosowanie elastycznej organizacji pracy. Musi to zrobić w terminie nie krótszym niż 21 dni przed planowanym rozpoczęciem korzystania z elastycznej organizacji pracy.</a:t>
          </a:r>
        </a:p>
      </dsp:txBody>
      <dsp:txXfrm>
        <a:off x="5035" y="22561"/>
        <a:ext cx="3124270" cy="1510501"/>
      </dsp:txXfrm>
    </dsp:sp>
    <dsp:sp modelId="{3F5A30C6-69D5-4BFB-966B-CA25590DD7DA}">
      <dsp:nvSpPr>
        <dsp:cNvPr id="0" name=""/>
        <dsp:cNvSpPr/>
      </dsp:nvSpPr>
      <dsp:spPr>
        <a:xfrm>
          <a:off x="3381056" y="22561"/>
          <a:ext cx="2991220" cy="15105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We wniosku o elastyczną organizację pracy pracownik wskazuje: imię i nazwisko oraz datę urodzenia dziecka; przyczynę konieczności skorzystania z elastycznej organizacji pracy; termin rozpoczęcia i zakończenia korzystania z elastycznej organizacji pracy ; rodzaj elastycznej organizacji pracy, z której pracownik planuje korzystać.</a:t>
          </a:r>
        </a:p>
      </dsp:txBody>
      <dsp:txXfrm>
        <a:off x="3381056" y="22561"/>
        <a:ext cx="2991220" cy="1510501"/>
      </dsp:txXfrm>
    </dsp:sp>
    <dsp:sp modelId="{B6EA6478-C235-4533-9F43-436271C45A33}">
      <dsp:nvSpPr>
        <dsp:cNvPr id="0" name=""/>
        <dsp:cNvSpPr/>
      </dsp:nvSpPr>
      <dsp:spPr>
        <a:xfrm>
          <a:off x="6624026" y="22561"/>
          <a:ext cx="2972137" cy="1510501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Rozpatrując wniosek pracownika o elastyczną organizację pracy, musisz uwzględnić potrzeby pracownika – w tym termin i przyczynę konieczności korzystania z elastycznej organizacji pracy – a także swoje potrzeby i możliwości – w tym konieczność zapewnienia normalnego toku pracy, organizację pracy lub rodzaj pracy wykonywanej przez pracownika.</a:t>
          </a:r>
        </a:p>
      </dsp:txBody>
      <dsp:txXfrm>
        <a:off x="6624026" y="22561"/>
        <a:ext cx="2972137" cy="1510501"/>
      </dsp:txXfrm>
    </dsp:sp>
    <dsp:sp modelId="{63A8440B-CCA5-486F-BE3B-A22E9D4C72E5}">
      <dsp:nvSpPr>
        <dsp:cNvPr id="0" name=""/>
        <dsp:cNvSpPr/>
      </dsp:nvSpPr>
      <dsp:spPr>
        <a:xfrm>
          <a:off x="95250" y="1784812"/>
          <a:ext cx="2945099" cy="1510501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Jako elastyczną organizację pracy rozumie się między innymi: obniżenie wymiaru etatu; pracę zdalną; system pracy weekendowej.</a:t>
          </a:r>
        </a:p>
      </dsp:txBody>
      <dsp:txXfrm>
        <a:off x="95250" y="1784812"/>
        <a:ext cx="2945099" cy="1510501"/>
      </dsp:txXfrm>
    </dsp:sp>
    <dsp:sp modelId="{6E9B9521-97A2-43E6-9107-84C6CA901CC6}">
      <dsp:nvSpPr>
        <dsp:cNvPr id="0" name=""/>
        <dsp:cNvSpPr/>
      </dsp:nvSpPr>
      <dsp:spPr>
        <a:xfrm>
          <a:off x="3292100" y="1784812"/>
          <a:ext cx="2874408" cy="15105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Pracownik wnioskujący o elastyczną organizację pracy może w każdym czasie złożyć wniosek o powrót do poprzedniej organizacji pracy.</a:t>
          </a:r>
        </a:p>
      </dsp:txBody>
      <dsp:txXfrm>
        <a:off x="3292100" y="1784812"/>
        <a:ext cx="2874408" cy="1510501"/>
      </dsp:txXfrm>
    </dsp:sp>
    <dsp:sp modelId="{FC134CCB-21C6-48CD-A2C5-7EAC7F094DEF}">
      <dsp:nvSpPr>
        <dsp:cNvPr id="0" name=""/>
        <dsp:cNvSpPr/>
      </dsp:nvSpPr>
      <dsp:spPr>
        <a:xfrm>
          <a:off x="6418258" y="1784812"/>
          <a:ext cx="3087691" cy="1510501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Nie możesz wypowiedzieć lub rozwiązać bez wypowiedzenia umowy o pracę z pracownikiem, który wystąpił o elastyczną organizację pracy.</a:t>
          </a:r>
        </a:p>
      </dsp:txBody>
      <dsp:txXfrm>
        <a:off x="6418258" y="1784812"/>
        <a:ext cx="3087691" cy="151050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36A77-96F8-4982-B64B-2382179845C1}">
      <dsp:nvSpPr>
        <dsp:cNvPr id="0" name=""/>
        <dsp:cNvSpPr/>
      </dsp:nvSpPr>
      <dsp:spPr>
        <a:xfrm>
          <a:off x="0" y="3"/>
          <a:ext cx="3000374" cy="3317868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Pracodawca nie może wypowiedzieć ani rozwiązać umowy o pracę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z pracownikiem, a nawet czynić przygotowań do zwolnienia pracownika: w okresie ciąży;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w okresie urlopu macierzyńskiego; od dnia złożenia przez pracownika wniosku o udzielenie do dnia zakończenia: urlopu macierzyńskiego lub jego części; urlopu na warunkach urlopu macierzyńskiego lub jego części, urlopu ojcowskiego lub jego części; urlopu rodzicielskiego lub jego części.</a:t>
          </a:r>
        </a:p>
      </dsp:txBody>
      <dsp:txXfrm>
        <a:off x="0" y="3"/>
        <a:ext cx="3000374" cy="3317868"/>
      </dsp:txXfrm>
    </dsp:sp>
    <dsp:sp modelId="{9526E867-9712-4711-BE9E-D7C6890726FB}">
      <dsp:nvSpPr>
        <dsp:cNvPr id="0" name=""/>
        <dsp:cNvSpPr/>
      </dsp:nvSpPr>
      <dsp:spPr>
        <a:xfrm>
          <a:off x="3300412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Zakaz zaczyna obowiązywać na: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14 dni przed rozpoczęciem korzystania z części urlopu macierzyńskiego i części urlopu na warunkach urlopu macierzyńskiego; 21 dni przed rozpoczęciem korzystania z urlopu rodzicielskiego lub jego części; 7 dni przed rozpoczęciem urlopu ojcowskiego lub jego części.</a:t>
          </a:r>
        </a:p>
      </dsp:txBody>
      <dsp:txXfrm>
        <a:off x="3300412" y="3"/>
        <a:ext cx="3000374" cy="3317868"/>
      </dsp:txXfrm>
    </dsp:sp>
    <dsp:sp modelId="{5BF80D2F-22AB-4D6F-8B7F-C79F3693ABAC}">
      <dsp:nvSpPr>
        <dsp:cNvPr id="0" name=""/>
        <dsp:cNvSpPr/>
      </dsp:nvSpPr>
      <dsp:spPr>
        <a:xfrm>
          <a:off x="6600824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Rozwiązanie umowy o pracę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za wypowiedzeniem w okresie ciąży, urlopu macierzyńskiego, urlopu na warunkach urlopu macierzyńskiego, urlopu ojcowskiego lub urlopu rodzicielskiego może nastąpić tylko w razie ogłoszenia upadłości lub likwidacji pracodawcy.</a:t>
          </a:r>
        </a:p>
      </dsp:txBody>
      <dsp:txXfrm>
        <a:off x="6600824" y="3"/>
        <a:ext cx="3000374" cy="3317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FCA24-CD80-4085-9577-81FC3A75B7ED}">
      <dsp:nvSpPr>
        <dsp:cNvPr id="0" name=""/>
        <dsp:cNvSpPr/>
      </dsp:nvSpPr>
      <dsp:spPr>
        <a:xfrm>
          <a:off x="90232" y="3482"/>
          <a:ext cx="3067380" cy="331439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Pracownik, zatrudniony co najmniej  6 miesięcy, </a:t>
          </a:r>
          <a:br>
            <a:rPr lang="pl-PL" sz="2300" kern="1200" dirty="0">
              <a:solidFill>
                <a:schemeClr val="tx1"/>
              </a:solidFill>
            </a:rPr>
          </a:br>
          <a:r>
            <a:rPr lang="pl-PL" sz="2300" kern="1200" dirty="0">
              <a:solidFill>
                <a:schemeClr val="tx1"/>
              </a:solidFill>
            </a:rPr>
            <a:t>może raz w roku wystąpić z wnioskiem </a:t>
          </a:r>
          <a:br>
            <a:rPr lang="pl-PL" sz="2300" kern="1200" dirty="0">
              <a:solidFill>
                <a:schemeClr val="tx1"/>
              </a:solidFill>
            </a:rPr>
          </a:br>
          <a:r>
            <a:rPr lang="pl-PL" sz="2300" kern="1200" dirty="0">
              <a:solidFill>
                <a:schemeClr val="tx1"/>
              </a:solidFill>
            </a:rPr>
            <a:t>o zmianę warunków zatrudnienia. </a:t>
          </a:r>
          <a:br>
            <a:rPr lang="pl-PL" sz="2300" kern="1200" dirty="0">
              <a:solidFill>
                <a:schemeClr val="tx1"/>
              </a:solidFill>
            </a:rPr>
          </a:br>
          <a:r>
            <a:rPr lang="pl-PL" sz="2300" kern="1200" dirty="0">
              <a:solidFill>
                <a:schemeClr val="tx1"/>
              </a:solidFill>
            </a:rPr>
            <a:t>Nie dotyczy to pracownika zatrudnionego na okres próbny.</a:t>
          </a:r>
        </a:p>
      </dsp:txBody>
      <dsp:txXfrm>
        <a:off x="90232" y="3482"/>
        <a:ext cx="3067380" cy="3314392"/>
      </dsp:txXfrm>
    </dsp:sp>
    <dsp:sp modelId="{CF3CE37C-36EE-42F4-946A-D8DA9006FC57}">
      <dsp:nvSpPr>
        <dsp:cNvPr id="0" name=""/>
        <dsp:cNvSpPr/>
      </dsp:nvSpPr>
      <dsp:spPr>
        <a:xfrm>
          <a:off x="3355140" y="1587"/>
          <a:ext cx="2988512" cy="331469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Wniosek może dotyczyć na przykład zmiany rodzaju umowy o pracę na umowę na czas nieokreślony lub zatrudnienia w pełnym wymiarze czasu pracy.</a:t>
          </a:r>
        </a:p>
      </dsp:txBody>
      <dsp:txXfrm>
        <a:off x="3355140" y="1587"/>
        <a:ext cx="2988512" cy="3314699"/>
      </dsp:txXfrm>
    </dsp:sp>
    <dsp:sp modelId="{F6DC8E14-7603-4B8D-99CA-5E11A779FEA0}">
      <dsp:nvSpPr>
        <dsp:cNvPr id="0" name=""/>
        <dsp:cNvSpPr/>
      </dsp:nvSpPr>
      <dsp:spPr>
        <a:xfrm>
          <a:off x="6566571" y="14287"/>
          <a:ext cx="2969786" cy="3289300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kern="1200" dirty="0">
              <a:solidFill>
                <a:schemeClr val="tx1"/>
              </a:solidFill>
            </a:rPr>
            <a:t>Trzeba udzielić odpowiedzi na każdy z takich wniosków nie później niż w terminie </a:t>
          </a:r>
          <a:br>
            <a:rPr lang="pl-PL" sz="2300" b="0" kern="1200" dirty="0">
              <a:solidFill>
                <a:schemeClr val="tx1"/>
              </a:solidFill>
            </a:rPr>
          </a:br>
          <a:r>
            <a:rPr lang="pl-PL" sz="2300" b="0" kern="1200" dirty="0">
              <a:solidFill>
                <a:schemeClr val="tx1"/>
              </a:solidFill>
            </a:rPr>
            <a:t>1 miesiąca, i – o ile jest to możliwe – uwzględnić je. </a:t>
          </a:r>
          <a:br>
            <a:rPr lang="pl-PL" sz="2300" b="0" kern="1200" dirty="0">
              <a:solidFill>
                <a:schemeClr val="tx1"/>
              </a:solidFill>
            </a:rPr>
          </a:br>
          <a:r>
            <a:rPr lang="pl-PL" sz="2300" b="0" kern="1200" dirty="0">
              <a:solidFill>
                <a:schemeClr val="tx1"/>
              </a:solidFill>
            </a:rPr>
            <a:t>Jeżeli odmówisz, musisz wskazać pracownikowi przyczyny.</a:t>
          </a:r>
        </a:p>
      </dsp:txBody>
      <dsp:txXfrm>
        <a:off x="6566571" y="14287"/>
        <a:ext cx="2969786" cy="32893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77997-97DF-489D-A9E3-3475E24F02DD}">
      <dsp:nvSpPr>
        <dsp:cNvPr id="0" name=""/>
        <dsp:cNvSpPr/>
      </dsp:nvSpPr>
      <dsp:spPr>
        <a:xfrm>
          <a:off x="2039317" y="2167"/>
          <a:ext cx="5522565" cy="331353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Pracownik może składać, w postaci papierowej lub elektronicznej, wnioski w sprawie: rezygnacji z korzystania z części urlopu macierzyńskiego przez pracownicę; udzielania części urlopu macierzyńskiego pracownikowi ‒ ojcu albo innemu członkowi najbliższej rodziny; udzielania urlopu rodzicielskiego; urlopu na warunkach urlopu macierzyńskiego oraz zwolnienia od pracy dla pracowników wychowujących dziecko do 14 lat.</a:t>
          </a:r>
        </a:p>
      </dsp:txBody>
      <dsp:txXfrm>
        <a:off x="2039317" y="2167"/>
        <a:ext cx="5522565" cy="33135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44DAB-54B6-4F39-A840-043CF47C31A9}">
      <dsp:nvSpPr>
        <dsp:cNvPr id="0" name=""/>
        <dsp:cNvSpPr/>
      </dsp:nvSpPr>
      <dsp:spPr>
        <a:xfrm>
          <a:off x="0" y="357188"/>
          <a:ext cx="3083937" cy="17212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Pracownicy będący rodzicami dziecka mają prawo do urlopu rodzicielskiego w celu sprawowania opieki nad dzieckiem w wymiarze do: 41 tygodni – w przypadku urodzenia jednego dziecka przy jednym porodzie; 43 tygodni – w przypadkach porodu mnogiego.</a:t>
          </a:r>
        </a:p>
      </dsp:txBody>
      <dsp:txXfrm>
        <a:off x="0" y="357188"/>
        <a:ext cx="3083937" cy="1721268"/>
      </dsp:txXfrm>
    </dsp:sp>
    <dsp:sp modelId="{27754BF3-A7C5-404E-9F95-E0EB2FDA0D7A}">
      <dsp:nvSpPr>
        <dsp:cNvPr id="0" name=""/>
        <dsp:cNvSpPr/>
      </dsp:nvSpPr>
      <dsp:spPr>
        <a:xfrm>
          <a:off x="3319038" y="1588"/>
          <a:ext cx="3714737" cy="250294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Pracownicy będący rodzicami dziecka posiadającego zaświadczenie stwierdzające ciężkie i nieodwracalne upośledzenie albo nieuleczalną chorobę zagrażającą życiu, które powstały w prenatalnym okresie rozwoju dziecka lub w czasie porodu, mają prawo do urlopu rodzicielskiego w celu sprawowania opieki nad tym dzieckiem w wymiarze do: 65 tygodni – w przypadku urodzenia jednego dziecka przy jednym porodzie; 67 tygodni – w przypadkach porodu mnogiego.</a:t>
          </a:r>
        </a:p>
      </dsp:txBody>
      <dsp:txXfrm>
        <a:off x="3319038" y="1588"/>
        <a:ext cx="3714737" cy="2502941"/>
      </dsp:txXfrm>
    </dsp:sp>
    <dsp:sp modelId="{CE545DBD-5962-49AF-8DB5-DB97D0F5F0D9}">
      <dsp:nvSpPr>
        <dsp:cNvPr id="0" name=""/>
        <dsp:cNvSpPr/>
      </dsp:nvSpPr>
      <dsp:spPr>
        <a:xfrm>
          <a:off x="7267007" y="338136"/>
          <a:ext cx="2332322" cy="1829847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Urlop rodzicielski w nowym, wyższym niż dotychczas wymiarze, nadal przysługuje łącznie obojgu pracownikom rodzicom dziecka.</a:t>
          </a:r>
        </a:p>
      </dsp:txBody>
      <dsp:txXfrm>
        <a:off x="7267007" y="338136"/>
        <a:ext cx="2332322" cy="1829847"/>
      </dsp:txXfrm>
    </dsp:sp>
    <dsp:sp modelId="{7AC8ED9E-0704-4DCD-9667-EDB405AE68F4}">
      <dsp:nvSpPr>
        <dsp:cNvPr id="0" name=""/>
        <dsp:cNvSpPr/>
      </dsp:nvSpPr>
      <dsp:spPr>
        <a:xfrm>
          <a:off x="3" y="2737762"/>
          <a:ext cx="9601193" cy="578523"/>
        </a:xfrm>
        <a:prstGeom prst="rect">
          <a:avLst/>
        </a:prstGeom>
        <a:solidFill>
          <a:srgbClr val="FFFF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Każdemu z pracowników rodziców dziecka przysługuje wyłączne prawo do 9 tygodni urlopu rodzicielskiego,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a prawa tego nie można przenieść na drugiego z rodziców dziecka</a:t>
          </a:r>
          <a:r>
            <a:rPr lang="pl-PL" sz="1100" kern="1200" dirty="0">
              <a:solidFill>
                <a:schemeClr val="tx1"/>
              </a:solidFill>
            </a:rPr>
            <a:t>.</a:t>
          </a:r>
        </a:p>
      </dsp:txBody>
      <dsp:txXfrm>
        <a:off x="3" y="2737762"/>
        <a:ext cx="9601193" cy="5785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4D832-5AA4-4D33-89B1-1D7324512EEA}">
      <dsp:nvSpPr>
        <dsp:cNvPr id="0" name=""/>
        <dsp:cNvSpPr/>
      </dsp:nvSpPr>
      <dsp:spPr>
        <a:xfrm>
          <a:off x="0" y="758824"/>
          <a:ext cx="3000374" cy="180022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Dotąd pracownik miał możliwość wykorzystywania maksymalnie 16-tygodniowej części urlopu w późniejszym terminie.</a:t>
          </a:r>
        </a:p>
      </dsp:txBody>
      <dsp:txXfrm>
        <a:off x="0" y="758824"/>
        <a:ext cx="3000374" cy="1800225"/>
      </dsp:txXfrm>
    </dsp:sp>
    <dsp:sp modelId="{D61CE14A-BD03-467B-91D0-5CF07BA6D299}">
      <dsp:nvSpPr>
        <dsp:cNvPr id="0" name=""/>
        <dsp:cNvSpPr/>
      </dsp:nvSpPr>
      <dsp:spPr>
        <a:xfrm>
          <a:off x="3300412" y="46034"/>
          <a:ext cx="3000374" cy="322580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Obecnie może wnioskować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 urlop rodzicielski, który zostanie mu udzielony jednorazowo albo w maksymalnie 5 częściach. Skorzysta z niego nie później niż do zakończenia roku kalendarzowego, w którym dziecko, którego dotyczy wniosek, ukończy 6. rok życia.</a:t>
          </a:r>
        </a:p>
      </dsp:txBody>
      <dsp:txXfrm>
        <a:off x="3300412" y="46034"/>
        <a:ext cx="3000374" cy="3225805"/>
      </dsp:txXfrm>
    </dsp:sp>
    <dsp:sp modelId="{C51D80FA-4912-4733-89AF-B6A732EDD1D2}">
      <dsp:nvSpPr>
        <dsp:cNvPr id="0" name=""/>
        <dsp:cNvSpPr/>
      </dsp:nvSpPr>
      <dsp:spPr>
        <a:xfrm>
          <a:off x="6600824" y="369886"/>
          <a:ext cx="3000374" cy="2578102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Pracownicy mogą zatem korzystać z urlopu rodzicielskiego w dowolnym terminie, nie dłużej jednak niż do zakończenia roku kalendarzowego, w którym dziecko ukończy 6. rok życia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 nie więcej niż w 5 częściach.</a:t>
          </a:r>
        </a:p>
      </dsp:txBody>
      <dsp:txXfrm>
        <a:off x="6600824" y="369886"/>
        <a:ext cx="3000374" cy="25781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78C2A-A978-4112-B2D2-3F510C85BA83}">
      <dsp:nvSpPr>
        <dsp:cNvPr id="0" name=""/>
        <dsp:cNvSpPr/>
      </dsp:nvSpPr>
      <dsp:spPr>
        <a:xfrm>
          <a:off x="6094" y="1696"/>
          <a:ext cx="4566195" cy="3314482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Jeżeli pracownik będący rodzicem dziecka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łączy korzystanie z urlopu rodzicielskiego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wykonywaniem pracy u swojego pracodawcy, to wymiar urlopu rodzicielskiego ulega wydłużeniu, nie dłużej jednak niż do: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82 tygodni ‒ w przypadku urodzenia jednego dziecka przy jednym porodzie;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86 tygodni ‒ w przypadkach porodu mnogiego.</a:t>
          </a:r>
        </a:p>
      </dsp:txBody>
      <dsp:txXfrm>
        <a:off x="6094" y="1696"/>
        <a:ext cx="4566195" cy="3314482"/>
      </dsp:txXfrm>
    </dsp:sp>
    <dsp:sp modelId="{00FEE778-2244-4758-808E-ECC6DE51F83F}">
      <dsp:nvSpPr>
        <dsp:cNvPr id="0" name=""/>
        <dsp:cNvSpPr/>
      </dsp:nvSpPr>
      <dsp:spPr>
        <a:xfrm>
          <a:off x="5028909" y="1696"/>
          <a:ext cx="4566195" cy="3314482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przypadku pracownika będącego rodzicem dziecka posiadającego zaświadczenie stwierdzające ciężkie i nieodwracalne upośledzenie albo nieuleczalną chorobę zagrażającą życiu, które powstały w prenatalnym okresie rozwoju dziecka lub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czasie porodu, wymiar urlopu rodzicielskiego ulega wydłużeniu, nie dłużej jednak niż do: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130 tygodni – przypadku urodzenia jednego dziecka przy jednym porodzie; 134 tygodni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w przypadkach porodu mnogiego.</a:t>
          </a:r>
        </a:p>
      </dsp:txBody>
      <dsp:txXfrm>
        <a:off x="5028909" y="1696"/>
        <a:ext cx="4566195" cy="33144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925C1-0AB6-428B-836F-79F90458CEB5}">
      <dsp:nvSpPr>
        <dsp:cNvPr id="0" name=""/>
        <dsp:cNvSpPr/>
      </dsp:nvSpPr>
      <dsp:spPr>
        <a:xfrm>
          <a:off x="0" y="427034"/>
          <a:ext cx="3000374" cy="246380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Pracownik ojciec ma mniej czasu na skorzystanie z urlopu ojcowskiego.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0" y="427034"/>
        <a:ext cx="3000374" cy="2463805"/>
      </dsp:txXfrm>
    </dsp:sp>
    <dsp:sp modelId="{632BD780-946C-47CE-87B7-3C5B2EBB5D14}">
      <dsp:nvSpPr>
        <dsp:cNvPr id="0" name=""/>
        <dsp:cNvSpPr/>
      </dsp:nvSpPr>
      <dsp:spPr>
        <a:xfrm>
          <a:off x="3300412" y="401633"/>
          <a:ext cx="3000374" cy="2514608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Dotąd </a:t>
          </a:r>
          <a:b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były to 24 miesiące. Obecnie </a:t>
          </a:r>
          <a:b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jest to 12 miesięcy </a:t>
          </a:r>
          <a:b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dnia urodzenia dziecka.</a:t>
          </a:r>
        </a:p>
      </dsp:txBody>
      <dsp:txXfrm>
        <a:off x="3300412" y="401633"/>
        <a:ext cx="3000374" cy="2514608"/>
      </dsp:txXfrm>
    </dsp:sp>
    <dsp:sp modelId="{FB245DA0-B17B-4CE8-9E82-F09E397DC3F2}">
      <dsp:nvSpPr>
        <dsp:cNvPr id="0" name=""/>
        <dsp:cNvSpPr/>
      </dsp:nvSpPr>
      <dsp:spPr>
        <a:xfrm>
          <a:off x="6600824" y="446089"/>
          <a:ext cx="3000374" cy="2425695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Ojcowie mają prawo do urlopu ojcowskiego w wymiarze 2 tygodni, który przysługuje </a:t>
          </a:r>
          <a:b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okazji narodzin dziecka pracownika.</a:t>
          </a:r>
        </a:p>
      </dsp:txBody>
      <dsp:txXfrm>
        <a:off x="6600824" y="446089"/>
        <a:ext cx="3000374" cy="242569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4E0E4-96A8-43A6-B153-4A8CA94044D6}">
      <dsp:nvSpPr>
        <dsp:cNvPr id="0" name=""/>
        <dsp:cNvSpPr/>
      </dsp:nvSpPr>
      <dsp:spPr>
        <a:xfrm>
          <a:off x="2442" y="1"/>
          <a:ext cx="3600449" cy="3317872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przypadku pracowników starających się o adopcję dziecka ma zastosowanie nowy wymiaru urlopu rodzicielskiego: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41 tygodni ‒ w przypadku przyjęcia na wychowanie jednego dziecka;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43 tygodnie ‒ w przypadku jednoczesnego przyjęcia na wychowanie więcej niż jednego dziecka;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38 tygodni ‒ w przypadku przyjęcia na wychowanie starszego dziecka.</a:t>
          </a:r>
        </a:p>
      </dsp:txBody>
      <dsp:txXfrm>
        <a:off x="2442" y="1"/>
        <a:ext cx="3600449" cy="3317872"/>
      </dsp:txXfrm>
    </dsp:sp>
    <dsp:sp modelId="{42F863D1-80CA-4720-A8C9-BAD13F4B97D9}">
      <dsp:nvSpPr>
        <dsp:cNvPr id="0" name=""/>
        <dsp:cNvSpPr/>
      </dsp:nvSpPr>
      <dsp:spPr>
        <a:xfrm>
          <a:off x="3962937" y="1"/>
          <a:ext cx="5635820" cy="3317872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Pracownicy występujący o adopcję dziecka w przypadku dziecka posiadającego zaświadczenie stwierdzające ciężkie i nieodwracalne upośledzenie albo nieuleczalną chorobę zagrażającą życiu, które powstały w prenatalnym okresie rozwoju dziecka lub w czasie porodu, mają prawo do urlopu rodzicielskiego w celu sprawowania opieki nad tym dzieckiem w wymiarze do: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65 tygodni – w przypadku przyjęcia na wychowanie jednego dziecka;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67 tygodni – w przypadku jednoczesnego przyjęcia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 wychowanie więcej niż jednego dziecka; </a:t>
          </a:r>
          <a:b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62 tygodni – w przypadku przyjęcia na wychowanie starszego dziecka</a:t>
          </a:r>
          <a:r>
            <a:rPr lang="pl-PL" sz="16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sp:txBody>
      <dsp:txXfrm>
        <a:off x="3962937" y="1"/>
        <a:ext cx="5635820" cy="33178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BE99-2394-4202-842D-51A74EDA1271}">
      <dsp:nvSpPr>
        <dsp:cNvPr id="0" name=""/>
        <dsp:cNvSpPr/>
      </dsp:nvSpPr>
      <dsp:spPr>
        <a:xfrm>
          <a:off x="0" y="3"/>
          <a:ext cx="3000374" cy="3317868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Zmiana przepisów dotyczy włączenia wszystkich urlopów związanych z rodzicielstwem, </a:t>
          </a:r>
          <a:b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 zakończeniu których twoim obowiązkiem jest dopuszczenie pracownika do pracy. </a:t>
          </a:r>
          <a:b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Należą do nich:</a:t>
          </a:r>
          <a:b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urlop macierzyński; urlop na warunkach urlopu macierzyńskiego; urlop rodzicielski; urlop ojcowski; urlop wychowawczy.</a:t>
          </a:r>
        </a:p>
      </dsp:txBody>
      <dsp:txXfrm>
        <a:off x="0" y="3"/>
        <a:ext cx="3000374" cy="3317868"/>
      </dsp:txXfrm>
    </dsp:sp>
    <dsp:sp modelId="{170A19D8-2087-43C9-8A27-9BAFCA85BCBA}">
      <dsp:nvSpPr>
        <dsp:cNvPr id="0" name=""/>
        <dsp:cNvSpPr/>
      </dsp:nvSpPr>
      <dsp:spPr>
        <a:xfrm>
          <a:off x="3300412" y="3"/>
          <a:ext cx="3000374" cy="3317868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Pracownik po takim urlopie </a:t>
          </a:r>
          <a:b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 prawo wrócić do pracy na dotychczasowym stanowisku, </a:t>
          </a:r>
          <a:b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jeżeli nie jest to możliwe, </a:t>
          </a:r>
          <a:b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 stanowisku równorzędnym.</a:t>
          </a:r>
        </a:p>
      </dsp:txBody>
      <dsp:txXfrm>
        <a:off x="3300412" y="3"/>
        <a:ext cx="3000374" cy="3317868"/>
      </dsp:txXfrm>
    </dsp:sp>
    <dsp:sp modelId="{70F61309-4BD0-4AD1-A07F-2FD3732C36E7}">
      <dsp:nvSpPr>
        <dsp:cNvPr id="0" name=""/>
        <dsp:cNvSpPr/>
      </dsp:nvSpPr>
      <dsp:spPr>
        <a:xfrm>
          <a:off x="6600824" y="3"/>
          <a:ext cx="3000374" cy="3317868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Pracodawca musi również zagwarantować pracownikowi powracającemu z urlopu prawa do wszelkiej poprawy warunków pracy, do której byłby on uprawniony, gdyby z takiego urlopu nie korzystał, </a:t>
          </a:r>
          <a:b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7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 przykład podwyżki.</a:t>
          </a:r>
        </a:p>
      </dsp:txBody>
      <dsp:txXfrm>
        <a:off x="6600824" y="3"/>
        <a:ext cx="3000374" cy="331786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DE187-ED33-4052-A1B1-59A4AD974A7B}">
      <dsp:nvSpPr>
        <dsp:cNvPr id="0" name=""/>
        <dsp:cNvSpPr/>
      </dsp:nvSpPr>
      <dsp:spPr>
        <a:xfrm>
          <a:off x="6094" y="141284"/>
          <a:ext cx="4566195" cy="303530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Dotąd pracownika opiekującego się dzieckiem do ukończenia przez nie 4 - go roku życia nie wolno było, bez jego zgody, zatrudniać w godzinach nadliczbowych, </a:t>
          </a:r>
          <a:b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porze nocnej, w systemie przerywanego czasu pracy, jak również delegować poza stałe miejsce pracy.</a:t>
          </a:r>
        </a:p>
      </dsp:txBody>
      <dsp:txXfrm>
        <a:off x="6094" y="141284"/>
        <a:ext cx="4566195" cy="3035305"/>
      </dsp:txXfrm>
    </dsp:sp>
    <dsp:sp modelId="{292588B7-36AD-458C-B66A-E056AB5CE53C}">
      <dsp:nvSpPr>
        <dsp:cNvPr id="0" name=""/>
        <dsp:cNvSpPr/>
      </dsp:nvSpPr>
      <dsp:spPr>
        <a:xfrm>
          <a:off x="5028909" y="1696"/>
          <a:ext cx="4566195" cy="3314482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Obecnie ta zasada dotyczy pracowników opiekujących się dzieckiem do 8 - go roku życia. </a:t>
          </a:r>
          <a:br>
            <a:rPr lang="pl-PL" sz="21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Oznacza to wydłużenie okresu, </a:t>
          </a:r>
          <a:b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którym pracownikowi nie można bez jego zgody polecać pracy w godzinach nadliczbowych, w porze nocnej, </a:t>
          </a:r>
          <a:b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systemie przerywanego czasu pracy, </a:t>
          </a:r>
          <a:b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jak również delegować poza stałe miejsce pracy.</a:t>
          </a:r>
        </a:p>
      </dsp:txBody>
      <dsp:txXfrm>
        <a:off x="5028909" y="1696"/>
        <a:ext cx="4566195" cy="3314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FCA24-CD80-4085-9577-81FC3A75B7ED}">
      <dsp:nvSpPr>
        <dsp:cNvPr id="0" name=""/>
        <dsp:cNvSpPr/>
      </dsp:nvSpPr>
      <dsp:spPr>
        <a:xfrm>
          <a:off x="1650206" y="1587"/>
          <a:ext cx="3000374" cy="33147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Jeżeli na stanowisku, które zajmuje pracownik, potrzebne jest szkolenie, to musisz je zorganizować na twój koszt i w miarę możliwości w godzinach pracy pracownika.</a:t>
          </a:r>
        </a:p>
      </dsp:txBody>
      <dsp:txXfrm>
        <a:off x="1650206" y="1587"/>
        <a:ext cx="3000374" cy="3314700"/>
      </dsp:txXfrm>
    </dsp:sp>
    <dsp:sp modelId="{DF3A674E-6017-4552-A9C0-48B1C47071E4}">
      <dsp:nvSpPr>
        <dsp:cNvPr id="0" name=""/>
        <dsp:cNvSpPr/>
      </dsp:nvSpPr>
      <dsp:spPr>
        <a:xfrm>
          <a:off x="4950618" y="758824"/>
          <a:ext cx="3000374" cy="180022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tx1"/>
              </a:solidFill>
            </a:rPr>
            <a:t>Szkolenie realizowane poza normalnymi godzinami pracy pracownika wlicza się do czasu pracy.</a:t>
          </a:r>
        </a:p>
      </dsp:txBody>
      <dsp:txXfrm>
        <a:off x="4950618" y="758824"/>
        <a:ext cx="3000374" cy="1800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6EBE2-E838-4C42-B803-E778C9BDF608}">
      <dsp:nvSpPr>
        <dsp:cNvPr id="0" name=""/>
        <dsp:cNvSpPr/>
      </dsp:nvSpPr>
      <dsp:spPr>
        <a:xfrm>
          <a:off x="131827" y="33169"/>
          <a:ext cx="2344795" cy="176822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Nowe uprawnienia łączą się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z ochroną przewidzianą dla tych pracowników, którzy postanowili z nich skorzystać.</a:t>
          </a:r>
        </a:p>
      </dsp:txBody>
      <dsp:txXfrm>
        <a:off x="131827" y="33169"/>
        <a:ext cx="2344795" cy="1768224"/>
      </dsp:txXfrm>
    </dsp:sp>
    <dsp:sp modelId="{451565D2-8869-4A35-B02B-CE82C17EFAED}">
      <dsp:nvSpPr>
        <dsp:cNvPr id="0" name=""/>
        <dsp:cNvSpPr/>
      </dsp:nvSpPr>
      <dsp:spPr>
        <a:xfrm>
          <a:off x="2688524" y="21892"/>
          <a:ext cx="2119014" cy="179077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Dlatego nie można uzasadnić rozwiązania umowy o pracę</a:t>
          </a:r>
          <a:r>
            <a:rPr lang="pl-PL" sz="1400" kern="1200" dirty="0">
              <a:solidFill>
                <a:schemeClr val="tx1"/>
              </a:solidFill>
            </a:rPr>
            <a:t>:</a:t>
          </a:r>
        </a:p>
      </dsp:txBody>
      <dsp:txXfrm>
        <a:off x="2688524" y="21892"/>
        <a:ext cx="2119014" cy="1790779"/>
      </dsp:txXfrm>
    </dsp:sp>
    <dsp:sp modelId="{18A7C049-33AD-4D1F-8C99-B2EC3AC6C963}">
      <dsp:nvSpPr>
        <dsp:cNvPr id="0" name=""/>
        <dsp:cNvSpPr/>
      </dsp:nvSpPr>
      <dsp:spPr>
        <a:xfrm>
          <a:off x="5019441" y="23297"/>
          <a:ext cx="2119014" cy="178796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- wystąpieniem przez pracownika z wnioskiem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o zmianę rodzaju umowy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o pracę na umowę na czas nieokreślony lub bardziej przewidywalne i bezpieczne warunki pracy</a:t>
          </a:r>
        </a:p>
      </dsp:txBody>
      <dsp:txXfrm>
        <a:off x="5019441" y="23297"/>
        <a:ext cx="2119014" cy="1787969"/>
      </dsp:txXfrm>
    </dsp:sp>
    <dsp:sp modelId="{8C0CDD9E-F016-4C7A-80EE-0136C81F3665}">
      <dsp:nvSpPr>
        <dsp:cNvPr id="0" name=""/>
        <dsp:cNvSpPr/>
      </dsp:nvSpPr>
      <dsp:spPr>
        <a:xfrm>
          <a:off x="7350357" y="29565"/>
          <a:ext cx="2119014" cy="177543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- jednoczesnym zatrudnieniem w innym zakładzie pracy na podstawie umowy o pracę lub umowy - zlecenie czy umowy o dzieło</a:t>
          </a:r>
        </a:p>
      </dsp:txBody>
      <dsp:txXfrm>
        <a:off x="7350357" y="29565"/>
        <a:ext cx="2119014" cy="1775433"/>
      </dsp:txXfrm>
    </dsp:sp>
    <dsp:sp modelId="{780F5956-AA96-4B93-B06E-D1A84A36A5AC}">
      <dsp:nvSpPr>
        <dsp:cNvPr id="0" name=""/>
        <dsp:cNvSpPr/>
      </dsp:nvSpPr>
      <dsp:spPr>
        <a:xfrm>
          <a:off x="2302" y="2024573"/>
          <a:ext cx="2119014" cy="127140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- dochodzeniem udzielenia informacji o warunkach zatrudnienia lub o ich zmianie</a:t>
          </a:r>
        </a:p>
      </dsp:txBody>
      <dsp:txXfrm>
        <a:off x="2302" y="2024573"/>
        <a:ext cx="2119014" cy="1271408"/>
      </dsp:txXfrm>
    </dsp:sp>
    <dsp:sp modelId="{0FE0AA7D-3F29-4A5F-BB6E-A41CA873CD61}">
      <dsp:nvSpPr>
        <dsp:cNvPr id="0" name=""/>
        <dsp:cNvSpPr/>
      </dsp:nvSpPr>
      <dsp:spPr>
        <a:xfrm>
          <a:off x="2333219" y="2024573"/>
          <a:ext cx="2119014" cy="127140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- skorzystaniem z prawa zwrotu kosztów szkolenia i wliczenia czasu szkolenia do czasu pracy.</a:t>
          </a:r>
        </a:p>
      </dsp:txBody>
      <dsp:txXfrm>
        <a:off x="2333219" y="2024573"/>
        <a:ext cx="2119014" cy="1271408"/>
      </dsp:txXfrm>
    </dsp:sp>
    <dsp:sp modelId="{CEFA94A5-404D-4610-940E-442473205AB7}">
      <dsp:nvSpPr>
        <dsp:cNvPr id="0" name=""/>
        <dsp:cNvSpPr/>
      </dsp:nvSpPr>
      <dsp:spPr>
        <a:xfrm>
          <a:off x="4664135" y="2024573"/>
          <a:ext cx="2603845" cy="127140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Ma tu zastosowanie odwrócony ciężar dowodu. To pracodawca musi udowodnić, że przy rozwiązywaniu umowy o pracę kierował się innymi powodami niż wyżej wymienione.</a:t>
          </a:r>
        </a:p>
      </dsp:txBody>
      <dsp:txXfrm>
        <a:off x="4664135" y="2024573"/>
        <a:ext cx="2603845" cy="1271408"/>
      </dsp:txXfrm>
    </dsp:sp>
    <dsp:sp modelId="{B076B384-3D01-41C8-B2E0-1ACC874D6ED2}">
      <dsp:nvSpPr>
        <dsp:cNvPr id="0" name=""/>
        <dsp:cNvSpPr/>
      </dsp:nvSpPr>
      <dsp:spPr>
        <a:xfrm>
          <a:off x="7479882" y="2024573"/>
          <a:ext cx="2119014" cy="127140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 przypadku stwierdzenia naruszenia pracownik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ma prawo do odszkodowania w wysokości nie niższej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niż minimalne wynagrodzenie za pracę.</a:t>
          </a:r>
        </a:p>
      </dsp:txBody>
      <dsp:txXfrm>
        <a:off x="7479882" y="2024573"/>
        <a:ext cx="2119014" cy="1271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10F92-739C-4487-872A-93FD3500D26F}">
      <dsp:nvSpPr>
        <dsp:cNvPr id="0" name=""/>
        <dsp:cNvSpPr/>
      </dsp:nvSpPr>
      <dsp:spPr>
        <a:xfrm>
          <a:off x="0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Pracownik, który skorzysta z dochodzenia swoich praw z tytułu naruszenia przepisów prawa pracy </a:t>
          </a:r>
          <a:br>
            <a:rPr lang="pl-PL" sz="2100" kern="1200" dirty="0">
              <a:solidFill>
                <a:schemeClr val="tx1"/>
              </a:solidFill>
            </a:rPr>
          </a:br>
          <a:r>
            <a:rPr lang="pl-PL" sz="2100" b="1" kern="1200" dirty="0">
              <a:solidFill>
                <a:schemeClr val="tx1"/>
              </a:solidFill>
            </a:rPr>
            <a:t>lub udzieli wsparcia innemu pracownikowi </a:t>
          </a:r>
          <a:br>
            <a:rPr lang="pl-PL" sz="2100" b="1" kern="1200" dirty="0">
              <a:solidFill>
                <a:schemeClr val="tx1"/>
              </a:solidFill>
            </a:rPr>
          </a:br>
          <a:r>
            <a:rPr lang="pl-PL" sz="2100" b="1" kern="1200" dirty="0">
              <a:solidFill>
                <a:schemeClr val="tx1"/>
              </a:solidFill>
            </a:rPr>
            <a:t>w tym zakresie</a:t>
          </a:r>
          <a:r>
            <a:rPr lang="pl-PL" sz="2100" kern="1200" dirty="0">
              <a:solidFill>
                <a:schemeClr val="tx1"/>
              </a:solidFill>
            </a:rPr>
            <a:t>, jest objęty ochroną przed negatywnymi konsekwencjami.</a:t>
          </a:r>
        </a:p>
      </dsp:txBody>
      <dsp:txXfrm>
        <a:off x="0" y="3"/>
        <a:ext cx="3000374" cy="3317868"/>
      </dsp:txXfrm>
    </dsp:sp>
    <dsp:sp modelId="{2D2B6091-78C1-4C66-ABB9-8FFEB83E82A9}">
      <dsp:nvSpPr>
        <dsp:cNvPr id="0" name=""/>
        <dsp:cNvSpPr/>
      </dsp:nvSpPr>
      <dsp:spPr>
        <a:xfrm>
          <a:off x="3300412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solidFill>
                <a:schemeClr val="tx1"/>
              </a:solidFill>
            </a:rPr>
            <a:t>Pracodawca nie może zwolnić pracownika wyłącznie dlatego, że dochodził swoich uprawnień. </a:t>
          </a:r>
          <a:br>
            <a:rPr lang="pl-PL" sz="2100" b="1" kern="1200" dirty="0">
              <a:solidFill>
                <a:schemeClr val="tx1"/>
              </a:solidFill>
            </a:rPr>
          </a:br>
          <a:r>
            <a:rPr lang="pl-PL" sz="2100" kern="1200" dirty="0">
              <a:solidFill>
                <a:schemeClr val="tx1"/>
              </a:solidFill>
            </a:rPr>
            <a:t>Pracownik, którego prawa zostaną naruszone, ma prawo do odszkodowania w wysokości nie niższej niż minimalne wynagrodzenie za pracę.</a:t>
          </a:r>
        </a:p>
      </dsp:txBody>
      <dsp:txXfrm>
        <a:off x="3300412" y="3"/>
        <a:ext cx="3000374" cy="3317868"/>
      </dsp:txXfrm>
    </dsp:sp>
    <dsp:sp modelId="{F150FC25-94B3-4471-83CE-377310492D82}">
      <dsp:nvSpPr>
        <dsp:cNvPr id="0" name=""/>
        <dsp:cNvSpPr/>
      </dsp:nvSpPr>
      <dsp:spPr>
        <a:xfrm>
          <a:off x="6600824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Pracownik uważa, że jest nierówno traktowany przez pracodawcę, bo otrzymuje niższe wynagrodzenie niż jego kolega. Postanowił dochodzić swoich praw na drodze postępowania sądowego. Pracodawca nie może wypowiedzieć jego umowy o pracę z tego powodu.</a:t>
          </a:r>
        </a:p>
      </dsp:txBody>
      <dsp:txXfrm>
        <a:off x="6600824" y="3"/>
        <a:ext cx="3000374" cy="3317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B5BBF-EC18-4A0A-A7D1-5475FBB51D2D}">
      <dsp:nvSpPr>
        <dsp:cNvPr id="0" name=""/>
        <dsp:cNvSpPr/>
      </dsp:nvSpPr>
      <dsp:spPr>
        <a:xfrm>
          <a:off x="1172" y="287672"/>
          <a:ext cx="4570883" cy="274253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Dotychczas umowa o pracę, którą pracodawca zawierał </a:t>
          </a:r>
          <a:br>
            <a:rPr lang="pl-PL" sz="2800" kern="1200" dirty="0">
              <a:solidFill>
                <a:schemeClr val="tx1"/>
              </a:solidFill>
            </a:rPr>
          </a:br>
          <a:r>
            <a:rPr lang="pl-PL" sz="2800" kern="1200" dirty="0">
              <a:solidFill>
                <a:schemeClr val="tx1"/>
              </a:solidFill>
            </a:rPr>
            <a:t>z pracownikiem, musiała zawierać informacje dotyczące stron umowy, rodzaju umowy, warunków pracy i płacy oraz datę jej zawarcia.</a:t>
          </a:r>
        </a:p>
      </dsp:txBody>
      <dsp:txXfrm>
        <a:off x="1172" y="287672"/>
        <a:ext cx="4570883" cy="2742530"/>
      </dsp:txXfrm>
    </dsp:sp>
    <dsp:sp modelId="{541D53A9-0E40-4628-8A72-2E4E3A4A41D5}">
      <dsp:nvSpPr>
        <dsp:cNvPr id="0" name=""/>
        <dsp:cNvSpPr/>
      </dsp:nvSpPr>
      <dsp:spPr>
        <a:xfrm>
          <a:off x="5029144" y="287672"/>
          <a:ext cx="4570883" cy="274253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Po zmianach </a:t>
          </a:r>
          <a:r>
            <a:rPr lang="pl-PL" sz="2800" b="1" kern="1200" dirty="0">
              <a:solidFill>
                <a:schemeClr val="tx1"/>
              </a:solidFill>
            </a:rPr>
            <a:t>dodatkowo trzeba rozwinąć informacje o siedzibie pracodawcy</a:t>
          </a:r>
          <a:r>
            <a:rPr lang="pl-PL" sz="2800" kern="1200" dirty="0">
              <a:solidFill>
                <a:schemeClr val="tx1"/>
              </a:solidFill>
            </a:rPr>
            <a:t>, </a:t>
          </a:r>
          <a:br>
            <a:rPr lang="pl-PL" sz="2800" kern="1200" dirty="0">
              <a:solidFill>
                <a:schemeClr val="tx1"/>
              </a:solidFill>
            </a:rPr>
          </a:br>
          <a:r>
            <a:rPr lang="pl-PL" sz="2800" kern="1200" dirty="0">
              <a:solidFill>
                <a:schemeClr val="tx1"/>
              </a:solidFill>
            </a:rPr>
            <a:t>a w przypadku pracodawcy będącego osobą fizyczną – wskazać adres zamieszkania..</a:t>
          </a:r>
        </a:p>
      </dsp:txBody>
      <dsp:txXfrm>
        <a:off x="5029144" y="287672"/>
        <a:ext cx="4570883" cy="2742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0E0F2-5F71-43A2-BF2E-85EB7C1FBA3A}">
      <dsp:nvSpPr>
        <dsp:cNvPr id="0" name=""/>
        <dsp:cNvSpPr/>
      </dsp:nvSpPr>
      <dsp:spPr>
        <a:xfrm>
          <a:off x="0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- czas jej trwania lub dzień jej zakończenia oraz możliwości przedłużenia umowy o czas urlopu lub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o czas innej usprawiedliwionej nieobecności pracownika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w pracy, jeżeli wystąpią takie nieobecności</a:t>
          </a:r>
        </a:p>
      </dsp:txBody>
      <dsp:txXfrm>
        <a:off x="0" y="3"/>
        <a:ext cx="3000374" cy="3317868"/>
      </dsp:txXfrm>
    </dsp:sp>
    <dsp:sp modelId="{6CB9CDE0-C29B-4026-AC73-21AAD82DB9E6}">
      <dsp:nvSpPr>
        <dsp:cNvPr id="0" name=""/>
        <dsp:cNvSpPr/>
      </dsp:nvSpPr>
      <dsp:spPr>
        <a:xfrm>
          <a:off x="3300412" y="3"/>
          <a:ext cx="3000374" cy="331786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- okres, na który strony mają zamiar zawrzeć umowę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o pracę na czas określony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w przypadku zamiaru zawarcia takiej umowy na okres krótszy niż 12 miesięcy, lub postanowienie o wydłużeniu umowy nie więcej niż o 1 miesiąc, jeżeli jest to uzasadnione rodzajem pracy.</a:t>
          </a:r>
        </a:p>
      </dsp:txBody>
      <dsp:txXfrm>
        <a:off x="3300412" y="3"/>
        <a:ext cx="3000374" cy="3317868"/>
      </dsp:txXfrm>
    </dsp:sp>
    <dsp:sp modelId="{F484B898-8F4B-4A87-BE4D-5374965D2637}">
      <dsp:nvSpPr>
        <dsp:cNvPr id="0" name=""/>
        <dsp:cNvSpPr/>
      </dsp:nvSpPr>
      <dsp:spPr>
        <a:xfrm>
          <a:off x="6600824" y="7942"/>
          <a:ext cx="3000374" cy="33019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Jeżeli zatrudnisz pracownika na umowę o pracę na czas określony, musisz dodatkowo określić czas jej trwania lub dzień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jej zakończenia.</a:t>
          </a:r>
        </a:p>
      </dsp:txBody>
      <dsp:txXfrm>
        <a:off x="6600824" y="7942"/>
        <a:ext cx="3000374" cy="3301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28A6-2575-4D50-9FA7-E91ED60F4D9A}">
      <dsp:nvSpPr>
        <dsp:cNvPr id="0" name=""/>
        <dsp:cNvSpPr/>
      </dsp:nvSpPr>
      <dsp:spPr>
        <a:xfrm>
          <a:off x="720090" y="1230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obowiązującej pracownika dobowej </a:t>
          </a:r>
          <a:br>
            <a:rPr lang="pl-PL" sz="2100" kern="1200" dirty="0">
              <a:solidFill>
                <a:schemeClr val="tx1"/>
              </a:solidFill>
            </a:rPr>
          </a:br>
          <a:r>
            <a:rPr lang="pl-PL" sz="2100" kern="1200" dirty="0">
              <a:solidFill>
                <a:schemeClr val="tx1"/>
              </a:solidFill>
            </a:rPr>
            <a:t>i tygodniowej normie czasu pracy</a:t>
          </a:r>
        </a:p>
      </dsp:txBody>
      <dsp:txXfrm>
        <a:off x="720090" y="1230"/>
        <a:ext cx="2550318" cy="1530191"/>
      </dsp:txXfrm>
    </dsp:sp>
    <dsp:sp modelId="{DACA0579-B518-426F-ADC0-D7886F318D44}">
      <dsp:nvSpPr>
        <dsp:cNvPr id="0" name=""/>
        <dsp:cNvSpPr/>
      </dsp:nvSpPr>
      <dsp:spPr>
        <a:xfrm>
          <a:off x="3525440" y="1230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obowiązującym pracownika dobowym i tygodniowym wymiarze czasu pracy</a:t>
          </a:r>
        </a:p>
      </dsp:txBody>
      <dsp:txXfrm>
        <a:off x="3525440" y="1230"/>
        <a:ext cx="2550318" cy="1530191"/>
      </dsp:txXfrm>
    </dsp:sp>
    <dsp:sp modelId="{A7B072AF-E6AF-47F1-A31B-B9EA1C6FB7BD}">
      <dsp:nvSpPr>
        <dsp:cNvPr id="0" name=""/>
        <dsp:cNvSpPr/>
      </dsp:nvSpPr>
      <dsp:spPr>
        <a:xfrm>
          <a:off x="6330791" y="1230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przysługujących pracownikowi przerwach w pracy</a:t>
          </a:r>
        </a:p>
      </dsp:txBody>
      <dsp:txXfrm>
        <a:off x="6330791" y="1230"/>
        <a:ext cx="2550318" cy="1530191"/>
      </dsp:txXfrm>
    </dsp:sp>
    <dsp:sp modelId="{01280120-1B98-453A-8F3F-AE4BEDDF5FDD}">
      <dsp:nvSpPr>
        <dsp:cNvPr id="0" name=""/>
        <dsp:cNvSpPr/>
      </dsp:nvSpPr>
      <dsp:spPr>
        <a:xfrm>
          <a:off x="720090" y="1786453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solidFill>
                <a:schemeClr val="tx1"/>
              </a:solidFill>
            </a:rPr>
            <a:t>przysługującym pracownikowi dobowym i tygodniowym odpoczynku</a:t>
          </a:r>
        </a:p>
      </dsp:txBody>
      <dsp:txXfrm>
        <a:off x="720090" y="1786453"/>
        <a:ext cx="2550318" cy="1530191"/>
      </dsp:txXfrm>
    </dsp:sp>
    <dsp:sp modelId="{F4147B74-452F-457F-BD74-78B917DEAD1B}">
      <dsp:nvSpPr>
        <dsp:cNvPr id="0" name=""/>
        <dsp:cNvSpPr/>
      </dsp:nvSpPr>
      <dsp:spPr>
        <a:xfrm>
          <a:off x="3525440" y="1786453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zasadach dotyczących pracy w godzinach nadliczbowych i rekompensaty za nią</a:t>
          </a:r>
        </a:p>
      </dsp:txBody>
      <dsp:txXfrm>
        <a:off x="3525440" y="1786453"/>
        <a:ext cx="2550318" cy="1530191"/>
      </dsp:txXfrm>
    </dsp:sp>
    <dsp:sp modelId="{A7212BB2-D0DD-4654-910B-5597987B168B}">
      <dsp:nvSpPr>
        <dsp:cNvPr id="0" name=""/>
        <dsp:cNvSpPr/>
      </dsp:nvSpPr>
      <dsp:spPr>
        <a:xfrm>
          <a:off x="6330791" y="1786453"/>
          <a:ext cx="2550318" cy="153019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tx1"/>
              </a:solidFill>
            </a:rPr>
            <a:t>w przypadku pracy zmianowej ‒ zasadach dotyczących przechodzenia ze zmiany na zmianę</a:t>
          </a:r>
        </a:p>
      </dsp:txBody>
      <dsp:txXfrm>
        <a:off x="6330791" y="1786453"/>
        <a:ext cx="2550318" cy="1530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072AF-E6AF-47F1-A31B-B9EA1C6FB7BD}">
      <dsp:nvSpPr>
        <dsp:cNvPr id="0" name=""/>
        <dsp:cNvSpPr/>
      </dsp:nvSpPr>
      <dsp:spPr>
        <a:xfrm>
          <a:off x="1800" y="37797"/>
          <a:ext cx="3003274" cy="14964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 przypadku kilku miejsc wykonywania pracy ‒ zasadach dotyczących przemieszczania się między miejscami wykonywania pracy</a:t>
          </a:r>
        </a:p>
      </dsp:txBody>
      <dsp:txXfrm>
        <a:off x="1800" y="37797"/>
        <a:ext cx="3003274" cy="1496437"/>
      </dsp:txXfrm>
    </dsp:sp>
    <dsp:sp modelId="{8CBF9DC0-9E7A-400F-956F-1A661AB740D9}">
      <dsp:nvSpPr>
        <dsp:cNvPr id="0" name=""/>
        <dsp:cNvSpPr/>
      </dsp:nvSpPr>
      <dsp:spPr>
        <a:xfrm>
          <a:off x="3254481" y="37797"/>
          <a:ext cx="2913388" cy="14964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innych niż określone w umowie o pracę przysługujących pracownikowi składnikach wynagrodzenia oraz świadczeniach pieniężnych lub rzeczowych</a:t>
          </a:r>
        </a:p>
      </dsp:txBody>
      <dsp:txXfrm>
        <a:off x="3254481" y="37797"/>
        <a:ext cx="2913388" cy="1496437"/>
      </dsp:txXfrm>
    </dsp:sp>
    <dsp:sp modelId="{EFCC0AA9-6B15-48FB-9F5F-9EEA13952170}">
      <dsp:nvSpPr>
        <dsp:cNvPr id="0" name=""/>
        <dsp:cNvSpPr/>
      </dsp:nvSpPr>
      <dsp:spPr>
        <a:xfrm>
          <a:off x="6417275" y="37797"/>
          <a:ext cx="3182123" cy="14964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wymiarze przysługującego pracownikowi płatnego urlopu, w szczególności urlopu wypoczynkowego lub, jeżeli nie jest możliwe jego określenie w dacie przekazywania pracownikowi tej informacji, o zasadach jego ustalania i przyznawania (ustalania długości urlopu wypoczynkowego, zasady wykorzystania urlopu wypoczynkowego</a:t>
          </a:r>
        </a:p>
      </dsp:txBody>
      <dsp:txXfrm>
        <a:off x="6417275" y="37797"/>
        <a:ext cx="3182123" cy="1496437"/>
      </dsp:txXfrm>
    </dsp:sp>
    <dsp:sp modelId="{2C62FE96-6AC7-4FFE-8DEE-43E9C8F9DD09}">
      <dsp:nvSpPr>
        <dsp:cNvPr id="0" name=""/>
        <dsp:cNvSpPr/>
      </dsp:nvSpPr>
      <dsp:spPr>
        <a:xfrm>
          <a:off x="0" y="1821437"/>
          <a:ext cx="2964691" cy="14964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 roku bieżącym i terminu wykorzystania urlopu zaległego, informacji o urlopie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na żądanie)</a:t>
          </a:r>
        </a:p>
      </dsp:txBody>
      <dsp:txXfrm>
        <a:off x="0" y="1821437"/>
        <a:ext cx="2964691" cy="1496437"/>
      </dsp:txXfrm>
    </dsp:sp>
    <dsp:sp modelId="{02FDBB41-C290-485F-8F23-AAAC707BFB70}">
      <dsp:nvSpPr>
        <dsp:cNvPr id="0" name=""/>
        <dsp:cNvSpPr/>
      </dsp:nvSpPr>
      <dsp:spPr>
        <a:xfrm>
          <a:off x="3179983" y="1815080"/>
          <a:ext cx="2822155" cy="14964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obowiązujących zasadach rozwiązania stosunku pracy, w tym o wymogach formalnych, długości okresów wypowiedzenia oraz terminie odwołania się do sądu pracy lub – jeżeli nie jest możliwe określenie długości okresów wypowiedzenia</a:t>
          </a:r>
        </a:p>
      </dsp:txBody>
      <dsp:txXfrm>
        <a:off x="3179983" y="1815080"/>
        <a:ext cx="2822155" cy="1496437"/>
      </dsp:txXfrm>
    </dsp:sp>
    <dsp:sp modelId="{BC19F94D-9A5C-4119-9C08-4CDFD4E7A4F2}">
      <dsp:nvSpPr>
        <dsp:cNvPr id="0" name=""/>
        <dsp:cNvSpPr/>
      </dsp:nvSpPr>
      <dsp:spPr>
        <a:xfrm>
          <a:off x="6443243" y="1745541"/>
          <a:ext cx="3157956" cy="14964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w dacie przekazywania pracownikowi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tej informacji – sposobie ustalania takich okresów wypowiedzenia</a:t>
          </a:r>
        </a:p>
      </dsp:txBody>
      <dsp:txXfrm>
        <a:off x="6443243" y="1745541"/>
        <a:ext cx="3157956" cy="1496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0139008-E33C-6CCF-E0F9-701737E1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08" y="1767596"/>
            <a:ext cx="8725383" cy="1822514"/>
          </a:xfrm>
        </p:spPr>
        <p:txBody>
          <a:bodyPr>
            <a:noAutofit/>
          </a:bodyPr>
          <a:lstStyle/>
          <a:p>
            <a:r>
              <a:rPr lang="pl-PL" sz="6000" b="1" dirty="0"/>
              <a:t>Zmiany w Kodeksie pracy</a:t>
            </a:r>
            <a:br>
              <a:rPr lang="pl-PL" sz="6000" b="1" dirty="0"/>
            </a:br>
            <a:r>
              <a:rPr lang="pl-PL" sz="6000" b="1" dirty="0"/>
              <a:t>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48DC904-8A38-ECF2-6720-D0437B0F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750" y="3831061"/>
            <a:ext cx="9639300" cy="954547"/>
          </a:xfrm>
        </p:spPr>
        <p:txBody>
          <a:bodyPr>
            <a:noAutofit/>
          </a:bodyPr>
          <a:lstStyle/>
          <a:p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kwietnia 2023 roku weszło  w życie wiele nowych przepisów dotyczących zatrudnienia</a:t>
            </a: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Dotyczą nowych uprawnień pracowniczych, wprowadzają dodatkową ochronę przed zwolnieniem i nowe obowiązki informacyjne w zakresie umów </a:t>
            </a:r>
            <a:b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pracę. Większe uprawnienia zyskują też pracownicy i członkowie ich rodzin.</a:t>
            </a:r>
          </a:p>
          <a:p>
            <a:r>
              <a:rPr lang="pl-P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Opracowanie: Marek Wójcik, Związek Miast Polskich, na podstawie materiałów Ministerstwa Rodziny i Polityki Społecznej  zamieszonych na stronie: https://www.gov.pl/web/rodzina/zmiany-w-kodeksie-pracy-wchodza-w-zycie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7773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Obowiązek poinformowania pracownika o: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8987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70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Obowiązek poinformowania pracownika o: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92496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44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Obowiązek poinformowania pracownika o: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1900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03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Obowiązek poinformowania pracownika o: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6284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15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/>
              <a:t>Jeżeli kierujesz pracownika do pracy do innego państwa, musisz poinformować o:</a:t>
            </a:r>
            <a:endParaRPr lang="pl-PL" b="1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62383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26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Umowa o pracę na okres próbny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26337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80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Umowa na czas określony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00807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72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Informacja o wolnych stanowiskach pracy i procedurach awansu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2484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91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/>
              <a:t>Większe uprawnienia pracowników i członków ich rodzin. Urlop opiekuńczy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7164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51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Zwolnienie od pracy z powodu działania siły wyższej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307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2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Prawo pracownika do równoległego zatrudnienia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32852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49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/>
          </a:bodyPr>
          <a:lstStyle/>
          <a:p>
            <a:r>
              <a:rPr lang="pl-PL" b="1" dirty="0"/>
              <a:t>Elastyczny rozkład czasu pracy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37371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2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Dodatkowa ochrona pracowników przed zwolnieniem w okresie ciąży i urlopu macierzyńskiego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6467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14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Urlop rodzicielski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30151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10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Wydłużenie wymiaru urlopu rodzicielskiego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06025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186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93982-FA34-199D-B131-3D66C776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Zmiana zasad wykorzystywania </a:t>
            </a:r>
            <a:b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urlopu rodzicielskiego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0CAE6EE-9B3D-D3AD-34C2-4C22E15EF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87106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207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0F6B0-1B1D-EBC3-4B04-6D37DFFC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Łączenie urlopu rodzicielskiego </a:t>
            </a:r>
            <a:b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wykonywaniem pracy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076685-A54E-B9E5-71A0-06C934FF4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36003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44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C10CA-58F3-8ED5-E7E1-E6AA2C4F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Skrócenie czasu na skorzystanie z urlopu ojcowskiego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FD2C7D9-B8ED-9731-EB2B-4EE56984F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6214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02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A2EEC9-F9EC-DE38-ED9F-FABE6F88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Urlop rodzicielski dla pracowników występujących o adopcję dziecka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C63F87-5289-6DC7-113B-35676EC68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296337"/>
              </p:ext>
            </p:extLst>
          </p:nvPr>
        </p:nvGraphicFramePr>
        <p:xfrm>
          <a:off x="1295402" y="255799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43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BC907E-160F-CB7C-8BCC-00BEC3F6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Powrót pracownika do pracy po urlopie związanym z rodzicielstwem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86F5B49-76BF-323B-F86C-043301B88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28430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719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2FA05-241C-3E1F-1158-A372CE2C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Uprawnienia pracownika opiekującego się dzieckiem do 8. roku życia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1839457-EA97-6F88-17FC-8274A7D2C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6642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3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Zmiana formy zatrudnienia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40758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68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Prawo do szkolenia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13248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7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4EAE4-7DBE-7ABF-CDD4-F0CD5784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1200"/>
            <a:ext cx="9601196" cy="15747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Dodatkowe przerwy w pracy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7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Przerwy wlicza się do czasu pracy, co oznacza, że pracownik nabywa za ten czas prawo do wynagrodzenia</a:t>
            </a:r>
            <a:endParaRPr lang="pl-PL" sz="2700" dirty="0">
              <a:latin typeface="+mn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9D7EE84-6839-E50F-391A-BEC65CE79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623607"/>
              </p:ext>
            </p:extLst>
          </p:nvPr>
        </p:nvGraphicFramePr>
        <p:xfrm>
          <a:off x="1295400" y="2557463"/>
          <a:ext cx="9601197" cy="2903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4000666064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627262284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19972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</a:rPr>
                        <a:t>Czas pracy</a:t>
                      </a:r>
                    </a:p>
                  </a:txBody>
                  <a:tcPr marL="47625" marR="47625" marT="47625" marB="381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>
                          <a:solidFill>
                            <a:schemeClr val="tx1"/>
                          </a:solidFill>
                          <a:effectLst/>
                        </a:rPr>
                        <a:t>Przerwa</a:t>
                      </a:r>
                    </a:p>
                    <a:p>
                      <a:pPr algn="l" fontAlgn="b"/>
                      <a:r>
                        <a:rPr lang="pl-PL" sz="2400" b="1">
                          <a:solidFill>
                            <a:schemeClr val="tx1"/>
                          </a:solidFill>
                          <a:effectLst/>
                        </a:rPr>
                        <a:t>(do 26.04.2023)</a:t>
                      </a:r>
                    </a:p>
                  </a:txBody>
                  <a:tcPr marL="47625" marR="47625" marT="47625" marB="381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>
                          <a:solidFill>
                            <a:schemeClr val="tx1"/>
                          </a:solidFill>
                          <a:effectLst/>
                        </a:rPr>
                        <a:t>Przerwa</a:t>
                      </a:r>
                    </a:p>
                    <a:p>
                      <a:pPr algn="l" fontAlgn="b"/>
                      <a:r>
                        <a:rPr lang="pl-PL" sz="2400" b="1">
                          <a:solidFill>
                            <a:schemeClr val="tx1"/>
                          </a:solidFill>
                          <a:effectLst/>
                        </a:rPr>
                        <a:t>(od 26.04.2023)</a:t>
                      </a:r>
                    </a:p>
                  </a:txBody>
                  <a:tcPr marL="47625" marR="47625" marT="47625" marB="38100" anchor="b"/>
                </a:tc>
                <a:extLst>
                  <a:ext uri="{0D108BD9-81ED-4DB2-BD59-A6C34878D82A}">
                    <a16:rowId xmlns:a16="http://schemas.microsoft.com/office/drawing/2014/main" val="353217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co najmniej 6 godzin</a:t>
                      </a:r>
                    </a:p>
                  </a:txBody>
                  <a:tcPr marL="47625" marR="47625" marT="47625" marB="38100" anchor="ctr"/>
                </a:tc>
                <a:tc>
                  <a:txBody>
                    <a:bodyPr/>
                    <a:lstStyle/>
                    <a:p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</a:rPr>
                        <a:t>co najmniej 15 minut</a:t>
                      </a:r>
                    </a:p>
                  </a:txBody>
                  <a:tcPr marL="47625" marR="47625" marT="47625" marB="38100" anchor="ctr"/>
                </a:tc>
                <a:tc>
                  <a:txBody>
                    <a:bodyPr/>
                    <a:lstStyle/>
                    <a:p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</a:rPr>
                        <a:t>co najmniej 15 minut</a:t>
                      </a:r>
                    </a:p>
                  </a:txBody>
                  <a:tcPr marL="47625" marR="47625" marT="47625" marB="38100" anchor="ctr"/>
                </a:tc>
                <a:extLst>
                  <a:ext uri="{0D108BD9-81ED-4DB2-BD59-A6C34878D82A}">
                    <a16:rowId xmlns:a16="http://schemas.microsoft.com/office/drawing/2014/main" val="3180611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dłuższy niż 9 godzin</a:t>
                      </a:r>
                    </a:p>
                  </a:txBody>
                  <a:tcPr marL="47625" marR="47625" marT="47625" marB="38100" anchor="ctr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brak</a:t>
                      </a:r>
                    </a:p>
                  </a:txBody>
                  <a:tcPr marL="47625" marR="47625" marT="47625" marB="38100" anchor="ctr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dodatkowe co najmniej </a:t>
                      </a:r>
                      <a:b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15 minut</a:t>
                      </a:r>
                    </a:p>
                  </a:txBody>
                  <a:tcPr marL="47625" marR="47625" marT="47625" marB="38100" anchor="ctr"/>
                </a:tc>
                <a:extLst>
                  <a:ext uri="{0D108BD9-81ED-4DB2-BD59-A6C34878D82A}">
                    <a16:rowId xmlns:a16="http://schemas.microsoft.com/office/drawing/2014/main" val="221844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dłuższy niż 16 godzin</a:t>
                      </a:r>
                    </a:p>
                  </a:txBody>
                  <a:tcPr marL="47625" marR="47625" marT="47625" marB="38100" anchor="ctr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brak</a:t>
                      </a:r>
                    </a:p>
                  </a:txBody>
                  <a:tcPr marL="47625" marR="47625" marT="47625" marB="38100" anchor="ctr"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kolejna przerwa </a:t>
                      </a:r>
                      <a:b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co najmniej 15 minut</a:t>
                      </a:r>
                    </a:p>
                  </a:txBody>
                  <a:tcPr marL="47625" marR="47625" marT="47625" marB="38100" anchor="ctr"/>
                </a:tc>
                <a:extLst>
                  <a:ext uri="{0D108BD9-81ED-4DB2-BD59-A6C34878D82A}">
                    <a16:rowId xmlns:a16="http://schemas.microsoft.com/office/drawing/2014/main" val="284865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47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Większa ochrona pracowników przed zwolnieniem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96140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34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Ochrona dla pracownika przed niekorzystnym traktowaniem przez pracodawcę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39013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34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Informacja o warunkach zatrudnienia pracownika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84244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28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515029-9E13-7954-D18F-35F744FD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2" y="918632"/>
            <a:ext cx="10128248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Jeżeli zatrudnisz pracownika na podstawie umowy o pracę na okres próbny, musisz dodatkowo określić: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8155207-07E5-C0A5-9B5B-4E9838BF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56988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220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3845</TotalTime>
  <Words>3347</Words>
  <Application>Microsoft Office PowerPoint</Application>
  <PresentationFormat>Panoramiczny</PresentationFormat>
  <Paragraphs>152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Organiczny</vt:lpstr>
      <vt:lpstr>Zmiany w Kodeksie pracy  </vt:lpstr>
      <vt:lpstr>Prawo pracownika do równoległego zatrudnienia</vt:lpstr>
      <vt:lpstr>Zmiana formy zatrudnienia</vt:lpstr>
      <vt:lpstr>Prawo do szkolenia</vt:lpstr>
      <vt:lpstr>Dodatkowe przerwy w pracy Przerwy wlicza się do czasu pracy, co oznacza, że pracownik nabywa za ten czas prawo do wynagrodzenia</vt:lpstr>
      <vt:lpstr>Większa ochrona pracowników przed zwolnieniem</vt:lpstr>
      <vt:lpstr>Ochrona dla pracownika przed niekorzystnym traktowaniem przez pracodawcę</vt:lpstr>
      <vt:lpstr>Informacja o warunkach zatrudnienia pracownika</vt:lpstr>
      <vt:lpstr>Jeżeli zatrudnisz pracownika na podstawie umowy o pracę na okres próbny, musisz dodatkowo określić:</vt:lpstr>
      <vt:lpstr>Obowiązek poinformowania pracownika o:</vt:lpstr>
      <vt:lpstr>Obowiązek poinformowania pracownika o:</vt:lpstr>
      <vt:lpstr>Obowiązek poinformowania pracownika o:</vt:lpstr>
      <vt:lpstr>Obowiązek poinformowania pracownika o:</vt:lpstr>
      <vt:lpstr>Jeżeli kierujesz pracownika do pracy do innego państwa, musisz poinformować o:</vt:lpstr>
      <vt:lpstr>Umowa o pracę na okres próbny</vt:lpstr>
      <vt:lpstr>Umowa na czas określony</vt:lpstr>
      <vt:lpstr>Informacja o wolnych stanowiskach pracy i procedurach awansu</vt:lpstr>
      <vt:lpstr>Większe uprawnienia pracowników i członków ich rodzin. Urlop opiekuńczy</vt:lpstr>
      <vt:lpstr>Zwolnienie od pracy z powodu działania siły wyższej</vt:lpstr>
      <vt:lpstr>Elastyczny rozkład czasu pracy</vt:lpstr>
      <vt:lpstr>Dodatkowa ochrona pracowników przed zwolnieniem w okresie ciąży i urlopu macierzyńskiego</vt:lpstr>
      <vt:lpstr>Urlop rodzicielski</vt:lpstr>
      <vt:lpstr>Wydłużenie wymiaru urlopu rodzicielskiego</vt:lpstr>
      <vt:lpstr>Zmiana zasad wykorzystywania  urlopu rodzicielskiego</vt:lpstr>
      <vt:lpstr>Łączenie urlopu rodzicielskiego  z wykonywaniem pracy</vt:lpstr>
      <vt:lpstr>Skrócenie czasu na skorzystanie z urlopu ojcowskiego</vt:lpstr>
      <vt:lpstr>Urlop rodzicielski dla pracowników występujących o adopcję dziecka</vt:lpstr>
      <vt:lpstr>Powrót pracownika do pracy po urlopie związanym z rodzicielstwem</vt:lpstr>
      <vt:lpstr>Uprawnienia pracownika opiekującego się dzieckiem do 8. roku życia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Wójcik</dc:creator>
  <cp:lastModifiedBy>Hanna Hendrysiak</cp:lastModifiedBy>
  <cp:revision>145</cp:revision>
  <dcterms:created xsi:type="dcterms:W3CDTF">2023-03-12T01:39:22Z</dcterms:created>
  <dcterms:modified xsi:type="dcterms:W3CDTF">2023-05-17T08:04:58Z</dcterms:modified>
</cp:coreProperties>
</file>