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3" r:id="rId9"/>
    <p:sldId id="264" r:id="rId10"/>
    <p:sldId id="262" r:id="rId11"/>
    <p:sldId id="265" r:id="rId12"/>
    <p:sldId id="261" r:id="rId13"/>
    <p:sldId id="260" r:id="rId1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6D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7" autoAdjust="0"/>
    <p:restoredTop sz="94660"/>
  </p:normalViewPr>
  <p:slideViewPr>
    <p:cSldViewPr snapToGrid="0">
      <p:cViewPr varScale="1">
        <p:scale>
          <a:sx n="56" d="100"/>
          <a:sy n="56" d="100"/>
        </p:scale>
        <p:origin x="730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9C3EE0F-CB8A-4B8D-AA38-5E16862658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F4F35F60-F36B-4056-9311-9CAF563634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B4D1944-8246-4483-9FCA-AA734A928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B02BD-4E2A-48F9-A941-2624128C92BA}" type="datetimeFigureOut">
              <a:rPr lang="pl-PL" smtClean="0"/>
              <a:t>21.12.2022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B33EA3C-019E-419D-87C5-85F5A790A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251383E-B0D0-44FB-A44C-75DDCAC94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D184F-06A9-4810-A566-0A00473CF0C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22027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8AB23C1-53FC-4B31-8ACF-879D41DD2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F076754E-C519-4E43-86F1-D02CB5F16B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B8D33F7-4053-45C9-A535-8C0CAC09B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B02BD-4E2A-48F9-A941-2624128C92BA}" type="datetimeFigureOut">
              <a:rPr lang="pl-PL" smtClean="0"/>
              <a:t>21.12.2022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7E55802-EE3D-4C3F-B998-63F517D2A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9FD503A-D258-49B1-8BEC-71655A569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D184F-06A9-4810-A566-0A00473CF0C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2971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EFD4DC5A-E7BA-47A6-AD9D-D49F1FC431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C6E55FDC-6B63-4836-9C14-CD19B555E5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813C769-ED7A-494C-97EC-55856D4BF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B02BD-4E2A-48F9-A941-2624128C92BA}" type="datetimeFigureOut">
              <a:rPr lang="pl-PL" smtClean="0"/>
              <a:t>21.12.2022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A8CCD5B-F755-4B23-940A-A1C5C6AD8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9F4DC1-5334-40DC-94BD-FAC99BAEA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D184F-06A9-4810-A566-0A00473CF0C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9193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D94F058-3A44-447E-B67A-5CDB16F25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AC18B91-A50A-484F-9474-DE02EBD913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7E2BB69-00DD-401F-A3F9-EC583D001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B02BD-4E2A-48F9-A941-2624128C92BA}" type="datetimeFigureOut">
              <a:rPr lang="pl-PL" smtClean="0"/>
              <a:t>21.12.2022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A2540C3-4A6E-435D-BE9D-922070E83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7E10023-17BA-41B8-B475-2688E99F7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D184F-06A9-4810-A566-0A00473CF0C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723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1BB0552-F5B7-41B5-B32C-39289DA0F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263EAE8-A87A-40C2-A68E-E3253240E3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0F2B2F4-EB82-479B-BE42-BC031C278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B02BD-4E2A-48F9-A941-2624128C92BA}" type="datetimeFigureOut">
              <a:rPr lang="pl-PL" smtClean="0"/>
              <a:t>21.12.2022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F23FB8C-E119-49D1-9FDE-3A8DE9B15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CEABB93-6BF3-482E-8311-853BD2F3D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D184F-06A9-4810-A566-0A00473CF0C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63602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A2C6A86-2A98-434E-9BE6-0DA227C51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1EED74F-CBF6-40DA-9FB3-20E42F71A1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6FECE02-E149-4317-8172-F3A456F83A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FC4BDD03-0020-4DD9-94CD-F9E04226D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B02BD-4E2A-48F9-A941-2624128C92BA}" type="datetimeFigureOut">
              <a:rPr lang="pl-PL" smtClean="0"/>
              <a:t>21.12.2022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B443544-FCC4-4048-BF88-610382B41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B55A6D4-042C-4CC4-A52C-1730E6DCF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D184F-06A9-4810-A566-0A00473CF0C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4702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8128F62-EE93-4683-923F-549427378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46AFA0B-5949-4044-9C4E-45DB1F00A4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E70FA32-E55A-411C-BA85-D7FDB33B11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9127B8B8-C700-4D30-B3CA-765B872577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D185E435-2DCD-49A7-83CF-EBAF4F3F87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0BCF8ABD-C10E-46CA-94B9-1679B6C7A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B02BD-4E2A-48F9-A941-2624128C92BA}" type="datetimeFigureOut">
              <a:rPr lang="pl-PL" smtClean="0"/>
              <a:t>21.12.2022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39C2FE84-6156-4DAD-A23D-B9730D8CC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ADF31844-18C5-4927-B62F-8876EF1A6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D184F-06A9-4810-A566-0A00473CF0C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19490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49B474C-3BB9-4BF3-87F6-998330B0C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1741E8D3-8B34-44E9-AE45-6EC965342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B02BD-4E2A-48F9-A941-2624128C92BA}" type="datetimeFigureOut">
              <a:rPr lang="pl-PL" smtClean="0"/>
              <a:t>21.12.2022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99C4FB29-E305-4DAB-8632-271452E9A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D71BDF3C-D8DE-4928-AE9B-85AD7B3DF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D184F-06A9-4810-A566-0A00473CF0C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9370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D4D50F62-F014-44BE-8370-612E6FDBE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B02BD-4E2A-48F9-A941-2624128C92BA}" type="datetimeFigureOut">
              <a:rPr lang="pl-PL" smtClean="0"/>
              <a:t>21.12.2022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2549B5F2-D8AC-4C4C-A873-11725F2E0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6E8C7D5-4995-4717-81EF-D3BDA67FD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D184F-06A9-4810-A566-0A00473CF0C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00824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FB1496D-7F4F-49EC-B967-36F5FE221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C0A35BC-4C03-4106-8460-0D158DED2B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5A82160-BA0B-4CCF-851A-34CCE1EB64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48F3ADCC-12FD-4EF2-9ECE-B72EA6333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B02BD-4E2A-48F9-A941-2624128C92BA}" type="datetimeFigureOut">
              <a:rPr lang="pl-PL" smtClean="0"/>
              <a:t>21.12.2022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34F2C10-2496-44BB-B318-0702FB3BD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068683A-C449-4DAC-8127-1D643E70F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D184F-06A9-4810-A566-0A00473CF0C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7558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4190579-8376-4E3B-9595-4F9F6AB7A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21F08556-9DDD-4409-88E2-0516E8D63E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935014C-F738-4163-AEDB-59D99F15DB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FC48711-C736-45C2-9EDE-D534C4DA3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B02BD-4E2A-48F9-A941-2624128C92BA}" type="datetimeFigureOut">
              <a:rPr lang="pl-PL" smtClean="0"/>
              <a:t>21.12.2022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97B5AEE-72E7-47B4-92D0-CC46E4138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8DB0ED91-1FFD-466E-8E0C-BC069FCE3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D184F-06A9-4810-A566-0A00473CF0C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29019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0EDB6103-E3AC-451E-B788-D117A2954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FE14DAA-F36B-4A2F-9512-19DE3EED20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15459B7-516E-4F87-BE2C-7C897A5E1A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B02BD-4E2A-48F9-A941-2624128C92BA}" type="datetimeFigureOut">
              <a:rPr lang="pl-PL" smtClean="0"/>
              <a:t>21.12.2022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F1A2A9B-8E60-4B9B-9934-0E11DAD2E1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DEEA2FA-8930-4C30-9E53-DC8C7B4DBF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CD184F-06A9-4810-A566-0A00473CF0C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1924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svg"/><Relationship Id="rId7" Type="http://schemas.openxmlformats.org/officeDocument/2006/relationships/image" Target="../media/image35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svg"/><Relationship Id="rId4" Type="http://schemas.openxmlformats.org/officeDocument/2006/relationships/image" Target="../media/image32.png"/><Relationship Id="rId9" Type="http://schemas.openxmlformats.org/officeDocument/2006/relationships/image" Target="../media/image3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984F0482-444F-418B-9271-45B79E01B2B1" descr="IMG_2910.jpg">
            <a:extLst>
              <a:ext uri="{FF2B5EF4-FFF2-40B4-BE49-F238E27FC236}">
                <a16:creationId xmlns:a16="http://schemas.microsoft.com/office/drawing/2014/main" id="{0EB58C51-E1AE-4424-9F67-56F2A37327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8" r="13818" b="3933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B5A6E8A-F09D-4F51-9B02-BCC7A8238E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pl-PL" sz="4400" dirty="0"/>
              <a:t>Wzmocnienie współpracy polskich </a:t>
            </a:r>
            <a:br>
              <a:rPr lang="pl-PL" sz="4400" dirty="0"/>
            </a:br>
            <a:r>
              <a:rPr lang="pl-PL" sz="4400" dirty="0"/>
              <a:t>i ukraińskich miast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DB7F1E9-A49C-4CB1-B510-A72F9C1257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pl-PL" sz="2000" dirty="0"/>
              <a:t>w oparciu o porozumienie </a:t>
            </a:r>
            <a:br>
              <a:rPr lang="pl-PL" sz="2000" dirty="0"/>
            </a:br>
            <a:r>
              <a:rPr lang="pl-PL" sz="2000" dirty="0"/>
              <a:t>z 8 listopada 2022 r.</a:t>
            </a:r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5511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61B571B-AF9F-4AE8-AA22-18603B6D1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200"/>
              <a:t>Ukraina a Unia Europejska</a:t>
            </a:r>
          </a:p>
        </p:txBody>
      </p:sp>
      <p:pic>
        <p:nvPicPr>
          <p:cNvPr id="5122" name="Picture 2" descr="Od lewej: Aleksandra Dulkiewicz - prezydent Gdańska, Grégory Doucet - mer Lyonu, Ursula von der Leyen - szefowa Komisji Europejskiej, Dario Nardella - burmistrz Florencji i Mārtiņš Staķis - mer Rygi. Uczestnicy spotkania w Brukseli łączyli się online m.in. z ...">
            <a:extLst>
              <a:ext uri="{FF2B5EF4-FFF2-40B4-BE49-F238E27FC236}">
                <a16:creationId xmlns:a16="http://schemas.microsoft.com/office/drawing/2014/main" id="{150177EB-552A-4295-A4F8-FC069C9DD6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29" b="20549"/>
          <a:stretch/>
        </p:blipFill>
        <p:spPr bwMode="auto">
          <a:xfrm>
            <a:off x="20" y="10"/>
            <a:ext cx="12191980" cy="5014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6498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0" name="Rectangle 2059">
            <a:extLst>
              <a:ext uri="{FF2B5EF4-FFF2-40B4-BE49-F238E27FC236}">
                <a16:creationId xmlns:a16="http://schemas.microsoft.com/office/drawing/2014/main" id="{E73BBE33-B533-4661-8A6A-6BD8D05EB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F130079-55F9-4A28-B420-684E19A16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120" y="557189"/>
            <a:ext cx="3357159" cy="278594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Sytuacja w Ukrainie</a:t>
            </a:r>
          </a:p>
        </p:txBody>
      </p:sp>
      <p:pic>
        <p:nvPicPr>
          <p:cNvPr id="2054" name="9C6AC172-B8ED-4F5D-9194-6FF0570DC449" descr="IMG_0423.jpg">
            <a:extLst>
              <a:ext uri="{FF2B5EF4-FFF2-40B4-BE49-F238E27FC236}">
                <a16:creationId xmlns:a16="http://schemas.microsoft.com/office/drawing/2014/main" id="{5F38A897-0A10-469F-8FB3-76714CC873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00" b="-3"/>
          <a:stretch/>
        </p:blipFill>
        <p:spPr bwMode="auto">
          <a:xfrm>
            <a:off x="4657343" y="-2"/>
            <a:ext cx="2745766" cy="222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az 3" descr="Obraz zawierający podłoże, kot, zewnętrzne, brud&#10;&#10;Opis wygenerowany automatycznie">
            <a:extLst>
              <a:ext uri="{FF2B5EF4-FFF2-40B4-BE49-F238E27FC236}">
                <a16:creationId xmlns:a16="http://schemas.microsoft.com/office/drawing/2014/main" id="{9D3C2596-E32D-4673-83E2-2B8E5ECE00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984" r="2" b="38318"/>
          <a:stretch/>
        </p:blipFill>
        <p:spPr>
          <a:xfrm>
            <a:off x="4657343" y="2400474"/>
            <a:ext cx="2742158" cy="2057043"/>
          </a:xfrm>
          <a:prstGeom prst="rect">
            <a:avLst/>
          </a:prstGeom>
        </p:spPr>
      </p:pic>
      <p:pic>
        <p:nvPicPr>
          <p:cNvPr id="2053" name="C500B8DB-187B-4EDC-AAAA-11DCE0B86361" descr="IMG_9599.jpg">
            <a:extLst>
              <a:ext uri="{FF2B5EF4-FFF2-40B4-BE49-F238E27FC236}">
                <a16:creationId xmlns:a16="http://schemas.microsoft.com/office/drawing/2014/main" id="{40F729CA-6FC4-4F59-BBB5-A55F12DA45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53"/>
          <a:stretch/>
        </p:blipFill>
        <p:spPr bwMode="auto">
          <a:xfrm>
            <a:off x="7570565" y="10"/>
            <a:ext cx="4614002" cy="3337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8C5D3FF2-6314-4B01-9011-877553BBCCF6" descr="IMG_9628.jpg">
            <a:extLst>
              <a:ext uri="{FF2B5EF4-FFF2-40B4-BE49-F238E27FC236}">
                <a16:creationId xmlns:a16="http://schemas.microsoft.com/office/drawing/2014/main" id="{212B6D16-26D0-47BE-891C-F261552E16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00" b="-3"/>
          <a:stretch/>
        </p:blipFill>
        <p:spPr bwMode="auto">
          <a:xfrm>
            <a:off x="4653627" y="4629236"/>
            <a:ext cx="2745764" cy="2228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057218C2-F5B8-43C8-B1AB-B74F17E2FC08" descr="IMG_9690.jpg">
            <a:extLst>
              <a:ext uri="{FF2B5EF4-FFF2-40B4-BE49-F238E27FC236}">
                <a16:creationId xmlns:a16="http://schemas.microsoft.com/office/drawing/2014/main" id="{57F77297-AFDF-4BEA-AD6A-16EC33DD02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" b="3157"/>
          <a:stretch/>
        </p:blipFill>
        <p:spPr bwMode="auto">
          <a:xfrm>
            <a:off x="7570565" y="3509264"/>
            <a:ext cx="4614002" cy="3348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014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779F9F1-BAFE-40E6-AEE1-115A3464A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8668" y="2245810"/>
            <a:ext cx="7505132" cy="13557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Dotychczasowa pomoc polskich miast</a:t>
            </a:r>
          </a:p>
        </p:txBody>
      </p:sp>
      <p:pic>
        <p:nvPicPr>
          <p:cNvPr id="3080" name="Picture 8" descr="Autobusy z darami wyruszyły z Warszawy do Mikołajowa - RMF 24">
            <a:extLst>
              <a:ext uri="{FF2B5EF4-FFF2-40B4-BE49-F238E27FC236}">
                <a16:creationId xmlns:a16="http://schemas.microsoft.com/office/drawing/2014/main" id="{60E04E73-BBB3-4730-9932-6CB8A537B9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73" r="1" b="27665"/>
          <a:stretch/>
        </p:blipFill>
        <p:spPr bwMode="auto">
          <a:xfrm>
            <a:off x="3649318" y="1"/>
            <a:ext cx="8542682" cy="2130473"/>
          </a:xfrm>
          <a:custGeom>
            <a:avLst/>
            <a:gdLst/>
            <a:ahLst/>
            <a:cxnLst/>
            <a:rect l="l" t="t" r="r" b="b"/>
            <a:pathLst>
              <a:path w="8542682" h="2130473">
                <a:moveTo>
                  <a:pt x="986689" y="0"/>
                </a:moveTo>
                <a:lnTo>
                  <a:pt x="8542682" y="0"/>
                </a:lnTo>
                <a:lnTo>
                  <a:pt x="8542682" y="2130473"/>
                </a:lnTo>
                <a:lnTo>
                  <a:pt x="0" y="213047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Koniec z wielogodzinnymi kolejkami przed punktem pomocy uchodźcom  [Wielkopolanie pomagają Ukrainie - 14.07] - Radio Poznań">
            <a:extLst>
              <a:ext uri="{FF2B5EF4-FFF2-40B4-BE49-F238E27FC236}">
                <a16:creationId xmlns:a16="http://schemas.microsoft.com/office/drawing/2014/main" id="{7A7F01DF-7D5E-469C-BFA0-D2D27CE974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2" r="2" b="12744"/>
          <a:stretch/>
        </p:blipFill>
        <p:spPr bwMode="auto">
          <a:xfrm>
            <a:off x="20" y="-6955"/>
            <a:ext cx="4475120" cy="2130473"/>
          </a:xfrm>
          <a:custGeom>
            <a:avLst/>
            <a:gdLst/>
            <a:ahLst/>
            <a:cxnLst/>
            <a:rect l="l" t="t" r="r" b="b"/>
            <a:pathLst>
              <a:path w="4475140" h="2130473">
                <a:moveTo>
                  <a:pt x="0" y="0"/>
                </a:moveTo>
                <a:lnTo>
                  <a:pt x="1074821" y="0"/>
                </a:lnTo>
                <a:lnTo>
                  <a:pt x="1074821" y="239"/>
                </a:lnTo>
                <a:lnTo>
                  <a:pt x="4475140" y="239"/>
                </a:lnTo>
                <a:lnTo>
                  <a:pt x="3488563" y="2130473"/>
                </a:lnTo>
                <a:lnTo>
                  <a:pt x="0" y="213047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Warszawa nie ustaje w pomocy dla Ukraińców - Miasto Warszawa">
            <a:extLst>
              <a:ext uri="{FF2B5EF4-FFF2-40B4-BE49-F238E27FC236}">
                <a16:creationId xmlns:a16="http://schemas.microsoft.com/office/drawing/2014/main" id="{BDBA1ECD-DA9B-47A3-A5C9-CFB09BBC95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4" r="4" b="4"/>
          <a:stretch/>
        </p:blipFill>
        <p:spPr bwMode="auto">
          <a:xfrm>
            <a:off x="20" y="2279768"/>
            <a:ext cx="3484262" cy="224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Gdańska pomoc dla ukraińskich wodociągów - Gdańskie Wody">
            <a:extLst>
              <a:ext uri="{FF2B5EF4-FFF2-40B4-BE49-F238E27FC236}">
                <a16:creationId xmlns:a16="http://schemas.microsoft.com/office/drawing/2014/main" id="{6A607406-6C8D-414F-B864-5DD3CBA72C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15" r="1" b="18793"/>
          <a:stretch/>
        </p:blipFill>
        <p:spPr bwMode="auto">
          <a:xfrm>
            <a:off x="7716860" y="4683320"/>
            <a:ext cx="4475140" cy="2174680"/>
          </a:xfrm>
          <a:custGeom>
            <a:avLst/>
            <a:gdLst/>
            <a:ahLst/>
            <a:cxnLst/>
            <a:rect l="l" t="t" r="r" b="b"/>
            <a:pathLst>
              <a:path w="4475140" h="2174680">
                <a:moveTo>
                  <a:pt x="1006941" y="0"/>
                </a:moveTo>
                <a:lnTo>
                  <a:pt x="4475140" y="0"/>
                </a:lnTo>
                <a:lnTo>
                  <a:pt x="4475140" y="2174680"/>
                </a:lnTo>
                <a:lnTo>
                  <a:pt x="3400319" y="2174680"/>
                </a:lnTo>
                <a:lnTo>
                  <a:pt x="3400319" y="2174202"/>
                </a:lnTo>
                <a:lnTo>
                  <a:pt x="0" y="217420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2FA32F4F-324D-40C0-8821-01AE3EEBD3D0" descr="IMG_9555.jpg">
            <a:extLst>
              <a:ext uri="{FF2B5EF4-FFF2-40B4-BE49-F238E27FC236}">
                <a16:creationId xmlns:a16="http://schemas.microsoft.com/office/drawing/2014/main" id="{44D0889E-11A9-428E-BF94-A558906B01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18" r="-2" b="41114"/>
          <a:stretch/>
        </p:blipFill>
        <p:spPr bwMode="auto">
          <a:xfrm>
            <a:off x="20" y="4682839"/>
            <a:ext cx="8563356" cy="2175160"/>
          </a:xfrm>
          <a:custGeom>
            <a:avLst/>
            <a:gdLst/>
            <a:ahLst/>
            <a:cxnLst/>
            <a:rect l="l" t="t" r="r" b="b"/>
            <a:pathLst>
              <a:path w="8563376" h="2175160">
                <a:moveTo>
                  <a:pt x="0" y="0"/>
                </a:moveTo>
                <a:lnTo>
                  <a:pt x="8563376" y="0"/>
                </a:lnTo>
                <a:lnTo>
                  <a:pt x="7555992" y="2175160"/>
                </a:lnTo>
                <a:lnTo>
                  <a:pt x="0" y="217516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9323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37" name="Rectangle 4136">
            <a:extLst>
              <a:ext uri="{FF2B5EF4-FFF2-40B4-BE49-F238E27FC236}">
                <a16:creationId xmlns:a16="http://schemas.microsoft.com/office/drawing/2014/main" id="{D48D9584-D2FD-48CE-9E17-4E250B743B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ABF16FF-9953-426A-AA80-9C077614D4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90" b="1"/>
          <a:stretch/>
        </p:blipFill>
        <p:spPr bwMode="auto">
          <a:xfrm>
            <a:off x="3577219" y="10"/>
            <a:ext cx="4979304" cy="340155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Rzeszów przekaże Ukrainie agregaty prądotwórcze - RMF 24">
            <a:extLst>
              <a:ext uri="{FF2B5EF4-FFF2-40B4-BE49-F238E27FC236}">
                <a16:creationId xmlns:a16="http://schemas.microsoft.com/office/drawing/2014/main" id="{788C5AC1-9365-49CC-A307-9A7C88318E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6" r="24483" b="-1"/>
          <a:stretch/>
        </p:blipFill>
        <p:spPr bwMode="auto">
          <a:xfrm>
            <a:off x="7822523" y="3456433"/>
            <a:ext cx="4369477" cy="3401568"/>
          </a:xfrm>
          <a:custGeom>
            <a:avLst/>
            <a:gdLst/>
            <a:ahLst/>
            <a:cxnLst/>
            <a:rect l="l" t="t" r="r" b="b"/>
            <a:pathLst>
              <a:path w="4369477" h="3401568">
                <a:moveTo>
                  <a:pt x="781270" y="0"/>
                </a:moveTo>
                <a:lnTo>
                  <a:pt x="4369477" y="0"/>
                </a:lnTo>
                <a:lnTo>
                  <a:pt x="4369477" y="3401568"/>
                </a:lnTo>
                <a:lnTo>
                  <a:pt x="0" y="3401568"/>
                </a:lnTo>
                <a:lnTo>
                  <a:pt x="1963" y="3397912"/>
                </a:lnTo>
                <a:cubicBezTo>
                  <a:pt x="454182" y="2512619"/>
                  <a:pt x="736170" y="1430108"/>
                  <a:pt x="776876" y="25439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Jak mądrze pomagać uchodźcom z Ukrainy? Psycholog: człowieka w kryzysie  można porównać do papierowej chusteczki">
            <a:extLst>
              <a:ext uri="{FF2B5EF4-FFF2-40B4-BE49-F238E27FC236}">
                <a16:creationId xmlns:a16="http://schemas.microsoft.com/office/drawing/2014/main" id="{EFC4DC38-D63E-4CCC-AD14-E8664F0728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5" r="17724" b="-2"/>
          <a:stretch/>
        </p:blipFill>
        <p:spPr bwMode="auto">
          <a:xfrm>
            <a:off x="3630260" y="3456432"/>
            <a:ext cx="492547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4139" name="Freeform: Shape 4138">
            <a:extLst>
              <a:ext uri="{FF2B5EF4-FFF2-40B4-BE49-F238E27FC236}">
                <a16:creationId xmlns:a16="http://schemas.microsoft.com/office/drawing/2014/main" id="{CA17DEF4-6C5D-41C6-8D93-5C7CFD7ADA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97136" cy="6858000"/>
          </a:xfrm>
          <a:custGeom>
            <a:avLst/>
            <a:gdLst>
              <a:gd name="connsiteX0" fmla="*/ 0 w 4397136"/>
              <a:gd name="connsiteY0" fmla="*/ 0 h 6858000"/>
              <a:gd name="connsiteX1" fmla="*/ 3599069 w 4397136"/>
              <a:gd name="connsiteY1" fmla="*/ 0 h 6858000"/>
              <a:gd name="connsiteX2" fmla="*/ 3634072 w 4397136"/>
              <a:gd name="connsiteY2" fmla="*/ 58977 h 6858000"/>
              <a:gd name="connsiteX3" fmla="*/ 4397136 w 4397136"/>
              <a:gd name="connsiteY3" fmla="*/ 3474189 h 6858000"/>
              <a:gd name="connsiteX4" fmla="*/ 3802221 w 4397136"/>
              <a:gd name="connsiteY4" fmla="*/ 6546415 h 6858000"/>
              <a:gd name="connsiteX5" fmla="*/ 3649466 w 4397136"/>
              <a:gd name="connsiteY5" fmla="*/ 6858000 h 6858000"/>
              <a:gd name="connsiteX6" fmla="*/ 0 w 4397136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7136" h="6858000">
                <a:moveTo>
                  <a:pt x="0" y="0"/>
                </a:moveTo>
                <a:lnTo>
                  <a:pt x="3599069" y="0"/>
                </a:lnTo>
                <a:lnTo>
                  <a:pt x="3634072" y="58977"/>
                </a:lnTo>
                <a:cubicBezTo>
                  <a:pt x="4105532" y="933006"/>
                  <a:pt x="4397136" y="2140466"/>
                  <a:pt x="4397136" y="3474189"/>
                </a:cubicBezTo>
                <a:cubicBezTo>
                  <a:pt x="4397136" y="4641197"/>
                  <a:pt x="4173877" y="5711534"/>
                  <a:pt x="3802221" y="6546415"/>
                </a:cubicBezTo>
                <a:lnTo>
                  <a:pt x="3649466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141" name="Freeform: Shape 4140">
            <a:extLst>
              <a:ext uri="{FF2B5EF4-FFF2-40B4-BE49-F238E27FC236}">
                <a16:creationId xmlns:a16="http://schemas.microsoft.com/office/drawing/2014/main" id="{22BBC5A3-5C8C-4FB9-AEFF-8778D2C98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86504" cy="6858000"/>
          </a:xfrm>
          <a:custGeom>
            <a:avLst/>
            <a:gdLst>
              <a:gd name="connsiteX0" fmla="*/ 0 w 4386504"/>
              <a:gd name="connsiteY0" fmla="*/ 0 h 6858000"/>
              <a:gd name="connsiteX1" fmla="*/ 3588437 w 4386504"/>
              <a:gd name="connsiteY1" fmla="*/ 0 h 6858000"/>
              <a:gd name="connsiteX2" fmla="*/ 3623440 w 4386504"/>
              <a:gd name="connsiteY2" fmla="*/ 58977 h 6858000"/>
              <a:gd name="connsiteX3" fmla="*/ 4386504 w 4386504"/>
              <a:gd name="connsiteY3" fmla="*/ 3474189 h 6858000"/>
              <a:gd name="connsiteX4" fmla="*/ 3791589 w 4386504"/>
              <a:gd name="connsiteY4" fmla="*/ 6546415 h 6858000"/>
              <a:gd name="connsiteX5" fmla="*/ 3638834 w 4386504"/>
              <a:gd name="connsiteY5" fmla="*/ 6858000 h 6858000"/>
              <a:gd name="connsiteX6" fmla="*/ 0 w 438650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6504" h="6858000">
                <a:moveTo>
                  <a:pt x="0" y="0"/>
                </a:moveTo>
                <a:lnTo>
                  <a:pt x="3588437" y="0"/>
                </a:lnTo>
                <a:lnTo>
                  <a:pt x="3623440" y="58977"/>
                </a:lnTo>
                <a:cubicBezTo>
                  <a:pt x="4094900" y="933006"/>
                  <a:pt x="4386504" y="2140466"/>
                  <a:pt x="4386504" y="3474189"/>
                </a:cubicBezTo>
                <a:cubicBezTo>
                  <a:pt x="4386504" y="4641197"/>
                  <a:pt x="4163245" y="5711534"/>
                  <a:pt x="3791589" y="6546415"/>
                </a:cubicBezTo>
                <a:lnTo>
                  <a:pt x="3638834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FFC9D26-11FC-4BBB-9173-6DF5A347B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2" y="1508760"/>
            <a:ext cx="3429000" cy="28986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Potrzeby</a:t>
            </a:r>
          </a:p>
        </p:txBody>
      </p:sp>
      <p:sp>
        <p:nvSpPr>
          <p:cNvPr id="4143" name="Rectangle 4142">
            <a:extLst>
              <a:ext uri="{FF2B5EF4-FFF2-40B4-BE49-F238E27FC236}">
                <a16:creationId xmlns:a16="http://schemas.microsoft.com/office/drawing/2014/main" id="{3BB917E8-D696-4787-96D6-521A9C42F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7989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099" name="30718775-A476-4CCC-B691-755AF46E5097" descr="IMG_9597.jpg">
            <a:extLst>
              <a:ext uri="{FF2B5EF4-FFF2-40B4-BE49-F238E27FC236}">
                <a16:creationId xmlns:a16="http://schemas.microsoft.com/office/drawing/2014/main" id="{D8D24420-20D3-42DB-A28A-1912775541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63" b="4"/>
          <a:stretch/>
        </p:blipFill>
        <p:spPr bwMode="auto">
          <a:xfrm>
            <a:off x="7845207" y="10"/>
            <a:ext cx="4346795" cy="3401558"/>
          </a:xfrm>
          <a:custGeom>
            <a:avLst/>
            <a:gdLst/>
            <a:ahLst/>
            <a:cxnLst/>
            <a:rect l="l" t="t" r="r" b="b"/>
            <a:pathLst>
              <a:path w="4346795" h="3401568">
                <a:moveTo>
                  <a:pt x="0" y="0"/>
                </a:moveTo>
                <a:lnTo>
                  <a:pt x="4346795" y="0"/>
                </a:lnTo>
                <a:lnTo>
                  <a:pt x="4346795" y="3401568"/>
                </a:lnTo>
                <a:lnTo>
                  <a:pt x="762748" y="3401568"/>
                </a:lnTo>
                <a:lnTo>
                  <a:pt x="751436" y="2963954"/>
                </a:lnTo>
                <a:cubicBezTo>
                  <a:pt x="698408" y="1942163"/>
                  <a:pt x="463174" y="995044"/>
                  <a:pt x="93264" y="19228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45" name="Rectangle 4144">
            <a:extLst>
              <a:ext uri="{FF2B5EF4-FFF2-40B4-BE49-F238E27FC236}">
                <a16:creationId xmlns:a16="http://schemas.microsoft.com/office/drawing/2014/main" id="{39F4C545-E278-42ED-9B78-2EBA464444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4544568"/>
            <a:ext cx="341496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859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67" name="Rectangle 6166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36E17579-16D4-4AA7-8E88-7549DDCC93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73098">
            <a:off x="884238" y="1844675"/>
            <a:ext cx="3192463" cy="4449763"/>
          </a:xfrm>
          <a:prstGeom prst="rect">
            <a:avLst/>
          </a:prstGeom>
        </p:spPr>
      </p:pic>
      <p:pic>
        <p:nvPicPr>
          <p:cNvPr id="6147" name="AD48C6A1-3B1F-4990-9F3F-9182C0B9AD13" descr="3FF4D195-E6CD-4889-AA4E-D012B3D0719D.JPG">
            <a:extLst>
              <a:ext uri="{FF2B5EF4-FFF2-40B4-BE49-F238E27FC236}">
                <a16:creationId xmlns:a16="http://schemas.microsoft.com/office/drawing/2014/main" id="{CA005D5A-6994-486B-A2D2-DC1D35777C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00" b="-3"/>
          <a:stretch/>
        </p:blipFill>
        <p:spPr bwMode="auto">
          <a:xfrm>
            <a:off x="4149725" y="1844675"/>
            <a:ext cx="2273300" cy="18335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85B32C0F-941C-4423-BCE8-86407E70DF47" descr="E6E34BB7-55E2-4A1B-B777-9A2FE5B67FBE.JPG">
            <a:extLst>
              <a:ext uri="{FF2B5EF4-FFF2-40B4-BE49-F238E27FC236}">
                <a16:creationId xmlns:a16="http://schemas.microsoft.com/office/drawing/2014/main" id="{A90BEF1E-D16C-42C7-A35E-FEB30B20ED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" b="3"/>
          <a:stretch/>
        </p:blipFill>
        <p:spPr bwMode="auto">
          <a:xfrm>
            <a:off x="6494463" y="1844675"/>
            <a:ext cx="2465388" cy="18335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1CF7D041-B920-41C9-B12F-EBA3872173DA" descr="FullSizeRender.jpg">
            <a:extLst>
              <a:ext uri="{FF2B5EF4-FFF2-40B4-BE49-F238E27FC236}">
                <a16:creationId xmlns:a16="http://schemas.microsoft.com/office/drawing/2014/main" id="{7F203238-3E82-4DBC-A6EC-B01B60BBC7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34"/>
          <a:stretch/>
        </p:blipFill>
        <p:spPr bwMode="auto">
          <a:xfrm>
            <a:off x="9029700" y="1844675"/>
            <a:ext cx="2274888" cy="18335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AAE52B1E-E390-42BF-B2A4-7A154A6D4DCD" descr="13F912D4-0679-43A5-B8E4-4C3F487488E1.JPG">
            <a:extLst>
              <a:ext uri="{FF2B5EF4-FFF2-40B4-BE49-F238E27FC236}">
                <a16:creationId xmlns:a16="http://schemas.microsoft.com/office/drawing/2014/main" id="{39072B93-C021-4A5E-9F82-92CF6C27C9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53"/>
          <a:stretch/>
        </p:blipFill>
        <p:spPr bwMode="auto">
          <a:xfrm>
            <a:off x="4149725" y="3748088"/>
            <a:ext cx="3548063" cy="25463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C8571946-CF1B-4823-A0E9-AC1F171F45CD" descr="8efd9443-0272-42a0-a209-fdf4987b8e2d.JPG">
            <a:extLst>
              <a:ext uri="{FF2B5EF4-FFF2-40B4-BE49-F238E27FC236}">
                <a16:creationId xmlns:a16="http://schemas.microsoft.com/office/drawing/2014/main" id="{15324974-CC22-4CF4-80B9-9360DB0074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2" r="13824" b="-2"/>
          <a:stretch/>
        </p:blipFill>
        <p:spPr bwMode="auto">
          <a:xfrm>
            <a:off x="7769225" y="3748088"/>
            <a:ext cx="3535363" cy="25463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9741FD32-8B29-44DD-A704-0882256A5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805"/>
            <a:ext cx="10515600" cy="15058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Strony</a:t>
            </a:r>
            <a:r>
              <a:rPr lang="en-US" sz="5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i </a:t>
            </a:r>
            <a:r>
              <a:rPr lang="en-US" sz="5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treść</a:t>
            </a:r>
            <a:r>
              <a:rPr lang="en-US" sz="5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porozumienia</a:t>
            </a:r>
            <a:endParaRPr lang="en-US" sz="5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4548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B0330B96-E728-4D48-8E24-6EE91753C7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8" y="1001448"/>
            <a:ext cx="5291666" cy="4855103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85CF13C3-0D4F-447D-ABF2-2451DDF4B3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865" y="1649677"/>
            <a:ext cx="5291667" cy="3558646"/>
          </a:xfrm>
          <a:prstGeom prst="rect">
            <a:avLst/>
          </a:prstGeom>
        </p:spPr>
      </p:pic>
      <p:sp>
        <p:nvSpPr>
          <p:cNvPr id="8" name="Tytuł 1">
            <a:extLst>
              <a:ext uri="{FF2B5EF4-FFF2-40B4-BE49-F238E27FC236}">
                <a16:creationId xmlns:a16="http://schemas.microsoft.com/office/drawing/2014/main" id="{25DCC260-F391-4600-996C-A4097E3D5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805"/>
            <a:ext cx="10515600" cy="15058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Strony</a:t>
            </a:r>
            <a:r>
              <a:rPr lang="en-US" sz="5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i </a:t>
            </a:r>
            <a:r>
              <a:rPr lang="en-US" sz="5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treść</a:t>
            </a:r>
            <a:r>
              <a:rPr lang="en-US" sz="5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porozumienia</a:t>
            </a:r>
            <a:endParaRPr lang="en-US" sz="5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39" name="Grupa 38">
            <a:extLst>
              <a:ext uri="{FF2B5EF4-FFF2-40B4-BE49-F238E27FC236}">
                <a16:creationId xmlns:a16="http://schemas.microsoft.com/office/drawing/2014/main" id="{811485CE-DDEA-40E4-AE38-C075BA1F827A}"/>
              </a:ext>
            </a:extLst>
          </p:cNvPr>
          <p:cNvGrpSpPr/>
          <p:nvPr/>
        </p:nvGrpSpPr>
        <p:grpSpPr>
          <a:xfrm>
            <a:off x="224448" y="1439911"/>
            <a:ext cx="5627712" cy="777509"/>
            <a:chOff x="224448" y="1439911"/>
            <a:chExt cx="5627712" cy="777509"/>
          </a:xfrm>
        </p:grpSpPr>
        <p:cxnSp>
          <p:nvCxnSpPr>
            <p:cNvPr id="11" name="Łącznik prosty 10">
              <a:extLst>
                <a:ext uri="{FF2B5EF4-FFF2-40B4-BE49-F238E27FC236}">
                  <a16:creationId xmlns:a16="http://schemas.microsoft.com/office/drawing/2014/main" id="{88366D70-7238-438D-90D2-303A51024585}"/>
                </a:ext>
              </a:extLst>
            </p:cNvPr>
            <p:cNvCxnSpPr>
              <a:cxnSpLocks/>
            </p:cNvCxnSpPr>
            <p:nvPr/>
          </p:nvCxnSpPr>
          <p:spPr>
            <a:xfrm>
              <a:off x="3291840" y="2095500"/>
              <a:ext cx="256032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Łącznik prosty 14">
              <a:extLst>
                <a:ext uri="{FF2B5EF4-FFF2-40B4-BE49-F238E27FC236}">
                  <a16:creationId xmlns:a16="http://schemas.microsoft.com/office/drawing/2014/main" id="{8F14AF9F-A573-488D-9406-6A7AA2B291BC}"/>
                </a:ext>
              </a:extLst>
            </p:cNvPr>
            <p:cNvCxnSpPr>
              <a:cxnSpLocks/>
            </p:cNvCxnSpPr>
            <p:nvPr/>
          </p:nvCxnSpPr>
          <p:spPr>
            <a:xfrm>
              <a:off x="853440" y="2217420"/>
              <a:ext cx="499872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35" name="pole tekstowe 34">
              <a:extLst>
                <a:ext uri="{FF2B5EF4-FFF2-40B4-BE49-F238E27FC236}">
                  <a16:creationId xmlns:a16="http://schemas.microsoft.com/office/drawing/2014/main" id="{A06D3EFB-1E3D-41F0-9DAF-B7EBB646A023}"/>
                </a:ext>
              </a:extLst>
            </p:cNvPr>
            <p:cNvSpPr txBox="1"/>
            <p:nvPr/>
          </p:nvSpPr>
          <p:spPr>
            <a:xfrm rot="21332438">
              <a:off x="224448" y="1439911"/>
              <a:ext cx="2114892" cy="646331"/>
            </a:xfrm>
            <a:prstGeom prst="rect">
              <a:avLst/>
            </a:pr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pl-PL" sz="1400" dirty="0">
                  <a:solidFill>
                    <a:schemeClr val="bg1"/>
                  </a:solidFill>
                </a:rPr>
                <a:t>1. Bezpieczeństwo mieszkańców i członkostwo UA w UE</a:t>
              </a:r>
            </a:p>
          </p:txBody>
        </p:sp>
      </p:grpSp>
      <p:grpSp>
        <p:nvGrpSpPr>
          <p:cNvPr id="40" name="Grupa 39">
            <a:extLst>
              <a:ext uri="{FF2B5EF4-FFF2-40B4-BE49-F238E27FC236}">
                <a16:creationId xmlns:a16="http://schemas.microsoft.com/office/drawing/2014/main" id="{697FF0DC-5234-4796-8D2C-F8369310F798}"/>
              </a:ext>
            </a:extLst>
          </p:cNvPr>
          <p:cNvGrpSpPr/>
          <p:nvPr/>
        </p:nvGrpSpPr>
        <p:grpSpPr>
          <a:xfrm>
            <a:off x="207697" y="2745316"/>
            <a:ext cx="5644463" cy="470324"/>
            <a:chOff x="207697" y="2745316"/>
            <a:chExt cx="5644463" cy="470324"/>
          </a:xfrm>
        </p:grpSpPr>
        <p:cxnSp>
          <p:nvCxnSpPr>
            <p:cNvPr id="18" name="Łącznik prosty 17">
              <a:extLst>
                <a:ext uri="{FF2B5EF4-FFF2-40B4-BE49-F238E27FC236}">
                  <a16:creationId xmlns:a16="http://schemas.microsoft.com/office/drawing/2014/main" id="{4762DF17-97BB-4386-A645-1BCB4BC34391}"/>
                </a:ext>
              </a:extLst>
            </p:cNvPr>
            <p:cNvCxnSpPr>
              <a:cxnSpLocks/>
            </p:cNvCxnSpPr>
            <p:nvPr/>
          </p:nvCxnSpPr>
          <p:spPr>
            <a:xfrm>
              <a:off x="2164080" y="3070860"/>
              <a:ext cx="368808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Łącznik prosty 19">
              <a:extLst>
                <a:ext uri="{FF2B5EF4-FFF2-40B4-BE49-F238E27FC236}">
                  <a16:creationId xmlns:a16="http://schemas.microsoft.com/office/drawing/2014/main" id="{5DB3BB75-2AFE-4AFF-AEF7-B77586C70536}"/>
                </a:ext>
              </a:extLst>
            </p:cNvPr>
            <p:cNvCxnSpPr>
              <a:cxnSpLocks/>
            </p:cNvCxnSpPr>
            <p:nvPr/>
          </p:nvCxnSpPr>
          <p:spPr>
            <a:xfrm>
              <a:off x="838200" y="3215640"/>
              <a:ext cx="501396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36" name="pole tekstowe 35">
              <a:extLst>
                <a:ext uri="{FF2B5EF4-FFF2-40B4-BE49-F238E27FC236}">
                  <a16:creationId xmlns:a16="http://schemas.microsoft.com/office/drawing/2014/main" id="{B5371340-EB65-4297-977F-9257731820F5}"/>
                </a:ext>
              </a:extLst>
            </p:cNvPr>
            <p:cNvSpPr txBox="1"/>
            <p:nvPr/>
          </p:nvSpPr>
          <p:spPr>
            <a:xfrm rot="21332438">
              <a:off x="207697" y="2745316"/>
              <a:ext cx="2114892" cy="215444"/>
            </a:xfrm>
            <a:prstGeom prst="rect">
              <a:avLst/>
            </a:pr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pl-PL" sz="1400" dirty="0">
                  <a:solidFill>
                    <a:schemeClr val="bg1"/>
                  </a:solidFill>
                </a:rPr>
                <a:t>2. Opieka nad gośćmi z UA</a:t>
              </a:r>
            </a:p>
          </p:txBody>
        </p:sp>
      </p:grpSp>
      <p:grpSp>
        <p:nvGrpSpPr>
          <p:cNvPr id="43" name="Grupa 42">
            <a:extLst>
              <a:ext uri="{FF2B5EF4-FFF2-40B4-BE49-F238E27FC236}">
                <a16:creationId xmlns:a16="http://schemas.microsoft.com/office/drawing/2014/main" id="{547B5507-8FB9-4A78-BEBE-7A038F6AAF0F}"/>
              </a:ext>
            </a:extLst>
          </p:cNvPr>
          <p:cNvGrpSpPr/>
          <p:nvPr/>
        </p:nvGrpSpPr>
        <p:grpSpPr>
          <a:xfrm>
            <a:off x="207247" y="3133677"/>
            <a:ext cx="5591573" cy="783003"/>
            <a:chOff x="207247" y="3133677"/>
            <a:chExt cx="5591573" cy="783003"/>
          </a:xfrm>
        </p:grpSpPr>
        <p:cxnSp>
          <p:nvCxnSpPr>
            <p:cNvPr id="28" name="Łącznik prosty 27">
              <a:extLst>
                <a:ext uri="{FF2B5EF4-FFF2-40B4-BE49-F238E27FC236}">
                  <a16:creationId xmlns:a16="http://schemas.microsoft.com/office/drawing/2014/main" id="{AF46D26B-C691-4936-A319-C79133C9CC8A}"/>
                </a:ext>
              </a:extLst>
            </p:cNvPr>
            <p:cNvCxnSpPr>
              <a:cxnSpLocks/>
            </p:cNvCxnSpPr>
            <p:nvPr/>
          </p:nvCxnSpPr>
          <p:spPr>
            <a:xfrm>
              <a:off x="853440" y="3916680"/>
              <a:ext cx="131064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Łącznik prosty 21">
              <a:extLst>
                <a:ext uri="{FF2B5EF4-FFF2-40B4-BE49-F238E27FC236}">
                  <a16:creationId xmlns:a16="http://schemas.microsoft.com/office/drawing/2014/main" id="{902F3898-2A2E-42DA-98BA-29698D3019B8}"/>
                </a:ext>
              </a:extLst>
            </p:cNvPr>
            <p:cNvCxnSpPr>
              <a:cxnSpLocks/>
            </p:cNvCxnSpPr>
            <p:nvPr/>
          </p:nvCxnSpPr>
          <p:spPr>
            <a:xfrm>
              <a:off x="853440" y="3665220"/>
              <a:ext cx="494538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Łącznik prosty 23">
              <a:extLst>
                <a:ext uri="{FF2B5EF4-FFF2-40B4-BE49-F238E27FC236}">
                  <a16:creationId xmlns:a16="http://schemas.microsoft.com/office/drawing/2014/main" id="{0C6DDB4F-A5A6-4DC3-B031-F3A8165D2CDA}"/>
                </a:ext>
              </a:extLst>
            </p:cNvPr>
            <p:cNvCxnSpPr>
              <a:cxnSpLocks/>
            </p:cNvCxnSpPr>
            <p:nvPr/>
          </p:nvCxnSpPr>
          <p:spPr>
            <a:xfrm>
              <a:off x="4442460" y="3543300"/>
              <a:ext cx="135636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" name="Łącznik prosty 25">
              <a:extLst>
                <a:ext uri="{FF2B5EF4-FFF2-40B4-BE49-F238E27FC236}">
                  <a16:creationId xmlns:a16="http://schemas.microsoft.com/office/drawing/2014/main" id="{D1584049-1D9A-4885-8592-31697C578834}"/>
                </a:ext>
              </a:extLst>
            </p:cNvPr>
            <p:cNvCxnSpPr>
              <a:cxnSpLocks/>
            </p:cNvCxnSpPr>
            <p:nvPr/>
          </p:nvCxnSpPr>
          <p:spPr>
            <a:xfrm>
              <a:off x="853440" y="3802380"/>
              <a:ext cx="494538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37" name="pole tekstowe 36">
              <a:extLst>
                <a:ext uri="{FF2B5EF4-FFF2-40B4-BE49-F238E27FC236}">
                  <a16:creationId xmlns:a16="http://schemas.microsoft.com/office/drawing/2014/main" id="{8364A8C8-6C24-4C9C-9323-09CDFAB5621E}"/>
                </a:ext>
              </a:extLst>
            </p:cNvPr>
            <p:cNvSpPr txBox="1"/>
            <p:nvPr/>
          </p:nvSpPr>
          <p:spPr>
            <a:xfrm rot="21332438">
              <a:off x="207247" y="3133677"/>
              <a:ext cx="2411972" cy="430887"/>
            </a:xfrm>
            <a:prstGeom prst="rect">
              <a:avLst/>
            </a:pr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pl-PL" sz="1400" dirty="0">
                  <a:solidFill>
                    <a:schemeClr val="bg1"/>
                  </a:solidFill>
                </a:rPr>
                <a:t>3. Usługi komunalne kluczowe do przetrwania miast</a:t>
              </a:r>
            </a:p>
          </p:txBody>
        </p:sp>
      </p:grpSp>
      <p:grpSp>
        <p:nvGrpSpPr>
          <p:cNvPr id="42" name="Grupa 41">
            <a:extLst>
              <a:ext uri="{FF2B5EF4-FFF2-40B4-BE49-F238E27FC236}">
                <a16:creationId xmlns:a16="http://schemas.microsoft.com/office/drawing/2014/main" id="{260048AA-6B95-46D1-8123-F1A18C86DA8A}"/>
              </a:ext>
            </a:extLst>
          </p:cNvPr>
          <p:cNvGrpSpPr/>
          <p:nvPr/>
        </p:nvGrpSpPr>
        <p:grpSpPr>
          <a:xfrm>
            <a:off x="215622" y="4215614"/>
            <a:ext cx="5583198" cy="836446"/>
            <a:chOff x="215622" y="4215614"/>
            <a:chExt cx="5583198" cy="836446"/>
          </a:xfrm>
        </p:grpSpPr>
        <p:cxnSp>
          <p:nvCxnSpPr>
            <p:cNvPr id="30" name="Łącznik prosty 29">
              <a:extLst>
                <a:ext uri="{FF2B5EF4-FFF2-40B4-BE49-F238E27FC236}">
                  <a16:creationId xmlns:a16="http://schemas.microsoft.com/office/drawing/2014/main" id="{2370E891-CC77-46C8-9FB1-469BA840A4D4}"/>
                </a:ext>
              </a:extLst>
            </p:cNvPr>
            <p:cNvCxnSpPr>
              <a:cxnSpLocks/>
            </p:cNvCxnSpPr>
            <p:nvPr/>
          </p:nvCxnSpPr>
          <p:spPr>
            <a:xfrm>
              <a:off x="838200" y="4792980"/>
              <a:ext cx="496062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" name="Łącznik prosty 31">
              <a:extLst>
                <a:ext uri="{FF2B5EF4-FFF2-40B4-BE49-F238E27FC236}">
                  <a16:creationId xmlns:a16="http://schemas.microsoft.com/office/drawing/2014/main" id="{55A5BAD8-79BB-4FAB-9933-051228545FF3}"/>
                </a:ext>
              </a:extLst>
            </p:cNvPr>
            <p:cNvCxnSpPr>
              <a:cxnSpLocks/>
            </p:cNvCxnSpPr>
            <p:nvPr/>
          </p:nvCxnSpPr>
          <p:spPr>
            <a:xfrm>
              <a:off x="838200" y="4922520"/>
              <a:ext cx="496062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" name="Łącznik prosty 32">
              <a:extLst>
                <a:ext uri="{FF2B5EF4-FFF2-40B4-BE49-F238E27FC236}">
                  <a16:creationId xmlns:a16="http://schemas.microsoft.com/office/drawing/2014/main" id="{BAC138A0-4CA3-43BF-A237-BAB729A029A4}"/>
                </a:ext>
              </a:extLst>
            </p:cNvPr>
            <p:cNvCxnSpPr>
              <a:cxnSpLocks/>
            </p:cNvCxnSpPr>
            <p:nvPr/>
          </p:nvCxnSpPr>
          <p:spPr>
            <a:xfrm>
              <a:off x="838200" y="5052060"/>
              <a:ext cx="351282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38" name="pole tekstowe 37">
              <a:extLst>
                <a:ext uri="{FF2B5EF4-FFF2-40B4-BE49-F238E27FC236}">
                  <a16:creationId xmlns:a16="http://schemas.microsoft.com/office/drawing/2014/main" id="{E6D55F0B-8E76-432E-AB46-4E5CA0025A50}"/>
                </a:ext>
              </a:extLst>
            </p:cNvPr>
            <p:cNvSpPr txBox="1"/>
            <p:nvPr/>
          </p:nvSpPr>
          <p:spPr>
            <a:xfrm rot="21332438">
              <a:off x="215622" y="4215614"/>
              <a:ext cx="2411972" cy="430887"/>
            </a:xfrm>
            <a:prstGeom prst="rect">
              <a:avLst/>
            </a:prstGeom>
            <a:solidFill>
              <a:schemeClr val="accent2">
                <a:lumMod val="75000"/>
                <a:alpha val="75000"/>
              </a:schemeClr>
            </a:solidFill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pl-PL" sz="1400" dirty="0">
                  <a:solidFill>
                    <a:schemeClr val="bg1"/>
                  </a:solidFill>
                </a:rPr>
                <a:t>4. Trwałe i systematyczne partnerstwo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69147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81" name="Rectangle 7180">
            <a:extLst>
              <a:ext uri="{FF2B5EF4-FFF2-40B4-BE49-F238E27FC236}">
                <a16:creationId xmlns:a16="http://schemas.microsoft.com/office/drawing/2014/main" id="{022BDE4A-8A20-4A69-9C5A-581C82036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793E93E-889B-4A55-892C-2BB732D3D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684" y="170412"/>
            <a:ext cx="10178934" cy="79362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Cel: </a:t>
            </a:r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Precyzyjna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pomoc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pod </a:t>
            </a:r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jednym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szyldem</a:t>
            </a:r>
            <a:endParaRPr lang="en-US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1" name="Grupa 10">
            <a:extLst>
              <a:ext uri="{FF2B5EF4-FFF2-40B4-BE49-F238E27FC236}">
                <a16:creationId xmlns:a16="http://schemas.microsoft.com/office/drawing/2014/main" id="{3A5E2465-5A13-47F0-90AF-FF64EDBA5A00}"/>
              </a:ext>
            </a:extLst>
          </p:cNvPr>
          <p:cNvGrpSpPr/>
          <p:nvPr/>
        </p:nvGrpSpPr>
        <p:grpSpPr>
          <a:xfrm>
            <a:off x="674703" y="905523"/>
            <a:ext cx="10842594" cy="6047401"/>
            <a:chOff x="0" y="-1"/>
            <a:chExt cx="12192000" cy="7473934"/>
          </a:xfrm>
        </p:grpSpPr>
        <p:pic>
          <p:nvPicPr>
            <p:cNvPr id="12" name="Picture 15" descr="A picture containing outdoor object, tent, orange&#10;&#10;Description automatically generated">
              <a:extLst>
                <a:ext uri="{FF2B5EF4-FFF2-40B4-BE49-F238E27FC236}">
                  <a16:creationId xmlns:a16="http://schemas.microsoft.com/office/drawing/2014/main" id="{A60F4E50-76E0-4BD9-906B-0D1A827F36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6052" y="994018"/>
              <a:ext cx="5171153" cy="5171153"/>
            </a:xfrm>
            <a:prstGeom prst="rect">
              <a:avLst/>
            </a:prstGeom>
          </p:spPr>
        </p:pic>
        <p:pic>
          <p:nvPicPr>
            <p:cNvPr id="13" name="Picture 4" descr="Graphical user interface, website&#10;&#10;Description automatically generated">
              <a:extLst>
                <a:ext uri="{FF2B5EF4-FFF2-40B4-BE49-F238E27FC236}">
                  <a16:creationId xmlns:a16="http://schemas.microsoft.com/office/drawing/2014/main" id="{DFEBA20E-5FCE-4E86-88E1-EB46390938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48184" y="48966"/>
              <a:ext cx="6643816" cy="2609769"/>
            </a:xfrm>
            <a:prstGeom prst="rect">
              <a:avLst/>
            </a:prstGeom>
          </p:spPr>
        </p:pic>
        <p:sp>
          <p:nvSpPr>
            <p:cNvPr id="14" name="TextBox 8">
              <a:extLst>
                <a:ext uri="{FF2B5EF4-FFF2-40B4-BE49-F238E27FC236}">
                  <a16:creationId xmlns:a16="http://schemas.microsoft.com/office/drawing/2014/main" id="{92459E4A-A7AA-4466-87F3-FFD03D36920A}"/>
                </a:ext>
              </a:extLst>
            </p:cNvPr>
            <p:cNvSpPr txBox="1"/>
            <p:nvPr/>
          </p:nvSpPr>
          <p:spPr>
            <a:xfrm>
              <a:off x="5548184" y="2658736"/>
              <a:ext cx="6541908" cy="48151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</a:pPr>
              <a:r>
                <a:rPr lang="pl-PL" b="1" dirty="0">
                  <a:latin typeface="Roboto" panose="02000000000000000000" pitchFamily="2" charset="0"/>
                  <a:ea typeface="Roboto" panose="02000000000000000000" pitchFamily="2" charset="0"/>
                </a:rPr>
                <a:t>ZESTAW „HEATING POINT”</a:t>
              </a:r>
            </a:p>
            <a:p>
              <a:pPr marL="285750" indent="-285750">
                <a:lnSpc>
                  <a:spcPct val="107000"/>
                </a:lnSpc>
                <a:buFont typeface="Arial" panose="020B0604020202020204" pitchFamily="34" charset="0"/>
                <a:buChar char="•"/>
              </a:pPr>
              <a:r>
                <a:rPr lang="pl-PL" sz="1600" dirty="0">
                  <a:latin typeface="Roboto" panose="02000000000000000000" pitchFamily="2" charset="0"/>
                  <a:ea typeface="Roboto" panose="02000000000000000000" pitchFamily="2" charset="0"/>
                </a:rPr>
                <a:t>Namiot pneumatyczny NPS-37 z pasami doświetlającymi</a:t>
              </a:r>
              <a:r>
                <a:rPr lang="en-PL" sz="1600" dirty="0">
                  <a:latin typeface="Roboto" panose="02000000000000000000" pitchFamily="2" charset="0"/>
                  <a:ea typeface="Roboto" panose="02000000000000000000" pitchFamily="2" charset="0"/>
                </a:rPr>
                <a:t>. </a:t>
              </a:r>
              <a:r>
                <a:rPr lang="pl-PL" sz="1600" dirty="0">
                  <a:latin typeface="Roboto" panose="02000000000000000000" pitchFamily="2" charset="0"/>
                  <a:ea typeface="Roboto" panose="02000000000000000000" pitchFamily="2" charset="0"/>
                </a:rPr>
                <a:t>Zastosowane materiały gwarantują prawidłową eksploatację namiotu w zakresie temperatur od –35 °C do +70 °C (7,2m x 5,2m = 37mkw) </a:t>
              </a:r>
              <a:endParaRPr lang="en-PL" sz="1600" dirty="0">
                <a:latin typeface="Roboto" panose="02000000000000000000" pitchFamily="2" charset="0"/>
                <a:ea typeface="Roboto" panose="02000000000000000000" pitchFamily="2" charset="0"/>
              </a:endParaRPr>
            </a:p>
            <a:p>
              <a:pPr marL="285750" lvl="0" indent="-285750">
                <a:lnSpc>
                  <a:spcPct val="107000"/>
                </a:lnSpc>
                <a:buFont typeface="Arial" panose="020B0604020202020204" pitchFamily="34" charset="0"/>
                <a:buChar char="•"/>
              </a:pPr>
              <a:r>
                <a:rPr lang="pl-PL" sz="1600" dirty="0">
                  <a:latin typeface="Roboto" panose="02000000000000000000" pitchFamily="2" charset="0"/>
                  <a:ea typeface="Roboto" panose="02000000000000000000" pitchFamily="2" charset="0"/>
                </a:rPr>
                <a:t>Taborety polowe z oparciem (4 sztuki)</a:t>
              </a:r>
              <a:endParaRPr lang="en-PL" sz="1600" dirty="0">
                <a:latin typeface="Roboto" panose="02000000000000000000" pitchFamily="2" charset="0"/>
                <a:ea typeface="Roboto" panose="02000000000000000000" pitchFamily="2" charset="0"/>
              </a:endParaRPr>
            </a:p>
            <a:p>
              <a:pPr marL="285750" lvl="0" indent="-285750">
                <a:lnSpc>
                  <a:spcPct val="107000"/>
                </a:lnSpc>
                <a:buFont typeface="Arial" panose="020B0604020202020204" pitchFamily="34" charset="0"/>
                <a:buChar char="•"/>
              </a:pPr>
              <a:r>
                <a:rPr lang="pl-PL" sz="1600" dirty="0">
                  <a:latin typeface="Roboto" panose="02000000000000000000" pitchFamily="2" charset="0"/>
                  <a:ea typeface="Roboto" panose="02000000000000000000" pitchFamily="2" charset="0"/>
                </a:rPr>
                <a:t>Stół polowy (1 sztuka)</a:t>
              </a:r>
              <a:endParaRPr lang="en-PL" sz="1600" dirty="0">
                <a:latin typeface="Roboto" panose="02000000000000000000" pitchFamily="2" charset="0"/>
                <a:ea typeface="Roboto" panose="02000000000000000000" pitchFamily="2" charset="0"/>
              </a:endParaRPr>
            </a:p>
            <a:p>
              <a:pPr marL="285750" lvl="0" indent="-285750">
                <a:lnSpc>
                  <a:spcPct val="107000"/>
                </a:lnSpc>
                <a:buFont typeface="Arial" panose="020B0604020202020204" pitchFamily="34" charset="0"/>
                <a:buChar char="•"/>
              </a:pPr>
              <a:r>
                <a:rPr lang="pl-PL" sz="1600" dirty="0">
                  <a:latin typeface="Roboto" panose="02000000000000000000" pitchFamily="2" charset="0"/>
                  <a:ea typeface="Roboto" panose="02000000000000000000" pitchFamily="2" charset="0"/>
                </a:rPr>
                <a:t>Łóżka polowe z materacem (8 sztuk)</a:t>
              </a:r>
              <a:endParaRPr lang="en-PL" sz="1600" dirty="0">
                <a:latin typeface="Roboto" panose="02000000000000000000" pitchFamily="2" charset="0"/>
                <a:ea typeface="Roboto" panose="02000000000000000000" pitchFamily="2" charset="0"/>
              </a:endParaRPr>
            </a:p>
            <a:p>
              <a:pPr marL="285750" lvl="0" indent="-285750">
                <a:lnSpc>
                  <a:spcPct val="107000"/>
                </a:lnSpc>
                <a:buFont typeface="Arial" panose="020B0604020202020204" pitchFamily="34" charset="0"/>
                <a:buChar char="•"/>
              </a:pPr>
              <a:r>
                <a:rPr lang="pl-PL" sz="1600" dirty="0">
                  <a:latin typeface="Roboto" panose="02000000000000000000" pitchFamily="2" charset="0"/>
                  <a:ea typeface="Roboto" panose="02000000000000000000" pitchFamily="2" charset="0"/>
                </a:rPr>
                <a:t>Nagrzewnica namiotowa wysokiej wydajności </a:t>
              </a:r>
              <a:br>
                <a:rPr lang="pl-PL" sz="1600" dirty="0">
                  <a:latin typeface="Roboto" panose="02000000000000000000" pitchFamily="2" charset="0"/>
                  <a:ea typeface="Roboto" panose="02000000000000000000" pitchFamily="2" charset="0"/>
                </a:rPr>
              </a:br>
              <a:r>
                <a:rPr lang="pl-PL" sz="1600" dirty="0">
                  <a:latin typeface="Roboto" panose="02000000000000000000" pitchFamily="2" charset="0"/>
                  <a:ea typeface="Roboto" panose="02000000000000000000" pitchFamily="2" charset="0"/>
                </a:rPr>
                <a:t>[32kW] wraz z </a:t>
              </a:r>
              <a:r>
                <a:rPr lang="pl-PL" sz="1600" dirty="0" err="1">
                  <a:latin typeface="Roboto" panose="02000000000000000000" pitchFamily="2" charset="0"/>
                  <a:ea typeface="Roboto" panose="02000000000000000000" pitchFamily="2" charset="0"/>
                </a:rPr>
                <a:t>kpl</a:t>
              </a:r>
              <a:r>
                <a:rPr lang="pl-PL" sz="1600" dirty="0">
                  <a:latin typeface="Roboto" panose="02000000000000000000" pitchFamily="2" charset="0"/>
                  <a:ea typeface="Roboto" panose="02000000000000000000" pitchFamily="2" charset="0"/>
                </a:rPr>
                <a:t>. wyposażenia (termostat, rękaw 6.0m, komin, daszek, podgrzewacz paliwa] </a:t>
              </a:r>
              <a:endParaRPr lang="en-PL" sz="1600" dirty="0">
                <a:latin typeface="Roboto" panose="02000000000000000000" pitchFamily="2" charset="0"/>
                <a:ea typeface="Roboto" panose="02000000000000000000" pitchFamily="2" charset="0"/>
              </a:endParaRPr>
            </a:p>
            <a:p>
              <a:pPr marL="285750" lvl="0" indent="-285750">
                <a:lnSpc>
                  <a:spcPct val="107000"/>
                </a:lnSpc>
                <a:buFont typeface="Arial" panose="020B0604020202020204" pitchFamily="34" charset="0"/>
                <a:buChar char="•"/>
              </a:pPr>
              <a:r>
                <a:rPr lang="pl-PL" sz="1600" dirty="0">
                  <a:latin typeface="Roboto" panose="02000000000000000000" pitchFamily="2" charset="0"/>
                  <a:ea typeface="Roboto" panose="02000000000000000000" pitchFamily="2" charset="0"/>
                </a:rPr>
                <a:t>Pompka elektryczna</a:t>
              </a:r>
              <a:endParaRPr lang="en-PL" sz="1600" dirty="0">
                <a:latin typeface="Roboto" panose="02000000000000000000" pitchFamily="2" charset="0"/>
                <a:ea typeface="Roboto" panose="02000000000000000000" pitchFamily="2" charset="0"/>
              </a:endParaRPr>
            </a:p>
            <a:p>
              <a:pPr marL="285750" lvl="0" indent="-285750">
                <a:lnSpc>
                  <a:spcPct val="107000"/>
                </a:lnSpc>
                <a:buFont typeface="Arial" panose="020B0604020202020204" pitchFamily="34" charset="0"/>
                <a:buChar char="•"/>
              </a:pPr>
              <a:r>
                <a:rPr lang="pl-PL" sz="1600" dirty="0">
                  <a:latin typeface="Roboto" panose="02000000000000000000" pitchFamily="2" charset="0"/>
                  <a:ea typeface="Roboto" panose="02000000000000000000" pitchFamily="2" charset="0"/>
                </a:rPr>
                <a:t>Lampy oświetleniowe (3 sztuki)</a:t>
              </a:r>
            </a:p>
            <a:p>
              <a:pPr marL="285750" lvl="0" indent="-285750">
                <a:lnSpc>
                  <a:spcPct val="107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pl-PL" sz="1600" dirty="0">
                  <a:latin typeface="Roboto" panose="02000000000000000000" pitchFamily="2" charset="0"/>
                  <a:ea typeface="Roboto" panose="02000000000000000000" pitchFamily="2" charset="0"/>
                </a:rPr>
                <a:t>Generator prądu Atlas P8000</a:t>
              </a:r>
              <a:endParaRPr lang="en-PL" sz="1600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pic>
          <p:nvPicPr>
            <p:cNvPr id="15" name="Obraz 1">
              <a:extLst>
                <a:ext uri="{FF2B5EF4-FFF2-40B4-BE49-F238E27FC236}">
                  <a16:creationId xmlns:a16="http://schemas.microsoft.com/office/drawing/2014/main" id="{3F282BCE-9B52-4850-8470-FC9E58CFEF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460"/>
            <a:stretch/>
          </p:blipFill>
          <p:spPr bwMode="auto">
            <a:xfrm>
              <a:off x="0" y="-1"/>
              <a:ext cx="1643449" cy="23487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Obraz 4" descr="Nagrzewnica olejowa EC 32">
              <a:extLst>
                <a:ext uri="{FF2B5EF4-FFF2-40B4-BE49-F238E27FC236}">
                  <a16:creationId xmlns:a16="http://schemas.microsoft.com/office/drawing/2014/main" id="{920B0D3B-3594-4BD0-AFBB-9538430D31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5787" y="5110860"/>
              <a:ext cx="2250133" cy="16626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Picture 12" descr="A yellow and black forklift&#10;&#10;Description automatically generated with low confidence">
              <a:extLst>
                <a:ext uri="{FF2B5EF4-FFF2-40B4-BE49-F238E27FC236}">
                  <a16:creationId xmlns:a16="http://schemas.microsoft.com/office/drawing/2014/main" id="{522FAA76-9C0D-417C-8553-2DF368C593D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0371" y="4509245"/>
              <a:ext cx="1975416" cy="1432925"/>
            </a:xfrm>
            <a:prstGeom prst="rect">
              <a:avLst/>
            </a:prstGeom>
          </p:spPr>
        </p:pic>
      </p:grpSp>
      <p:sp>
        <p:nvSpPr>
          <p:cNvPr id="3" name="Owal 2">
            <a:extLst>
              <a:ext uri="{FF2B5EF4-FFF2-40B4-BE49-F238E27FC236}">
                <a16:creationId xmlns:a16="http://schemas.microsoft.com/office/drawing/2014/main" id="{9DC9EBA2-6827-448C-8BE7-A4DFA2B9168E}"/>
              </a:ext>
            </a:extLst>
          </p:cNvPr>
          <p:cNvSpPr/>
          <p:nvPr/>
        </p:nvSpPr>
        <p:spPr>
          <a:xfrm>
            <a:off x="438150" y="5314950"/>
            <a:ext cx="1041289" cy="1077142"/>
          </a:xfrm>
          <a:prstGeom prst="ellipse">
            <a:avLst/>
          </a:prstGeom>
          <a:noFill/>
          <a:ln w="57150">
            <a:solidFill>
              <a:srgbClr val="C16D0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566644D6-36C9-4E9B-9107-9F407EE3ABEE}"/>
              </a:ext>
            </a:extLst>
          </p:cNvPr>
          <p:cNvSpPr txBox="1"/>
          <p:nvPr/>
        </p:nvSpPr>
        <p:spPr>
          <a:xfrm rot="20718721">
            <a:off x="581445" y="5545721"/>
            <a:ext cx="888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>
                <a:solidFill>
                  <a:srgbClr val="C16D0D"/>
                </a:solidFill>
              </a:rPr>
              <a:t>55k</a:t>
            </a:r>
          </a:p>
        </p:txBody>
      </p:sp>
    </p:spTree>
    <p:extLst>
      <p:ext uri="{BB962C8B-B14F-4D97-AF65-F5344CB8AC3E}">
        <p14:creationId xmlns:p14="http://schemas.microsoft.com/office/powerpoint/2010/main" val="65825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793E93E-889B-4A55-892C-2BB732D3D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684" y="170412"/>
            <a:ext cx="10178934" cy="79362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Cel: </a:t>
            </a:r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Precyzyjna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pomoc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pod </a:t>
            </a:r>
            <a:r>
              <a:rPr lang="pl-PL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wspólnym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szyldem</a:t>
            </a:r>
            <a:endParaRPr lang="en-US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1D996BE8-5F6E-4F40-93A1-983FA88CE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91202">
            <a:off x="1317574" y="1249255"/>
            <a:ext cx="9547153" cy="49182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46921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2">
            <a:extLst>
              <a:ext uri="{FF2B5EF4-FFF2-40B4-BE49-F238E27FC236}">
                <a16:creationId xmlns:a16="http://schemas.microsoft.com/office/drawing/2014/main" id="{33E72FA3-BD00-444A-AD9B-E6C3D069C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B534E6B-F3DE-4E91-B9AA-E6511C86C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681028"/>
            <a:ext cx="10506456" cy="132225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/>
              <a:t>Propozycja grup zadaniowych</a:t>
            </a:r>
          </a:p>
        </p:txBody>
      </p:sp>
      <p:pic>
        <p:nvPicPr>
          <p:cNvPr id="5" name="Grafika 4" descr="Dom z wypełnieniem pełnym">
            <a:extLst>
              <a:ext uri="{FF2B5EF4-FFF2-40B4-BE49-F238E27FC236}">
                <a16:creationId xmlns:a16="http://schemas.microsoft.com/office/drawing/2014/main" id="{90DBB42D-263D-4206-A5A2-FD54A274AB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6526" y="618950"/>
            <a:ext cx="2825496" cy="2825496"/>
          </a:xfrm>
          <a:prstGeom prst="rect">
            <a:avLst/>
          </a:prstGeom>
        </p:spPr>
      </p:pic>
      <p:pic>
        <p:nvPicPr>
          <p:cNvPr id="7" name="Grafika 6" descr="Europa z wypełnieniem pełnym">
            <a:extLst>
              <a:ext uri="{FF2B5EF4-FFF2-40B4-BE49-F238E27FC236}">
                <a16:creationId xmlns:a16="http://schemas.microsoft.com/office/drawing/2014/main" id="{9BA26BD1-9C9A-420A-9C4A-632FBF69DE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89755" y="618950"/>
            <a:ext cx="2825496" cy="2825496"/>
          </a:xfrm>
          <a:prstGeom prst="rect">
            <a:avLst/>
          </a:prstGeom>
        </p:spPr>
      </p:pic>
      <p:pic>
        <p:nvPicPr>
          <p:cNvPr id="11" name="Grafika 10" descr="Grupa osób z wypełnieniem pełnym">
            <a:extLst>
              <a:ext uri="{FF2B5EF4-FFF2-40B4-BE49-F238E27FC236}">
                <a16:creationId xmlns:a16="http://schemas.microsoft.com/office/drawing/2014/main" id="{CCC8B8D6-33E6-4113-9A73-D698B116E1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182984" y="618950"/>
            <a:ext cx="2825496" cy="2825496"/>
          </a:xfrm>
          <a:prstGeom prst="rect">
            <a:avLst/>
          </a:prstGeom>
        </p:spPr>
      </p:pic>
      <p:pic>
        <p:nvPicPr>
          <p:cNvPr id="13" name="Grafika 12" descr="Cieknący kran z wypełnieniem pełnym">
            <a:extLst>
              <a:ext uri="{FF2B5EF4-FFF2-40B4-BE49-F238E27FC236}">
                <a16:creationId xmlns:a16="http://schemas.microsoft.com/office/drawing/2014/main" id="{D1E8728F-2994-4288-BB1E-7EAE589B547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76214" y="618950"/>
            <a:ext cx="2825496" cy="282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1189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CC0E3CE2A54B54BB22D466FF976E0CA" ma:contentTypeVersion="14" ma:contentTypeDescription="Utwórz nowy dokument." ma:contentTypeScope="" ma:versionID="45206737134a0b581f26a70eec90bfd0">
  <xsd:schema xmlns:xsd="http://www.w3.org/2001/XMLSchema" xmlns:xs="http://www.w3.org/2001/XMLSchema" xmlns:p="http://schemas.microsoft.com/office/2006/metadata/properties" xmlns:ns3="797f1dc2-8d94-4174-b000-101e7575fb6c" xmlns:ns4="cc04306a-7e29-4598-8bc0-52e63436a2cf" targetNamespace="http://schemas.microsoft.com/office/2006/metadata/properties" ma:root="true" ma:fieldsID="d54c6b4ac05653aaad4f3ac39ec2d8d2" ns3:_="" ns4:_="">
    <xsd:import namespace="797f1dc2-8d94-4174-b000-101e7575fb6c"/>
    <xsd:import namespace="cc04306a-7e29-4598-8bc0-52e63436a2c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7f1dc2-8d94-4174-b000-101e7575fb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04306a-7e29-4598-8bc0-52e63436a2c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krót wskazówki dotyczącej udostępniania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CF607D8-32C7-4224-9429-C6C112C56A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97f1dc2-8d94-4174-b000-101e7575fb6c"/>
    <ds:schemaRef ds:uri="cc04306a-7e29-4598-8bc0-52e63436a2c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F4E4FAE-92D2-4F2F-95D4-CC125EAC4CD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91C81DB-B2BE-41BE-8F69-99733EDDBBED}">
  <ds:schemaRefs>
    <ds:schemaRef ds:uri="http://purl.org/dc/elements/1.1/"/>
    <ds:schemaRef ds:uri="797f1dc2-8d94-4174-b000-101e7575fb6c"/>
    <ds:schemaRef ds:uri="http://www.w3.org/XML/1998/namespace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purl.org/dc/terms/"/>
    <ds:schemaRef ds:uri="cc04306a-7e29-4598-8bc0-52e63436a2cf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3911</TotalTime>
  <Words>184</Words>
  <Application>Microsoft Office PowerPoint</Application>
  <PresentationFormat>Panoramiczny</PresentationFormat>
  <Paragraphs>25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Roboto</vt:lpstr>
      <vt:lpstr>Motyw pakietu Office</vt:lpstr>
      <vt:lpstr>Wzmocnienie współpracy polskich  i ukraińskich miast</vt:lpstr>
      <vt:lpstr>Sytuacja w Ukrainie</vt:lpstr>
      <vt:lpstr>Dotychczasowa pomoc polskich miast</vt:lpstr>
      <vt:lpstr>Potrzeby</vt:lpstr>
      <vt:lpstr>Strony i treść porozumienia</vt:lpstr>
      <vt:lpstr>Strony i treść porozumienia</vt:lpstr>
      <vt:lpstr>Cel: Precyzyjna pomoc pod jednym szyldem</vt:lpstr>
      <vt:lpstr>Cel: Precyzyjna pomoc pod wspólnym szyldem</vt:lpstr>
      <vt:lpstr>Propozycja grup zadaniowych</vt:lpstr>
      <vt:lpstr>Ukraina a Unia Europejska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Wzmocnienie współpracy polskich  i ukraińskich miast</dc:title>
  <dc:creator>Grzelak Piotr</dc:creator>
  <cp:lastModifiedBy>Joanna Proniewicz</cp:lastModifiedBy>
  <cp:revision>9</cp:revision>
  <dcterms:created xsi:type="dcterms:W3CDTF">2022-11-20T15:26:45Z</dcterms:created>
  <dcterms:modified xsi:type="dcterms:W3CDTF">2022-12-21T08:27:31Z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0x0101003CC0E3CE2A54B54BB22D466FF976E0CA</vt:lpwstr>
  </property>
</Properties>
</file>