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7" r:id="rId2"/>
    <p:sldId id="258"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318" r:id="rId18"/>
    <p:sldId id="319" r:id="rId19"/>
    <p:sldId id="315" r:id="rId20"/>
    <p:sldId id="299" r:id="rId21"/>
    <p:sldId id="300" r:id="rId22"/>
    <p:sldId id="301" r:id="rId23"/>
    <p:sldId id="302" r:id="rId24"/>
    <p:sldId id="303" r:id="rId25"/>
    <p:sldId id="304" r:id="rId26"/>
    <p:sldId id="305" r:id="rId27"/>
    <p:sldId id="306" r:id="rId28"/>
    <p:sldId id="307" r:id="rId29"/>
    <p:sldId id="316" r:id="rId30"/>
    <p:sldId id="317" r:id="rId31"/>
    <p:sldId id="308" r:id="rId32"/>
    <p:sldId id="309" r:id="rId33"/>
    <p:sldId id="261" r:id="rId34"/>
    <p:sldId id="320" r:id="rId35"/>
    <p:sldId id="281" r:id="rId36"/>
    <p:sldId id="260" r:id="rId37"/>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4" d="100"/>
          <a:sy n="54" d="100"/>
        </p:scale>
        <p:origin x="61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B88D1-3D7F-4D01-B548-5426A424C4DD}" type="doc">
      <dgm:prSet loTypeId="urn:microsoft.com/office/officeart/2005/8/layout/process2" loCatId="process" qsTypeId="urn:microsoft.com/office/officeart/2005/8/quickstyle/simple1" qsCatId="simple" csTypeId="urn:microsoft.com/office/officeart/2005/8/colors/accent1_1" csCatId="accent1" phldr="1"/>
      <dgm:spPr/>
    </dgm:pt>
    <dgm:pt modelId="{6CF0D170-AE1B-4C9F-9227-45E6DD39BA08}">
      <dgm:prSet phldrT="[Tekst]"/>
      <dgm:spPr/>
      <dgm:t>
        <a:bodyPr/>
        <a:lstStyle/>
        <a:p>
          <a:r>
            <a:rPr lang="pl-PL" dirty="0" smtClean="0"/>
            <a:t>KPGO</a:t>
          </a:r>
          <a:endParaRPr lang="pl-PL" dirty="0"/>
        </a:p>
      </dgm:t>
    </dgm:pt>
    <dgm:pt modelId="{26A2A488-D1E2-4B1E-883C-3F51A02BD9F6}" type="parTrans" cxnId="{32B3F599-D222-4757-B4E7-B7166910C237}">
      <dgm:prSet/>
      <dgm:spPr/>
      <dgm:t>
        <a:bodyPr/>
        <a:lstStyle/>
        <a:p>
          <a:endParaRPr lang="pl-PL"/>
        </a:p>
      </dgm:t>
    </dgm:pt>
    <dgm:pt modelId="{56B9CF9D-43FD-4107-945B-E065F4AC30A8}" type="sibTrans" cxnId="{32B3F599-D222-4757-B4E7-B7166910C237}">
      <dgm:prSet/>
      <dgm:spPr/>
      <dgm:t>
        <a:bodyPr/>
        <a:lstStyle/>
        <a:p>
          <a:endParaRPr lang="pl-PL"/>
        </a:p>
      </dgm:t>
    </dgm:pt>
    <dgm:pt modelId="{3B739B3F-2EF6-4588-87F5-B5FA485B42C1}">
      <dgm:prSet phldrT="[Tekst]"/>
      <dgm:spPr/>
      <dgm:t>
        <a:bodyPr/>
        <a:lstStyle/>
        <a:p>
          <a:r>
            <a:rPr lang="pl-PL" dirty="0" smtClean="0"/>
            <a:t>WPGO</a:t>
          </a:r>
          <a:endParaRPr lang="pl-PL" dirty="0"/>
        </a:p>
      </dgm:t>
    </dgm:pt>
    <dgm:pt modelId="{5CD1E3C3-EF51-441F-BF60-6F256562AF94}" type="parTrans" cxnId="{B5DB61DF-A6FC-46D7-AFC1-201089EF7301}">
      <dgm:prSet/>
      <dgm:spPr/>
      <dgm:t>
        <a:bodyPr/>
        <a:lstStyle/>
        <a:p>
          <a:endParaRPr lang="pl-PL"/>
        </a:p>
      </dgm:t>
    </dgm:pt>
    <dgm:pt modelId="{7E935EE5-F4E3-4BB9-8B19-0AB2093D1BF5}" type="sibTrans" cxnId="{B5DB61DF-A6FC-46D7-AFC1-201089EF7301}">
      <dgm:prSet/>
      <dgm:spPr/>
      <dgm:t>
        <a:bodyPr/>
        <a:lstStyle/>
        <a:p>
          <a:endParaRPr lang="pl-PL"/>
        </a:p>
      </dgm:t>
    </dgm:pt>
    <dgm:pt modelId="{FC3BAE83-948F-4F07-B85B-F1C0C10BF335}">
      <dgm:prSet phldrT="[Tekst]"/>
      <dgm:spPr/>
      <dgm:t>
        <a:bodyPr/>
        <a:lstStyle/>
        <a:p>
          <a:r>
            <a:rPr lang="pl-PL" dirty="0" smtClean="0"/>
            <a:t>Regulaminy utrzymania czystości i porządku w gminach</a:t>
          </a:r>
          <a:endParaRPr lang="pl-PL" dirty="0"/>
        </a:p>
      </dgm:t>
    </dgm:pt>
    <dgm:pt modelId="{78668818-9FA4-4F1F-A136-8F84180B8AB5}" type="parTrans" cxnId="{78964E3B-7159-4C5C-8119-701EF8EBBBB1}">
      <dgm:prSet/>
      <dgm:spPr/>
      <dgm:t>
        <a:bodyPr/>
        <a:lstStyle/>
        <a:p>
          <a:endParaRPr lang="pl-PL"/>
        </a:p>
      </dgm:t>
    </dgm:pt>
    <dgm:pt modelId="{38130A27-F12A-4BAC-A4BF-BA62A70C2F6F}" type="sibTrans" cxnId="{78964E3B-7159-4C5C-8119-701EF8EBBBB1}">
      <dgm:prSet/>
      <dgm:spPr/>
      <dgm:t>
        <a:bodyPr/>
        <a:lstStyle/>
        <a:p>
          <a:endParaRPr lang="pl-PL"/>
        </a:p>
      </dgm:t>
    </dgm:pt>
    <dgm:pt modelId="{8F17A3FF-F884-4258-B4AF-A0C684DA1CFF}" type="pres">
      <dgm:prSet presAssocID="{420B88D1-3D7F-4D01-B548-5426A424C4DD}" presName="linearFlow" presStyleCnt="0">
        <dgm:presLayoutVars>
          <dgm:resizeHandles val="exact"/>
        </dgm:presLayoutVars>
      </dgm:prSet>
      <dgm:spPr/>
    </dgm:pt>
    <dgm:pt modelId="{0424FE84-BB41-4844-AC6F-5909900E9476}" type="pres">
      <dgm:prSet presAssocID="{6CF0D170-AE1B-4C9F-9227-45E6DD39BA08}" presName="node" presStyleLbl="node1" presStyleIdx="0" presStyleCnt="3" custScaleX="170684">
        <dgm:presLayoutVars>
          <dgm:bulletEnabled val="1"/>
        </dgm:presLayoutVars>
      </dgm:prSet>
      <dgm:spPr/>
      <dgm:t>
        <a:bodyPr/>
        <a:lstStyle/>
        <a:p>
          <a:endParaRPr lang="pl-PL"/>
        </a:p>
      </dgm:t>
    </dgm:pt>
    <dgm:pt modelId="{50F3FE7A-1732-4697-ACD9-7FEA8930178B}" type="pres">
      <dgm:prSet presAssocID="{56B9CF9D-43FD-4107-945B-E065F4AC30A8}" presName="sibTrans" presStyleLbl="sibTrans2D1" presStyleIdx="0" presStyleCnt="2"/>
      <dgm:spPr/>
      <dgm:t>
        <a:bodyPr/>
        <a:lstStyle/>
        <a:p>
          <a:endParaRPr lang="pl-PL"/>
        </a:p>
      </dgm:t>
    </dgm:pt>
    <dgm:pt modelId="{08AB2276-A1A7-42D4-B4C6-8D52CB897CC4}" type="pres">
      <dgm:prSet presAssocID="{56B9CF9D-43FD-4107-945B-E065F4AC30A8}" presName="connectorText" presStyleLbl="sibTrans2D1" presStyleIdx="0" presStyleCnt="2"/>
      <dgm:spPr/>
      <dgm:t>
        <a:bodyPr/>
        <a:lstStyle/>
        <a:p>
          <a:endParaRPr lang="pl-PL"/>
        </a:p>
      </dgm:t>
    </dgm:pt>
    <dgm:pt modelId="{282D2A14-9686-4085-BA4A-874CB8C6DA49}" type="pres">
      <dgm:prSet presAssocID="{3B739B3F-2EF6-4588-87F5-B5FA485B42C1}" presName="node" presStyleLbl="node1" presStyleIdx="1" presStyleCnt="3" custScaleX="170684">
        <dgm:presLayoutVars>
          <dgm:bulletEnabled val="1"/>
        </dgm:presLayoutVars>
      </dgm:prSet>
      <dgm:spPr/>
      <dgm:t>
        <a:bodyPr/>
        <a:lstStyle/>
        <a:p>
          <a:endParaRPr lang="pl-PL"/>
        </a:p>
      </dgm:t>
    </dgm:pt>
    <dgm:pt modelId="{1F9636E4-940B-4E30-8101-82E2FC152DB5}" type="pres">
      <dgm:prSet presAssocID="{7E935EE5-F4E3-4BB9-8B19-0AB2093D1BF5}" presName="sibTrans" presStyleLbl="sibTrans2D1" presStyleIdx="1" presStyleCnt="2"/>
      <dgm:spPr/>
      <dgm:t>
        <a:bodyPr/>
        <a:lstStyle/>
        <a:p>
          <a:endParaRPr lang="pl-PL"/>
        </a:p>
      </dgm:t>
    </dgm:pt>
    <dgm:pt modelId="{F8661520-794E-44F7-B239-F99446D0FF41}" type="pres">
      <dgm:prSet presAssocID="{7E935EE5-F4E3-4BB9-8B19-0AB2093D1BF5}" presName="connectorText" presStyleLbl="sibTrans2D1" presStyleIdx="1" presStyleCnt="2"/>
      <dgm:spPr/>
      <dgm:t>
        <a:bodyPr/>
        <a:lstStyle/>
        <a:p>
          <a:endParaRPr lang="pl-PL"/>
        </a:p>
      </dgm:t>
    </dgm:pt>
    <dgm:pt modelId="{4011EC38-BF1A-4A90-83DD-655F081AA72C}" type="pres">
      <dgm:prSet presAssocID="{FC3BAE83-948F-4F07-B85B-F1C0C10BF335}" presName="node" presStyleLbl="node1" presStyleIdx="2" presStyleCnt="3" custScaleX="170684">
        <dgm:presLayoutVars>
          <dgm:bulletEnabled val="1"/>
        </dgm:presLayoutVars>
      </dgm:prSet>
      <dgm:spPr/>
      <dgm:t>
        <a:bodyPr/>
        <a:lstStyle/>
        <a:p>
          <a:endParaRPr lang="pl-PL"/>
        </a:p>
      </dgm:t>
    </dgm:pt>
  </dgm:ptLst>
  <dgm:cxnLst>
    <dgm:cxn modelId="{140CE867-A53C-4230-8146-D9C76371EEC9}" type="presOf" srcId="{3B739B3F-2EF6-4588-87F5-B5FA485B42C1}" destId="{282D2A14-9686-4085-BA4A-874CB8C6DA49}" srcOrd="0" destOrd="0" presId="urn:microsoft.com/office/officeart/2005/8/layout/process2"/>
    <dgm:cxn modelId="{375E7B60-97E9-4F29-9085-5C95221A2F1A}" type="presOf" srcId="{6CF0D170-AE1B-4C9F-9227-45E6DD39BA08}" destId="{0424FE84-BB41-4844-AC6F-5909900E9476}" srcOrd="0" destOrd="0" presId="urn:microsoft.com/office/officeart/2005/8/layout/process2"/>
    <dgm:cxn modelId="{9714958A-80BF-49B1-B610-F642387027B8}" type="presOf" srcId="{56B9CF9D-43FD-4107-945B-E065F4AC30A8}" destId="{08AB2276-A1A7-42D4-B4C6-8D52CB897CC4}" srcOrd="1" destOrd="0" presId="urn:microsoft.com/office/officeart/2005/8/layout/process2"/>
    <dgm:cxn modelId="{7D531F84-E12A-43CC-B808-CFB2F7A038EF}" type="presOf" srcId="{56B9CF9D-43FD-4107-945B-E065F4AC30A8}" destId="{50F3FE7A-1732-4697-ACD9-7FEA8930178B}" srcOrd="0" destOrd="0" presId="urn:microsoft.com/office/officeart/2005/8/layout/process2"/>
    <dgm:cxn modelId="{2111E63D-8927-4D1E-A16C-94FE52D3D8EE}" type="presOf" srcId="{FC3BAE83-948F-4F07-B85B-F1C0C10BF335}" destId="{4011EC38-BF1A-4A90-83DD-655F081AA72C}" srcOrd="0" destOrd="0" presId="urn:microsoft.com/office/officeart/2005/8/layout/process2"/>
    <dgm:cxn modelId="{0448CEFC-1F6B-4424-B06B-F561B1BDB185}" type="presOf" srcId="{7E935EE5-F4E3-4BB9-8B19-0AB2093D1BF5}" destId="{F8661520-794E-44F7-B239-F99446D0FF41}" srcOrd="1" destOrd="0" presId="urn:microsoft.com/office/officeart/2005/8/layout/process2"/>
    <dgm:cxn modelId="{B5DB61DF-A6FC-46D7-AFC1-201089EF7301}" srcId="{420B88D1-3D7F-4D01-B548-5426A424C4DD}" destId="{3B739B3F-2EF6-4588-87F5-B5FA485B42C1}" srcOrd="1" destOrd="0" parTransId="{5CD1E3C3-EF51-441F-BF60-6F256562AF94}" sibTransId="{7E935EE5-F4E3-4BB9-8B19-0AB2093D1BF5}"/>
    <dgm:cxn modelId="{78964E3B-7159-4C5C-8119-701EF8EBBBB1}" srcId="{420B88D1-3D7F-4D01-B548-5426A424C4DD}" destId="{FC3BAE83-948F-4F07-B85B-F1C0C10BF335}" srcOrd="2" destOrd="0" parTransId="{78668818-9FA4-4F1F-A136-8F84180B8AB5}" sibTransId="{38130A27-F12A-4BAC-A4BF-BA62A70C2F6F}"/>
    <dgm:cxn modelId="{32B3F599-D222-4757-B4E7-B7166910C237}" srcId="{420B88D1-3D7F-4D01-B548-5426A424C4DD}" destId="{6CF0D170-AE1B-4C9F-9227-45E6DD39BA08}" srcOrd="0" destOrd="0" parTransId="{26A2A488-D1E2-4B1E-883C-3F51A02BD9F6}" sibTransId="{56B9CF9D-43FD-4107-945B-E065F4AC30A8}"/>
    <dgm:cxn modelId="{AC7CF69C-A9D8-4970-A290-7290F4E45B2A}" type="presOf" srcId="{420B88D1-3D7F-4D01-B548-5426A424C4DD}" destId="{8F17A3FF-F884-4258-B4AF-A0C684DA1CFF}" srcOrd="0" destOrd="0" presId="urn:microsoft.com/office/officeart/2005/8/layout/process2"/>
    <dgm:cxn modelId="{F06DBE8F-5419-44FD-A05D-3E9A0CC6E980}" type="presOf" srcId="{7E935EE5-F4E3-4BB9-8B19-0AB2093D1BF5}" destId="{1F9636E4-940B-4E30-8101-82E2FC152DB5}" srcOrd="0" destOrd="0" presId="urn:microsoft.com/office/officeart/2005/8/layout/process2"/>
    <dgm:cxn modelId="{D57E70D4-8974-44CA-BAF3-A62D512545CD}" type="presParOf" srcId="{8F17A3FF-F884-4258-B4AF-A0C684DA1CFF}" destId="{0424FE84-BB41-4844-AC6F-5909900E9476}" srcOrd="0" destOrd="0" presId="urn:microsoft.com/office/officeart/2005/8/layout/process2"/>
    <dgm:cxn modelId="{C9CB75E2-C417-4038-94F6-4662A2D45FC7}" type="presParOf" srcId="{8F17A3FF-F884-4258-B4AF-A0C684DA1CFF}" destId="{50F3FE7A-1732-4697-ACD9-7FEA8930178B}" srcOrd="1" destOrd="0" presId="urn:microsoft.com/office/officeart/2005/8/layout/process2"/>
    <dgm:cxn modelId="{3597E157-5CEB-4D4A-AAC1-B9FE90AB11DE}" type="presParOf" srcId="{50F3FE7A-1732-4697-ACD9-7FEA8930178B}" destId="{08AB2276-A1A7-42D4-B4C6-8D52CB897CC4}" srcOrd="0" destOrd="0" presId="urn:microsoft.com/office/officeart/2005/8/layout/process2"/>
    <dgm:cxn modelId="{7FB6CAAA-9828-4F32-8FF3-9D48B48FA6CF}" type="presParOf" srcId="{8F17A3FF-F884-4258-B4AF-A0C684DA1CFF}" destId="{282D2A14-9686-4085-BA4A-874CB8C6DA49}" srcOrd="2" destOrd="0" presId="urn:microsoft.com/office/officeart/2005/8/layout/process2"/>
    <dgm:cxn modelId="{C9FDBFC4-E099-4DD8-862E-6F0D23A40926}" type="presParOf" srcId="{8F17A3FF-F884-4258-B4AF-A0C684DA1CFF}" destId="{1F9636E4-940B-4E30-8101-82E2FC152DB5}" srcOrd="3" destOrd="0" presId="urn:microsoft.com/office/officeart/2005/8/layout/process2"/>
    <dgm:cxn modelId="{91EFFA6A-F829-4DC0-BCA0-22BDD692707B}" type="presParOf" srcId="{1F9636E4-940B-4E30-8101-82E2FC152DB5}" destId="{F8661520-794E-44F7-B239-F99446D0FF41}" srcOrd="0" destOrd="0" presId="urn:microsoft.com/office/officeart/2005/8/layout/process2"/>
    <dgm:cxn modelId="{3541FDF8-5076-4916-86F6-7716A68FEF6D}" type="presParOf" srcId="{8F17A3FF-F884-4258-B4AF-A0C684DA1CFF}" destId="{4011EC38-BF1A-4A90-83DD-655F081AA72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1DB64F-93D4-4845-ACA2-B0568BB05A40}"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pl-PL"/>
        </a:p>
      </dgm:t>
    </dgm:pt>
    <dgm:pt modelId="{78F65E54-7053-45CE-B6CA-7010068DFBD9}">
      <dgm:prSet phldrT="[Tekst]"/>
      <dgm:spPr/>
      <dgm:t>
        <a:bodyPr/>
        <a:lstStyle/>
        <a:p>
          <a:r>
            <a:rPr lang="pl-PL" dirty="0" smtClean="0"/>
            <a:t>ROP</a:t>
          </a:r>
          <a:endParaRPr lang="pl-PL" dirty="0"/>
        </a:p>
      </dgm:t>
    </dgm:pt>
    <dgm:pt modelId="{F8051286-FEC5-4113-8223-6C450241C0E5}" type="parTrans" cxnId="{B789A75C-3B36-47BF-9386-1D44179494B0}">
      <dgm:prSet/>
      <dgm:spPr/>
      <dgm:t>
        <a:bodyPr/>
        <a:lstStyle/>
        <a:p>
          <a:endParaRPr lang="pl-PL"/>
        </a:p>
      </dgm:t>
    </dgm:pt>
    <dgm:pt modelId="{615D7301-CBC7-4DCE-B3B2-F29774DE41F1}" type="sibTrans" cxnId="{B789A75C-3B36-47BF-9386-1D44179494B0}">
      <dgm:prSet/>
      <dgm:spPr/>
      <dgm:t>
        <a:bodyPr/>
        <a:lstStyle/>
        <a:p>
          <a:endParaRPr lang="pl-PL"/>
        </a:p>
      </dgm:t>
    </dgm:pt>
    <dgm:pt modelId="{93FA67AD-6CAD-433A-B58D-C598377E99C5}">
      <dgm:prSet phldrT="[Tekst]"/>
      <dgm:spPr/>
      <dgm:t>
        <a:bodyPr/>
        <a:lstStyle/>
        <a:p>
          <a:r>
            <a:rPr lang="pl-PL" dirty="0" smtClean="0"/>
            <a:t>Szczelność systemu</a:t>
          </a:r>
          <a:endParaRPr lang="pl-PL" dirty="0"/>
        </a:p>
      </dgm:t>
    </dgm:pt>
    <dgm:pt modelId="{5233B6FB-DB01-4464-AB15-15DF65BED7B7}" type="parTrans" cxnId="{9CA72969-7820-4C63-9994-7A44F21A0D78}">
      <dgm:prSet/>
      <dgm:spPr/>
      <dgm:t>
        <a:bodyPr/>
        <a:lstStyle/>
        <a:p>
          <a:endParaRPr lang="pl-PL"/>
        </a:p>
      </dgm:t>
    </dgm:pt>
    <dgm:pt modelId="{D73B0EB1-FEEB-47C3-8C69-9749A63919C3}" type="sibTrans" cxnId="{9CA72969-7820-4C63-9994-7A44F21A0D78}">
      <dgm:prSet/>
      <dgm:spPr/>
      <dgm:t>
        <a:bodyPr/>
        <a:lstStyle/>
        <a:p>
          <a:endParaRPr lang="pl-PL"/>
        </a:p>
      </dgm:t>
    </dgm:pt>
    <dgm:pt modelId="{480DDE24-77A0-4AE3-9F4C-831975CBEC84}">
      <dgm:prSet phldrT="[Tekst]"/>
      <dgm:spPr/>
      <dgm:t>
        <a:bodyPr/>
        <a:lstStyle/>
        <a:p>
          <a:r>
            <a:rPr lang="pl-PL" dirty="0" smtClean="0"/>
            <a:t>Zwolnienia</a:t>
          </a:r>
          <a:endParaRPr lang="pl-PL" dirty="0"/>
        </a:p>
      </dgm:t>
    </dgm:pt>
    <dgm:pt modelId="{6097A475-A84C-4F7F-ADF4-D0A10791520A}" type="parTrans" cxnId="{0A514EF7-F96B-4AE8-87A4-03BB639780C7}">
      <dgm:prSet/>
      <dgm:spPr/>
      <dgm:t>
        <a:bodyPr/>
        <a:lstStyle/>
        <a:p>
          <a:endParaRPr lang="pl-PL"/>
        </a:p>
      </dgm:t>
    </dgm:pt>
    <dgm:pt modelId="{8339D6DE-1393-4817-A516-BF9ADF010FE8}" type="sibTrans" cxnId="{0A514EF7-F96B-4AE8-87A4-03BB639780C7}">
      <dgm:prSet/>
      <dgm:spPr/>
      <dgm:t>
        <a:bodyPr/>
        <a:lstStyle/>
        <a:p>
          <a:endParaRPr lang="pl-PL"/>
        </a:p>
      </dgm:t>
    </dgm:pt>
    <dgm:pt modelId="{C066F83F-F3A0-4DD6-8F5A-E5B165FEA952}">
      <dgm:prSet phldrT="[Tekst]"/>
      <dgm:spPr/>
      <dgm:t>
        <a:bodyPr/>
        <a:lstStyle/>
        <a:p>
          <a:r>
            <a:rPr lang="pl-PL" dirty="0" smtClean="0"/>
            <a:t>Wymagania dotyczące przedsiębiorców odbierających odpady</a:t>
          </a:r>
          <a:endParaRPr lang="pl-PL" dirty="0"/>
        </a:p>
      </dgm:t>
    </dgm:pt>
    <dgm:pt modelId="{417758B0-D275-4540-9597-DE03FBE70556}" type="parTrans" cxnId="{F1B07A8A-2F52-4BDE-98BD-403CFB1BE56F}">
      <dgm:prSet/>
      <dgm:spPr/>
      <dgm:t>
        <a:bodyPr/>
        <a:lstStyle/>
        <a:p>
          <a:endParaRPr lang="pl-PL"/>
        </a:p>
      </dgm:t>
    </dgm:pt>
    <dgm:pt modelId="{8B058B47-4291-475E-A52B-5791588C8DAA}" type="sibTrans" cxnId="{F1B07A8A-2F52-4BDE-98BD-403CFB1BE56F}">
      <dgm:prSet/>
      <dgm:spPr/>
      <dgm:t>
        <a:bodyPr/>
        <a:lstStyle/>
        <a:p>
          <a:endParaRPr lang="pl-PL"/>
        </a:p>
      </dgm:t>
    </dgm:pt>
    <dgm:pt modelId="{E34606DE-C649-42FE-AB57-74A96CA923DB}" type="pres">
      <dgm:prSet presAssocID="{091DB64F-93D4-4845-ACA2-B0568BB05A40}" presName="diagram" presStyleCnt="0">
        <dgm:presLayoutVars>
          <dgm:dir/>
          <dgm:resizeHandles val="exact"/>
        </dgm:presLayoutVars>
      </dgm:prSet>
      <dgm:spPr/>
      <dgm:t>
        <a:bodyPr/>
        <a:lstStyle/>
        <a:p>
          <a:endParaRPr lang="pl-PL"/>
        </a:p>
      </dgm:t>
    </dgm:pt>
    <dgm:pt modelId="{27B03C46-9C86-4668-91E4-7E9AFE7F4E8D}" type="pres">
      <dgm:prSet presAssocID="{78F65E54-7053-45CE-B6CA-7010068DFBD9}" presName="node" presStyleLbl="node1" presStyleIdx="0" presStyleCnt="4">
        <dgm:presLayoutVars>
          <dgm:bulletEnabled val="1"/>
        </dgm:presLayoutVars>
      </dgm:prSet>
      <dgm:spPr/>
      <dgm:t>
        <a:bodyPr/>
        <a:lstStyle/>
        <a:p>
          <a:endParaRPr lang="pl-PL"/>
        </a:p>
      </dgm:t>
    </dgm:pt>
    <dgm:pt modelId="{57FD16D3-8F91-4F31-BDDF-3FD24F328D16}" type="pres">
      <dgm:prSet presAssocID="{615D7301-CBC7-4DCE-B3B2-F29774DE41F1}" presName="sibTrans" presStyleCnt="0"/>
      <dgm:spPr/>
    </dgm:pt>
    <dgm:pt modelId="{74D509C6-2384-4C84-B3C3-9194F0B7F874}" type="pres">
      <dgm:prSet presAssocID="{93FA67AD-6CAD-433A-B58D-C598377E99C5}" presName="node" presStyleLbl="node1" presStyleIdx="1" presStyleCnt="4">
        <dgm:presLayoutVars>
          <dgm:bulletEnabled val="1"/>
        </dgm:presLayoutVars>
      </dgm:prSet>
      <dgm:spPr/>
      <dgm:t>
        <a:bodyPr/>
        <a:lstStyle/>
        <a:p>
          <a:endParaRPr lang="pl-PL"/>
        </a:p>
      </dgm:t>
    </dgm:pt>
    <dgm:pt modelId="{3EE53426-615A-4817-858E-8AFE18AA411F}" type="pres">
      <dgm:prSet presAssocID="{D73B0EB1-FEEB-47C3-8C69-9749A63919C3}" presName="sibTrans" presStyleCnt="0"/>
      <dgm:spPr/>
    </dgm:pt>
    <dgm:pt modelId="{617F02D9-49FF-4725-A18D-D5085604EB3A}" type="pres">
      <dgm:prSet presAssocID="{480DDE24-77A0-4AE3-9F4C-831975CBEC84}" presName="node" presStyleLbl="node1" presStyleIdx="2" presStyleCnt="4">
        <dgm:presLayoutVars>
          <dgm:bulletEnabled val="1"/>
        </dgm:presLayoutVars>
      </dgm:prSet>
      <dgm:spPr/>
      <dgm:t>
        <a:bodyPr/>
        <a:lstStyle/>
        <a:p>
          <a:endParaRPr lang="pl-PL"/>
        </a:p>
      </dgm:t>
    </dgm:pt>
    <dgm:pt modelId="{02898D85-E3AA-4DFB-A647-45183CAEDA83}" type="pres">
      <dgm:prSet presAssocID="{8339D6DE-1393-4817-A516-BF9ADF010FE8}" presName="sibTrans" presStyleCnt="0"/>
      <dgm:spPr/>
    </dgm:pt>
    <dgm:pt modelId="{5C6439D5-93AF-4426-A393-60B28D0B6D6D}" type="pres">
      <dgm:prSet presAssocID="{C066F83F-F3A0-4DD6-8F5A-E5B165FEA952}" presName="node" presStyleLbl="node1" presStyleIdx="3" presStyleCnt="4">
        <dgm:presLayoutVars>
          <dgm:bulletEnabled val="1"/>
        </dgm:presLayoutVars>
      </dgm:prSet>
      <dgm:spPr/>
      <dgm:t>
        <a:bodyPr/>
        <a:lstStyle/>
        <a:p>
          <a:endParaRPr lang="pl-PL"/>
        </a:p>
      </dgm:t>
    </dgm:pt>
  </dgm:ptLst>
  <dgm:cxnLst>
    <dgm:cxn modelId="{9CA72969-7820-4C63-9994-7A44F21A0D78}" srcId="{091DB64F-93D4-4845-ACA2-B0568BB05A40}" destId="{93FA67AD-6CAD-433A-B58D-C598377E99C5}" srcOrd="1" destOrd="0" parTransId="{5233B6FB-DB01-4464-AB15-15DF65BED7B7}" sibTransId="{D73B0EB1-FEEB-47C3-8C69-9749A63919C3}"/>
    <dgm:cxn modelId="{18E9C5FE-4C58-46A0-86B5-41325C17DE66}" type="presOf" srcId="{78F65E54-7053-45CE-B6CA-7010068DFBD9}" destId="{27B03C46-9C86-4668-91E4-7E9AFE7F4E8D}" srcOrd="0" destOrd="0" presId="urn:microsoft.com/office/officeart/2005/8/layout/default"/>
    <dgm:cxn modelId="{D307F2F9-974E-4049-9D57-3C3E089ECAD6}" type="presOf" srcId="{93FA67AD-6CAD-433A-B58D-C598377E99C5}" destId="{74D509C6-2384-4C84-B3C3-9194F0B7F874}" srcOrd="0" destOrd="0" presId="urn:microsoft.com/office/officeart/2005/8/layout/default"/>
    <dgm:cxn modelId="{F1B07A8A-2F52-4BDE-98BD-403CFB1BE56F}" srcId="{091DB64F-93D4-4845-ACA2-B0568BB05A40}" destId="{C066F83F-F3A0-4DD6-8F5A-E5B165FEA952}" srcOrd="3" destOrd="0" parTransId="{417758B0-D275-4540-9597-DE03FBE70556}" sibTransId="{8B058B47-4291-475E-A52B-5791588C8DAA}"/>
    <dgm:cxn modelId="{8B066419-E934-4232-8C22-01C1D960DBA0}" type="presOf" srcId="{091DB64F-93D4-4845-ACA2-B0568BB05A40}" destId="{E34606DE-C649-42FE-AB57-74A96CA923DB}" srcOrd="0" destOrd="0" presId="urn:microsoft.com/office/officeart/2005/8/layout/default"/>
    <dgm:cxn modelId="{79066CFC-3B4C-45F1-A743-70CB5A1126E0}" type="presOf" srcId="{480DDE24-77A0-4AE3-9F4C-831975CBEC84}" destId="{617F02D9-49FF-4725-A18D-D5085604EB3A}" srcOrd="0" destOrd="0" presId="urn:microsoft.com/office/officeart/2005/8/layout/default"/>
    <dgm:cxn modelId="{B789A75C-3B36-47BF-9386-1D44179494B0}" srcId="{091DB64F-93D4-4845-ACA2-B0568BB05A40}" destId="{78F65E54-7053-45CE-B6CA-7010068DFBD9}" srcOrd="0" destOrd="0" parTransId="{F8051286-FEC5-4113-8223-6C450241C0E5}" sibTransId="{615D7301-CBC7-4DCE-B3B2-F29774DE41F1}"/>
    <dgm:cxn modelId="{0A514EF7-F96B-4AE8-87A4-03BB639780C7}" srcId="{091DB64F-93D4-4845-ACA2-B0568BB05A40}" destId="{480DDE24-77A0-4AE3-9F4C-831975CBEC84}" srcOrd="2" destOrd="0" parTransId="{6097A475-A84C-4F7F-ADF4-D0A10791520A}" sibTransId="{8339D6DE-1393-4817-A516-BF9ADF010FE8}"/>
    <dgm:cxn modelId="{60BA316D-1A0F-4527-90E0-6B9F9EBE5880}" type="presOf" srcId="{C066F83F-F3A0-4DD6-8F5A-E5B165FEA952}" destId="{5C6439D5-93AF-4426-A393-60B28D0B6D6D}" srcOrd="0" destOrd="0" presId="urn:microsoft.com/office/officeart/2005/8/layout/default"/>
    <dgm:cxn modelId="{E86B26B9-B7FF-4CD8-B820-22C530A333FD}" type="presParOf" srcId="{E34606DE-C649-42FE-AB57-74A96CA923DB}" destId="{27B03C46-9C86-4668-91E4-7E9AFE7F4E8D}" srcOrd="0" destOrd="0" presId="urn:microsoft.com/office/officeart/2005/8/layout/default"/>
    <dgm:cxn modelId="{DE1353CA-A54A-482F-AE1D-91015AF5C7D7}" type="presParOf" srcId="{E34606DE-C649-42FE-AB57-74A96CA923DB}" destId="{57FD16D3-8F91-4F31-BDDF-3FD24F328D16}" srcOrd="1" destOrd="0" presId="urn:microsoft.com/office/officeart/2005/8/layout/default"/>
    <dgm:cxn modelId="{F6774972-8F39-4C08-9CCB-91250F6DC992}" type="presParOf" srcId="{E34606DE-C649-42FE-AB57-74A96CA923DB}" destId="{74D509C6-2384-4C84-B3C3-9194F0B7F874}" srcOrd="2" destOrd="0" presId="urn:microsoft.com/office/officeart/2005/8/layout/default"/>
    <dgm:cxn modelId="{9413C3AC-A923-4F9B-9706-3E45441DC227}" type="presParOf" srcId="{E34606DE-C649-42FE-AB57-74A96CA923DB}" destId="{3EE53426-615A-4817-858E-8AFE18AA411F}" srcOrd="3" destOrd="0" presId="urn:microsoft.com/office/officeart/2005/8/layout/default"/>
    <dgm:cxn modelId="{0D2EF119-F463-4D1A-97D6-7A43B7CF7311}" type="presParOf" srcId="{E34606DE-C649-42FE-AB57-74A96CA923DB}" destId="{617F02D9-49FF-4725-A18D-D5085604EB3A}" srcOrd="4" destOrd="0" presId="urn:microsoft.com/office/officeart/2005/8/layout/default"/>
    <dgm:cxn modelId="{1926F94B-7992-46D9-8754-B7F9F0B2EA97}" type="presParOf" srcId="{E34606DE-C649-42FE-AB57-74A96CA923DB}" destId="{02898D85-E3AA-4DFB-A647-45183CAEDA83}" srcOrd="5" destOrd="0" presId="urn:microsoft.com/office/officeart/2005/8/layout/default"/>
    <dgm:cxn modelId="{94C9A368-F2DD-4FB5-A687-86C7291D8036}" type="presParOf" srcId="{E34606DE-C649-42FE-AB57-74A96CA923DB}" destId="{5C6439D5-93AF-4426-A393-60B28D0B6D6D}"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4FE84-BB41-4844-AC6F-5909900E9476}">
      <dsp:nvSpPr>
        <dsp:cNvPr id="0" name=""/>
        <dsp:cNvSpPr/>
      </dsp:nvSpPr>
      <dsp:spPr>
        <a:xfrm>
          <a:off x="3691947" y="0"/>
          <a:ext cx="4180539" cy="136071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smtClean="0"/>
            <a:t>KPGO</a:t>
          </a:r>
          <a:endParaRPr lang="pl-PL" sz="2400" kern="1200" dirty="0"/>
        </a:p>
      </dsp:txBody>
      <dsp:txXfrm>
        <a:off x="3731801" y="39854"/>
        <a:ext cx="4100831" cy="1281006"/>
      </dsp:txXfrm>
    </dsp:sp>
    <dsp:sp modelId="{50F3FE7A-1732-4697-ACD9-7FEA8930178B}">
      <dsp:nvSpPr>
        <dsp:cNvPr id="0" name=""/>
        <dsp:cNvSpPr/>
      </dsp:nvSpPr>
      <dsp:spPr>
        <a:xfrm rot="5400000">
          <a:off x="5527083" y="1394732"/>
          <a:ext cx="510267" cy="6123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pl-PL" sz="1900" kern="1200"/>
        </a:p>
      </dsp:txBody>
      <dsp:txXfrm rot="-5400000">
        <a:off x="5598520" y="1445759"/>
        <a:ext cx="367393" cy="357187"/>
      </dsp:txXfrm>
    </dsp:sp>
    <dsp:sp modelId="{282D2A14-9686-4085-BA4A-874CB8C6DA49}">
      <dsp:nvSpPr>
        <dsp:cNvPr id="0" name=""/>
        <dsp:cNvSpPr/>
      </dsp:nvSpPr>
      <dsp:spPr>
        <a:xfrm>
          <a:off x="3691947" y="2041071"/>
          <a:ext cx="4180539" cy="136071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smtClean="0"/>
            <a:t>WPGO</a:t>
          </a:r>
          <a:endParaRPr lang="pl-PL" sz="2400" kern="1200" dirty="0"/>
        </a:p>
      </dsp:txBody>
      <dsp:txXfrm>
        <a:off x="3731801" y="2080925"/>
        <a:ext cx="4100831" cy="1281006"/>
      </dsp:txXfrm>
    </dsp:sp>
    <dsp:sp modelId="{1F9636E4-940B-4E30-8101-82E2FC152DB5}">
      <dsp:nvSpPr>
        <dsp:cNvPr id="0" name=""/>
        <dsp:cNvSpPr/>
      </dsp:nvSpPr>
      <dsp:spPr>
        <a:xfrm rot="5400000">
          <a:off x="5527083" y="3435804"/>
          <a:ext cx="510267" cy="6123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pl-PL" sz="1900" kern="1200"/>
        </a:p>
      </dsp:txBody>
      <dsp:txXfrm rot="-5400000">
        <a:off x="5598520" y="3486831"/>
        <a:ext cx="367393" cy="357187"/>
      </dsp:txXfrm>
    </dsp:sp>
    <dsp:sp modelId="{4011EC38-BF1A-4A90-83DD-655F081AA72C}">
      <dsp:nvSpPr>
        <dsp:cNvPr id="0" name=""/>
        <dsp:cNvSpPr/>
      </dsp:nvSpPr>
      <dsp:spPr>
        <a:xfrm>
          <a:off x="3691947" y="4082143"/>
          <a:ext cx="4180539" cy="136071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smtClean="0"/>
            <a:t>Regulaminy utrzymania czystości i porządku w gminach</a:t>
          </a:r>
          <a:endParaRPr lang="pl-PL" sz="2400" kern="1200" dirty="0"/>
        </a:p>
      </dsp:txBody>
      <dsp:txXfrm>
        <a:off x="3731801" y="4121997"/>
        <a:ext cx="4100831" cy="1281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03C46-9C86-4668-91E4-7E9AFE7F4E8D}">
      <dsp:nvSpPr>
        <dsp:cNvPr id="0" name=""/>
        <dsp:cNvSpPr/>
      </dsp:nvSpPr>
      <dsp:spPr>
        <a:xfrm>
          <a:off x="664275" y="1634"/>
          <a:ext cx="3175506" cy="190530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l-PL" sz="2600" kern="1200" dirty="0" smtClean="0"/>
            <a:t>ROP</a:t>
          </a:r>
          <a:endParaRPr lang="pl-PL" sz="2600" kern="1200" dirty="0"/>
        </a:p>
      </dsp:txBody>
      <dsp:txXfrm>
        <a:off x="664275" y="1634"/>
        <a:ext cx="3175506" cy="1905303"/>
      </dsp:txXfrm>
    </dsp:sp>
    <dsp:sp modelId="{74D509C6-2384-4C84-B3C3-9194F0B7F874}">
      <dsp:nvSpPr>
        <dsp:cNvPr id="0" name=""/>
        <dsp:cNvSpPr/>
      </dsp:nvSpPr>
      <dsp:spPr>
        <a:xfrm>
          <a:off x="4157332" y="1634"/>
          <a:ext cx="3175506" cy="190530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l-PL" sz="2600" kern="1200" dirty="0" smtClean="0"/>
            <a:t>Szczelność systemu</a:t>
          </a:r>
          <a:endParaRPr lang="pl-PL" sz="2600" kern="1200" dirty="0"/>
        </a:p>
      </dsp:txBody>
      <dsp:txXfrm>
        <a:off x="4157332" y="1634"/>
        <a:ext cx="3175506" cy="1905303"/>
      </dsp:txXfrm>
    </dsp:sp>
    <dsp:sp modelId="{617F02D9-49FF-4725-A18D-D5085604EB3A}">
      <dsp:nvSpPr>
        <dsp:cNvPr id="0" name=""/>
        <dsp:cNvSpPr/>
      </dsp:nvSpPr>
      <dsp:spPr>
        <a:xfrm>
          <a:off x="7650389" y="1634"/>
          <a:ext cx="3175506" cy="190530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l-PL" sz="2600" kern="1200" dirty="0" smtClean="0"/>
            <a:t>Zwolnienia</a:t>
          </a:r>
          <a:endParaRPr lang="pl-PL" sz="2600" kern="1200" dirty="0"/>
        </a:p>
      </dsp:txBody>
      <dsp:txXfrm>
        <a:off x="7650389" y="1634"/>
        <a:ext cx="3175506" cy="1905303"/>
      </dsp:txXfrm>
    </dsp:sp>
    <dsp:sp modelId="{5C6439D5-93AF-4426-A393-60B28D0B6D6D}">
      <dsp:nvSpPr>
        <dsp:cNvPr id="0" name=""/>
        <dsp:cNvSpPr/>
      </dsp:nvSpPr>
      <dsp:spPr>
        <a:xfrm>
          <a:off x="4157332" y="2224488"/>
          <a:ext cx="3175506" cy="190530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l-PL" sz="2600" kern="1200" dirty="0" smtClean="0"/>
            <a:t>Wymagania dotyczące przedsiębiorców odbierających odpady</a:t>
          </a:r>
          <a:endParaRPr lang="pl-PL" sz="2600" kern="1200" dirty="0"/>
        </a:p>
      </dsp:txBody>
      <dsp:txXfrm>
        <a:off x="4157332" y="2224488"/>
        <a:ext cx="3175506" cy="19053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E210A72-6CCE-4F05-AA1C-AF79DB93A83C}" type="datetimeFigureOut">
              <a:rPr lang="pl-PL" smtClean="0"/>
              <a:t>03.11.2022</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FBAAAB1-4A6B-4E8D-B899-DE2D8AC4A8C4}" type="slidenum">
              <a:rPr lang="pl-PL" smtClean="0"/>
              <a:t>‹#›</a:t>
            </a:fld>
            <a:endParaRPr lang="pl-PL"/>
          </a:p>
        </p:txBody>
      </p:sp>
    </p:spTree>
    <p:extLst>
      <p:ext uri="{BB962C8B-B14F-4D97-AF65-F5344CB8AC3E}">
        <p14:creationId xmlns:p14="http://schemas.microsoft.com/office/powerpoint/2010/main" val="1654508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44A64A1-78B4-418B-9A3D-45F35B77B3BE}" type="datetimeFigureOut">
              <a:rPr lang="pl-PL" smtClean="0"/>
              <a:t>03.11.2022</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F5468D-F576-4E39-AF11-E5A51F0EE0F2}" type="slidenum">
              <a:rPr lang="pl-PL" smtClean="0"/>
              <a:t>‹#›</a:t>
            </a:fld>
            <a:endParaRPr lang="pl-PL"/>
          </a:p>
        </p:txBody>
      </p:sp>
    </p:spTree>
    <p:extLst>
      <p:ext uri="{BB962C8B-B14F-4D97-AF65-F5344CB8AC3E}">
        <p14:creationId xmlns:p14="http://schemas.microsoft.com/office/powerpoint/2010/main" val="217761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1</a:t>
            </a:fld>
            <a:endParaRPr lang="pl-PL"/>
          </a:p>
        </p:txBody>
      </p:sp>
    </p:spTree>
    <p:extLst>
      <p:ext uri="{BB962C8B-B14F-4D97-AF65-F5344CB8AC3E}">
        <p14:creationId xmlns:p14="http://schemas.microsoft.com/office/powerpoint/2010/main" val="2147775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11</a:t>
            </a:fld>
            <a:endParaRPr lang="pl-PL"/>
          </a:p>
        </p:txBody>
      </p:sp>
    </p:spTree>
    <p:extLst>
      <p:ext uri="{BB962C8B-B14F-4D97-AF65-F5344CB8AC3E}">
        <p14:creationId xmlns:p14="http://schemas.microsoft.com/office/powerpoint/2010/main" val="1290262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12</a:t>
            </a:fld>
            <a:endParaRPr lang="pl-PL"/>
          </a:p>
        </p:txBody>
      </p:sp>
    </p:spTree>
    <p:extLst>
      <p:ext uri="{BB962C8B-B14F-4D97-AF65-F5344CB8AC3E}">
        <p14:creationId xmlns:p14="http://schemas.microsoft.com/office/powerpoint/2010/main" val="1417575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13</a:t>
            </a:fld>
            <a:endParaRPr lang="pl-PL"/>
          </a:p>
        </p:txBody>
      </p:sp>
    </p:spTree>
    <p:extLst>
      <p:ext uri="{BB962C8B-B14F-4D97-AF65-F5344CB8AC3E}">
        <p14:creationId xmlns:p14="http://schemas.microsoft.com/office/powerpoint/2010/main" val="3734419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14</a:t>
            </a:fld>
            <a:endParaRPr lang="pl-PL"/>
          </a:p>
        </p:txBody>
      </p:sp>
    </p:spTree>
    <p:extLst>
      <p:ext uri="{BB962C8B-B14F-4D97-AF65-F5344CB8AC3E}">
        <p14:creationId xmlns:p14="http://schemas.microsoft.com/office/powerpoint/2010/main" val="895018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15</a:t>
            </a:fld>
            <a:endParaRPr lang="pl-PL"/>
          </a:p>
        </p:txBody>
      </p:sp>
    </p:spTree>
    <p:extLst>
      <p:ext uri="{BB962C8B-B14F-4D97-AF65-F5344CB8AC3E}">
        <p14:creationId xmlns:p14="http://schemas.microsoft.com/office/powerpoint/2010/main" val="2817172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16</a:t>
            </a:fld>
            <a:endParaRPr lang="pl-PL"/>
          </a:p>
        </p:txBody>
      </p:sp>
    </p:spTree>
    <p:extLst>
      <p:ext uri="{BB962C8B-B14F-4D97-AF65-F5344CB8AC3E}">
        <p14:creationId xmlns:p14="http://schemas.microsoft.com/office/powerpoint/2010/main" val="3462035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17</a:t>
            </a:fld>
            <a:endParaRPr lang="pl-PL"/>
          </a:p>
        </p:txBody>
      </p:sp>
    </p:spTree>
    <p:extLst>
      <p:ext uri="{BB962C8B-B14F-4D97-AF65-F5344CB8AC3E}">
        <p14:creationId xmlns:p14="http://schemas.microsoft.com/office/powerpoint/2010/main" val="2790319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18</a:t>
            </a:fld>
            <a:endParaRPr lang="pl-PL"/>
          </a:p>
        </p:txBody>
      </p:sp>
    </p:spTree>
    <p:extLst>
      <p:ext uri="{BB962C8B-B14F-4D97-AF65-F5344CB8AC3E}">
        <p14:creationId xmlns:p14="http://schemas.microsoft.com/office/powerpoint/2010/main" val="3410324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19</a:t>
            </a:fld>
            <a:endParaRPr lang="pl-PL"/>
          </a:p>
        </p:txBody>
      </p:sp>
    </p:spTree>
    <p:extLst>
      <p:ext uri="{BB962C8B-B14F-4D97-AF65-F5344CB8AC3E}">
        <p14:creationId xmlns:p14="http://schemas.microsoft.com/office/powerpoint/2010/main" val="2523673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20</a:t>
            </a:fld>
            <a:endParaRPr lang="pl-PL"/>
          </a:p>
        </p:txBody>
      </p:sp>
    </p:spTree>
    <p:extLst>
      <p:ext uri="{BB962C8B-B14F-4D97-AF65-F5344CB8AC3E}">
        <p14:creationId xmlns:p14="http://schemas.microsoft.com/office/powerpoint/2010/main" val="413841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3</a:t>
            </a:fld>
            <a:endParaRPr lang="pl-PL"/>
          </a:p>
        </p:txBody>
      </p:sp>
    </p:spTree>
    <p:extLst>
      <p:ext uri="{BB962C8B-B14F-4D97-AF65-F5344CB8AC3E}">
        <p14:creationId xmlns:p14="http://schemas.microsoft.com/office/powerpoint/2010/main" val="280543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21</a:t>
            </a:fld>
            <a:endParaRPr lang="pl-PL"/>
          </a:p>
        </p:txBody>
      </p:sp>
    </p:spTree>
    <p:extLst>
      <p:ext uri="{BB962C8B-B14F-4D97-AF65-F5344CB8AC3E}">
        <p14:creationId xmlns:p14="http://schemas.microsoft.com/office/powerpoint/2010/main" val="3479536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22</a:t>
            </a:fld>
            <a:endParaRPr lang="pl-PL"/>
          </a:p>
        </p:txBody>
      </p:sp>
    </p:spTree>
    <p:extLst>
      <p:ext uri="{BB962C8B-B14F-4D97-AF65-F5344CB8AC3E}">
        <p14:creationId xmlns:p14="http://schemas.microsoft.com/office/powerpoint/2010/main" val="2729294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23</a:t>
            </a:fld>
            <a:endParaRPr lang="pl-PL"/>
          </a:p>
        </p:txBody>
      </p:sp>
    </p:spTree>
    <p:extLst>
      <p:ext uri="{BB962C8B-B14F-4D97-AF65-F5344CB8AC3E}">
        <p14:creationId xmlns:p14="http://schemas.microsoft.com/office/powerpoint/2010/main" val="3715096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24</a:t>
            </a:fld>
            <a:endParaRPr lang="pl-PL"/>
          </a:p>
        </p:txBody>
      </p:sp>
    </p:spTree>
    <p:extLst>
      <p:ext uri="{BB962C8B-B14F-4D97-AF65-F5344CB8AC3E}">
        <p14:creationId xmlns:p14="http://schemas.microsoft.com/office/powerpoint/2010/main" val="1145793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25</a:t>
            </a:fld>
            <a:endParaRPr lang="pl-PL"/>
          </a:p>
        </p:txBody>
      </p:sp>
    </p:spTree>
    <p:extLst>
      <p:ext uri="{BB962C8B-B14F-4D97-AF65-F5344CB8AC3E}">
        <p14:creationId xmlns:p14="http://schemas.microsoft.com/office/powerpoint/2010/main" val="1914991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26</a:t>
            </a:fld>
            <a:endParaRPr lang="pl-PL"/>
          </a:p>
        </p:txBody>
      </p:sp>
    </p:spTree>
    <p:extLst>
      <p:ext uri="{BB962C8B-B14F-4D97-AF65-F5344CB8AC3E}">
        <p14:creationId xmlns:p14="http://schemas.microsoft.com/office/powerpoint/2010/main" val="3898294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27</a:t>
            </a:fld>
            <a:endParaRPr lang="pl-PL"/>
          </a:p>
        </p:txBody>
      </p:sp>
    </p:spTree>
    <p:extLst>
      <p:ext uri="{BB962C8B-B14F-4D97-AF65-F5344CB8AC3E}">
        <p14:creationId xmlns:p14="http://schemas.microsoft.com/office/powerpoint/2010/main" val="3242297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28</a:t>
            </a:fld>
            <a:endParaRPr lang="pl-PL"/>
          </a:p>
        </p:txBody>
      </p:sp>
    </p:spTree>
    <p:extLst>
      <p:ext uri="{BB962C8B-B14F-4D97-AF65-F5344CB8AC3E}">
        <p14:creationId xmlns:p14="http://schemas.microsoft.com/office/powerpoint/2010/main" val="1266059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29</a:t>
            </a:fld>
            <a:endParaRPr lang="pl-PL"/>
          </a:p>
        </p:txBody>
      </p:sp>
    </p:spTree>
    <p:extLst>
      <p:ext uri="{BB962C8B-B14F-4D97-AF65-F5344CB8AC3E}">
        <p14:creationId xmlns:p14="http://schemas.microsoft.com/office/powerpoint/2010/main" val="4073636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30</a:t>
            </a:fld>
            <a:endParaRPr lang="pl-PL"/>
          </a:p>
        </p:txBody>
      </p:sp>
    </p:spTree>
    <p:extLst>
      <p:ext uri="{BB962C8B-B14F-4D97-AF65-F5344CB8AC3E}">
        <p14:creationId xmlns:p14="http://schemas.microsoft.com/office/powerpoint/2010/main" val="109373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4</a:t>
            </a:fld>
            <a:endParaRPr lang="pl-PL"/>
          </a:p>
        </p:txBody>
      </p:sp>
    </p:spTree>
    <p:extLst>
      <p:ext uri="{BB962C8B-B14F-4D97-AF65-F5344CB8AC3E}">
        <p14:creationId xmlns:p14="http://schemas.microsoft.com/office/powerpoint/2010/main" val="1014281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31</a:t>
            </a:fld>
            <a:endParaRPr lang="pl-PL"/>
          </a:p>
        </p:txBody>
      </p:sp>
    </p:spTree>
    <p:extLst>
      <p:ext uri="{BB962C8B-B14F-4D97-AF65-F5344CB8AC3E}">
        <p14:creationId xmlns:p14="http://schemas.microsoft.com/office/powerpoint/2010/main" val="3094341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32</a:t>
            </a:fld>
            <a:endParaRPr lang="pl-PL"/>
          </a:p>
        </p:txBody>
      </p:sp>
    </p:spTree>
    <p:extLst>
      <p:ext uri="{BB962C8B-B14F-4D97-AF65-F5344CB8AC3E}">
        <p14:creationId xmlns:p14="http://schemas.microsoft.com/office/powerpoint/2010/main" val="668086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33</a:t>
            </a:fld>
            <a:endParaRPr lang="pl-PL"/>
          </a:p>
        </p:txBody>
      </p:sp>
    </p:spTree>
    <p:extLst>
      <p:ext uri="{BB962C8B-B14F-4D97-AF65-F5344CB8AC3E}">
        <p14:creationId xmlns:p14="http://schemas.microsoft.com/office/powerpoint/2010/main" val="3005030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34</a:t>
            </a:fld>
            <a:endParaRPr lang="pl-PL"/>
          </a:p>
        </p:txBody>
      </p:sp>
    </p:spTree>
    <p:extLst>
      <p:ext uri="{BB962C8B-B14F-4D97-AF65-F5344CB8AC3E}">
        <p14:creationId xmlns:p14="http://schemas.microsoft.com/office/powerpoint/2010/main" val="2967012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35</a:t>
            </a:fld>
            <a:endParaRPr lang="pl-PL"/>
          </a:p>
        </p:txBody>
      </p:sp>
    </p:spTree>
    <p:extLst>
      <p:ext uri="{BB962C8B-B14F-4D97-AF65-F5344CB8AC3E}">
        <p14:creationId xmlns:p14="http://schemas.microsoft.com/office/powerpoint/2010/main" val="3954469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36</a:t>
            </a:fld>
            <a:endParaRPr lang="pl-PL"/>
          </a:p>
        </p:txBody>
      </p:sp>
    </p:spTree>
    <p:extLst>
      <p:ext uri="{BB962C8B-B14F-4D97-AF65-F5344CB8AC3E}">
        <p14:creationId xmlns:p14="http://schemas.microsoft.com/office/powerpoint/2010/main" val="310149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5</a:t>
            </a:fld>
            <a:endParaRPr lang="pl-PL"/>
          </a:p>
        </p:txBody>
      </p:sp>
    </p:spTree>
    <p:extLst>
      <p:ext uri="{BB962C8B-B14F-4D97-AF65-F5344CB8AC3E}">
        <p14:creationId xmlns:p14="http://schemas.microsoft.com/office/powerpoint/2010/main" val="44549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6</a:t>
            </a:fld>
            <a:endParaRPr lang="pl-PL"/>
          </a:p>
        </p:txBody>
      </p:sp>
    </p:spTree>
    <p:extLst>
      <p:ext uri="{BB962C8B-B14F-4D97-AF65-F5344CB8AC3E}">
        <p14:creationId xmlns:p14="http://schemas.microsoft.com/office/powerpoint/2010/main" val="260382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7</a:t>
            </a:fld>
            <a:endParaRPr lang="pl-PL"/>
          </a:p>
        </p:txBody>
      </p:sp>
    </p:spTree>
    <p:extLst>
      <p:ext uri="{BB962C8B-B14F-4D97-AF65-F5344CB8AC3E}">
        <p14:creationId xmlns:p14="http://schemas.microsoft.com/office/powerpoint/2010/main" val="426945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8</a:t>
            </a:fld>
            <a:endParaRPr lang="pl-PL"/>
          </a:p>
        </p:txBody>
      </p:sp>
    </p:spTree>
    <p:extLst>
      <p:ext uri="{BB962C8B-B14F-4D97-AF65-F5344CB8AC3E}">
        <p14:creationId xmlns:p14="http://schemas.microsoft.com/office/powerpoint/2010/main" val="657450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9</a:t>
            </a:fld>
            <a:endParaRPr lang="pl-PL"/>
          </a:p>
        </p:txBody>
      </p:sp>
    </p:spTree>
    <p:extLst>
      <p:ext uri="{BB962C8B-B14F-4D97-AF65-F5344CB8AC3E}">
        <p14:creationId xmlns:p14="http://schemas.microsoft.com/office/powerpoint/2010/main" val="153869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440077B3-2064-4CCB-B781-BD69B207E07C}" type="slidenum">
              <a:rPr lang="pl-PL" smtClean="0"/>
              <a:pPr>
                <a:defRPr/>
              </a:pPr>
              <a:t>10</a:t>
            </a:fld>
            <a:endParaRPr lang="pl-PL"/>
          </a:p>
        </p:txBody>
      </p:sp>
    </p:spTree>
    <p:extLst>
      <p:ext uri="{BB962C8B-B14F-4D97-AF65-F5344CB8AC3E}">
        <p14:creationId xmlns:p14="http://schemas.microsoft.com/office/powerpoint/2010/main" val="378777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59FD94A-425C-4F7F-9DBB-F6AAEDF516AC}" type="datetimeFigureOut">
              <a:rPr lang="pl-PL" smtClean="0"/>
              <a:t>03.11.2022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2773162-8957-4CB7-9C8A-6E79F992EB48}" type="slidenum">
              <a:rPr lang="pl-PL" smtClean="0"/>
              <a:t>‹#›</a:t>
            </a:fld>
            <a:endParaRPr lang="pl-PL"/>
          </a:p>
        </p:txBody>
      </p:sp>
    </p:spTree>
    <p:extLst>
      <p:ext uri="{BB962C8B-B14F-4D97-AF65-F5344CB8AC3E}">
        <p14:creationId xmlns:p14="http://schemas.microsoft.com/office/powerpoint/2010/main" val="63941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59FD94A-425C-4F7F-9DBB-F6AAEDF516AC}" type="datetimeFigureOut">
              <a:rPr lang="pl-PL" smtClean="0"/>
              <a:t>03.11.2022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2773162-8957-4CB7-9C8A-6E79F992EB48}" type="slidenum">
              <a:rPr lang="pl-PL" smtClean="0"/>
              <a:t>‹#›</a:t>
            </a:fld>
            <a:endParaRPr lang="pl-PL"/>
          </a:p>
        </p:txBody>
      </p:sp>
    </p:spTree>
    <p:extLst>
      <p:ext uri="{BB962C8B-B14F-4D97-AF65-F5344CB8AC3E}">
        <p14:creationId xmlns:p14="http://schemas.microsoft.com/office/powerpoint/2010/main" val="367365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59FD94A-425C-4F7F-9DBB-F6AAEDF516AC}" type="datetimeFigureOut">
              <a:rPr lang="pl-PL" smtClean="0"/>
              <a:t>03.11.2022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2773162-8957-4CB7-9C8A-6E79F992EB48}" type="slidenum">
              <a:rPr lang="pl-PL" smtClean="0"/>
              <a:t>‹#›</a:t>
            </a:fld>
            <a:endParaRPr lang="pl-PL"/>
          </a:p>
        </p:txBody>
      </p:sp>
    </p:spTree>
    <p:extLst>
      <p:ext uri="{BB962C8B-B14F-4D97-AF65-F5344CB8AC3E}">
        <p14:creationId xmlns:p14="http://schemas.microsoft.com/office/powerpoint/2010/main" val="314187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59FD94A-425C-4F7F-9DBB-F6AAEDF516AC}" type="datetimeFigureOut">
              <a:rPr lang="pl-PL" smtClean="0"/>
              <a:t>03.11.2022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2773162-8957-4CB7-9C8A-6E79F992EB48}" type="slidenum">
              <a:rPr lang="pl-PL" smtClean="0"/>
              <a:t>‹#›</a:t>
            </a:fld>
            <a:endParaRPr lang="pl-PL"/>
          </a:p>
        </p:txBody>
      </p:sp>
    </p:spTree>
    <p:extLst>
      <p:ext uri="{BB962C8B-B14F-4D97-AF65-F5344CB8AC3E}">
        <p14:creationId xmlns:p14="http://schemas.microsoft.com/office/powerpoint/2010/main" val="287203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59FD94A-425C-4F7F-9DBB-F6AAEDF516AC}" type="datetimeFigureOut">
              <a:rPr lang="pl-PL" smtClean="0"/>
              <a:t>03.11.2022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2773162-8957-4CB7-9C8A-6E79F992EB48}" type="slidenum">
              <a:rPr lang="pl-PL" smtClean="0"/>
              <a:t>‹#›</a:t>
            </a:fld>
            <a:endParaRPr lang="pl-PL"/>
          </a:p>
        </p:txBody>
      </p:sp>
    </p:spTree>
    <p:extLst>
      <p:ext uri="{BB962C8B-B14F-4D97-AF65-F5344CB8AC3E}">
        <p14:creationId xmlns:p14="http://schemas.microsoft.com/office/powerpoint/2010/main" val="111631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59FD94A-425C-4F7F-9DBB-F6AAEDF516AC}" type="datetimeFigureOut">
              <a:rPr lang="pl-PL" smtClean="0"/>
              <a:t>03.11.2022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2773162-8957-4CB7-9C8A-6E79F992EB48}" type="slidenum">
              <a:rPr lang="pl-PL" smtClean="0"/>
              <a:t>‹#›</a:t>
            </a:fld>
            <a:endParaRPr lang="pl-PL"/>
          </a:p>
        </p:txBody>
      </p:sp>
    </p:spTree>
    <p:extLst>
      <p:ext uri="{BB962C8B-B14F-4D97-AF65-F5344CB8AC3E}">
        <p14:creationId xmlns:p14="http://schemas.microsoft.com/office/powerpoint/2010/main" val="396384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59FD94A-425C-4F7F-9DBB-F6AAEDF516AC}" type="datetimeFigureOut">
              <a:rPr lang="pl-PL" smtClean="0"/>
              <a:t>03.11.2022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2773162-8957-4CB7-9C8A-6E79F992EB48}" type="slidenum">
              <a:rPr lang="pl-PL" smtClean="0"/>
              <a:t>‹#›</a:t>
            </a:fld>
            <a:endParaRPr lang="pl-PL"/>
          </a:p>
        </p:txBody>
      </p:sp>
    </p:spTree>
    <p:extLst>
      <p:ext uri="{BB962C8B-B14F-4D97-AF65-F5344CB8AC3E}">
        <p14:creationId xmlns:p14="http://schemas.microsoft.com/office/powerpoint/2010/main" val="333216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59FD94A-425C-4F7F-9DBB-F6AAEDF516AC}" type="datetimeFigureOut">
              <a:rPr lang="pl-PL" smtClean="0"/>
              <a:t>03.11.2022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2773162-8957-4CB7-9C8A-6E79F992EB48}" type="slidenum">
              <a:rPr lang="pl-PL" smtClean="0"/>
              <a:t>‹#›</a:t>
            </a:fld>
            <a:endParaRPr lang="pl-PL"/>
          </a:p>
        </p:txBody>
      </p:sp>
    </p:spTree>
    <p:extLst>
      <p:ext uri="{BB962C8B-B14F-4D97-AF65-F5344CB8AC3E}">
        <p14:creationId xmlns:p14="http://schemas.microsoft.com/office/powerpoint/2010/main" val="308356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59FD94A-425C-4F7F-9DBB-F6AAEDF516AC}" type="datetimeFigureOut">
              <a:rPr lang="pl-PL" smtClean="0"/>
              <a:t>03.11.2022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2773162-8957-4CB7-9C8A-6E79F992EB48}" type="slidenum">
              <a:rPr lang="pl-PL" smtClean="0"/>
              <a:t>‹#›</a:t>
            </a:fld>
            <a:endParaRPr lang="pl-PL"/>
          </a:p>
        </p:txBody>
      </p:sp>
    </p:spTree>
    <p:extLst>
      <p:ext uri="{BB962C8B-B14F-4D97-AF65-F5344CB8AC3E}">
        <p14:creationId xmlns:p14="http://schemas.microsoft.com/office/powerpoint/2010/main" val="229536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59FD94A-425C-4F7F-9DBB-F6AAEDF516AC}" type="datetimeFigureOut">
              <a:rPr lang="pl-PL" smtClean="0"/>
              <a:t>03.11.2022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2773162-8957-4CB7-9C8A-6E79F992EB48}" type="slidenum">
              <a:rPr lang="pl-PL" smtClean="0"/>
              <a:t>‹#›</a:t>
            </a:fld>
            <a:endParaRPr lang="pl-PL"/>
          </a:p>
        </p:txBody>
      </p:sp>
    </p:spTree>
    <p:extLst>
      <p:ext uri="{BB962C8B-B14F-4D97-AF65-F5344CB8AC3E}">
        <p14:creationId xmlns:p14="http://schemas.microsoft.com/office/powerpoint/2010/main" val="119900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59FD94A-425C-4F7F-9DBB-F6AAEDF516AC}" type="datetimeFigureOut">
              <a:rPr lang="pl-PL" smtClean="0"/>
              <a:t>03.11.2022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2773162-8957-4CB7-9C8A-6E79F992EB48}" type="slidenum">
              <a:rPr lang="pl-PL" smtClean="0"/>
              <a:t>‹#›</a:t>
            </a:fld>
            <a:endParaRPr lang="pl-PL"/>
          </a:p>
        </p:txBody>
      </p:sp>
    </p:spTree>
    <p:extLst>
      <p:ext uri="{BB962C8B-B14F-4D97-AF65-F5344CB8AC3E}">
        <p14:creationId xmlns:p14="http://schemas.microsoft.com/office/powerpoint/2010/main" val="153003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FD94A-425C-4F7F-9DBB-F6AAEDF516AC}" type="datetimeFigureOut">
              <a:rPr lang="pl-PL" smtClean="0"/>
              <a:t>03.11.2022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73162-8957-4CB7-9C8A-6E79F992EB48}" type="slidenum">
              <a:rPr lang="pl-PL" smtClean="0"/>
              <a:t>‹#›</a:t>
            </a:fld>
            <a:endParaRPr lang="pl-PL"/>
          </a:p>
        </p:txBody>
      </p:sp>
    </p:spTree>
    <p:extLst>
      <p:ext uri="{BB962C8B-B14F-4D97-AF65-F5344CB8AC3E}">
        <p14:creationId xmlns:p14="http://schemas.microsoft.com/office/powerpoint/2010/main" val="428432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7.jpe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jpeg"/><Relationship Id="rId7" Type="http://schemas.openxmlformats.org/officeDocument/2006/relationships/diagramLayout" Target="../diagrams/layout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5.png"/><Relationship Id="rId10" Type="http://schemas.microsoft.com/office/2007/relationships/diagramDrawing" Target="../diagrams/drawing2.xml"/><Relationship Id="rId4" Type="http://schemas.openxmlformats.org/officeDocument/2006/relationships/image" Target="../media/image4.jpeg"/><Relationship Id="rId9" Type="http://schemas.openxmlformats.org/officeDocument/2006/relationships/diagramColors" Target="../diagrams/colors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4626299"/>
            <a:ext cx="12191999" cy="1102519"/>
          </a:xfrm>
        </p:spPr>
        <p:txBody>
          <a:bodyPr>
            <a:noAutofit/>
          </a:bodyPr>
          <a:lstStyle/>
          <a:p>
            <a:pPr>
              <a:lnSpc>
                <a:spcPct val="150000"/>
              </a:lnSpc>
            </a:pPr>
            <a:r>
              <a:rPr lang="pl-PL" sz="3200" b="1" dirty="0" smtClean="0">
                <a:solidFill>
                  <a:srgbClr val="F86725"/>
                </a:solidFill>
                <a:effectLst>
                  <a:outerShdw blurRad="38100" dist="38100" dir="2700000" algn="tl">
                    <a:srgbClr val="000000">
                      <a:alpha val="43137"/>
                    </a:srgbClr>
                  </a:outerShdw>
                </a:effectLst>
                <a:latin typeface="+mn-lt"/>
              </a:rPr>
              <a:t>Posiedzenie </a:t>
            </a:r>
            <a:br>
              <a:rPr lang="pl-PL" sz="3200" b="1" dirty="0" smtClean="0">
                <a:solidFill>
                  <a:srgbClr val="F86725"/>
                </a:solidFill>
                <a:effectLst>
                  <a:outerShdw blurRad="38100" dist="38100" dir="2700000" algn="tl">
                    <a:srgbClr val="000000">
                      <a:alpha val="43137"/>
                    </a:srgbClr>
                  </a:outerShdw>
                </a:effectLst>
                <a:latin typeface="+mn-lt"/>
              </a:rPr>
            </a:br>
            <a:r>
              <a:rPr lang="pl-PL" sz="3200" b="1" dirty="0" smtClean="0">
                <a:solidFill>
                  <a:srgbClr val="F86725"/>
                </a:solidFill>
                <a:effectLst>
                  <a:outerShdw blurRad="38100" dist="38100" dir="2700000" algn="tl">
                    <a:srgbClr val="000000">
                      <a:alpha val="43137"/>
                    </a:srgbClr>
                  </a:outerShdw>
                </a:effectLst>
                <a:latin typeface="+mn-lt"/>
              </a:rPr>
              <a:t>Komisji </a:t>
            </a:r>
            <a:r>
              <a:rPr lang="pl-PL" sz="3200" b="1" dirty="0">
                <a:solidFill>
                  <a:srgbClr val="F86725"/>
                </a:solidFill>
                <a:effectLst>
                  <a:outerShdw blurRad="38100" dist="38100" dir="2700000" algn="tl">
                    <a:srgbClr val="000000">
                      <a:alpha val="43137"/>
                    </a:srgbClr>
                  </a:outerShdw>
                </a:effectLst>
                <a:latin typeface="+mn-lt"/>
              </a:rPr>
              <a:t>Gospodarki Komunalnej i Ochrony </a:t>
            </a:r>
            <a:r>
              <a:rPr lang="pl-PL" sz="3200" b="1" dirty="0" smtClean="0">
                <a:solidFill>
                  <a:srgbClr val="F86725"/>
                </a:solidFill>
                <a:effectLst>
                  <a:outerShdw blurRad="38100" dist="38100" dir="2700000" algn="tl">
                    <a:srgbClr val="000000">
                      <a:alpha val="43137"/>
                    </a:srgbClr>
                  </a:outerShdw>
                </a:effectLst>
                <a:latin typeface="+mn-lt"/>
              </a:rPr>
              <a:t>Środowiska</a:t>
            </a:r>
            <a:br>
              <a:rPr lang="pl-PL" sz="3200" b="1" dirty="0" smtClean="0">
                <a:solidFill>
                  <a:srgbClr val="F86725"/>
                </a:solidFill>
                <a:effectLst>
                  <a:outerShdw blurRad="38100" dist="38100" dir="2700000" algn="tl">
                    <a:srgbClr val="000000">
                      <a:alpha val="43137"/>
                    </a:srgbClr>
                  </a:outerShdw>
                </a:effectLst>
                <a:latin typeface="+mn-lt"/>
              </a:rPr>
            </a:br>
            <a:r>
              <a:rPr lang="pl-PL" sz="3200" b="1" dirty="0" smtClean="0">
                <a:solidFill>
                  <a:srgbClr val="F86725"/>
                </a:solidFill>
                <a:effectLst>
                  <a:outerShdw blurRad="38100" dist="38100" dir="2700000" algn="tl">
                    <a:srgbClr val="000000">
                      <a:alpha val="43137"/>
                    </a:srgbClr>
                  </a:outerShdw>
                </a:effectLst>
                <a:latin typeface="+mn-lt"/>
              </a:rPr>
              <a:t>Związku Miast Polskich</a:t>
            </a:r>
            <a:br>
              <a:rPr lang="pl-PL" sz="3200" b="1" dirty="0" smtClean="0">
                <a:solidFill>
                  <a:srgbClr val="F86725"/>
                </a:solidFill>
                <a:effectLst>
                  <a:outerShdw blurRad="38100" dist="38100" dir="2700000" algn="tl">
                    <a:srgbClr val="000000">
                      <a:alpha val="43137"/>
                    </a:srgbClr>
                  </a:outerShdw>
                </a:effectLst>
                <a:latin typeface="+mn-lt"/>
              </a:rPr>
            </a:br>
            <a:r>
              <a:rPr lang="pl-PL" sz="3200" b="1" dirty="0" smtClean="0">
                <a:solidFill>
                  <a:srgbClr val="F86725"/>
                </a:solidFill>
                <a:effectLst>
                  <a:outerShdw blurRad="38100" dist="38100" dir="2700000" algn="tl">
                    <a:srgbClr val="000000">
                      <a:alpha val="43137"/>
                    </a:srgbClr>
                  </a:outerShdw>
                </a:effectLst>
                <a:latin typeface="+mn-lt"/>
              </a:rPr>
              <a:t>JAROCIN </a:t>
            </a:r>
            <a:br>
              <a:rPr lang="pl-PL" sz="3200" b="1" dirty="0" smtClean="0">
                <a:solidFill>
                  <a:srgbClr val="F86725"/>
                </a:solidFill>
                <a:effectLst>
                  <a:outerShdw blurRad="38100" dist="38100" dir="2700000" algn="tl">
                    <a:srgbClr val="000000">
                      <a:alpha val="43137"/>
                    </a:srgbClr>
                  </a:outerShdw>
                </a:effectLst>
                <a:latin typeface="+mn-lt"/>
              </a:rPr>
            </a:br>
            <a:r>
              <a:rPr lang="pl-PL" sz="3200" b="1" dirty="0" smtClean="0">
                <a:solidFill>
                  <a:srgbClr val="F86725"/>
                </a:solidFill>
                <a:effectLst>
                  <a:outerShdw blurRad="38100" dist="38100" dir="2700000" algn="tl">
                    <a:srgbClr val="000000">
                      <a:alpha val="43137"/>
                    </a:srgbClr>
                  </a:outerShdw>
                </a:effectLst>
                <a:latin typeface="+mn-lt"/>
              </a:rPr>
              <a:t>3-11-2022</a:t>
            </a:r>
            <a:r>
              <a:rPr lang="pl-PL" sz="4000" b="1" dirty="0">
                <a:solidFill>
                  <a:srgbClr val="F86725"/>
                </a:solidFill>
                <a:effectLst>
                  <a:outerShdw blurRad="38100" dist="38100" dir="2700000" algn="tl">
                    <a:srgbClr val="000000">
                      <a:alpha val="43137"/>
                    </a:srgbClr>
                  </a:outerShdw>
                </a:effectLst>
                <a:latin typeface="+mn-lt"/>
              </a:rPr>
              <a:t/>
            </a:r>
            <a:br>
              <a:rPr lang="pl-PL" sz="4000" b="1" dirty="0">
                <a:solidFill>
                  <a:srgbClr val="F86725"/>
                </a:solidFill>
                <a:effectLst>
                  <a:outerShdw blurRad="38100" dist="38100" dir="2700000" algn="tl">
                    <a:srgbClr val="000000">
                      <a:alpha val="43137"/>
                    </a:srgbClr>
                  </a:outerShdw>
                </a:effectLst>
                <a:latin typeface="+mn-lt"/>
              </a:rPr>
            </a:br>
            <a:endParaRPr lang="pl-PL" sz="4000" b="1" dirty="0">
              <a:solidFill>
                <a:srgbClr val="F86725"/>
              </a:solidFill>
              <a:effectLst>
                <a:outerShdw blurRad="38100" dist="38100" dir="2700000" algn="tl">
                  <a:srgbClr val="000000">
                    <a:alpha val="43137"/>
                  </a:srgbClr>
                </a:outerShdw>
              </a:effectLst>
              <a:latin typeface="+mn-lt"/>
            </a:endParaRPr>
          </a:p>
        </p:txBody>
      </p:sp>
      <p:grpSp>
        <p:nvGrpSpPr>
          <p:cNvPr id="7" name="Grupa 6"/>
          <p:cNvGrpSpPr/>
          <p:nvPr/>
        </p:nvGrpSpPr>
        <p:grpSpPr>
          <a:xfrm>
            <a:off x="1746994" y="5445224"/>
            <a:ext cx="8669486" cy="1224137"/>
            <a:chOff x="-3553083" y="8033995"/>
            <a:chExt cx="8669486" cy="1224137"/>
          </a:xfrm>
        </p:grpSpPr>
        <p:grpSp>
          <p:nvGrpSpPr>
            <p:cNvPr id="8" name="Grupa 7"/>
            <p:cNvGrpSpPr/>
            <p:nvPr/>
          </p:nvGrpSpPr>
          <p:grpSpPr>
            <a:xfrm>
              <a:off x="-3553083" y="8033996"/>
              <a:ext cx="4299178" cy="1224136"/>
              <a:chOff x="-4378015" y="8033996"/>
              <a:chExt cx="4299178" cy="1224136"/>
            </a:xfrm>
          </p:grpSpPr>
          <p:pic>
            <p:nvPicPr>
              <p:cNvPr id="16" name="Picture 2" descr="papier firmow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508" t="3647" r="23601" b="88870"/>
              <a:stretch/>
            </p:blipFill>
            <p:spPr bwMode="auto">
              <a:xfrm>
                <a:off x="-2876485" y="8033996"/>
                <a:ext cx="1263300" cy="53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ole tekstowe 16"/>
              <p:cNvSpPr txBox="1"/>
              <p:nvPr/>
            </p:nvSpPr>
            <p:spPr>
              <a:xfrm>
                <a:off x="-4378015" y="8519468"/>
                <a:ext cx="4299178" cy="738664"/>
              </a:xfrm>
              <a:prstGeom prst="rect">
                <a:avLst/>
              </a:prstGeom>
              <a:noFill/>
            </p:spPr>
            <p:txBody>
              <a:bodyPr wrap="square" rtlCol="0">
                <a:spAutoFit/>
              </a:bodyPr>
              <a:lstStyle/>
              <a:p>
                <a:pPr algn="ctr"/>
                <a:r>
                  <a:rPr lang="pl-PL" sz="1400"/>
                  <a:t>Partner</a:t>
                </a:r>
                <a:br>
                  <a:rPr lang="pl-PL" sz="1400"/>
                </a:br>
                <a:r>
                  <a:rPr lang="pl-PL" sz="1400"/>
                  <a:t>Kancelaria </a:t>
                </a:r>
                <a:r>
                  <a:rPr lang="pl-PL" sz="1400" dirty="0"/>
                  <a:t>Prawna Dr Krystian Ziemski &amp; Partners </a:t>
                </a:r>
                <a:br>
                  <a:rPr lang="pl-PL" sz="1400" dirty="0"/>
                </a:br>
                <a:r>
                  <a:rPr lang="pl-PL" sz="1400" dirty="0"/>
                  <a:t>w Poznaniu</a:t>
                </a:r>
              </a:p>
            </p:txBody>
          </p:sp>
        </p:grpSp>
        <p:grpSp>
          <p:nvGrpSpPr>
            <p:cNvPr id="9" name="Grupa 8"/>
            <p:cNvGrpSpPr/>
            <p:nvPr/>
          </p:nvGrpSpPr>
          <p:grpSpPr>
            <a:xfrm>
              <a:off x="795923" y="8033995"/>
              <a:ext cx="4320480" cy="1027277"/>
              <a:chOff x="3835" y="8033995"/>
              <a:chExt cx="4320480" cy="1027277"/>
            </a:xfrm>
          </p:grpSpPr>
          <p:pic>
            <p:nvPicPr>
              <p:cNvPr id="14" name="Picture 4" descr="PDS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995" y="8033995"/>
                <a:ext cx="1440160" cy="537291"/>
              </a:xfrm>
              <a:prstGeom prst="rect">
                <a:avLst/>
              </a:prstGeom>
            </p:spPr>
          </p:pic>
          <p:sp>
            <p:nvSpPr>
              <p:cNvPr id="15" name="pole tekstowe 14"/>
              <p:cNvSpPr txBox="1"/>
              <p:nvPr/>
            </p:nvSpPr>
            <p:spPr>
              <a:xfrm>
                <a:off x="3835" y="8538052"/>
                <a:ext cx="4320480" cy="523220"/>
              </a:xfrm>
              <a:prstGeom prst="rect">
                <a:avLst/>
              </a:prstGeom>
              <a:noFill/>
            </p:spPr>
            <p:txBody>
              <a:bodyPr wrap="square" rtlCol="0">
                <a:spAutoFit/>
              </a:bodyPr>
              <a:lstStyle/>
              <a:p>
                <a:pPr algn="ctr"/>
                <a:r>
                  <a:rPr lang="pl-PL" sz="1400" dirty="0"/>
                  <a:t>Redaktor Naczelny </a:t>
                </a:r>
                <a:br>
                  <a:rPr lang="pl-PL" sz="1400" dirty="0"/>
                </a:br>
                <a:r>
                  <a:rPr lang="pl-PL" sz="1400" dirty="0"/>
                  <a:t>Portalu PrawoDlaSamorządu.pl</a:t>
                </a:r>
              </a:p>
            </p:txBody>
          </p:sp>
        </p:grpSp>
      </p:grpSp>
      <p:sp>
        <p:nvSpPr>
          <p:cNvPr id="18" name="pole tekstowe 17"/>
          <p:cNvSpPr txBox="1"/>
          <p:nvPr/>
        </p:nvSpPr>
        <p:spPr>
          <a:xfrm>
            <a:off x="3935760" y="5126191"/>
            <a:ext cx="4320480" cy="523220"/>
          </a:xfrm>
          <a:prstGeom prst="rect">
            <a:avLst/>
          </a:prstGeom>
          <a:noFill/>
        </p:spPr>
        <p:txBody>
          <a:bodyPr wrap="square" rtlCol="0">
            <a:spAutoFit/>
          </a:bodyPr>
          <a:lstStyle/>
          <a:p>
            <a:pPr algn="ctr"/>
            <a:r>
              <a:rPr lang="pl-PL" sz="2800" b="1" dirty="0">
                <a:solidFill>
                  <a:srgbClr val="F86725"/>
                </a:solidFill>
                <a:effectLst>
                  <a:outerShdw blurRad="38100" dist="38100" dir="2700000" algn="tl">
                    <a:srgbClr val="000000">
                      <a:alpha val="43137"/>
                    </a:srgbClr>
                  </a:outerShdw>
                </a:effectLst>
                <a:latin typeface="+mj-lt"/>
                <a:ea typeface="+mj-ea"/>
                <a:cs typeface="+mj-cs"/>
              </a:rPr>
              <a:t>MACIEJ KIEŁBUS</a:t>
            </a:r>
          </a:p>
        </p:txBody>
      </p:sp>
      <p:grpSp>
        <p:nvGrpSpPr>
          <p:cNvPr id="5" name="Grupa 4"/>
          <p:cNvGrpSpPr/>
          <p:nvPr/>
        </p:nvGrpSpPr>
        <p:grpSpPr>
          <a:xfrm>
            <a:off x="346229" y="149415"/>
            <a:ext cx="11564434" cy="1075022"/>
            <a:chOff x="346229" y="149415"/>
            <a:chExt cx="11564434" cy="1075022"/>
          </a:xfrm>
        </p:grpSpPr>
        <p:grpSp>
          <p:nvGrpSpPr>
            <p:cNvPr id="19" name="Grupa 18"/>
            <p:cNvGrpSpPr/>
            <p:nvPr/>
          </p:nvGrpSpPr>
          <p:grpSpPr>
            <a:xfrm>
              <a:off x="346229" y="149415"/>
              <a:ext cx="11564434" cy="800952"/>
              <a:chOff x="346229" y="185274"/>
              <a:chExt cx="11564434" cy="800952"/>
            </a:xfrm>
          </p:grpSpPr>
          <p:pic>
            <p:nvPicPr>
              <p:cNvPr id="20" name="Obraz 19"/>
              <p:cNvPicPr>
                <a:picLocks noChangeAspect="1"/>
              </p:cNvPicPr>
              <p:nvPr/>
            </p:nvPicPr>
            <p:blipFill rotWithShape="1">
              <a:blip r:embed="rId5"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22" name="Obraz 21"/>
              <p:cNvPicPr>
                <a:picLocks noChangeAspect="1"/>
              </p:cNvPicPr>
              <p:nvPr/>
            </p:nvPicPr>
            <p:blipFill rotWithShape="1">
              <a:blip r:embed="rId6"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3" name="Obraz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3086955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5735638" y="1989138"/>
            <a:ext cx="4343400" cy="457200"/>
          </a:xfrm>
          <a:prstGeom prst="rect">
            <a:avLst/>
          </a:prstGeom>
          <a:noFill/>
          <a:ln w="9525">
            <a:noFill/>
            <a:miter lim="800000"/>
            <a:headEnd/>
            <a:tailEnd/>
          </a:ln>
        </p:spPr>
        <p:txBody>
          <a:bodyPr>
            <a:spAutoFit/>
          </a:bodyPr>
          <a:lstStyle/>
          <a:p>
            <a:pPr algn="ctr"/>
            <a:endParaRPr lang="pl-PL" sz="1200">
              <a:latin typeface="Times New Roman CE" pitchFamily="18" charset="0"/>
            </a:endParaRPr>
          </a:p>
          <a:p>
            <a:endParaRPr lang="pl-PL" sz="1200">
              <a:latin typeface="Times New Roman CE" pitchFamily="18" charset="0"/>
            </a:endParaRPr>
          </a:p>
        </p:txBody>
      </p:sp>
      <p:sp>
        <p:nvSpPr>
          <p:cNvPr id="2" name="Prostokąt 1"/>
          <p:cNvSpPr/>
          <p:nvPr/>
        </p:nvSpPr>
        <p:spPr>
          <a:xfrm>
            <a:off x="341194" y="1310184"/>
            <a:ext cx="11518710" cy="4708981"/>
          </a:xfrm>
          <a:prstGeom prst="rect">
            <a:avLst/>
          </a:prstGeom>
        </p:spPr>
        <p:txBody>
          <a:bodyPr wrap="square">
            <a:spAutoFit/>
          </a:bodyPr>
          <a:lstStyle/>
          <a:p>
            <a:pPr algn="ctr">
              <a:spcAft>
                <a:spcPts val="0"/>
              </a:spcAft>
            </a:pPr>
            <a:r>
              <a:rPr lang="pl-PL" sz="2000" b="1" dirty="0">
                <a:effectLst>
                  <a:outerShdw blurRad="38100" dist="38100" dir="2700000" algn="tl">
                    <a:srgbClr val="000000">
                      <a:alpha val="43137"/>
                    </a:srgbClr>
                  </a:outerShdw>
                </a:effectLst>
              </a:rPr>
              <a:t>KIERUNKI DZIAŁAŃ W ZAKRESIE ZAPOBIEGANIA POWSTAWANIU ODPADÓW ORAZ KSZTAŁTOWANIA SYSTEMU GOSPODARKI </a:t>
            </a:r>
            <a:r>
              <a:rPr lang="pl-PL" sz="2000" b="1" dirty="0" smtClean="0">
                <a:effectLst>
                  <a:outerShdw blurRad="38100" dist="38100" dir="2700000" algn="tl">
                    <a:srgbClr val="000000">
                      <a:alpha val="43137"/>
                    </a:srgbClr>
                  </a:outerShdw>
                </a:effectLst>
              </a:rPr>
              <a:t>ODPADAMI</a:t>
            </a:r>
          </a:p>
          <a:p>
            <a:pPr algn="just">
              <a:spcAft>
                <a:spcPts val="0"/>
              </a:spcAft>
            </a:pPr>
            <a:endParaRPr lang="pl-PL" sz="2000" b="1" dirty="0">
              <a:effectLst>
                <a:outerShdw blurRad="38100" dist="38100" dir="2700000" algn="tl">
                  <a:srgbClr val="000000">
                    <a:alpha val="43137"/>
                  </a:srgbClr>
                </a:outerShdw>
              </a:effectLst>
              <a:ea typeface="Times New Roman" panose="02020603050405020304" pitchFamily="18" charset="0"/>
            </a:endParaRPr>
          </a:p>
          <a:p>
            <a:pPr lvl="0" algn="just"/>
            <a:r>
              <a:rPr lang="pl-PL" sz="2000" dirty="0"/>
              <a:t>zmniejszenie ilości kierowanych do składowania odpadów komunalnych oraz pochodzących z przetworzenia odpadów komunalnych nie nadających się do przygotowania do ponownego użycia lub recyklingu, przez zagospodarowanie tych odpadów w procesach termicznego przekształcania z odzyskiem energii, przy uwzględnieniu możliwych zmian dostępności odpadów dla tego procesu przetwarzania w perspektywie długookresowej</a:t>
            </a:r>
            <a:r>
              <a:rPr lang="pl-PL" sz="2000" dirty="0" smtClean="0"/>
              <a:t>;</a:t>
            </a:r>
          </a:p>
          <a:p>
            <a:pPr lvl="0" algn="just"/>
            <a:endParaRPr lang="pl-PL" sz="2000" dirty="0"/>
          </a:p>
          <a:p>
            <a:pPr lvl="0" algn="just"/>
            <a:r>
              <a:rPr lang="pl-PL" sz="2000" b="1" dirty="0">
                <a:solidFill>
                  <a:srgbClr val="FF0000"/>
                </a:solidFill>
                <a:effectLst>
                  <a:outerShdw blurRad="38100" dist="38100" dir="2700000" algn="tl">
                    <a:srgbClr val="000000">
                      <a:alpha val="43137"/>
                    </a:srgbClr>
                  </a:outerShdw>
                </a:effectLst>
              </a:rPr>
              <a:t>zapewnienie wysokiej automatyzacji linii sortowniczych w celu maksymalizacji odzysku surowcowego;</a:t>
            </a:r>
          </a:p>
          <a:p>
            <a:pPr lvl="0" algn="just"/>
            <a:endParaRPr lang="pl-PL" sz="2000" dirty="0" smtClean="0"/>
          </a:p>
          <a:p>
            <a:pPr lvl="0" algn="just"/>
            <a:r>
              <a:rPr lang="pl-PL" sz="2000" dirty="0" smtClean="0"/>
              <a:t>zapewnienie </a:t>
            </a:r>
            <a:r>
              <a:rPr lang="pl-PL" sz="2000" dirty="0"/>
              <a:t>finansowania przedsięwzięć niwelujących zapotrzebowanie na obiekty i instalacje do zagospodarowania odpadów komunalnych, o których mowa w załączniku nr 2, ze szczególnym uwzględnieniem instalacji do fermentacji bioodpadów; </a:t>
            </a:r>
          </a:p>
          <a:p>
            <a:pPr algn="ctr">
              <a:spcAft>
                <a:spcPts val="0"/>
              </a:spcAft>
            </a:pPr>
            <a:endParaRPr lang="pl-PL" sz="2000" b="1" dirty="0">
              <a:effectLst>
                <a:outerShdw blurRad="38100" dist="38100" dir="2700000" algn="tl">
                  <a:srgbClr val="000000">
                    <a:alpha val="43137"/>
                  </a:srgbClr>
                </a:outerShdw>
              </a:effectLst>
              <a:ea typeface="Times New Roman" panose="02020603050405020304" pitchFamily="18" charset="0"/>
            </a:endParaRPr>
          </a:p>
        </p:txBody>
      </p:sp>
      <p:grpSp>
        <p:nvGrpSpPr>
          <p:cNvPr id="10" name="Grupa 9"/>
          <p:cNvGrpSpPr/>
          <p:nvPr/>
        </p:nvGrpSpPr>
        <p:grpSpPr>
          <a:xfrm>
            <a:off x="346229" y="149415"/>
            <a:ext cx="11564434" cy="1075022"/>
            <a:chOff x="346229" y="149415"/>
            <a:chExt cx="11564434" cy="1075022"/>
          </a:xfrm>
        </p:grpSpPr>
        <p:grpSp>
          <p:nvGrpSpPr>
            <p:cNvPr id="11" name="Grupa 10"/>
            <p:cNvGrpSpPr/>
            <p:nvPr/>
          </p:nvGrpSpPr>
          <p:grpSpPr>
            <a:xfrm>
              <a:off x="346229" y="149415"/>
              <a:ext cx="11564434" cy="800952"/>
              <a:chOff x="346229" y="185274"/>
              <a:chExt cx="11564434" cy="800952"/>
            </a:xfrm>
          </p:grpSpPr>
          <p:pic>
            <p:nvPicPr>
              <p:cNvPr id="13" name="Obraz 12"/>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7" name="Obraz 16"/>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2" name="Obraz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1087691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46229" y="1295400"/>
            <a:ext cx="11564434" cy="4524315"/>
          </a:xfrm>
          <a:prstGeom prst="rect">
            <a:avLst/>
          </a:prstGeom>
        </p:spPr>
        <p:txBody>
          <a:bodyPr wrap="square">
            <a:spAutoFit/>
          </a:bodyPr>
          <a:lstStyle/>
          <a:p>
            <a:pPr algn="ctr"/>
            <a:r>
              <a:rPr lang="pl-PL" b="1" dirty="0"/>
              <a:t>Stanowisko Zarządu Związku Miast Polskich </a:t>
            </a:r>
            <a:endParaRPr lang="pl-PL" b="1" dirty="0" smtClean="0"/>
          </a:p>
          <a:p>
            <a:pPr algn="ctr"/>
            <a:r>
              <a:rPr lang="pl-PL" b="1" dirty="0" smtClean="0"/>
              <a:t>w </a:t>
            </a:r>
            <a:r>
              <a:rPr lang="pl-PL" b="1" dirty="0"/>
              <a:t>sprawie projektu uchwały Rady Ministrów w sprawie Krajowego Planu Gospodarki Odpadami 2028 </a:t>
            </a:r>
            <a:endParaRPr lang="pl-PL" b="1" dirty="0" smtClean="0"/>
          </a:p>
          <a:p>
            <a:pPr algn="ctr"/>
            <a:endParaRPr lang="pl-PL" b="1" dirty="0"/>
          </a:p>
          <a:p>
            <a:pPr algn="just"/>
            <a:r>
              <a:rPr lang="pl-PL" b="1" dirty="0" smtClean="0"/>
              <a:t>Zarząd </a:t>
            </a:r>
            <a:r>
              <a:rPr lang="pl-PL" b="1" dirty="0"/>
              <a:t>Związku Miast Polskich, po zapoznaniu się z projektem uchwały Rady Ministrów w sprawie Krajowego Planu Gospodarki Odpadami </a:t>
            </a:r>
            <a:r>
              <a:rPr lang="pl-PL" b="1" dirty="0" smtClean="0"/>
              <a:t>2028 </a:t>
            </a:r>
            <a:r>
              <a:rPr lang="pl-PL" b="1" dirty="0"/>
              <a:t>, opiniuje negatywnie przedłożony projekt. </a:t>
            </a:r>
            <a:endParaRPr lang="pl-PL" b="1" dirty="0" smtClean="0"/>
          </a:p>
          <a:p>
            <a:pPr algn="just"/>
            <a:endParaRPr lang="pl-PL" b="1" dirty="0"/>
          </a:p>
          <a:p>
            <a:pPr algn="just"/>
            <a:r>
              <a:rPr lang="pl-PL" dirty="0" smtClean="0"/>
              <a:t>KPGO, </a:t>
            </a:r>
            <a:r>
              <a:rPr lang="pl-PL" dirty="0"/>
              <a:t>zgodnie z przepisami ustawy </a:t>
            </a:r>
            <a:r>
              <a:rPr lang="pl-PL" dirty="0" smtClean="0"/>
              <a:t>(…) o odpadach </a:t>
            </a:r>
            <a:r>
              <a:rPr lang="pl-PL" dirty="0"/>
              <a:t>, opracowywany jest dla osiągnięcia celów założonych w polityce ochrony środowiska, oddzielenia tendencji wzrostu ilości wytwarzanych odpadów i ich wpływu na środowisko od tendencji wzrostu gospodarczego kraju, wdrażania hierarchii sposobów postępowania z odpadami oraz zasady samowystarczalności i bliskości, a także utworzenia i utrzymania w kraju zintegrowanej i wystarczającej sieci instalacji gospodarowania odpadami, spełniających wymagania ochrony środowiska. </a:t>
            </a:r>
            <a:endParaRPr lang="pl-PL" dirty="0" smtClean="0"/>
          </a:p>
          <a:p>
            <a:pPr algn="just"/>
            <a:endParaRPr lang="pl-PL" dirty="0"/>
          </a:p>
          <a:p>
            <a:pPr algn="just"/>
            <a:r>
              <a:rPr lang="pl-PL" b="1" dirty="0" smtClean="0">
                <a:solidFill>
                  <a:srgbClr val="FF0000"/>
                </a:solidFill>
                <a:effectLst>
                  <a:outerShdw blurRad="38100" dist="38100" dir="2700000" algn="tl">
                    <a:srgbClr val="000000">
                      <a:alpha val="43137"/>
                    </a:srgbClr>
                  </a:outerShdw>
                </a:effectLst>
              </a:rPr>
              <a:t>Winien </a:t>
            </a:r>
            <a:r>
              <a:rPr lang="pl-PL" b="1" dirty="0">
                <a:solidFill>
                  <a:srgbClr val="FF0000"/>
                </a:solidFill>
                <a:effectLst>
                  <a:outerShdw blurRad="38100" dist="38100" dir="2700000" algn="tl">
                    <a:srgbClr val="000000">
                      <a:alpha val="43137"/>
                    </a:srgbClr>
                  </a:outerShdw>
                </a:effectLst>
              </a:rPr>
              <a:t>on stanowić swoistą mapę drogową wyznaczającą spójną wizję funkcjonowania i rozwoju całego systemu odpadowego, z uwzględnieniem roli przypisanej poszczególnym uczestnikom systemu, w tym podmiotom samorządowym. </a:t>
            </a:r>
            <a:endParaRPr lang="pl-PL" b="1" dirty="0" smtClean="0">
              <a:solidFill>
                <a:srgbClr val="FF0000"/>
              </a:solidFill>
              <a:effectLst>
                <a:outerShdw blurRad="38100" dist="38100" dir="2700000" algn="tl">
                  <a:srgbClr val="000000">
                    <a:alpha val="43137"/>
                  </a:srgbClr>
                </a:outerShdw>
              </a:effectLst>
            </a:endParaRPr>
          </a:p>
          <a:p>
            <a:pPr algn="just"/>
            <a:endParaRPr lang="pl-PL" dirty="0"/>
          </a:p>
        </p:txBody>
      </p:sp>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2357885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46229" y="1295400"/>
            <a:ext cx="11564434" cy="5632311"/>
          </a:xfrm>
          <a:prstGeom prst="rect">
            <a:avLst/>
          </a:prstGeom>
        </p:spPr>
        <p:txBody>
          <a:bodyPr wrap="square">
            <a:spAutoFit/>
          </a:bodyPr>
          <a:lstStyle/>
          <a:p>
            <a:pPr algn="ctr"/>
            <a:r>
              <a:rPr lang="pl-PL" b="1" dirty="0"/>
              <a:t>Stanowisko Zarządu Związku Miast Polskich </a:t>
            </a:r>
            <a:endParaRPr lang="pl-PL" b="1" dirty="0" smtClean="0"/>
          </a:p>
          <a:p>
            <a:pPr algn="ctr"/>
            <a:r>
              <a:rPr lang="pl-PL" b="1" dirty="0" smtClean="0"/>
              <a:t>w </a:t>
            </a:r>
            <a:r>
              <a:rPr lang="pl-PL" b="1" dirty="0"/>
              <a:t>sprawie projektu uchwały Rady Ministrów w sprawie Krajowego Planu Gospodarki Odpadami 2028 </a:t>
            </a:r>
            <a:endParaRPr lang="pl-PL" b="1" dirty="0" smtClean="0"/>
          </a:p>
          <a:p>
            <a:pPr algn="ctr"/>
            <a:endParaRPr lang="pl-PL" b="1" dirty="0"/>
          </a:p>
          <a:p>
            <a:pPr algn="just"/>
            <a:endParaRPr lang="pl-PL" b="1" dirty="0"/>
          </a:p>
          <a:p>
            <a:pPr algn="just"/>
            <a:r>
              <a:rPr lang="pl-PL" dirty="0"/>
              <a:t>Przedłożony projekt nie spełnia tej roli, w szczególności z uwagi na </a:t>
            </a:r>
            <a:r>
              <a:rPr lang="pl-PL" b="1" dirty="0">
                <a:effectLst>
                  <a:outerShdw blurRad="38100" dist="38100" dir="2700000" algn="tl">
                    <a:srgbClr val="000000">
                      <a:alpha val="43137"/>
                    </a:srgbClr>
                  </a:outerShdw>
                </a:effectLst>
              </a:rPr>
              <a:t>brak jego korelacji z innymi kluczowymi dla systemu odpadowego projektami zmian ustawowych</a:t>
            </a:r>
            <a:r>
              <a:rPr lang="pl-PL" dirty="0"/>
              <a:t>, nad którymi pracują przedstawiciele Ministerstwa Klimatu i Środowiska. Jedynie całościowa i spójna reforma prawa odpadowego, bazująca przede wszystkim na systemie Rozszerzonej Odpowiedzialności Producenta (ROP) wraz z powiązanym z nim systemem kaucyjnym, może doprowadzić do oczekiwanych zmian w branży odpadowej, z korzyścią dla mieszkańców. </a:t>
            </a:r>
            <a:endParaRPr lang="pl-PL" b="1" dirty="0"/>
          </a:p>
          <a:p>
            <a:pPr algn="just"/>
            <a:endParaRPr lang="pl-PL" dirty="0"/>
          </a:p>
          <a:p>
            <a:pPr algn="just"/>
            <a:r>
              <a:rPr lang="pl-PL" dirty="0" smtClean="0"/>
              <a:t>Koniecznym </a:t>
            </a:r>
            <a:r>
              <a:rPr lang="pl-PL" dirty="0"/>
              <a:t>jest zwłaszcza uszczelnienie gminnych systemów gospodarki odpadami </a:t>
            </a:r>
            <a:r>
              <a:rPr lang="pl-PL" dirty="0" smtClean="0"/>
              <a:t>komunalnymi </a:t>
            </a:r>
            <a:r>
              <a:rPr lang="pl-PL" dirty="0"/>
              <a:t>oraz rozpoczęcie prac nad nową ustawą o utrzymaniu czystości i porządku w gminach – o co Związek Miast Polskich apeluje od lat. </a:t>
            </a:r>
            <a:endParaRPr lang="pl-PL" dirty="0" smtClean="0"/>
          </a:p>
          <a:p>
            <a:pPr algn="just"/>
            <a:endParaRPr lang="pl-PL" dirty="0"/>
          </a:p>
          <a:p>
            <a:pPr algn="just"/>
            <a:r>
              <a:rPr lang="pl-PL" dirty="0" smtClean="0"/>
              <a:t>Krajowy </a:t>
            </a:r>
            <a:r>
              <a:rPr lang="pl-PL" dirty="0"/>
              <a:t>Plan Gospodarki Odpadami powinien określać kształt systemu odpadowego po wdrożeniu ROP i rozwiązań kaucyjnych określając jednoznacznie zadania i zakres odpowiedzialności w tym zakresie jednostek samorządu terytorialnego, ich związków oraz innych podmiotów samorządowych tworzonych przez lata celem realizacji przypisanych gminom zadań publicznych w zakresie gospodarki odpadami komunalnymi. </a:t>
            </a:r>
            <a:endParaRPr lang="pl-PL" dirty="0" smtClean="0"/>
          </a:p>
          <a:p>
            <a:pPr algn="just"/>
            <a:endParaRPr lang="pl-PL" dirty="0"/>
          </a:p>
          <a:p>
            <a:pPr algn="just"/>
            <a:r>
              <a:rPr lang="pl-PL" b="1" dirty="0" smtClean="0">
                <a:solidFill>
                  <a:srgbClr val="FF0000"/>
                </a:solidFill>
                <a:effectLst>
                  <a:outerShdw blurRad="38100" dist="38100" dir="2700000" algn="tl">
                    <a:srgbClr val="000000">
                      <a:alpha val="43137"/>
                    </a:srgbClr>
                  </a:outerShdw>
                </a:effectLst>
              </a:rPr>
              <a:t>Związek </a:t>
            </a:r>
            <a:r>
              <a:rPr lang="pl-PL" b="1" dirty="0">
                <a:solidFill>
                  <a:srgbClr val="FF0000"/>
                </a:solidFill>
                <a:effectLst>
                  <a:outerShdw blurRad="38100" dist="38100" dir="2700000" algn="tl">
                    <a:srgbClr val="000000">
                      <a:alpha val="43137"/>
                    </a:srgbClr>
                  </a:outerShdw>
                </a:effectLst>
              </a:rPr>
              <a:t>Miast Polskich negatywnie ocenia wszelkie punktowe próby zmian w prawie odpadowym, które będą tylko pogłębiać widoczne od lat negatywne zjawiska</a:t>
            </a:r>
          </a:p>
        </p:txBody>
      </p:sp>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3274213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46229" y="1317171"/>
          <a:ext cx="11564434" cy="5442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8"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9"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1680056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5735638" y="1989138"/>
            <a:ext cx="4343400" cy="457200"/>
          </a:xfrm>
          <a:prstGeom prst="rect">
            <a:avLst/>
          </a:prstGeom>
          <a:noFill/>
          <a:ln w="9525">
            <a:noFill/>
            <a:miter lim="800000"/>
            <a:headEnd/>
            <a:tailEnd/>
          </a:ln>
        </p:spPr>
        <p:txBody>
          <a:bodyPr>
            <a:spAutoFit/>
          </a:bodyPr>
          <a:lstStyle/>
          <a:p>
            <a:pPr algn="ctr"/>
            <a:endParaRPr lang="pl-PL" sz="1200">
              <a:latin typeface="Times New Roman CE" pitchFamily="18" charset="0"/>
            </a:endParaRPr>
          </a:p>
          <a:p>
            <a:endParaRPr lang="pl-PL" sz="1200">
              <a:latin typeface="Times New Roman CE" pitchFamily="18" charset="0"/>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724" y="1443227"/>
            <a:ext cx="9377529" cy="5274860"/>
          </a:xfrm>
          <a:prstGeom prst="rect">
            <a:avLst/>
          </a:prstGeom>
        </p:spPr>
      </p:pic>
      <p:grpSp>
        <p:nvGrpSpPr>
          <p:cNvPr id="4" name="Grupa 3"/>
          <p:cNvGrpSpPr/>
          <p:nvPr/>
        </p:nvGrpSpPr>
        <p:grpSpPr>
          <a:xfrm>
            <a:off x="346229" y="149415"/>
            <a:ext cx="11564434" cy="1075022"/>
            <a:chOff x="346229" y="149415"/>
            <a:chExt cx="11564434" cy="1075022"/>
          </a:xfrm>
        </p:grpSpPr>
        <p:grpSp>
          <p:nvGrpSpPr>
            <p:cNvPr id="5" name="Grupa 4"/>
            <p:cNvGrpSpPr/>
            <p:nvPr/>
          </p:nvGrpSpPr>
          <p:grpSpPr>
            <a:xfrm>
              <a:off x="346229" y="149415"/>
              <a:ext cx="11564434" cy="800952"/>
              <a:chOff x="346229" y="185274"/>
              <a:chExt cx="11564434" cy="800952"/>
            </a:xfrm>
          </p:grpSpPr>
          <p:pic>
            <p:nvPicPr>
              <p:cNvPr id="7" name="Obraz 6"/>
              <p:cNvPicPr>
                <a:picLocks noChangeAspect="1"/>
              </p:cNvPicPr>
              <p:nvPr/>
            </p:nvPicPr>
            <p:blipFill rotWithShape="1">
              <a:blip r:embed="rId4"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8" name="Obraz 7"/>
              <p:cNvPicPr>
                <a:picLocks noChangeAspect="1"/>
              </p:cNvPicPr>
              <p:nvPr/>
            </p:nvPicPr>
            <p:blipFill rotWithShape="1">
              <a:blip r:embed="rId5"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6"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2050165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5735638" y="1989138"/>
            <a:ext cx="4343400" cy="457200"/>
          </a:xfrm>
          <a:prstGeom prst="rect">
            <a:avLst/>
          </a:prstGeom>
          <a:noFill/>
          <a:ln w="9525">
            <a:noFill/>
            <a:miter lim="800000"/>
            <a:headEnd/>
            <a:tailEnd/>
          </a:ln>
        </p:spPr>
        <p:txBody>
          <a:bodyPr>
            <a:spAutoFit/>
          </a:bodyPr>
          <a:lstStyle/>
          <a:p>
            <a:pPr algn="ctr"/>
            <a:endParaRPr lang="pl-PL" sz="1200">
              <a:latin typeface="Times New Roman CE" pitchFamily="18" charset="0"/>
            </a:endParaRPr>
          </a:p>
          <a:p>
            <a:endParaRPr lang="pl-PL" sz="1200">
              <a:latin typeface="Times New Roman CE" pitchFamily="18" charset="0"/>
            </a:endParaRPr>
          </a:p>
        </p:txBody>
      </p:sp>
      <p:grpSp>
        <p:nvGrpSpPr>
          <p:cNvPr id="4" name="Grupa 3"/>
          <p:cNvGrpSpPr/>
          <p:nvPr/>
        </p:nvGrpSpPr>
        <p:grpSpPr>
          <a:xfrm>
            <a:off x="346229" y="149415"/>
            <a:ext cx="11564434" cy="1075022"/>
            <a:chOff x="346229" y="149415"/>
            <a:chExt cx="11564434" cy="1075022"/>
          </a:xfrm>
        </p:grpSpPr>
        <p:grpSp>
          <p:nvGrpSpPr>
            <p:cNvPr id="5" name="Grupa 4"/>
            <p:cNvGrpSpPr/>
            <p:nvPr/>
          </p:nvGrpSpPr>
          <p:grpSpPr>
            <a:xfrm>
              <a:off x="346229" y="149415"/>
              <a:ext cx="11564434" cy="800952"/>
              <a:chOff x="346229" y="185274"/>
              <a:chExt cx="11564434" cy="800952"/>
            </a:xfrm>
          </p:grpSpPr>
          <p:pic>
            <p:nvPicPr>
              <p:cNvPr id="7" name="Obraz 6"/>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pic>
        <p:nvPicPr>
          <p:cNvPr id="13" name="Obraz 12"/>
          <p:cNvPicPr>
            <a:picLocks noChangeAspect="1"/>
          </p:cNvPicPr>
          <p:nvPr/>
        </p:nvPicPr>
        <p:blipFill rotWithShape="1">
          <a:blip r:embed="rId6"/>
          <a:srcRect l="70499" t="16731" r="7834" b="34129"/>
          <a:stretch/>
        </p:blipFill>
        <p:spPr>
          <a:xfrm>
            <a:off x="3125959" y="1770774"/>
            <a:ext cx="5937120" cy="4772531"/>
          </a:xfrm>
          <a:prstGeom prst="rect">
            <a:avLst/>
          </a:prstGeom>
        </p:spPr>
      </p:pic>
    </p:spTree>
    <p:extLst>
      <p:ext uri="{BB962C8B-B14F-4D97-AF65-F5344CB8AC3E}">
        <p14:creationId xmlns:p14="http://schemas.microsoft.com/office/powerpoint/2010/main" val="4235304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5735638" y="1989138"/>
            <a:ext cx="4343400" cy="457200"/>
          </a:xfrm>
          <a:prstGeom prst="rect">
            <a:avLst/>
          </a:prstGeom>
          <a:noFill/>
          <a:ln w="9525">
            <a:noFill/>
            <a:miter lim="800000"/>
            <a:headEnd/>
            <a:tailEnd/>
          </a:ln>
        </p:spPr>
        <p:txBody>
          <a:bodyPr>
            <a:spAutoFit/>
          </a:bodyPr>
          <a:lstStyle/>
          <a:p>
            <a:pPr algn="ctr"/>
            <a:endParaRPr lang="pl-PL" sz="1200">
              <a:latin typeface="Times New Roman CE" pitchFamily="18" charset="0"/>
            </a:endParaRPr>
          </a:p>
          <a:p>
            <a:endParaRPr lang="pl-PL" sz="1200">
              <a:latin typeface="Times New Roman CE" pitchFamily="18" charset="0"/>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011" y="1407622"/>
            <a:ext cx="9252833" cy="5204718"/>
          </a:xfrm>
          <a:prstGeom prst="rect">
            <a:avLst/>
          </a:prstGeom>
        </p:spPr>
      </p:pic>
      <p:grpSp>
        <p:nvGrpSpPr>
          <p:cNvPr id="4" name="Grupa 3"/>
          <p:cNvGrpSpPr/>
          <p:nvPr/>
        </p:nvGrpSpPr>
        <p:grpSpPr>
          <a:xfrm>
            <a:off x="346229" y="149415"/>
            <a:ext cx="11564434" cy="1075022"/>
            <a:chOff x="346229" y="149415"/>
            <a:chExt cx="11564434" cy="1075022"/>
          </a:xfrm>
        </p:grpSpPr>
        <p:grpSp>
          <p:nvGrpSpPr>
            <p:cNvPr id="5" name="Grupa 4"/>
            <p:cNvGrpSpPr/>
            <p:nvPr/>
          </p:nvGrpSpPr>
          <p:grpSpPr>
            <a:xfrm>
              <a:off x="346229" y="149415"/>
              <a:ext cx="11564434" cy="800952"/>
              <a:chOff x="346229" y="185274"/>
              <a:chExt cx="11564434" cy="800952"/>
            </a:xfrm>
          </p:grpSpPr>
          <p:pic>
            <p:nvPicPr>
              <p:cNvPr id="7" name="Obraz 6"/>
              <p:cNvPicPr>
                <a:picLocks noChangeAspect="1"/>
              </p:cNvPicPr>
              <p:nvPr/>
            </p:nvPicPr>
            <p:blipFill rotWithShape="1">
              <a:blip r:embed="rId4"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8" name="Obraz 7"/>
              <p:cNvPicPr>
                <a:picLocks noChangeAspect="1"/>
              </p:cNvPicPr>
              <p:nvPr/>
            </p:nvPicPr>
            <p:blipFill rotWithShape="1">
              <a:blip r:embed="rId5"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6"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cxnSp>
        <p:nvCxnSpPr>
          <p:cNvPr id="9" name="Łącznik prosty 8"/>
          <p:cNvCxnSpPr/>
          <p:nvPr/>
        </p:nvCxnSpPr>
        <p:spPr>
          <a:xfrm flipV="1">
            <a:off x="3108960" y="6096000"/>
            <a:ext cx="2032000" cy="2032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1" name="Łącznik prosty 10"/>
          <p:cNvCxnSpPr/>
          <p:nvPr/>
        </p:nvCxnSpPr>
        <p:spPr>
          <a:xfrm flipV="1">
            <a:off x="7435917" y="6096000"/>
            <a:ext cx="2032000" cy="2032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10" name="pole tekstowe 9"/>
          <p:cNvSpPr txBox="1"/>
          <p:nvPr/>
        </p:nvSpPr>
        <p:spPr>
          <a:xfrm>
            <a:off x="4007595" y="6204243"/>
            <a:ext cx="1016000" cy="369332"/>
          </a:xfrm>
          <a:prstGeom prst="rect">
            <a:avLst/>
          </a:prstGeom>
          <a:noFill/>
        </p:spPr>
        <p:txBody>
          <a:bodyPr wrap="square" rtlCol="0">
            <a:spAutoFit/>
          </a:bodyPr>
          <a:lstStyle/>
          <a:p>
            <a:r>
              <a:rPr lang="pl-PL" b="1" dirty="0" smtClean="0">
                <a:solidFill>
                  <a:srgbClr val="FF0000"/>
                </a:solidFill>
                <a:effectLst>
                  <a:outerShdw blurRad="38100" dist="38100" dir="2700000" algn="tl">
                    <a:srgbClr val="000000">
                      <a:alpha val="43137"/>
                    </a:srgbClr>
                  </a:outerShdw>
                </a:effectLst>
              </a:rPr>
              <a:t>200 m</a:t>
            </a:r>
            <a:r>
              <a:rPr lang="pl-PL" b="1" baseline="30000" dirty="0" smtClean="0">
                <a:solidFill>
                  <a:srgbClr val="FF0000"/>
                </a:solidFill>
                <a:effectLst>
                  <a:outerShdw blurRad="38100" dist="38100" dir="2700000" algn="tl">
                    <a:srgbClr val="000000">
                      <a:alpha val="43137"/>
                    </a:srgbClr>
                  </a:outerShdw>
                </a:effectLst>
              </a:rPr>
              <a:t>2</a:t>
            </a:r>
            <a:endParaRPr lang="pl-PL" b="1" baseline="30000" dirty="0">
              <a:solidFill>
                <a:srgbClr val="FF0000"/>
              </a:solidFill>
              <a:effectLst>
                <a:outerShdw blurRad="38100" dist="38100" dir="2700000" algn="tl">
                  <a:srgbClr val="000000">
                    <a:alpha val="43137"/>
                  </a:srgbClr>
                </a:outerShdw>
              </a:effectLst>
            </a:endParaRPr>
          </a:p>
        </p:txBody>
      </p:sp>
      <p:sp>
        <p:nvSpPr>
          <p:cNvPr id="13" name="pole tekstowe 12"/>
          <p:cNvSpPr txBox="1"/>
          <p:nvPr/>
        </p:nvSpPr>
        <p:spPr>
          <a:xfrm>
            <a:off x="8466632" y="6179664"/>
            <a:ext cx="1016000" cy="369332"/>
          </a:xfrm>
          <a:prstGeom prst="rect">
            <a:avLst/>
          </a:prstGeom>
          <a:noFill/>
        </p:spPr>
        <p:txBody>
          <a:bodyPr wrap="square" rtlCol="0">
            <a:spAutoFit/>
          </a:bodyPr>
          <a:lstStyle/>
          <a:p>
            <a:r>
              <a:rPr lang="pl-PL" b="1" dirty="0" smtClean="0">
                <a:solidFill>
                  <a:srgbClr val="FF0000"/>
                </a:solidFill>
                <a:effectLst>
                  <a:outerShdw blurRad="38100" dist="38100" dir="2700000" algn="tl">
                    <a:srgbClr val="000000">
                      <a:alpha val="43137"/>
                    </a:srgbClr>
                  </a:outerShdw>
                </a:effectLst>
              </a:rPr>
              <a:t>200 m</a:t>
            </a:r>
            <a:r>
              <a:rPr lang="pl-PL" b="1" baseline="30000" dirty="0" smtClean="0">
                <a:solidFill>
                  <a:srgbClr val="FF0000"/>
                </a:solidFill>
                <a:effectLst>
                  <a:outerShdw blurRad="38100" dist="38100" dir="2700000" algn="tl">
                    <a:srgbClr val="000000">
                      <a:alpha val="43137"/>
                    </a:srgbClr>
                  </a:outerShdw>
                </a:effectLst>
              </a:rPr>
              <a:t>2</a:t>
            </a:r>
            <a:endParaRPr lang="pl-PL" b="1" baseline="30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8704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5735638" y="1989138"/>
            <a:ext cx="4343400" cy="457200"/>
          </a:xfrm>
          <a:prstGeom prst="rect">
            <a:avLst/>
          </a:prstGeom>
          <a:noFill/>
          <a:ln w="9525">
            <a:noFill/>
            <a:miter lim="800000"/>
            <a:headEnd/>
            <a:tailEnd/>
          </a:ln>
        </p:spPr>
        <p:txBody>
          <a:bodyPr>
            <a:spAutoFit/>
          </a:bodyPr>
          <a:lstStyle/>
          <a:p>
            <a:pPr algn="ctr"/>
            <a:endParaRPr lang="pl-PL" sz="1200">
              <a:latin typeface="Times New Roman CE" pitchFamily="18" charset="0"/>
            </a:endParaRPr>
          </a:p>
          <a:p>
            <a:endParaRPr lang="pl-PL" sz="1200">
              <a:latin typeface="Times New Roman CE" pitchFamily="18" charset="0"/>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596" y="1382688"/>
            <a:ext cx="9539785" cy="5366129"/>
          </a:xfrm>
          <a:prstGeom prst="rect">
            <a:avLst/>
          </a:prstGeom>
        </p:spPr>
      </p:pic>
      <p:grpSp>
        <p:nvGrpSpPr>
          <p:cNvPr id="4" name="Grupa 3"/>
          <p:cNvGrpSpPr/>
          <p:nvPr/>
        </p:nvGrpSpPr>
        <p:grpSpPr>
          <a:xfrm>
            <a:off x="346229" y="149415"/>
            <a:ext cx="11564434" cy="1075022"/>
            <a:chOff x="346229" y="149415"/>
            <a:chExt cx="11564434" cy="1075022"/>
          </a:xfrm>
        </p:grpSpPr>
        <p:grpSp>
          <p:nvGrpSpPr>
            <p:cNvPr id="5" name="Grupa 4"/>
            <p:cNvGrpSpPr/>
            <p:nvPr/>
          </p:nvGrpSpPr>
          <p:grpSpPr>
            <a:xfrm>
              <a:off x="346229" y="149415"/>
              <a:ext cx="11564434" cy="800952"/>
              <a:chOff x="346229" y="185274"/>
              <a:chExt cx="11564434" cy="800952"/>
            </a:xfrm>
          </p:grpSpPr>
          <p:pic>
            <p:nvPicPr>
              <p:cNvPr id="7" name="Obraz 6"/>
              <p:cNvPicPr>
                <a:picLocks noChangeAspect="1"/>
              </p:cNvPicPr>
              <p:nvPr/>
            </p:nvPicPr>
            <p:blipFill rotWithShape="1">
              <a:blip r:embed="rId4"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8" name="Obraz 7"/>
              <p:cNvPicPr>
                <a:picLocks noChangeAspect="1"/>
              </p:cNvPicPr>
              <p:nvPr/>
            </p:nvPicPr>
            <p:blipFill rotWithShape="1">
              <a:blip r:embed="rId5"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6"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561960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5735638" y="1989138"/>
            <a:ext cx="4343400" cy="457200"/>
          </a:xfrm>
          <a:prstGeom prst="rect">
            <a:avLst/>
          </a:prstGeom>
          <a:noFill/>
          <a:ln w="9525">
            <a:noFill/>
            <a:miter lim="800000"/>
            <a:headEnd/>
            <a:tailEnd/>
          </a:ln>
        </p:spPr>
        <p:txBody>
          <a:bodyPr>
            <a:spAutoFit/>
          </a:bodyPr>
          <a:lstStyle/>
          <a:p>
            <a:pPr algn="ctr"/>
            <a:endParaRPr lang="pl-PL" sz="1200">
              <a:latin typeface="Times New Roman CE" pitchFamily="18" charset="0"/>
            </a:endParaRPr>
          </a:p>
          <a:p>
            <a:endParaRPr lang="pl-PL" sz="1200">
              <a:latin typeface="Times New Roman CE" pitchFamily="18" charset="0"/>
            </a:endParaRPr>
          </a:p>
        </p:txBody>
      </p:sp>
      <p:grpSp>
        <p:nvGrpSpPr>
          <p:cNvPr id="4" name="Grupa 3"/>
          <p:cNvGrpSpPr/>
          <p:nvPr/>
        </p:nvGrpSpPr>
        <p:grpSpPr>
          <a:xfrm>
            <a:off x="346229" y="149415"/>
            <a:ext cx="11564434" cy="1075022"/>
            <a:chOff x="346229" y="149415"/>
            <a:chExt cx="11564434" cy="1075022"/>
          </a:xfrm>
        </p:grpSpPr>
        <p:grpSp>
          <p:nvGrpSpPr>
            <p:cNvPr id="5" name="Grupa 4"/>
            <p:cNvGrpSpPr/>
            <p:nvPr/>
          </p:nvGrpSpPr>
          <p:grpSpPr>
            <a:xfrm>
              <a:off x="346229" y="149415"/>
              <a:ext cx="11564434" cy="800952"/>
              <a:chOff x="346229" y="185274"/>
              <a:chExt cx="11564434" cy="800952"/>
            </a:xfrm>
          </p:grpSpPr>
          <p:pic>
            <p:nvPicPr>
              <p:cNvPr id="7" name="Obraz 6"/>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3" name="Prostokąt 2"/>
          <p:cNvSpPr/>
          <p:nvPr/>
        </p:nvSpPr>
        <p:spPr>
          <a:xfrm>
            <a:off x="346229" y="1889760"/>
            <a:ext cx="11564434" cy="4524315"/>
          </a:xfrm>
          <a:prstGeom prst="rect">
            <a:avLst/>
          </a:prstGeom>
        </p:spPr>
        <p:txBody>
          <a:bodyPr wrap="square">
            <a:spAutoFit/>
          </a:bodyPr>
          <a:lstStyle/>
          <a:p>
            <a:pPr algn="ctr"/>
            <a:r>
              <a:rPr lang="pl-PL" b="1" dirty="0" smtClean="0">
                <a:effectLst>
                  <a:outerShdw blurRad="38100" dist="38100" dir="2700000" algn="tl">
                    <a:srgbClr val="000000">
                      <a:alpha val="43137"/>
                    </a:srgbClr>
                  </a:outerShdw>
                </a:effectLst>
              </a:rPr>
              <a:t>UZASADNIENIE PROJEKTU</a:t>
            </a:r>
          </a:p>
          <a:p>
            <a:endParaRPr lang="pl-PL" dirty="0"/>
          </a:p>
          <a:p>
            <a:pPr algn="just"/>
            <a:r>
              <a:rPr lang="pl-PL" dirty="0" smtClean="0"/>
              <a:t>(…) odpady </a:t>
            </a:r>
            <a:r>
              <a:rPr lang="pl-PL" dirty="0"/>
              <a:t>te, zbierane z terenu gmin z jednostek handlu detalicznego i hurtowego oraz innych punktów objętych systemem kaucyjnym, będą stanowiły jednocześnie odpady komunalne, w związku z powyższym podmioty zbierające będą zobligowane również do sporządzenia sprawozdania wynikającego z art. 9nb ustawy z dnia z dnia 13 września 1996 r. o utrzymaniu czystości i porządku w gminach. </a:t>
            </a:r>
            <a:endParaRPr lang="pl-PL" dirty="0" smtClean="0"/>
          </a:p>
          <a:p>
            <a:pPr algn="just"/>
            <a:endParaRPr lang="pl-PL" dirty="0"/>
          </a:p>
          <a:p>
            <a:pPr algn="just"/>
            <a:r>
              <a:rPr lang="pl-PL" dirty="0"/>
              <a:t>Zgodnie z ww. przepisem podmiot zbierający odpady komunalne, z wyłączeniem podmiotu, o którym mowa w art. 9na ust. 1 powyższej ustawy, oraz podmiotu zbierającego odpady komunalne przyjmującego odpady komunalne od innego zbierającego odpady komunalne, jest obowiązany do sporządzania rocznych sprawozdań, w których zmieszczą m.in. informacje dotyczące masy poszczególnych rodzajów zebranych odpadów komunalnych, ze szczególnym uwzględnieniem odpadów opakowaniowych, wraz ze wskazaniem nazwy i adresu instalacji, do których zostały przekazane zebrane odpady komunalne oraz masy odpadów komunalnych przygotowanych do ponownego użycia i do recyklingu, powstałych z zebranych odpadów komunalnych. W związku z powyższym odpady zebrane w danej gminie z jednostek handlu detalicznego i hurtowego oraz innych punktów objętych systemem kaucyjnym, a następnie przekazane do recyklingu będą mogły zostać rozliczone w ramach sprawozdań gminnych (tak jak to ma już miejsce w obecnym systemie prawnym). </a:t>
            </a:r>
          </a:p>
        </p:txBody>
      </p:sp>
    </p:spTree>
    <p:extLst>
      <p:ext uri="{BB962C8B-B14F-4D97-AF65-F5344CB8AC3E}">
        <p14:creationId xmlns:p14="http://schemas.microsoft.com/office/powerpoint/2010/main" val="2773792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5735638" y="1989138"/>
            <a:ext cx="4343400" cy="457200"/>
          </a:xfrm>
          <a:prstGeom prst="rect">
            <a:avLst/>
          </a:prstGeom>
          <a:noFill/>
          <a:ln w="9525">
            <a:noFill/>
            <a:miter lim="800000"/>
            <a:headEnd/>
            <a:tailEnd/>
          </a:ln>
        </p:spPr>
        <p:txBody>
          <a:bodyPr>
            <a:spAutoFit/>
          </a:bodyPr>
          <a:lstStyle/>
          <a:p>
            <a:pPr algn="ctr"/>
            <a:endParaRPr lang="pl-PL" sz="1200">
              <a:latin typeface="Times New Roman CE" pitchFamily="18" charset="0"/>
            </a:endParaRPr>
          </a:p>
          <a:p>
            <a:endParaRPr lang="pl-PL" sz="1200">
              <a:latin typeface="Times New Roman CE" pitchFamily="18" charset="0"/>
            </a:endParaRPr>
          </a:p>
        </p:txBody>
      </p:sp>
      <p:grpSp>
        <p:nvGrpSpPr>
          <p:cNvPr id="4" name="Grupa 3"/>
          <p:cNvGrpSpPr/>
          <p:nvPr/>
        </p:nvGrpSpPr>
        <p:grpSpPr>
          <a:xfrm>
            <a:off x="346229" y="149415"/>
            <a:ext cx="11564434" cy="1075022"/>
            <a:chOff x="346229" y="149415"/>
            <a:chExt cx="11564434" cy="1075022"/>
          </a:xfrm>
        </p:grpSpPr>
        <p:grpSp>
          <p:nvGrpSpPr>
            <p:cNvPr id="5" name="Grupa 4"/>
            <p:cNvGrpSpPr/>
            <p:nvPr/>
          </p:nvGrpSpPr>
          <p:grpSpPr>
            <a:xfrm>
              <a:off x="346229" y="149415"/>
              <a:ext cx="11564434" cy="800952"/>
              <a:chOff x="346229" y="185274"/>
              <a:chExt cx="11564434" cy="800952"/>
            </a:xfrm>
          </p:grpSpPr>
          <p:pic>
            <p:nvPicPr>
              <p:cNvPr id="7" name="Obraz 6"/>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8" name="Obraz 7"/>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3" name="Prostokąt 2"/>
          <p:cNvSpPr/>
          <p:nvPr/>
        </p:nvSpPr>
        <p:spPr>
          <a:xfrm>
            <a:off x="346229" y="1224437"/>
            <a:ext cx="11469851" cy="5078313"/>
          </a:xfrm>
          <a:prstGeom prst="rect">
            <a:avLst/>
          </a:prstGeom>
        </p:spPr>
        <p:txBody>
          <a:bodyPr wrap="square">
            <a:spAutoFit/>
          </a:bodyPr>
          <a:lstStyle/>
          <a:p>
            <a:pPr algn="ctr"/>
            <a:r>
              <a:rPr lang="pl-PL" b="1" dirty="0">
                <a:solidFill>
                  <a:srgbClr val="050505"/>
                </a:solidFill>
                <a:effectLst>
                  <a:outerShdw blurRad="38100" dist="38100" dir="2700000" algn="tl">
                    <a:srgbClr val="000000">
                      <a:alpha val="43137"/>
                    </a:srgbClr>
                  </a:outerShdw>
                </a:effectLst>
              </a:rPr>
              <a:t>KOMISJA WSPÓLNA RZĄDU I SAMORZĄU TERYTORIALNEGO O SYSTEMI KAUCYJNYM</a:t>
            </a:r>
          </a:p>
          <a:p>
            <a:pPr algn="just"/>
            <a:r>
              <a:rPr lang="pl-PL" dirty="0">
                <a:solidFill>
                  <a:srgbClr val="050505"/>
                </a:solidFill>
              </a:rPr>
              <a:t>Strona Samorządowa </a:t>
            </a:r>
            <a:r>
              <a:rPr lang="pl-PL" dirty="0" err="1">
                <a:solidFill>
                  <a:srgbClr val="050505"/>
                </a:solidFill>
              </a:rPr>
              <a:t>KWRiST</a:t>
            </a:r>
            <a:r>
              <a:rPr lang="pl-PL" dirty="0">
                <a:solidFill>
                  <a:srgbClr val="050505"/>
                </a:solidFill>
              </a:rPr>
              <a:t> oraz Zespołu Klimatu, Energii i Środowiska po zapoznaniu się z uwagami i postulatami korporacji samorządowych oraz przeprowadzonej dyskusji </a:t>
            </a:r>
            <a:r>
              <a:rPr lang="pl-PL" b="1" dirty="0">
                <a:solidFill>
                  <a:srgbClr val="FF0000"/>
                </a:solidFill>
                <a:effectLst>
                  <a:outerShdw blurRad="38100" dist="38100" dir="2700000" algn="tl">
                    <a:srgbClr val="000000">
                      <a:alpha val="43137"/>
                    </a:srgbClr>
                  </a:outerShdw>
                </a:effectLst>
              </a:rPr>
              <a:t>POSTANOWIŁA NEGATYWNIE ZAOPINIOWAĆ </a:t>
            </a:r>
            <a:r>
              <a:rPr lang="pl-PL" dirty="0">
                <a:solidFill>
                  <a:srgbClr val="050505"/>
                </a:solidFill>
              </a:rPr>
              <a:t>projekt ustawy o zmianie ustawy o gospodarce opakowaniami i odpadami opakowaniowymi oraz ustawy o odpadach. </a:t>
            </a:r>
          </a:p>
          <a:p>
            <a:pPr algn="ctr"/>
            <a:r>
              <a:rPr lang="pl-PL" b="1" dirty="0">
                <a:solidFill>
                  <a:srgbClr val="050505"/>
                </a:solidFill>
                <a:effectLst>
                  <a:outerShdw blurRad="38100" dist="38100" dir="2700000" algn="tl">
                    <a:srgbClr val="000000">
                      <a:alpha val="43137"/>
                    </a:srgbClr>
                  </a:outerShdw>
                </a:effectLst>
              </a:rPr>
              <a:t>UZASADNIENIE</a:t>
            </a:r>
          </a:p>
          <a:p>
            <a:pPr algn="just"/>
            <a:r>
              <a:rPr lang="pl-PL" dirty="0">
                <a:solidFill>
                  <a:srgbClr val="050505"/>
                </a:solidFill>
              </a:rPr>
              <a:t>Samorządy od lat postulują systemowe podejście do regulacji szeroko rozumianego prawa o odpadach. Proponowane wdrożenie systemu kaucyjnego co do zasady jest krokiem w dobrym kierunku, ale krokiem przedwczesnym. W pierwszej kolejności powinna zostać wprowadzona pełna, rozszerzona odpowiedzialność producenta ( ROP). ROP wpisuje się w cele hierarchii postepowania z odpadami. Nie można efektywnie procedować o systemie kaucyjnym nie znając fundamentalnych rozwiązań systemu ROP. Brak jest w projekcie ustawy oceny skutków ekonomicznych, wprowadzenia nowych rozwiązań dla gminnych systemów gospodarowania odpadami oraz funkcjonowania istniejących instalacji. Zmiana struktury strumienia odpadów na skutek wprowadzania systemu kaucyjnego istotnie wpłynie na osiągani odpowiednich poziomów recyklingu przez gminy. </a:t>
            </a:r>
          </a:p>
          <a:p>
            <a:pPr algn="just"/>
            <a:r>
              <a:rPr lang="pl-PL" dirty="0">
                <a:solidFill>
                  <a:srgbClr val="050505"/>
                </a:solidFill>
              </a:rPr>
              <a:t>Należy też dodać, że polityka ROP stanowi urzeczywistnienie zasady „zanieczyszczający płaci” wiążąc koszty gospodarowania odpadami z faktyczną konsumpcją. System kaucyjny to kluczowa metoda zbiórki w ramach rozszerzonej odpowiedzialności producenta za opakowania po napojach. To narzędzie, które umożliwia osiągniecie postawionych przez UE celów środowiskowych, dlatego tez przyjęta procedura i tryb prac odrębnie nad pakietami odpadowymi uniemożliwia ocenę ich finalnych skutków.</a:t>
            </a:r>
            <a:endParaRPr lang="pl-PL" b="0" i="0" dirty="0">
              <a:solidFill>
                <a:srgbClr val="050505"/>
              </a:solidFill>
              <a:effectLst/>
            </a:endParaRPr>
          </a:p>
        </p:txBody>
      </p:sp>
    </p:spTree>
    <p:extLst>
      <p:ext uri="{BB962C8B-B14F-4D97-AF65-F5344CB8AC3E}">
        <p14:creationId xmlns:p14="http://schemas.microsoft.com/office/powerpoint/2010/main" val="2250997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532" y="1191212"/>
            <a:ext cx="1826191" cy="1826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Prostokąt 4"/>
          <p:cNvSpPr/>
          <p:nvPr/>
        </p:nvSpPr>
        <p:spPr>
          <a:xfrm>
            <a:off x="3090004" y="1122798"/>
            <a:ext cx="5436096" cy="1908215"/>
          </a:xfrm>
          <a:prstGeom prst="rect">
            <a:avLst/>
          </a:prstGeom>
        </p:spPr>
        <p:txBody>
          <a:bodyPr wrap="square">
            <a:spAutoFit/>
          </a:bodyPr>
          <a:lstStyle/>
          <a:p>
            <a:pPr hangingPunct="0">
              <a:spcAft>
                <a:spcPts val="600"/>
              </a:spcAft>
            </a:pPr>
            <a:r>
              <a:rPr lang="pl-PL" sz="3200" b="1" dirty="0">
                <a:solidFill>
                  <a:srgbClr val="F86725"/>
                </a:solidFill>
                <a:effectLst>
                  <a:outerShdw blurRad="38100" dist="38100" dir="2700000" algn="tl">
                    <a:srgbClr val="000000">
                      <a:alpha val="43137"/>
                    </a:srgbClr>
                  </a:outerShdw>
                </a:effectLst>
                <a:ea typeface="+mj-ea"/>
                <a:cs typeface="+mj-cs"/>
              </a:rPr>
              <a:t>MACIEJ KIEŁBUS</a:t>
            </a:r>
          </a:p>
          <a:p>
            <a:pPr hangingPunct="0">
              <a:spcBef>
                <a:spcPts val="1200"/>
              </a:spcBef>
              <a:spcAft>
                <a:spcPts val="600"/>
              </a:spcAft>
            </a:pPr>
            <a:r>
              <a:rPr lang="pl-PL" sz="1400" b="1" dirty="0"/>
              <a:t>Tel.       	(48 61) 866 26 28</a:t>
            </a:r>
          </a:p>
          <a:p>
            <a:pPr hangingPunct="0">
              <a:spcAft>
                <a:spcPts val="600"/>
              </a:spcAft>
            </a:pPr>
            <a:r>
              <a:rPr lang="pl-PL" sz="1400" b="1" dirty="0"/>
              <a:t>Tel. kom	601 832 287 </a:t>
            </a:r>
          </a:p>
          <a:p>
            <a:pPr hangingPunct="0">
              <a:spcAft>
                <a:spcPts val="600"/>
              </a:spcAft>
            </a:pPr>
            <a:r>
              <a:rPr lang="pl-PL" sz="1400" b="1" dirty="0"/>
              <a:t>Fax.     	(48 61) 865 82 </a:t>
            </a:r>
            <a:r>
              <a:rPr lang="pl-PL" sz="1400" b="1" dirty="0" smtClean="0"/>
              <a:t>56</a:t>
            </a:r>
          </a:p>
          <a:p>
            <a:pPr hangingPunct="0">
              <a:spcAft>
                <a:spcPts val="600"/>
              </a:spcAft>
            </a:pPr>
            <a:r>
              <a:rPr lang="en-US" sz="1400" b="1" dirty="0" smtClean="0"/>
              <a:t>E-mail  </a:t>
            </a:r>
            <a:r>
              <a:rPr lang="pl-PL" sz="1400" b="1" dirty="0"/>
              <a:t>	</a:t>
            </a:r>
            <a:r>
              <a:rPr lang="en-US" sz="1400" b="1" dirty="0"/>
              <a:t>maciej.kielbus@ziemski.com.pl</a:t>
            </a:r>
            <a:endParaRPr lang="pl-PL" sz="1400" b="1" dirty="0"/>
          </a:p>
        </p:txBody>
      </p:sp>
      <p:pic>
        <p:nvPicPr>
          <p:cNvPr id="11" name="Picture 2" descr="papier firmow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508" t="3647" r="23601" b="88870"/>
          <a:stretch/>
        </p:blipFill>
        <p:spPr bwMode="auto">
          <a:xfrm>
            <a:off x="702870" y="4147907"/>
            <a:ext cx="1883229" cy="80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Znalezione obrazy dla zapytania UAM LOGOTY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870" y="3004714"/>
            <a:ext cx="2502796" cy="1031022"/>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z rogami ściętymi po przekątnej 11"/>
          <p:cNvSpPr/>
          <p:nvPr/>
        </p:nvSpPr>
        <p:spPr>
          <a:xfrm>
            <a:off x="3195651" y="3151000"/>
            <a:ext cx="8641429" cy="759581"/>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l-PL" b="1" dirty="0">
                <a:solidFill>
                  <a:srgbClr val="FF0000"/>
                </a:solidFill>
                <a:effectLst>
                  <a:outerShdw blurRad="38100" dist="38100" dir="2700000" algn="tl">
                    <a:srgbClr val="000000">
                      <a:alpha val="43137"/>
                    </a:srgbClr>
                  </a:outerShdw>
                </a:effectLst>
              </a:rPr>
              <a:t>Absolwent studiów magisterskich </a:t>
            </a:r>
            <a:r>
              <a:rPr lang="pl-PL" dirty="0"/>
              <a:t>(2008) i</a:t>
            </a:r>
            <a:r>
              <a:rPr lang="pl-PL" b="1" dirty="0" smtClean="0">
                <a:solidFill>
                  <a:srgbClr val="FF0000"/>
                </a:solidFill>
                <a:effectLst>
                  <a:outerShdw blurRad="38100" dist="38100" dir="2700000" algn="tl">
                    <a:srgbClr val="000000">
                      <a:alpha val="43137"/>
                    </a:srgbClr>
                  </a:outerShdw>
                </a:effectLst>
              </a:rPr>
              <a:t> </a:t>
            </a:r>
            <a:r>
              <a:rPr lang="pl-PL" b="1" dirty="0">
                <a:solidFill>
                  <a:srgbClr val="FF0000"/>
                </a:solidFill>
                <a:effectLst>
                  <a:outerShdw blurRad="38100" dist="38100" dir="2700000" algn="tl">
                    <a:srgbClr val="000000">
                      <a:alpha val="43137"/>
                    </a:srgbClr>
                  </a:outerShdw>
                </a:effectLst>
              </a:rPr>
              <a:t>doktoranckich</a:t>
            </a:r>
            <a:r>
              <a:rPr lang="pl-PL" b="1" dirty="0" smtClean="0">
                <a:solidFill>
                  <a:srgbClr val="FF0000"/>
                </a:solidFill>
                <a:effectLst>
                  <a:outerShdw blurRad="38100" dist="38100" dir="2700000" algn="tl">
                    <a:srgbClr val="000000">
                      <a:alpha val="43137"/>
                    </a:srgbClr>
                  </a:outerShdw>
                </a:effectLst>
              </a:rPr>
              <a:t> </a:t>
            </a:r>
            <a:r>
              <a:rPr lang="pl-PL" dirty="0"/>
              <a:t>(2016)</a:t>
            </a:r>
            <a:r>
              <a:rPr lang="pl-PL" b="1" dirty="0" smtClean="0">
                <a:solidFill>
                  <a:srgbClr val="FF0000"/>
                </a:solidFill>
                <a:effectLst>
                  <a:outerShdw blurRad="38100" dist="38100" dir="2700000" algn="tl">
                    <a:srgbClr val="000000">
                      <a:alpha val="43137"/>
                    </a:srgbClr>
                  </a:outerShdw>
                </a:effectLst>
              </a:rPr>
              <a:t/>
            </a:r>
            <a:br>
              <a:rPr lang="pl-PL" b="1" dirty="0" smtClean="0">
                <a:solidFill>
                  <a:srgbClr val="FF0000"/>
                </a:solidFill>
                <a:effectLst>
                  <a:outerShdw blurRad="38100" dist="38100" dir="2700000" algn="tl">
                    <a:srgbClr val="000000">
                      <a:alpha val="43137"/>
                    </a:srgbClr>
                  </a:outerShdw>
                </a:effectLst>
              </a:rPr>
            </a:br>
            <a:r>
              <a:rPr lang="pl-PL" dirty="0" smtClean="0"/>
              <a:t>na Wydziale Prawa i Administracji Uniwersytetu im. Adama Mickiewicza w Poznaniu</a:t>
            </a:r>
            <a:endParaRPr lang="pl-PL" dirty="0"/>
          </a:p>
        </p:txBody>
      </p:sp>
      <p:sp>
        <p:nvSpPr>
          <p:cNvPr id="14" name="Prostokąt z rogami ściętymi po przekątnej 13"/>
          <p:cNvSpPr/>
          <p:nvPr/>
        </p:nvSpPr>
        <p:spPr>
          <a:xfrm>
            <a:off x="3205665" y="4165248"/>
            <a:ext cx="8641429" cy="759581"/>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a:t>Od 2007 roku </a:t>
            </a:r>
            <a:r>
              <a:rPr lang="pl-PL" b="1" dirty="0">
                <a:solidFill>
                  <a:srgbClr val="FF0000"/>
                </a:solidFill>
                <a:effectLst>
                  <a:outerShdw blurRad="38100" dist="38100" dir="2700000" algn="tl">
                    <a:srgbClr val="000000">
                      <a:alpha val="43137"/>
                    </a:srgbClr>
                  </a:outerShdw>
                </a:effectLst>
              </a:rPr>
              <a:t>prawnik w Kancelarii Prawnej Dr Krystian Ziemski &amp; Partners w Poznaniu</a:t>
            </a:r>
          </a:p>
          <a:p>
            <a:pPr algn="ctr"/>
            <a:r>
              <a:rPr lang="pl-PL" dirty="0"/>
              <a:t> </a:t>
            </a:r>
            <a:r>
              <a:rPr lang="pl-PL" dirty="0" smtClean="0"/>
              <a:t>Od </a:t>
            </a:r>
            <a:r>
              <a:rPr lang="pl-PL" dirty="0"/>
              <a:t>lipca </a:t>
            </a:r>
            <a:r>
              <a:rPr lang="pl-PL" dirty="0" smtClean="0"/>
              <a:t>2018 roku </a:t>
            </a:r>
            <a:r>
              <a:rPr lang="pl-PL" b="1" dirty="0" smtClean="0">
                <a:solidFill>
                  <a:srgbClr val="FF0000"/>
                </a:solidFill>
                <a:effectLst>
                  <a:outerShdw blurRad="38100" dist="38100" dir="2700000" algn="tl">
                    <a:srgbClr val="000000">
                      <a:alpha val="43137"/>
                    </a:srgbClr>
                  </a:outerShdw>
                </a:effectLst>
              </a:rPr>
              <a:t>wspólnik współkierujący Działem Prawa Administracyjnego</a:t>
            </a:r>
            <a:endParaRPr lang="pl-PL" b="1" dirty="0">
              <a:solidFill>
                <a:srgbClr val="FF0000"/>
              </a:solidFill>
              <a:effectLst>
                <a:outerShdw blurRad="38100" dist="38100" dir="2700000" algn="tl">
                  <a:srgbClr val="000000">
                    <a:alpha val="43137"/>
                  </a:srgbClr>
                </a:outerShdw>
              </a:effectLst>
            </a:endParaRPr>
          </a:p>
        </p:txBody>
      </p:sp>
      <p:pic>
        <p:nvPicPr>
          <p:cNvPr id="15" name="Picture 4" descr="PDS_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532" y="5154413"/>
            <a:ext cx="2271472" cy="847434"/>
          </a:xfrm>
          <a:prstGeom prst="rect">
            <a:avLst/>
          </a:prstGeom>
        </p:spPr>
      </p:pic>
      <p:sp>
        <p:nvSpPr>
          <p:cNvPr id="16" name="Prostokąt z rogami ściętymi po przekątnej 15"/>
          <p:cNvSpPr/>
          <p:nvPr/>
        </p:nvSpPr>
        <p:spPr>
          <a:xfrm>
            <a:off x="3195651" y="5089656"/>
            <a:ext cx="8641429" cy="759581"/>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a:t>Od maja 2013 roku </a:t>
            </a:r>
            <a:r>
              <a:rPr lang="pl-PL" b="1" dirty="0">
                <a:solidFill>
                  <a:srgbClr val="FF0000"/>
                </a:solidFill>
                <a:effectLst>
                  <a:outerShdw blurRad="38100" dist="38100" dir="2700000" algn="tl">
                    <a:srgbClr val="000000">
                      <a:alpha val="43137"/>
                    </a:srgbClr>
                  </a:outerShdw>
                </a:effectLst>
              </a:rPr>
              <a:t>r</a:t>
            </a:r>
            <a:r>
              <a:rPr lang="pl-PL" b="1" dirty="0" smtClean="0">
                <a:solidFill>
                  <a:srgbClr val="FF0000"/>
                </a:solidFill>
                <a:effectLst>
                  <a:outerShdw blurRad="38100" dist="38100" dir="2700000" algn="tl">
                    <a:srgbClr val="000000">
                      <a:alpha val="43137"/>
                    </a:srgbClr>
                  </a:outerShdw>
                </a:effectLst>
              </a:rPr>
              <a:t>edaktor naczelny </a:t>
            </a:r>
            <a:r>
              <a:rPr lang="pl-PL" dirty="0" smtClean="0"/>
              <a:t>czasopisma internetowego </a:t>
            </a:r>
            <a:br>
              <a:rPr lang="pl-PL" dirty="0" smtClean="0"/>
            </a:br>
            <a:r>
              <a:rPr lang="pl-PL" dirty="0" smtClean="0"/>
              <a:t>PRAWO DLA SAMORZĄDU</a:t>
            </a:r>
            <a:endParaRPr lang="pl-PL" dirty="0"/>
          </a:p>
        </p:txBody>
      </p:sp>
      <p:sp>
        <p:nvSpPr>
          <p:cNvPr id="21" name="Prostokąt z rogami ściętymi po przekątnej 20"/>
          <p:cNvSpPr/>
          <p:nvPr/>
        </p:nvSpPr>
        <p:spPr>
          <a:xfrm>
            <a:off x="3205665" y="6024504"/>
            <a:ext cx="8641429" cy="759581"/>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l-PL" b="1" dirty="0">
                <a:solidFill>
                  <a:srgbClr val="FF0000"/>
                </a:solidFill>
                <a:effectLst>
                  <a:outerShdw blurRad="38100" dist="38100" dir="2700000" algn="tl">
                    <a:srgbClr val="000000">
                      <a:alpha val="43137"/>
                    </a:srgbClr>
                  </a:outerShdw>
                </a:effectLst>
              </a:rPr>
              <a:t>Przedstawiciel Związku Miast Polskich </a:t>
            </a:r>
            <a:r>
              <a:rPr lang="pl-PL" dirty="0"/>
              <a:t>w Zespole doradczym do spraw systemowych rozwiązań w zakresie gospodarki odpadami przy Ministrze Klimatu i Środowiska</a:t>
            </a:r>
          </a:p>
        </p:txBody>
      </p:sp>
      <p:pic>
        <p:nvPicPr>
          <p:cNvPr id="1026" name="Picture 2" descr="https://www.miasta.pl/assets/logoZMP-e8f6017d4bfc07127400fd0a56cd6bd3ee6ec45d0af0cec547465b7e08bb794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84" y="6067535"/>
            <a:ext cx="1295400" cy="66675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a 28"/>
          <p:cNvGrpSpPr/>
          <p:nvPr/>
        </p:nvGrpSpPr>
        <p:grpSpPr>
          <a:xfrm>
            <a:off x="346229" y="149415"/>
            <a:ext cx="11564434" cy="1075022"/>
            <a:chOff x="346229" y="149415"/>
            <a:chExt cx="11564434" cy="1075022"/>
          </a:xfrm>
        </p:grpSpPr>
        <p:grpSp>
          <p:nvGrpSpPr>
            <p:cNvPr id="30" name="Grupa 29"/>
            <p:cNvGrpSpPr/>
            <p:nvPr/>
          </p:nvGrpSpPr>
          <p:grpSpPr>
            <a:xfrm>
              <a:off x="346229" y="149415"/>
              <a:ext cx="11564434" cy="800952"/>
              <a:chOff x="346229" y="185274"/>
              <a:chExt cx="11564434" cy="800952"/>
            </a:xfrm>
          </p:grpSpPr>
          <p:pic>
            <p:nvPicPr>
              <p:cNvPr id="32" name="Obraz 31"/>
              <p:cNvPicPr>
                <a:picLocks noChangeAspect="1"/>
              </p:cNvPicPr>
              <p:nvPr/>
            </p:nvPicPr>
            <p:blipFill rotWithShape="1">
              <a:blip r:embed="rId7"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33" name="Obraz 32"/>
              <p:cNvPicPr>
                <a:picLocks noChangeAspect="1"/>
              </p:cNvPicPr>
              <p:nvPr/>
            </p:nvPicPr>
            <p:blipFill rotWithShape="1">
              <a:blip r:embed="rId8"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31" name="Obraz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364270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81280" y="1918166"/>
            <a:ext cx="12039600" cy="43088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ctr" eaLnBrk="0" fontAlgn="base" hangingPunct="0">
              <a:spcBef>
                <a:spcPct val="0"/>
              </a:spcBef>
              <a:spcAft>
                <a:spcPct val="0"/>
              </a:spcAft>
            </a:pPr>
            <a:r>
              <a:rPr lang="pl-PL" sz="2800" b="1" cap="all" dirty="0">
                <a:solidFill>
                  <a:srgbClr val="AE0808"/>
                </a:solidFill>
              </a:rPr>
              <a:t>Prawidłowe deklarowanie </a:t>
            </a:r>
            <a:r>
              <a:rPr lang="pl-PL" sz="2800" b="1" cap="all" dirty="0" smtClean="0">
                <a:solidFill>
                  <a:srgbClr val="AE0808"/>
                </a:solidFill>
              </a:rPr>
              <a:t/>
            </a:r>
            <a:br>
              <a:rPr lang="pl-PL" sz="2800" b="1" cap="all" dirty="0" smtClean="0">
                <a:solidFill>
                  <a:srgbClr val="AE0808"/>
                </a:solidFill>
              </a:rPr>
            </a:br>
            <a:r>
              <a:rPr lang="pl-PL" sz="2800" b="1" cap="all" dirty="0" smtClean="0">
                <a:solidFill>
                  <a:srgbClr val="AE0808"/>
                </a:solidFill>
              </a:rPr>
              <a:t>wysokości </a:t>
            </a:r>
            <a:r>
              <a:rPr lang="pl-PL" sz="2800" b="1" cap="all" dirty="0">
                <a:solidFill>
                  <a:srgbClr val="AE0808"/>
                </a:solidFill>
              </a:rPr>
              <a:t>opłaty za gospodarowanie odpadami komunalnymi </a:t>
            </a:r>
            <a:r>
              <a:rPr lang="pl-PL" sz="2800" b="1" cap="all" dirty="0" smtClean="0">
                <a:solidFill>
                  <a:srgbClr val="AE0808"/>
                </a:solidFill>
              </a:rPr>
              <a:t/>
            </a:r>
            <a:br>
              <a:rPr lang="pl-PL" sz="2800" b="1" cap="all" dirty="0" smtClean="0">
                <a:solidFill>
                  <a:srgbClr val="AE0808"/>
                </a:solidFill>
              </a:rPr>
            </a:br>
            <a:r>
              <a:rPr lang="pl-PL" sz="2800" b="1" cap="all" dirty="0" smtClean="0">
                <a:solidFill>
                  <a:srgbClr val="AE0808"/>
                </a:solidFill>
              </a:rPr>
              <a:t>przez </a:t>
            </a:r>
            <a:r>
              <a:rPr lang="pl-PL" sz="2800" b="1" cap="all" dirty="0">
                <a:solidFill>
                  <a:srgbClr val="AE0808"/>
                </a:solidFill>
              </a:rPr>
              <a:t>właścicieli nieruchomości niezamieszkanych</a:t>
            </a:r>
          </a:p>
          <a:p>
            <a:pPr lvl="0" algn="ctr" eaLnBrk="0" fontAlgn="base" hangingPunct="0">
              <a:spcBef>
                <a:spcPct val="0"/>
              </a:spcBef>
              <a:spcAft>
                <a:spcPct val="0"/>
              </a:spcAft>
            </a:pPr>
            <a:endParaRPr lang="pl-PL" altLang="pl-PL" sz="2800" b="1" dirty="0" smtClean="0">
              <a:solidFill>
                <a:srgbClr val="AE0808"/>
              </a:solidFill>
            </a:endParaRPr>
          </a:p>
          <a:p>
            <a:pPr lvl="0" algn="ctr" eaLnBrk="0" fontAlgn="base" hangingPunct="0">
              <a:spcBef>
                <a:spcPct val="0"/>
              </a:spcBef>
              <a:spcAft>
                <a:spcPct val="0"/>
              </a:spcAft>
            </a:pPr>
            <a:r>
              <a:rPr lang="pl-PL" altLang="pl-PL" sz="2800" b="1" dirty="0" smtClean="0">
                <a:solidFill>
                  <a:srgbClr val="AE0808"/>
                </a:solidFill>
              </a:rPr>
              <a:t>Interpelacja </a:t>
            </a:r>
            <a:r>
              <a:rPr lang="pl-PL" altLang="pl-PL" sz="2800" b="1" dirty="0">
                <a:solidFill>
                  <a:srgbClr val="AE0808"/>
                </a:solidFill>
              </a:rPr>
              <a:t>nr </a:t>
            </a:r>
            <a:r>
              <a:rPr lang="pl-PL" altLang="pl-PL" sz="2800" b="1" dirty="0" smtClean="0">
                <a:solidFill>
                  <a:srgbClr val="AE0808"/>
                </a:solidFill>
              </a:rPr>
              <a:t>33480</a:t>
            </a:r>
            <a:r>
              <a:rPr lang="pl-PL" altLang="pl-PL" sz="2800" b="1" dirty="0">
                <a:solidFill>
                  <a:srgbClr val="AE0808"/>
                </a:solidFill>
              </a:rPr>
              <a:t/>
            </a:r>
            <a:br>
              <a:rPr lang="pl-PL" altLang="pl-PL" sz="2800" b="1" dirty="0">
                <a:solidFill>
                  <a:srgbClr val="AE0808"/>
                </a:solidFill>
              </a:rPr>
            </a:br>
            <a:r>
              <a:rPr lang="pl-PL" altLang="pl-PL" sz="2800" b="1" dirty="0">
                <a:solidFill>
                  <a:srgbClr val="AE0808"/>
                </a:solidFill>
              </a:rPr>
              <a:t>w sprawie </a:t>
            </a:r>
            <a:r>
              <a:rPr lang="pl-PL" sz="2800" b="1" dirty="0">
                <a:solidFill>
                  <a:srgbClr val="AE0808"/>
                </a:solidFill>
              </a:rPr>
              <a:t>opłat za odpady komunalne naliczanych przedsiębiorcom niewytwarzającym poszczególnych frakcji odpadów </a:t>
            </a:r>
            <a:r>
              <a:rPr lang="pl-PL" sz="2800" b="1" dirty="0" smtClean="0">
                <a:solidFill>
                  <a:srgbClr val="AE0808"/>
                </a:solidFill>
              </a:rPr>
              <a:t/>
            </a:r>
            <a:br>
              <a:rPr lang="pl-PL" sz="2800" b="1" dirty="0" smtClean="0">
                <a:solidFill>
                  <a:srgbClr val="AE0808"/>
                </a:solidFill>
              </a:rPr>
            </a:br>
            <a:r>
              <a:rPr lang="pl-PL" altLang="pl-PL" sz="2800" b="1" dirty="0" smtClean="0">
                <a:solidFill>
                  <a:srgbClr val="AE0808"/>
                </a:solidFill>
              </a:rPr>
              <a:t>[</a:t>
            </a:r>
            <a:r>
              <a:rPr lang="pl-PL" altLang="pl-PL" sz="2800" b="1" dirty="0">
                <a:solidFill>
                  <a:srgbClr val="AE0808"/>
                </a:solidFill>
              </a:rPr>
              <a:t>7-06-2022</a:t>
            </a:r>
            <a:r>
              <a:rPr lang="pl-PL" altLang="pl-PL" sz="2800" b="1" dirty="0" smtClean="0">
                <a:solidFill>
                  <a:srgbClr val="AE0808"/>
                </a:solidFill>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altLang="pl-PL" sz="2800" b="1" i="0" u="none" strike="noStrike" cap="none" normalizeH="0" baseline="0" dirty="0">
              <a:ln>
                <a:noFill/>
              </a:ln>
              <a:solidFill>
                <a:srgbClr val="AE0808"/>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pl-PL" altLang="pl-PL" sz="2800" b="1" dirty="0" smtClean="0">
                <a:solidFill>
                  <a:srgbClr val="AE0808"/>
                </a:solidFill>
              </a:rPr>
              <a:t>Podtrzymanie stanowiska wyrażonego w piśmie do jednej z gmin [15-04-2022]</a:t>
            </a:r>
            <a:endParaRPr kumimoji="0" lang="pl-PL" altLang="pl-PL"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866375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397818" y="2277933"/>
            <a:ext cx="11512845" cy="34470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ctr" eaLnBrk="0" fontAlgn="base" hangingPunct="0">
              <a:spcBef>
                <a:spcPct val="0"/>
              </a:spcBef>
              <a:spcAft>
                <a:spcPct val="0"/>
              </a:spcAft>
            </a:pPr>
            <a:r>
              <a:rPr lang="pl-PL" sz="2800" b="1" cap="all" dirty="0">
                <a:solidFill>
                  <a:srgbClr val="AE0808"/>
                </a:solidFill>
              </a:rPr>
              <a:t>Obowiązki właścicieli nieruchomości </a:t>
            </a:r>
            <a:r>
              <a:rPr lang="pl-PL" sz="2800" b="1" cap="all" dirty="0" smtClean="0">
                <a:solidFill>
                  <a:srgbClr val="AE0808"/>
                </a:solidFill>
              </a:rPr>
              <a:t/>
            </a:r>
            <a:br>
              <a:rPr lang="pl-PL" sz="2800" b="1" cap="all" dirty="0" smtClean="0">
                <a:solidFill>
                  <a:srgbClr val="AE0808"/>
                </a:solidFill>
              </a:rPr>
            </a:br>
            <a:r>
              <a:rPr lang="pl-PL" sz="2800" b="1" cap="all" dirty="0" smtClean="0">
                <a:solidFill>
                  <a:srgbClr val="AE0808"/>
                </a:solidFill>
              </a:rPr>
              <a:t>związane </a:t>
            </a:r>
            <a:r>
              <a:rPr lang="pl-PL" sz="2800" b="1" cap="all" dirty="0">
                <a:solidFill>
                  <a:srgbClr val="AE0808"/>
                </a:solidFill>
              </a:rPr>
              <a:t>z przyjmowaniem pod swój dach gości z Ukrainy</a:t>
            </a:r>
          </a:p>
          <a:p>
            <a:pPr lvl="0" algn="ctr" eaLnBrk="0" fontAlgn="base" hangingPunct="0">
              <a:spcBef>
                <a:spcPct val="0"/>
              </a:spcBef>
              <a:spcAft>
                <a:spcPct val="0"/>
              </a:spcAft>
            </a:pPr>
            <a:endParaRPr lang="pl-PL" altLang="pl-PL" sz="2800" b="1" dirty="0" smtClean="0">
              <a:solidFill>
                <a:srgbClr val="AE0808"/>
              </a:solidFill>
            </a:endParaRPr>
          </a:p>
          <a:p>
            <a:pPr lvl="0" algn="ctr" eaLnBrk="0" fontAlgn="base" hangingPunct="0">
              <a:spcBef>
                <a:spcPct val="0"/>
              </a:spcBef>
              <a:spcAft>
                <a:spcPct val="0"/>
              </a:spcAft>
            </a:pPr>
            <a:r>
              <a:rPr lang="pl-PL" altLang="pl-PL" sz="2800" b="1" dirty="0" smtClean="0">
                <a:solidFill>
                  <a:srgbClr val="AE0808"/>
                </a:solidFill>
              </a:rPr>
              <a:t>Interpelacja </a:t>
            </a:r>
            <a:r>
              <a:rPr lang="pl-PL" altLang="pl-PL" sz="2800" b="1" dirty="0">
                <a:solidFill>
                  <a:srgbClr val="AE0808"/>
                </a:solidFill>
              </a:rPr>
              <a:t>nr </a:t>
            </a:r>
            <a:r>
              <a:rPr lang="pl-PL" altLang="pl-PL" sz="2800" b="1" dirty="0" smtClean="0">
                <a:solidFill>
                  <a:srgbClr val="AE0808"/>
                </a:solidFill>
              </a:rPr>
              <a:t>33070</a:t>
            </a:r>
            <a:r>
              <a:rPr lang="pl-PL" altLang="pl-PL" sz="2800" b="1" dirty="0">
                <a:solidFill>
                  <a:srgbClr val="AE0808"/>
                </a:solidFill>
              </a:rPr>
              <a:t/>
            </a:r>
            <a:br>
              <a:rPr lang="pl-PL" altLang="pl-PL" sz="2800" b="1" dirty="0">
                <a:solidFill>
                  <a:srgbClr val="AE0808"/>
                </a:solidFill>
              </a:rPr>
            </a:br>
            <a:r>
              <a:rPr lang="pl-PL" altLang="pl-PL" sz="2800" b="1" dirty="0">
                <a:solidFill>
                  <a:srgbClr val="AE0808"/>
                </a:solidFill>
              </a:rPr>
              <a:t>w sprawie </a:t>
            </a:r>
            <a:r>
              <a:rPr lang="pl-PL" sz="2800" b="1" dirty="0">
                <a:solidFill>
                  <a:srgbClr val="AE0808"/>
                </a:solidFill>
              </a:rPr>
              <a:t>prawie opłat za zagospodarowanie odpadów komunalnych, za wodę oraz ścieki w związku z udzieleniem gościny uchodźcom z Ukrainy</a:t>
            </a:r>
            <a:br>
              <a:rPr lang="pl-PL" sz="2800" b="1" dirty="0">
                <a:solidFill>
                  <a:srgbClr val="AE0808"/>
                </a:solidFill>
              </a:rPr>
            </a:br>
            <a:r>
              <a:rPr lang="pl-PL" altLang="pl-PL" sz="2800" b="1" dirty="0" smtClean="0">
                <a:solidFill>
                  <a:srgbClr val="AE0808"/>
                </a:solidFill>
              </a:rPr>
              <a:t>[13-05-2022]</a:t>
            </a:r>
          </a:p>
          <a:p>
            <a:pPr lvl="0" algn="ctr" eaLnBrk="0" fontAlgn="base" hangingPunct="0">
              <a:spcBef>
                <a:spcPct val="0"/>
              </a:spcBef>
              <a:spcAft>
                <a:spcPct val="0"/>
              </a:spcAft>
            </a:pPr>
            <a:endParaRPr kumimoji="0" lang="pl-PL" altLang="pl-PL" sz="2800" b="1" i="0" u="none" strike="noStrike" cap="none" normalizeH="0" baseline="0" dirty="0">
              <a:ln>
                <a:noFill/>
              </a:ln>
              <a:solidFill>
                <a:srgbClr val="AE0808"/>
              </a:solidFill>
              <a:effectLst/>
            </a:endParaRPr>
          </a:p>
        </p:txBody>
      </p:sp>
    </p:spTree>
    <p:extLst>
      <p:ext uri="{BB962C8B-B14F-4D97-AF65-F5344CB8AC3E}">
        <p14:creationId xmlns:p14="http://schemas.microsoft.com/office/powerpoint/2010/main" val="2063132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397818" y="1847047"/>
            <a:ext cx="11512845" cy="43088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ctr" eaLnBrk="0" fontAlgn="base" hangingPunct="0">
              <a:spcBef>
                <a:spcPct val="0"/>
              </a:spcBef>
              <a:spcAft>
                <a:spcPct val="0"/>
              </a:spcAft>
            </a:pPr>
            <a:r>
              <a:rPr lang="pl-PL" sz="2800" b="1" cap="all" dirty="0">
                <a:solidFill>
                  <a:srgbClr val="AE0808"/>
                </a:solidFill>
              </a:rPr>
              <a:t>Obowiązki właścicieli nieruchomości </a:t>
            </a:r>
            <a:r>
              <a:rPr lang="pl-PL" sz="2800" b="1" cap="all" dirty="0" smtClean="0">
                <a:solidFill>
                  <a:srgbClr val="AE0808"/>
                </a:solidFill>
              </a:rPr>
              <a:t/>
            </a:r>
            <a:br>
              <a:rPr lang="pl-PL" sz="2800" b="1" cap="all" dirty="0" smtClean="0">
                <a:solidFill>
                  <a:srgbClr val="AE0808"/>
                </a:solidFill>
              </a:rPr>
            </a:br>
            <a:r>
              <a:rPr lang="pl-PL" sz="2800" b="1" cap="all" dirty="0" smtClean="0">
                <a:solidFill>
                  <a:srgbClr val="AE0808"/>
                </a:solidFill>
              </a:rPr>
              <a:t>związane </a:t>
            </a:r>
            <a:r>
              <a:rPr lang="pl-PL" sz="2800" b="1" cap="all" dirty="0">
                <a:solidFill>
                  <a:srgbClr val="AE0808"/>
                </a:solidFill>
              </a:rPr>
              <a:t>z przyjmowaniem pod swój dach gości z Ukrainy</a:t>
            </a:r>
          </a:p>
          <a:p>
            <a:pPr lvl="0" algn="ctr" eaLnBrk="0" fontAlgn="base" hangingPunct="0">
              <a:spcBef>
                <a:spcPct val="0"/>
              </a:spcBef>
              <a:spcAft>
                <a:spcPct val="0"/>
              </a:spcAft>
            </a:pPr>
            <a:endParaRPr lang="pl-PL" altLang="pl-PL" sz="2800" b="1" dirty="0" smtClean="0">
              <a:solidFill>
                <a:srgbClr val="AE0808"/>
              </a:solidFill>
            </a:endParaRPr>
          </a:p>
          <a:p>
            <a:pPr algn="ctr" eaLnBrk="0" fontAlgn="base" hangingPunct="0">
              <a:spcBef>
                <a:spcPct val="0"/>
              </a:spcBef>
              <a:spcAft>
                <a:spcPct val="0"/>
              </a:spcAft>
            </a:pPr>
            <a:r>
              <a:rPr lang="pl-PL" altLang="pl-PL" sz="2800" b="1" dirty="0" smtClean="0">
                <a:solidFill>
                  <a:srgbClr val="AE0808"/>
                </a:solidFill>
              </a:rPr>
              <a:t>Interpelacja nr 4207</a:t>
            </a:r>
            <a:br>
              <a:rPr lang="pl-PL" altLang="pl-PL" sz="2800" b="1" dirty="0" smtClean="0">
                <a:solidFill>
                  <a:srgbClr val="AE0808"/>
                </a:solidFill>
              </a:rPr>
            </a:br>
            <a:r>
              <a:rPr lang="pl-PL" altLang="pl-PL" sz="2800" b="1" dirty="0" smtClean="0">
                <a:solidFill>
                  <a:srgbClr val="AE0808"/>
                </a:solidFill>
              </a:rPr>
              <a:t>w sprawie </a:t>
            </a:r>
            <a:r>
              <a:rPr lang="pl-PL" sz="2800" b="1" dirty="0" smtClean="0">
                <a:solidFill>
                  <a:srgbClr val="AE0808"/>
                </a:solidFill>
              </a:rPr>
              <a:t>prawie opłat za zagospodarowanie odpadów komunalnych, za wodę oraz ścieki w związku z udzieleniem gościny uchodźcom z Ukrainy</a:t>
            </a:r>
            <a:br>
              <a:rPr lang="pl-PL" sz="2800" b="1" dirty="0" smtClean="0">
                <a:solidFill>
                  <a:srgbClr val="AE0808"/>
                </a:solidFill>
              </a:rPr>
            </a:br>
            <a:r>
              <a:rPr lang="pl-PL" altLang="pl-PL" sz="2800" b="1" dirty="0" smtClean="0">
                <a:solidFill>
                  <a:srgbClr val="AE0808"/>
                </a:solidFill>
              </a:rPr>
              <a:t>[12-07-2022]</a:t>
            </a:r>
          </a:p>
          <a:p>
            <a:pPr algn="ctr" eaLnBrk="0" fontAlgn="base" hangingPunct="0">
              <a:spcBef>
                <a:spcPct val="0"/>
              </a:spcBef>
              <a:spcAft>
                <a:spcPct val="0"/>
              </a:spcAft>
            </a:pPr>
            <a:endParaRPr kumimoji="0" lang="pl-PL" altLang="pl-PL" sz="2800" b="1" i="0" u="none" strike="noStrike" cap="none" normalizeH="0" baseline="0" dirty="0">
              <a:ln>
                <a:noFill/>
              </a:ln>
              <a:solidFill>
                <a:srgbClr val="AE0808"/>
              </a:solidFill>
              <a:effectLst/>
            </a:endParaRPr>
          </a:p>
          <a:p>
            <a:pPr algn="ctr" eaLnBrk="0" fontAlgn="base" hangingPunct="0">
              <a:spcBef>
                <a:spcPct val="0"/>
              </a:spcBef>
              <a:spcAft>
                <a:spcPct val="0"/>
              </a:spcAft>
            </a:pPr>
            <a:r>
              <a:rPr lang="pl-PL" altLang="pl-PL" sz="2800" b="1" dirty="0" smtClean="0">
                <a:solidFill>
                  <a:srgbClr val="AE0808"/>
                </a:solidFill>
              </a:rPr>
              <a:t>Komunikat Ministerstwa Klimatu i Środowiska</a:t>
            </a:r>
          </a:p>
          <a:p>
            <a:pPr algn="ctr" eaLnBrk="0" fontAlgn="base" hangingPunct="0">
              <a:spcBef>
                <a:spcPct val="0"/>
              </a:spcBef>
              <a:spcAft>
                <a:spcPct val="0"/>
              </a:spcAft>
            </a:pPr>
            <a:r>
              <a:rPr kumimoji="0" lang="pl-PL" altLang="pl-PL" sz="2800" b="1" i="0" u="none" strike="noStrike" cap="none" normalizeH="0" baseline="0" dirty="0" smtClean="0">
                <a:ln>
                  <a:noFill/>
                </a:ln>
                <a:solidFill>
                  <a:srgbClr val="AE0808"/>
                </a:solidFill>
                <a:effectLst/>
              </a:rPr>
              <a:t>[30-05-2022]</a:t>
            </a:r>
            <a:endParaRPr kumimoji="0" lang="pl-PL" altLang="pl-PL"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020224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397818" y="2493377"/>
            <a:ext cx="11512845" cy="30162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ctr" eaLnBrk="0" fontAlgn="base" hangingPunct="0">
              <a:spcBef>
                <a:spcPct val="0"/>
              </a:spcBef>
              <a:spcAft>
                <a:spcPct val="0"/>
              </a:spcAft>
            </a:pPr>
            <a:r>
              <a:rPr lang="pl-PL" sz="2800" b="1" cap="all" dirty="0">
                <a:solidFill>
                  <a:srgbClr val="AE0808"/>
                </a:solidFill>
              </a:rPr>
              <a:t>Obowiązki właścicieli nieruchomości </a:t>
            </a:r>
            <a:r>
              <a:rPr lang="pl-PL" sz="2800" b="1" cap="all" dirty="0" smtClean="0">
                <a:solidFill>
                  <a:srgbClr val="AE0808"/>
                </a:solidFill>
              </a:rPr>
              <a:t/>
            </a:r>
            <a:br>
              <a:rPr lang="pl-PL" sz="2800" b="1" cap="all" dirty="0" smtClean="0">
                <a:solidFill>
                  <a:srgbClr val="AE0808"/>
                </a:solidFill>
              </a:rPr>
            </a:br>
            <a:r>
              <a:rPr lang="pl-PL" sz="2800" b="1" cap="all" dirty="0" smtClean="0">
                <a:solidFill>
                  <a:srgbClr val="AE0808"/>
                </a:solidFill>
              </a:rPr>
              <a:t>związane </a:t>
            </a:r>
            <a:r>
              <a:rPr lang="pl-PL" sz="2800" b="1" cap="all" dirty="0">
                <a:solidFill>
                  <a:srgbClr val="AE0808"/>
                </a:solidFill>
              </a:rPr>
              <a:t>z przyjmowaniem pod swój dach gości z Ukrainy</a:t>
            </a:r>
          </a:p>
          <a:p>
            <a:pPr lvl="0" algn="ctr" eaLnBrk="0" fontAlgn="base" hangingPunct="0">
              <a:spcBef>
                <a:spcPct val="0"/>
              </a:spcBef>
              <a:spcAft>
                <a:spcPct val="0"/>
              </a:spcAft>
            </a:pPr>
            <a:endParaRPr lang="pl-PL" altLang="pl-PL" sz="2800" b="1" dirty="0" smtClean="0">
              <a:solidFill>
                <a:srgbClr val="AE0808"/>
              </a:solidFill>
            </a:endParaRPr>
          </a:p>
          <a:p>
            <a:pPr lvl="0" algn="ctr" eaLnBrk="0" fontAlgn="base" hangingPunct="0">
              <a:spcBef>
                <a:spcPct val="0"/>
              </a:spcBef>
              <a:spcAft>
                <a:spcPct val="0"/>
              </a:spcAft>
            </a:pPr>
            <a:r>
              <a:rPr lang="pl-PL" altLang="pl-PL" sz="2800" b="1" dirty="0" smtClean="0">
                <a:solidFill>
                  <a:srgbClr val="AE0808"/>
                </a:solidFill>
              </a:rPr>
              <a:t>Interpelacja </a:t>
            </a:r>
            <a:r>
              <a:rPr lang="pl-PL" altLang="pl-PL" sz="2800" b="1" dirty="0">
                <a:solidFill>
                  <a:srgbClr val="AE0808"/>
                </a:solidFill>
              </a:rPr>
              <a:t>nr </a:t>
            </a:r>
            <a:r>
              <a:rPr lang="pl-PL" altLang="pl-PL" sz="2800" b="1" dirty="0" smtClean="0">
                <a:solidFill>
                  <a:srgbClr val="AE0808"/>
                </a:solidFill>
              </a:rPr>
              <a:t>34724</a:t>
            </a:r>
            <a:r>
              <a:rPr lang="pl-PL" altLang="pl-PL" sz="2800" b="1" dirty="0">
                <a:solidFill>
                  <a:srgbClr val="AE0808"/>
                </a:solidFill>
              </a:rPr>
              <a:t/>
            </a:r>
            <a:br>
              <a:rPr lang="pl-PL" altLang="pl-PL" sz="2800" b="1" dirty="0">
                <a:solidFill>
                  <a:srgbClr val="AE0808"/>
                </a:solidFill>
              </a:rPr>
            </a:br>
            <a:r>
              <a:rPr lang="pl-PL" altLang="pl-PL" sz="2800" b="1" dirty="0">
                <a:solidFill>
                  <a:srgbClr val="AE0808"/>
                </a:solidFill>
              </a:rPr>
              <a:t>w sprawie </a:t>
            </a:r>
            <a:r>
              <a:rPr lang="pl-PL" sz="2800" b="1" dirty="0">
                <a:solidFill>
                  <a:srgbClr val="AE0808"/>
                </a:solidFill>
              </a:rPr>
              <a:t>pokrycia kosztów zwiększonej ilości odpadów z gospodarstw domowych w związku z przyjęciem uchodźców z </a:t>
            </a:r>
            <a:r>
              <a:rPr lang="pl-PL" sz="2800" b="1" dirty="0" smtClean="0">
                <a:solidFill>
                  <a:srgbClr val="AE0808"/>
                </a:solidFill>
              </a:rPr>
              <a:t>Ukrainy</a:t>
            </a:r>
          </a:p>
          <a:p>
            <a:pPr lvl="0" algn="ctr" eaLnBrk="0" fontAlgn="base" hangingPunct="0">
              <a:spcBef>
                <a:spcPct val="0"/>
              </a:spcBef>
              <a:spcAft>
                <a:spcPct val="0"/>
              </a:spcAft>
            </a:pPr>
            <a:r>
              <a:rPr lang="pl-PL" altLang="pl-PL" sz="2800" b="1" dirty="0" smtClean="0">
                <a:solidFill>
                  <a:srgbClr val="AE0808"/>
                </a:solidFill>
              </a:rPr>
              <a:t>[na dzień 2-09-2022 brak odpowiedzi]</a:t>
            </a:r>
            <a:endParaRPr lang="pl-PL" altLang="pl-PL" sz="2800" b="1" dirty="0">
              <a:solidFill>
                <a:srgbClr val="AE0808"/>
              </a:solidFill>
            </a:endParaRPr>
          </a:p>
        </p:txBody>
      </p:sp>
    </p:spTree>
    <p:extLst>
      <p:ext uri="{BB962C8B-B14F-4D97-AF65-F5344CB8AC3E}">
        <p14:creationId xmlns:p14="http://schemas.microsoft.com/office/powerpoint/2010/main" val="4053665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397818" y="2826830"/>
            <a:ext cx="11512845" cy="12926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a:r>
              <a:rPr lang="pl-PL" sz="2800" b="1" cap="all" dirty="0">
                <a:solidFill>
                  <a:srgbClr val="AE0808"/>
                </a:solidFill>
              </a:rPr>
              <a:t>prawidłowe modele rozliczeń w przypadku odpadowej współpracy międzygminnej opartej na modelu porozumienia </a:t>
            </a:r>
            <a:r>
              <a:rPr lang="pl-PL" sz="2800" b="1" cap="all" dirty="0" smtClean="0">
                <a:solidFill>
                  <a:srgbClr val="AE0808"/>
                </a:solidFill>
              </a:rPr>
              <a:t>międzygminnego</a:t>
            </a:r>
            <a:endParaRPr lang="pl-PL" altLang="pl-PL" sz="2800" b="1" dirty="0" smtClean="0">
              <a:solidFill>
                <a:srgbClr val="AE0808"/>
              </a:solidFill>
            </a:endParaRPr>
          </a:p>
        </p:txBody>
      </p:sp>
    </p:spTree>
    <p:extLst>
      <p:ext uri="{BB962C8B-B14F-4D97-AF65-F5344CB8AC3E}">
        <p14:creationId xmlns:p14="http://schemas.microsoft.com/office/powerpoint/2010/main" val="2266455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397818" y="1409015"/>
            <a:ext cx="11512845" cy="66479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eaLnBrk="0" fontAlgn="base" hangingPunct="0">
              <a:spcBef>
                <a:spcPct val="0"/>
              </a:spcBef>
              <a:spcAft>
                <a:spcPct val="0"/>
              </a:spcAft>
            </a:pPr>
            <a:r>
              <a:rPr lang="pl-PL" altLang="pl-PL" sz="2800" b="1" dirty="0">
                <a:solidFill>
                  <a:srgbClr val="AE0808"/>
                </a:solidFill>
              </a:rPr>
              <a:t>Interpelacja nr </a:t>
            </a:r>
            <a:r>
              <a:rPr lang="pl-PL" altLang="pl-PL" sz="2800" b="1" dirty="0" smtClean="0">
                <a:solidFill>
                  <a:srgbClr val="AE0808"/>
                </a:solidFill>
              </a:rPr>
              <a:t>34421</a:t>
            </a:r>
            <a:r>
              <a:rPr lang="pl-PL" altLang="pl-PL" sz="2800" b="1" dirty="0">
                <a:solidFill>
                  <a:srgbClr val="AE0808"/>
                </a:solidFill>
              </a:rPr>
              <a:t/>
            </a:r>
            <a:br>
              <a:rPr lang="pl-PL" altLang="pl-PL" sz="2800" b="1" dirty="0">
                <a:solidFill>
                  <a:srgbClr val="AE0808"/>
                </a:solidFill>
              </a:rPr>
            </a:br>
            <a:r>
              <a:rPr lang="pl-PL" altLang="pl-PL" sz="2800" b="1" dirty="0">
                <a:solidFill>
                  <a:srgbClr val="AE0808"/>
                </a:solidFill>
              </a:rPr>
              <a:t>w sprawie </a:t>
            </a:r>
            <a:r>
              <a:rPr lang="pl-PL" sz="2800" b="1" dirty="0">
                <a:solidFill>
                  <a:srgbClr val="AE0808"/>
                </a:solidFill>
              </a:rPr>
              <a:t>wprowadzenia zwolnienia w części z opłaty za gospodarowanie odpadami komunalnymi dla właścicieli nieruchomości zabudowanych budynkami mieszkalnymi jednorodzinnymi, w których stosowane źródło ciepła nie powoduje wytworzenia popiołu i żużli</a:t>
            </a:r>
            <a:r>
              <a:rPr lang="pl-PL" sz="2800" b="1" dirty="0"/>
              <a:t> </a:t>
            </a:r>
            <a:r>
              <a:rPr lang="pl-PL" sz="2800" b="1" dirty="0" smtClean="0"/>
              <a:t/>
            </a:r>
            <a:br>
              <a:rPr lang="pl-PL" sz="2800" b="1" dirty="0" smtClean="0"/>
            </a:br>
            <a:r>
              <a:rPr lang="pl-PL" altLang="pl-PL" sz="2800" b="1" dirty="0" smtClean="0">
                <a:solidFill>
                  <a:srgbClr val="AE0808"/>
                </a:solidFill>
              </a:rPr>
              <a:t>[21-07-2022]</a:t>
            </a:r>
          </a:p>
          <a:p>
            <a:pPr lvl="0" algn="ctr" eaLnBrk="0" fontAlgn="base" hangingPunct="0">
              <a:spcBef>
                <a:spcPct val="0"/>
              </a:spcBef>
              <a:spcAft>
                <a:spcPct val="0"/>
              </a:spcAft>
            </a:pPr>
            <a:endParaRPr lang="pl-PL" altLang="pl-PL" sz="2800" b="1" dirty="0" smtClean="0">
              <a:solidFill>
                <a:srgbClr val="AE0808"/>
              </a:solidFill>
            </a:endParaRPr>
          </a:p>
          <a:p>
            <a:pPr algn="ctr" eaLnBrk="0" fontAlgn="base" hangingPunct="0">
              <a:spcBef>
                <a:spcPct val="0"/>
              </a:spcBef>
              <a:spcAft>
                <a:spcPct val="0"/>
              </a:spcAft>
            </a:pPr>
            <a:r>
              <a:rPr lang="pl-PL" altLang="pl-PL" sz="2800" b="1" dirty="0" smtClean="0">
                <a:solidFill>
                  <a:srgbClr val="AE0808"/>
                </a:solidFill>
              </a:rPr>
              <a:t>Interpelacja nr 32790</a:t>
            </a:r>
            <a:br>
              <a:rPr lang="pl-PL" altLang="pl-PL" sz="2800" b="1" dirty="0" smtClean="0">
                <a:solidFill>
                  <a:srgbClr val="AE0808"/>
                </a:solidFill>
              </a:rPr>
            </a:br>
            <a:r>
              <a:rPr lang="pl-PL" altLang="pl-PL" sz="2800" b="1" dirty="0">
                <a:solidFill>
                  <a:srgbClr val="AE0808"/>
                </a:solidFill>
              </a:rPr>
              <a:t>w sprawie </a:t>
            </a:r>
            <a:r>
              <a:rPr lang="pl-PL" sz="2800" b="1" dirty="0">
                <a:solidFill>
                  <a:srgbClr val="AE0808"/>
                </a:solidFill>
              </a:rPr>
              <a:t>możliwości zmniejszenia opłat za gospodarowanie odpadami dla gospodarstw domowych, które mają źródło ciepła niewytwarzające popiołu ani żużla </a:t>
            </a:r>
            <a:endParaRPr lang="pl-PL" sz="2800" b="1" dirty="0" smtClean="0">
              <a:solidFill>
                <a:srgbClr val="AE0808"/>
              </a:solidFill>
            </a:endParaRPr>
          </a:p>
          <a:p>
            <a:pPr algn="ctr" eaLnBrk="0" fontAlgn="base" hangingPunct="0">
              <a:spcBef>
                <a:spcPct val="0"/>
              </a:spcBef>
              <a:spcAft>
                <a:spcPct val="0"/>
              </a:spcAft>
            </a:pPr>
            <a:r>
              <a:rPr lang="pl-PL" altLang="pl-PL" sz="2800" b="1" dirty="0" smtClean="0">
                <a:solidFill>
                  <a:srgbClr val="AE0808"/>
                </a:solidFill>
              </a:rPr>
              <a:t>[22-04-2022]</a:t>
            </a:r>
          </a:p>
          <a:p>
            <a:pPr lvl="0" algn="ctr" eaLnBrk="0" fontAlgn="base" hangingPunct="0">
              <a:spcBef>
                <a:spcPct val="0"/>
              </a:spcBef>
              <a:spcAft>
                <a:spcPct val="0"/>
              </a:spcAft>
            </a:pPr>
            <a:endParaRPr lang="pl-PL" altLang="pl-PL" sz="3200" b="1" dirty="0">
              <a:solidFill>
                <a:srgbClr val="AE0808"/>
              </a:solidFill>
            </a:endParaRPr>
          </a:p>
          <a:p>
            <a:pPr lvl="0" algn="ctr" eaLnBrk="0" fontAlgn="base" hangingPunct="0">
              <a:spcBef>
                <a:spcPct val="0"/>
              </a:spcBef>
              <a:spcAft>
                <a:spcPct val="0"/>
              </a:spcAft>
            </a:pPr>
            <a:endParaRPr lang="pl-PL" altLang="pl-PL" sz="3200" b="1" dirty="0">
              <a:solidFill>
                <a:srgbClr val="AE0808"/>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altLang="pl-PL"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22033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397818" y="2145851"/>
            <a:ext cx="11512845" cy="34470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eaLnBrk="0" fontAlgn="base" hangingPunct="0">
              <a:spcBef>
                <a:spcPct val="0"/>
              </a:spcBef>
              <a:spcAft>
                <a:spcPct val="0"/>
              </a:spcAft>
            </a:pPr>
            <a:r>
              <a:rPr lang="pl-PL" altLang="pl-PL" sz="3200" b="1" dirty="0">
                <a:solidFill>
                  <a:srgbClr val="AE0808"/>
                </a:solidFill>
              </a:rPr>
              <a:t>Interpelacja nr 35015</a:t>
            </a:r>
            <a:br>
              <a:rPr lang="pl-PL" altLang="pl-PL" sz="3200" b="1" dirty="0">
                <a:solidFill>
                  <a:srgbClr val="AE0808"/>
                </a:solidFill>
              </a:rPr>
            </a:br>
            <a:r>
              <a:rPr lang="pl-PL" altLang="pl-PL" sz="3200" b="1" dirty="0">
                <a:solidFill>
                  <a:srgbClr val="AE0808"/>
                </a:solidFill>
              </a:rPr>
              <a:t>w sprawie </a:t>
            </a:r>
            <a:r>
              <a:rPr lang="pl-PL" sz="3200" b="1" dirty="0">
                <a:solidFill>
                  <a:srgbClr val="AE0808"/>
                </a:solidFill>
              </a:rPr>
              <a:t>prac legislacyjnych dotyczących rozszerzonej odpowiedzialności producenta za opakowania i braku jednolitych rozwiązań systemowych w obszarze obowiązkowego skupu opakowań </a:t>
            </a:r>
            <a:r>
              <a:rPr lang="pl-PL" sz="3200" b="1" dirty="0" smtClean="0">
                <a:solidFill>
                  <a:srgbClr val="AE0808"/>
                </a:solidFill>
              </a:rPr>
              <a:t>zwrotnych</a:t>
            </a:r>
          </a:p>
          <a:p>
            <a:pPr lvl="0" algn="ctr" eaLnBrk="0" fontAlgn="base" hangingPunct="0">
              <a:spcBef>
                <a:spcPct val="0"/>
              </a:spcBef>
              <a:spcAft>
                <a:spcPct val="0"/>
              </a:spcAft>
            </a:pPr>
            <a:r>
              <a:rPr lang="pl-PL" altLang="pl-PL" sz="3200" b="1" dirty="0" smtClean="0">
                <a:solidFill>
                  <a:srgbClr val="AE0808"/>
                </a:solidFill>
              </a:rPr>
              <a:t>[24-08-2022]</a:t>
            </a:r>
            <a:endParaRPr lang="pl-PL" altLang="pl-PL" sz="3200" b="1" dirty="0">
              <a:solidFill>
                <a:srgbClr val="AE0808"/>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altLang="pl-PL"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797903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397818" y="2638293"/>
            <a:ext cx="11512845"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3200" b="1" i="0" u="none" strike="noStrike" cap="none" normalizeH="0" baseline="0" dirty="0" smtClean="0">
                <a:ln>
                  <a:noFill/>
                </a:ln>
                <a:solidFill>
                  <a:srgbClr val="AE0808"/>
                </a:solidFill>
                <a:effectLst/>
              </a:rPr>
              <a:t>Interpelacja nr 35206</a:t>
            </a:r>
            <a:br>
              <a:rPr kumimoji="0" lang="pl-PL" altLang="pl-PL" sz="3200" b="1" i="0" u="none" strike="noStrike" cap="none" normalizeH="0" baseline="0" dirty="0" smtClean="0">
                <a:ln>
                  <a:noFill/>
                </a:ln>
                <a:solidFill>
                  <a:srgbClr val="AE0808"/>
                </a:solidFill>
                <a:effectLst/>
              </a:rPr>
            </a:br>
            <a:r>
              <a:rPr kumimoji="0" lang="pl-PL" altLang="pl-PL" sz="3200" b="1" i="0" u="none" strike="noStrike" cap="none" normalizeH="0" baseline="0" dirty="0" smtClean="0">
                <a:ln>
                  <a:noFill/>
                </a:ln>
                <a:solidFill>
                  <a:srgbClr val="AE0808"/>
                </a:solidFill>
                <a:effectLst/>
              </a:rPr>
              <a:t>w sprawie zastąpienia plastikowych worków na odpady </a:t>
            </a:r>
            <a:br>
              <a:rPr kumimoji="0" lang="pl-PL" altLang="pl-PL" sz="3200" b="1" i="0" u="none" strike="noStrike" cap="none" normalizeH="0" baseline="0" dirty="0" smtClean="0">
                <a:ln>
                  <a:noFill/>
                </a:ln>
                <a:solidFill>
                  <a:srgbClr val="AE0808"/>
                </a:solidFill>
                <a:effectLst/>
              </a:rPr>
            </a:br>
            <a:r>
              <a:rPr kumimoji="0" lang="pl-PL" altLang="pl-PL" sz="3200" b="1" i="0" u="none" strike="noStrike" cap="none" normalizeH="0" baseline="0" dirty="0" smtClean="0">
                <a:ln>
                  <a:noFill/>
                </a:ln>
                <a:solidFill>
                  <a:srgbClr val="AE0808"/>
                </a:solidFill>
                <a:effectLst/>
              </a:rPr>
              <a:t>workami biodegradowalnymi</a:t>
            </a:r>
          </a:p>
          <a:p>
            <a:pPr marL="0" marR="0" lvl="0" indent="0" algn="ctr" defTabSz="914400" rtl="0" eaLnBrk="0" fontAlgn="base" latinLnBrk="0" hangingPunct="0">
              <a:lnSpc>
                <a:spcPct val="100000"/>
              </a:lnSpc>
              <a:spcBef>
                <a:spcPct val="0"/>
              </a:spcBef>
              <a:spcAft>
                <a:spcPct val="0"/>
              </a:spcAft>
              <a:buClrTx/>
              <a:buSzTx/>
              <a:buFontTx/>
              <a:buNone/>
              <a:tabLst/>
            </a:pPr>
            <a:r>
              <a:rPr lang="pl-PL" altLang="pl-PL" sz="3200" b="1" dirty="0" smtClean="0">
                <a:solidFill>
                  <a:srgbClr val="AE0808"/>
                </a:solidFill>
              </a:rPr>
              <a:t>[28-08-2022]</a:t>
            </a:r>
            <a:endParaRPr kumimoji="0" lang="pl-PL" altLang="pl-PL" sz="3200" b="1" i="0" u="none" strike="noStrike" cap="none" normalizeH="0" baseline="0" dirty="0" smtClean="0">
              <a:ln>
                <a:noFill/>
              </a:ln>
              <a:solidFill>
                <a:srgbClr val="AE0808"/>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altLang="pl-PL"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887432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397818" y="2638294"/>
            <a:ext cx="11512845"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eaLnBrk="0" fontAlgn="base" hangingPunct="0">
              <a:spcBef>
                <a:spcPct val="0"/>
              </a:spcBef>
              <a:spcAft>
                <a:spcPct val="0"/>
              </a:spcAft>
            </a:pPr>
            <a:r>
              <a:rPr kumimoji="0" lang="pl-PL" altLang="pl-PL" sz="3200" b="1" i="0" u="none" strike="noStrike" cap="none" normalizeH="0" baseline="0" dirty="0" smtClean="0">
                <a:ln>
                  <a:noFill/>
                </a:ln>
                <a:solidFill>
                  <a:srgbClr val="AE0808"/>
                </a:solidFill>
                <a:effectLst/>
              </a:rPr>
              <a:t>Interpelacja nr 33019</a:t>
            </a:r>
            <a:br>
              <a:rPr kumimoji="0" lang="pl-PL" altLang="pl-PL" sz="3200" b="1" i="0" u="none" strike="noStrike" cap="none" normalizeH="0" baseline="0" dirty="0" smtClean="0">
                <a:ln>
                  <a:noFill/>
                </a:ln>
                <a:solidFill>
                  <a:srgbClr val="AE0808"/>
                </a:solidFill>
                <a:effectLst/>
              </a:rPr>
            </a:br>
            <a:r>
              <a:rPr lang="pl-PL" altLang="pl-PL" sz="3200" b="1" dirty="0">
                <a:solidFill>
                  <a:srgbClr val="AE0808"/>
                </a:solidFill>
              </a:rPr>
              <a:t>w sprawie </a:t>
            </a:r>
            <a:r>
              <a:rPr lang="pl-PL" sz="3200" b="1" dirty="0">
                <a:solidFill>
                  <a:srgbClr val="AE0808"/>
                </a:solidFill>
              </a:rPr>
              <a:t>rozszerzenia przepisów odnośnie do kompostowania odpadów </a:t>
            </a:r>
            <a:endParaRPr lang="pl-PL" sz="3200" b="1" dirty="0" smtClean="0">
              <a:solidFill>
                <a:srgbClr val="AE0808"/>
              </a:solidFill>
            </a:endParaRPr>
          </a:p>
          <a:p>
            <a:pPr lvl="0" algn="ctr" eaLnBrk="0" fontAlgn="base" hangingPunct="0">
              <a:spcBef>
                <a:spcPct val="0"/>
              </a:spcBef>
              <a:spcAft>
                <a:spcPct val="0"/>
              </a:spcAft>
            </a:pPr>
            <a:r>
              <a:rPr lang="pl-PL" altLang="pl-PL" sz="3200" b="1" dirty="0" smtClean="0">
                <a:solidFill>
                  <a:srgbClr val="AE0808"/>
                </a:solidFill>
              </a:rPr>
              <a:t>[06-05-2022]</a:t>
            </a:r>
            <a:endParaRPr kumimoji="0" lang="pl-PL" altLang="pl-PL" sz="3200" b="1" i="0" u="none" strike="noStrike" cap="none" normalizeH="0" baseline="0" dirty="0" smtClean="0">
              <a:ln>
                <a:noFill/>
              </a:ln>
              <a:solidFill>
                <a:srgbClr val="AE0808"/>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altLang="pl-PL"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875667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397818" y="2884516"/>
            <a:ext cx="11512845" cy="19697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eaLnBrk="0" fontAlgn="base" hangingPunct="0">
              <a:spcBef>
                <a:spcPct val="0"/>
              </a:spcBef>
              <a:spcAft>
                <a:spcPct val="0"/>
              </a:spcAft>
            </a:pPr>
            <a:r>
              <a:rPr kumimoji="0" lang="pl-PL" altLang="pl-PL" sz="3200" b="1" i="0" u="none" strike="noStrike" cap="none" normalizeH="0" baseline="0" dirty="0" smtClean="0">
                <a:ln>
                  <a:noFill/>
                </a:ln>
                <a:solidFill>
                  <a:srgbClr val="AE0808"/>
                </a:solidFill>
                <a:effectLst/>
              </a:rPr>
              <a:t>Interpelacja nr </a:t>
            </a:r>
            <a:r>
              <a:rPr lang="pl-PL" altLang="pl-PL" sz="3200" b="1" dirty="0">
                <a:solidFill>
                  <a:srgbClr val="AE0808"/>
                </a:solidFill>
              </a:rPr>
              <a:t>35815</a:t>
            </a:r>
            <a:br>
              <a:rPr lang="pl-PL" altLang="pl-PL" sz="3200" b="1" dirty="0">
                <a:solidFill>
                  <a:srgbClr val="AE0808"/>
                </a:solidFill>
              </a:rPr>
            </a:br>
            <a:r>
              <a:rPr lang="pl-PL" sz="3200" b="1" dirty="0">
                <a:solidFill>
                  <a:srgbClr val="AE0808"/>
                </a:solidFill>
              </a:rPr>
              <a:t>w sprawie zakresu implementacji ROP</a:t>
            </a:r>
          </a:p>
          <a:p>
            <a:pPr lvl="0" algn="ctr" eaLnBrk="0" fontAlgn="base" hangingPunct="0">
              <a:spcBef>
                <a:spcPct val="0"/>
              </a:spcBef>
              <a:spcAft>
                <a:spcPct val="0"/>
              </a:spcAft>
            </a:pPr>
            <a:r>
              <a:rPr lang="pl-PL" altLang="pl-PL" sz="3200" b="1" dirty="0" smtClean="0">
                <a:solidFill>
                  <a:srgbClr val="AE0808"/>
                </a:solidFill>
              </a:rPr>
              <a:t>[04-10-2022]</a:t>
            </a:r>
            <a:endParaRPr kumimoji="0" lang="pl-PL" altLang="pl-PL" sz="3200" b="1" i="0" u="none" strike="noStrike" cap="none" normalizeH="0" baseline="0" dirty="0" smtClean="0">
              <a:ln>
                <a:noFill/>
              </a:ln>
              <a:solidFill>
                <a:srgbClr val="AE0808"/>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altLang="pl-PL"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729736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46229" y="1422400"/>
            <a:ext cx="11564434" cy="6001643"/>
          </a:xfrm>
          <a:prstGeom prst="rect">
            <a:avLst/>
          </a:prstGeom>
        </p:spPr>
        <p:txBody>
          <a:bodyPr wrap="square">
            <a:spAutoFit/>
          </a:bodyPr>
          <a:lstStyle/>
          <a:p>
            <a:pPr algn="just"/>
            <a:r>
              <a:rPr lang="pl-PL" sz="2400" b="1" dirty="0">
                <a:solidFill>
                  <a:srgbClr val="FF0000"/>
                </a:solidFill>
                <a:effectLst>
                  <a:outerShdw blurRad="38100" dist="38100" dir="2700000" algn="tl">
                    <a:srgbClr val="000000">
                      <a:alpha val="43137"/>
                    </a:srgbClr>
                  </a:outerShdw>
                </a:effectLst>
              </a:rPr>
              <a:t>Dla osiągnięcia celów założonych w polityce ochrony środowiska</a:t>
            </a:r>
            <a:r>
              <a:rPr lang="pl-PL" sz="2400" dirty="0"/>
              <a:t>, </a:t>
            </a:r>
            <a:endParaRPr lang="pl-PL" sz="2400" dirty="0" smtClean="0"/>
          </a:p>
          <a:p>
            <a:pPr algn="just"/>
            <a:endParaRPr lang="pl-PL" sz="2400" dirty="0"/>
          </a:p>
          <a:p>
            <a:pPr algn="just"/>
            <a:r>
              <a:rPr lang="pl-PL" sz="2400" dirty="0" smtClean="0"/>
              <a:t>oddzielenia </a:t>
            </a:r>
            <a:r>
              <a:rPr lang="pl-PL" sz="2400" dirty="0"/>
              <a:t>tendencji wzrostu ilości wytwarzanych odpadów i ich wpływu na środowisko </a:t>
            </a:r>
            <a:r>
              <a:rPr lang="pl-PL" sz="2400" dirty="0" smtClean="0"/>
              <a:t/>
            </a:r>
            <a:br>
              <a:rPr lang="pl-PL" sz="2400" dirty="0" smtClean="0"/>
            </a:br>
            <a:r>
              <a:rPr lang="pl-PL" sz="2400" dirty="0" smtClean="0"/>
              <a:t>od </a:t>
            </a:r>
            <a:r>
              <a:rPr lang="pl-PL" sz="2400" dirty="0"/>
              <a:t>tendencji wzrostu gospodarczego kraju, </a:t>
            </a:r>
            <a:endParaRPr lang="pl-PL" sz="2400" dirty="0" smtClean="0"/>
          </a:p>
          <a:p>
            <a:pPr algn="just"/>
            <a:endParaRPr lang="pl-PL" sz="2400" dirty="0"/>
          </a:p>
          <a:p>
            <a:pPr algn="just"/>
            <a:r>
              <a:rPr lang="pl-PL" sz="2400" dirty="0" smtClean="0"/>
              <a:t>wdrażania </a:t>
            </a:r>
            <a:r>
              <a:rPr lang="pl-PL" sz="2400" dirty="0"/>
              <a:t>hierarchii sposobów postępowania z odpadami oraz zasady samowystarczalności i bliskości, </a:t>
            </a:r>
            <a:endParaRPr lang="pl-PL" sz="2400" dirty="0" smtClean="0"/>
          </a:p>
          <a:p>
            <a:pPr algn="just"/>
            <a:endParaRPr lang="pl-PL" sz="2400" dirty="0"/>
          </a:p>
          <a:p>
            <a:pPr algn="just"/>
            <a:r>
              <a:rPr lang="pl-PL" sz="2400" dirty="0" smtClean="0"/>
              <a:t>a </a:t>
            </a:r>
            <a:r>
              <a:rPr lang="pl-PL" sz="2400" dirty="0"/>
              <a:t>także utworzenia i utrzymania w kraju </a:t>
            </a:r>
            <a:r>
              <a:rPr lang="pl-PL" sz="2400" b="1" dirty="0">
                <a:solidFill>
                  <a:srgbClr val="FF0000"/>
                </a:solidFill>
                <a:effectLst>
                  <a:outerShdw blurRad="38100" dist="38100" dir="2700000" algn="tl">
                    <a:srgbClr val="000000">
                      <a:alpha val="43137"/>
                    </a:srgbClr>
                  </a:outerShdw>
                </a:effectLst>
              </a:rPr>
              <a:t>zintegrowanej</a:t>
            </a:r>
            <a:r>
              <a:rPr lang="pl-PL" sz="2400" dirty="0">
                <a:solidFill>
                  <a:srgbClr val="FF0000"/>
                </a:solidFill>
                <a:effectLst>
                  <a:outerShdw blurRad="38100" dist="38100" dir="2700000" algn="tl">
                    <a:srgbClr val="000000">
                      <a:alpha val="43137"/>
                    </a:srgbClr>
                  </a:outerShdw>
                </a:effectLst>
              </a:rPr>
              <a:t> </a:t>
            </a:r>
            <a:r>
              <a:rPr lang="pl-PL" sz="2400" dirty="0"/>
              <a:t>i wystarczającej sieci instalacji gospodarowania odpadami, spełniających wymagania ochrony środowiska, </a:t>
            </a:r>
            <a:endParaRPr lang="pl-PL" sz="2400" dirty="0" smtClean="0"/>
          </a:p>
          <a:p>
            <a:pPr algn="just"/>
            <a:endParaRPr lang="pl-PL" sz="2400" dirty="0"/>
          </a:p>
          <a:p>
            <a:pPr algn="just"/>
            <a:r>
              <a:rPr lang="pl-PL" sz="2400" dirty="0" smtClean="0"/>
              <a:t>opracowuje </a:t>
            </a:r>
            <a:r>
              <a:rPr lang="pl-PL" sz="2400" dirty="0"/>
              <a:t>się plany gospodarki odpadami</a:t>
            </a:r>
            <a:r>
              <a:rPr lang="pl-PL" sz="2400" dirty="0" smtClean="0"/>
              <a:t>.</a:t>
            </a:r>
          </a:p>
          <a:p>
            <a:pPr algn="just"/>
            <a:endParaRPr lang="pl-PL" sz="2400" dirty="0"/>
          </a:p>
          <a:p>
            <a:pPr algn="r"/>
            <a:r>
              <a:rPr lang="pl-PL" sz="2400" dirty="0" smtClean="0">
                <a:solidFill>
                  <a:srgbClr val="333333"/>
                </a:solidFill>
              </a:rPr>
              <a:t>Ustawa o odpadach</a:t>
            </a:r>
            <a:endParaRPr lang="pl-PL" sz="2400" dirty="0">
              <a:solidFill>
                <a:srgbClr val="333333"/>
              </a:solidFill>
            </a:endParaRPr>
          </a:p>
          <a:p>
            <a:r>
              <a:rPr lang="pl-PL" sz="2400" dirty="0"/>
              <a:t/>
            </a:r>
            <a:br>
              <a:rPr lang="pl-PL" sz="2400" dirty="0"/>
            </a:br>
            <a:endParaRPr lang="pl-PL" sz="2400" dirty="0"/>
          </a:p>
        </p:txBody>
      </p:sp>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2647782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397818" y="1407189"/>
            <a:ext cx="11512845" cy="49244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eaLnBrk="0" fontAlgn="base" hangingPunct="0">
              <a:spcBef>
                <a:spcPct val="0"/>
              </a:spcBef>
              <a:spcAft>
                <a:spcPct val="0"/>
              </a:spcAft>
            </a:pPr>
            <a:r>
              <a:rPr kumimoji="0" lang="pl-PL" altLang="pl-PL" sz="3200" b="1" i="0" u="none" strike="noStrike" cap="none" normalizeH="0" baseline="0" dirty="0" smtClean="0">
                <a:ln>
                  <a:noFill/>
                </a:ln>
                <a:solidFill>
                  <a:srgbClr val="AE0808"/>
                </a:solidFill>
                <a:effectLst/>
              </a:rPr>
              <a:t>Interpelacja nr </a:t>
            </a:r>
            <a:r>
              <a:rPr lang="pl-PL" altLang="pl-PL" sz="3200" b="1" dirty="0">
                <a:solidFill>
                  <a:srgbClr val="AE0808"/>
                </a:solidFill>
              </a:rPr>
              <a:t>36285</a:t>
            </a:r>
            <a:br>
              <a:rPr lang="pl-PL" altLang="pl-PL" sz="3200" b="1" dirty="0">
                <a:solidFill>
                  <a:srgbClr val="AE0808"/>
                </a:solidFill>
              </a:rPr>
            </a:br>
            <a:r>
              <a:rPr lang="pl-PL" sz="3200" b="1" dirty="0">
                <a:solidFill>
                  <a:srgbClr val="AE0808"/>
                </a:solidFill>
              </a:rPr>
              <a:t>w sprawie możliwości przetwarzania odpadów o kodzie 17 09 04 (zmieszane odpady z budowy, remontów i demontażu inne niż wymienione w 17 09 01, 17 09 02 i 17 09 03) poprzez ich unieszkodliwianie na składowisku odpadów w perspektywie zmian ustawy o odpadach, które wejdą w życie od dnia 1 stycznia 2023 r., dokonanych ustawą z dnia 17 listopada 2021 r. o zmianie ustawy o odpadach oraz niektórych innych </a:t>
            </a:r>
            <a:r>
              <a:rPr lang="pl-PL" sz="3200" b="1" dirty="0" smtClean="0">
                <a:solidFill>
                  <a:srgbClr val="AE0808"/>
                </a:solidFill>
              </a:rPr>
              <a:t>ustaw</a:t>
            </a:r>
          </a:p>
          <a:p>
            <a:pPr lvl="0" algn="ctr" eaLnBrk="0" fontAlgn="base" hangingPunct="0">
              <a:spcBef>
                <a:spcPct val="0"/>
              </a:spcBef>
              <a:spcAft>
                <a:spcPct val="0"/>
              </a:spcAft>
            </a:pPr>
            <a:r>
              <a:rPr lang="pl-PL" altLang="pl-PL" sz="3200" b="1" dirty="0" smtClean="0">
                <a:solidFill>
                  <a:srgbClr val="AE0808"/>
                </a:solidFill>
              </a:rPr>
              <a:t>[na dzień 01-11-2022 brak odpowiedzi]</a:t>
            </a:r>
            <a:endParaRPr lang="pl-PL" altLang="pl-PL" sz="3200" b="1" dirty="0">
              <a:solidFill>
                <a:srgbClr val="AE0808"/>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altLang="pl-PL"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129403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397818" y="1568261"/>
            <a:ext cx="11512845" cy="52322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eaLnBrk="0" fontAlgn="base" hangingPunct="0">
              <a:spcBef>
                <a:spcPct val="0"/>
              </a:spcBef>
              <a:spcAft>
                <a:spcPct val="0"/>
              </a:spcAft>
            </a:pPr>
            <a:r>
              <a:rPr kumimoji="0" lang="pl-PL" altLang="pl-PL" sz="2800" b="1" i="0" u="none" strike="noStrike" cap="none" normalizeH="0" baseline="0" dirty="0" smtClean="0">
                <a:ln>
                  <a:noFill/>
                </a:ln>
                <a:solidFill>
                  <a:srgbClr val="AE0808"/>
                </a:solidFill>
                <a:effectLst/>
              </a:rPr>
              <a:t>UCHWAŁA NSA</a:t>
            </a:r>
            <a:br>
              <a:rPr kumimoji="0" lang="pl-PL" altLang="pl-PL" sz="2800" b="1" i="0" u="none" strike="noStrike" cap="none" normalizeH="0" baseline="0" dirty="0" smtClean="0">
                <a:ln>
                  <a:noFill/>
                </a:ln>
                <a:solidFill>
                  <a:srgbClr val="AE0808"/>
                </a:solidFill>
                <a:effectLst/>
              </a:rPr>
            </a:br>
            <a:r>
              <a:rPr kumimoji="0" lang="pl-PL" altLang="pl-PL" sz="2800" b="1" i="0" u="none" strike="noStrike" cap="none" normalizeH="0" baseline="0" dirty="0" smtClean="0">
                <a:ln>
                  <a:noFill/>
                </a:ln>
                <a:solidFill>
                  <a:srgbClr val="AE0808"/>
                </a:solidFill>
                <a:effectLst/>
              </a:rPr>
              <a:t>Z DNIA 9 VI 2022</a:t>
            </a:r>
          </a:p>
          <a:p>
            <a:pPr lvl="0" algn="ctr" eaLnBrk="0" fontAlgn="base" hangingPunct="0">
              <a:spcBef>
                <a:spcPct val="0"/>
              </a:spcBef>
              <a:spcAft>
                <a:spcPct val="0"/>
              </a:spcAft>
            </a:pPr>
            <a:r>
              <a:rPr lang="pl-PL" altLang="pl-PL" sz="2800" b="1" dirty="0" smtClean="0">
                <a:solidFill>
                  <a:srgbClr val="AE0808"/>
                </a:solidFill>
              </a:rPr>
              <a:t>SYGN. III OPS 1/21</a:t>
            </a:r>
          </a:p>
          <a:p>
            <a:pPr lvl="0" algn="ctr" eaLnBrk="0" fontAlgn="base" hangingPunct="0">
              <a:spcBef>
                <a:spcPct val="0"/>
              </a:spcBef>
              <a:spcAft>
                <a:spcPct val="0"/>
              </a:spcAft>
            </a:pPr>
            <a:endParaRPr kumimoji="0" lang="pl-PL" altLang="pl-PL" sz="2800" b="1" i="0" u="none" strike="noStrike" cap="none" normalizeH="0" baseline="0" dirty="0">
              <a:ln>
                <a:noFill/>
              </a:ln>
              <a:solidFill>
                <a:srgbClr val="AE0808"/>
              </a:solidFill>
              <a:effectLst/>
            </a:endParaRPr>
          </a:p>
          <a:p>
            <a:pPr lvl="0" algn="just" eaLnBrk="0" fontAlgn="base" hangingPunct="0">
              <a:spcBef>
                <a:spcPct val="0"/>
              </a:spcBef>
              <a:spcAft>
                <a:spcPct val="0"/>
              </a:spcAft>
            </a:pPr>
            <a:r>
              <a:rPr lang="pl-PL" sz="2800" dirty="0" smtClean="0"/>
              <a:t>Do postępowań </a:t>
            </a:r>
            <a:r>
              <a:rPr lang="pl-PL" sz="2800" dirty="0"/>
              <a:t>administracyjnych w przedmiocie nałożenia administracyjnych kar pieniężnych, o których mowa w przepisach Rozdziału 4d ustawy z dnia 13 września 1996 r. o utrzymaniu czystości i porządku w gminach (</a:t>
            </a:r>
            <a:r>
              <a:rPr lang="pl-PL" sz="2800" dirty="0" err="1"/>
              <a:t>t.j</a:t>
            </a:r>
            <a:r>
              <a:rPr lang="pl-PL" sz="2800" dirty="0"/>
              <a:t>.: Dz. U. z 2021 r., poz. 888 ze zm.), </a:t>
            </a:r>
            <a:endParaRPr lang="pl-PL" sz="2800" dirty="0" smtClean="0"/>
          </a:p>
          <a:p>
            <a:pPr lvl="0" algn="ctr" eaLnBrk="0" fontAlgn="base" hangingPunct="0">
              <a:spcBef>
                <a:spcPct val="0"/>
              </a:spcBef>
              <a:spcAft>
                <a:spcPct val="0"/>
              </a:spcAft>
            </a:pPr>
            <a:r>
              <a:rPr lang="pl-PL" sz="2800" b="1" dirty="0" smtClean="0">
                <a:solidFill>
                  <a:srgbClr val="FF0000"/>
                </a:solidFill>
                <a:effectLst>
                  <a:outerShdw blurRad="38100" dist="38100" dir="2700000" algn="tl">
                    <a:srgbClr val="000000">
                      <a:alpha val="43137"/>
                    </a:srgbClr>
                  </a:outerShdw>
                </a:effectLst>
              </a:rPr>
              <a:t>stosuje </a:t>
            </a:r>
            <a:r>
              <a:rPr lang="pl-PL" sz="2800" b="1" dirty="0">
                <a:solidFill>
                  <a:srgbClr val="FF0000"/>
                </a:solidFill>
                <a:effectLst>
                  <a:outerShdw blurRad="38100" dist="38100" dir="2700000" algn="tl">
                    <a:srgbClr val="000000">
                      <a:alpha val="43137"/>
                    </a:srgbClr>
                  </a:outerShdw>
                </a:effectLst>
              </a:rPr>
              <a:t>się </a:t>
            </a:r>
            <a:endParaRPr lang="pl-PL" sz="2800" b="1" dirty="0" smtClean="0">
              <a:solidFill>
                <a:srgbClr val="FF0000"/>
              </a:solidFill>
              <a:effectLst>
                <a:outerShdw blurRad="38100" dist="38100" dir="2700000" algn="tl">
                  <a:srgbClr val="000000">
                    <a:alpha val="43137"/>
                  </a:srgbClr>
                </a:outerShdw>
              </a:effectLst>
            </a:endParaRPr>
          </a:p>
          <a:p>
            <a:pPr lvl="0" algn="just" eaLnBrk="0" fontAlgn="base" hangingPunct="0">
              <a:spcBef>
                <a:spcPct val="0"/>
              </a:spcBef>
              <a:spcAft>
                <a:spcPct val="0"/>
              </a:spcAft>
            </a:pPr>
            <a:r>
              <a:rPr lang="pl-PL" sz="2800" dirty="0" smtClean="0"/>
              <a:t>art</a:t>
            </a:r>
            <a:r>
              <a:rPr lang="pl-PL" sz="2800" dirty="0"/>
              <a:t>. 189 f ustawy z dnia 14 czerwca 1960 r. Kodeks postępowania administracyjnego (</a:t>
            </a:r>
            <a:r>
              <a:rPr lang="pl-PL" sz="2800" dirty="0" err="1"/>
              <a:t>t.j</a:t>
            </a:r>
            <a:r>
              <a:rPr lang="pl-PL" sz="2800" dirty="0"/>
              <a:t>.: Dz. U. z 2021 r., poz. 735 ze zm</a:t>
            </a:r>
            <a:r>
              <a:rPr lang="pl-PL" sz="2800" dirty="0" smtClean="0"/>
              <a:t>.)</a:t>
            </a:r>
            <a:endParaRPr kumimoji="0" lang="pl-PL" altLang="pl-PL" sz="2800" b="1" i="0" u="none" strike="noStrike" cap="none" normalizeH="0" baseline="0" dirty="0" smtClean="0">
              <a:ln>
                <a:noFill/>
              </a:ln>
              <a:solidFill>
                <a:srgbClr val="AE0808"/>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altLang="pl-PL"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326822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46229" y="149415"/>
            <a:ext cx="11564434" cy="1075022"/>
            <a:chOff x="346229" y="149415"/>
            <a:chExt cx="11564434" cy="1075022"/>
          </a:xfrm>
        </p:grpSpPr>
        <p:grpSp>
          <p:nvGrpSpPr>
            <p:cNvPr id="12" name="Grupa 11"/>
            <p:cNvGrpSpPr/>
            <p:nvPr/>
          </p:nvGrpSpPr>
          <p:grpSpPr>
            <a:xfrm>
              <a:off x="346229" y="149415"/>
              <a:ext cx="11564434" cy="800952"/>
              <a:chOff x="346229" y="185274"/>
              <a:chExt cx="11564434" cy="800952"/>
            </a:xfrm>
          </p:grpSpPr>
          <p:pic>
            <p:nvPicPr>
              <p:cNvPr id="14" name="Obraz 13"/>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5" name="Obraz 14"/>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Rectangle 1"/>
          <p:cNvSpPr>
            <a:spLocks noChangeArrowheads="1"/>
          </p:cNvSpPr>
          <p:nvPr/>
        </p:nvSpPr>
        <p:spPr bwMode="auto">
          <a:xfrm>
            <a:off x="397818" y="1554219"/>
            <a:ext cx="11512845" cy="52937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ctr" eaLnBrk="0" fontAlgn="base" hangingPunct="0">
              <a:spcBef>
                <a:spcPct val="0"/>
              </a:spcBef>
              <a:spcAft>
                <a:spcPct val="0"/>
              </a:spcAft>
            </a:pPr>
            <a:r>
              <a:rPr lang="pl-PL" altLang="pl-PL" sz="2800" b="1" dirty="0" smtClean="0">
                <a:solidFill>
                  <a:srgbClr val="AE0808"/>
                </a:solidFill>
              </a:rPr>
              <a:t>WYROK </a:t>
            </a:r>
            <a:r>
              <a:rPr kumimoji="0" lang="pl-PL" altLang="pl-PL" sz="2800" b="1" i="0" u="none" strike="noStrike" cap="none" normalizeH="0" baseline="0" dirty="0" smtClean="0">
                <a:ln>
                  <a:noFill/>
                </a:ln>
                <a:solidFill>
                  <a:srgbClr val="AE0808"/>
                </a:solidFill>
                <a:effectLst/>
              </a:rPr>
              <a:t>NSA</a:t>
            </a:r>
            <a:br>
              <a:rPr kumimoji="0" lang="pl-PL" altLang="pl-PL" sz="2800" b="1" i="0" u="none" strike="noStrike" cap="none" normalizeH="0" baseline="0" dirty="0" smtClean="0">
                <a:ln>
                  <a:noFill/>
                </a:ln>
                <a:solidFill>
                  <a:srgbClr val="AE0808"/>
                </a:solidFill>
                <a:effectLst/>
              </a:rPr>
            </a:br>
            <a:r>
              <a:rPr kumimoji="0" lang="pl-PL" altLang="pl-PL" sz="2800" b="1" i="0" u="none" strike="noStrike" cap="none" normalizeH="0" baseline="0" dirty="0" smtClean="0">
                <a:ln>
                  <a:noFill/>
                </a:ln>
                <a:solidFill>
                  <a:srgbClr val="AE0808"/>
                </a:solidFill>
                <a:effectLst/>
              </a:rPr>
              <a:t>Z DNIA 7-06-2022</a:t>
            </a:r>
          </a:p>
          <a:p>
            <a:pPr lvl="0" algn="ctr" eaLnBrk="0" fontAlgn="base" hangingPunct="0">
              <a:spcBef>
                <a:spcPct val="0"/>
              </a:spcBef>
              <a:spcAft>
                <a:spcPct val="0"/>
              </a:spcAft>
            </a:pPr>
            <a:r>
              <a:rPr lang="pl-PL" altLang="pl-PL" sz="2800" b="1" dirty="0" smtClean="0">
                <a:solidFill>
                  <a:srgbClr val="AE0808"/>
                </a:solidFill>
              </a:rPr>
              <a:t>SYGN. III OSK 5164/21</a:t>
            </a:r>
          </a:p>
          <a:p>
            <a:pPr lvl="0" algn="just" eaLnBrk="0" fontAlgn="base" hangingPunct="0">
              <a:spcBef>
                <a:spcPct val="0"/>
              </a:spcBef>
              <a:spcAft>
                <a:spcPct val="0"/>
              </a:spcAft>
            </a:pPr>
            <a:endParaRPr lang="pl-PL" sz="2000" dirty="0" smtClean="0"/>
          </a:p>
          <a:p>
            <a:pPr lvl="0" algn="just" eaLnBrk="0" fontAlgn="base" hangingPunct="0">
              <a:spcBef>
                <a:spcPct val="0"/>
              </a:spcBef>
              <a:spcAft>
                <a:spcPct val="0"/>
              </a:spcAft>
            </a:pPr>
            <a:r>
              <a:rPr lang="pl-PL" sz="2000" dirty="0" smtClean="0"/>
              <a:t>Gmina (…) miała </a:t>
            </a:r>
            <a:r>
              <a:rPr lang="pl-PL" sz="2000" dirty="0"/>
              <a:t>obowiązek tak zorganizować odbiór odpadów, aby z każdej zamieszkanej nieruchomości były one odbierane. </a:t>
            </a:r>
            <a:endParaRPr lang="pl-PL" sz="2000" dirty="0" smtClean="0"/>
          </a:p>
          <a:p>
            <a:pPr lvl="0" algn="just" eaLnBrk="0" fontAlgn="base" hangingPunct="0">
              <a:spcBef>
                <a:spcPct val="0"/>
              </a:spcBef>
              <a:spcAft>
                <a:spcPct val="0"/>
              </a:spcAft>
            </a:pPr>
            <a:endParaRPr lang="pl-PL" sz="2000" dirty="0"/>
          </a:p>
          <a:p>
            <a:pPr lvl="0" algn="just" eaLnBrk="0" fontAlgn="base" hangingPunct="0">
              <a:spcBef>
                <a:spcPct val="0"/>
              </a:spcBef>
              <a:spcAft>
                <a:spcPct val="0"/>
              </a:spcAft>
            </a:pPr>
            <a:r>
              <a:rPr lang="pl-PL" sz="2000" dirty="0" smtClean="0"/>
              <a:t>Możliwość </a:t>
            </a:r>
            <a:r>
              <a:rPr lang="pl-PL" sz="2000" dirty="0"/>
              <a:t>dostarczenia odpadów przez mieszkańca do punktu ich zbiórki stanowi tylko dodatkowy sposób ich pozbycia się przez właściciela i nie może ten sposób być traktowany jako jedyny ani nawet jako </a:t>
            </a:r>
            <a:r>
              <a:rPr lang="pl-PL" sz="2000" dirty="0" smtClean="0"/>
              <a:t>podstawowy</a:t>
            </a:r>
          </a:p>
          <a:p>
            <a:pPr lvl="0" algn="just" eaLnBrk="0" fontAlgn="base" hangingPunct="0">
              <a:spcBef>
                <a:spcPct val="0"/>
              </a:spcBef>
              <a:spcAft>
                <a:spcPct val="0"/>
              </a:spcAft>
            </a:pPr>
            <a:endParaRPr kumimoji="0" lang="pl-PL" altLang="pl-PL" sz="2000" b="0" i="0" u="none" strike="noStrike" cap="none" normalizeH="0" baseline="0" dirty="0">
              <a:ln>
                <a:noFill/>
              </a:ln>
              <a:solidFill>
                <a:schemeClr val="tx1"/>
              </a:solidFill>
              <a:effectLst/>
            </a:endParaRPr>
          </a:p>
          <a:p>
            <a:pPr lvl="0" algn="just" eaLnBrk="0" fontAlgn="base" hangingPunct="0">
              <a:spcBef>
                <a:spcPct val="0"/>
              </a:spcBef>
              <a:spcAft>
                <a:spcPct val="0"/>
              </a:spcAft>
            </a:pPr>
            <a:r>
              <a:rPr lang="pl-PL" sz="2000" dirty="0"/>
              <a:t>Nie można uznać, że w ramach uiszczanej opłaty przez mieszkańca bioodpady są odbierane z nieruchomości zabudowanej tylko w okresie tzw. wegetatywnym roślin, natomiast poza tym okresem odpady te nie są odbierane, a sam mieszkaniec może je dostarczać do punktu </a:t>
            </a:r>
            <a:r>
              <a:rPr lang="pl-PL" sz="2000" dirty="0" smtClean="0"/>
              <a:t>odbioru</a:t>
            </a:r>
          </a:p>
          <a:p>
            <a:pPr lvl="0" algn="just" eaLnBrk="0" fontAlgn="base" hangingPunct="0">
              <a:spcBef>
                <a:spcPct val="0"/>
              </a:spcBef>
              <a:spcAft>
                <a:spcPct val="0"/>
              </a:spcAft>
            </a:pPr>
            <a:endParaRPr kumimoji="0" lang="pl-PL" altLang="pl-PL" sz="2000" b="0" i="0" u="none" strike="noStrike" cap="none" normalizeH="0" baseline="0" dirty="0">
              <a:ln>
                <a:noFill/>
              </a:ln>
              <a:solidFill>
                <a:schemeClr val="tx1"/>
              </a:solidFill>
              <a:effectLst/>
            </a:endParaRPr>
          </a:p>
          <a:p>
            <a:pPr lvl="0" algn="just" eaLnBrk="0" fontAlgn="base" hangingPunct="0">
              <a:spcBef>
                <a:spcPct val="0"/>
              </a:spcBef>
              <a:spcAft>
                <a:spcPct val="0"/>
              </a:spcAft>
            </a:pPr>
            <a:r>
              <a:rPr lang="pl-PL" sz="2000" dirty="0"/>
              <a:t>zawsze gmina ma obowiązek zorganizowania odbierania bioodpadów z miejsc ich wytwarzania, natomiast nie zawsze ma obowiązek ich obowiązkowego przyjmowania w punkcie selektywnego zbierania odpadów.</a:t>
            </a:r>
            <a:endParaRPr kumimoji="0" lang="pl-PL" altLang="pl-PL"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57999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3" name="pole tekstowe 2"/>
          <p:cNvSpPr txBox="1"/>
          <p:nvPr/>
        </p:nvSpPr>
        <p:spPr>
          <a:xfrm>
            <a:off x="346229" y="1422400"/>
            <a:ext cx="11490171" cy="923330"/>
          </a:xfrm>
          <a:prstGeom prst="rect">
            <a:avLst/>
          </a:prstGeom>
          <a:noFill/>
        </p:spPr>
        <p:txBody>
          <a:bodyPr wrap="square" rtlCol="0">
            <a:spAutoFit/>
          </a:bodyPr>
          <a:lstStyle/>
          <a:p>
            <a:pPr algn="ctr"/>
            <a:r>
              <a:rPr lang="pl-PL" b="1" dirty="0" smtClean="0">
                <a:effectLst>
                  <a:outerShdw blurRad="38100" dist="38100" dir="2700000" algn="tl">
                    <a:srgbClr val="000000">
                      <a:alpha val="43137"/>
                    </a:srgbClr>
                  </a:outerShdw>
                </a:effectLst>
              </a:rPr>
              <a:t>Z prac Zespołu do </a:t>
            </a:r>
            <a:r>
              <a:rPr lang="pl-PL" b="1" dirty="0">
                <a:effectLst>
                  <a:outerShdw blurRad="38100" dist="38100" dir="2700000" algn="tl">
                    <a:srgbClr val="000000">
                      <a:alpha val="43137"/>
                    </a:srgbClr>
                  </a:outerShdw>
                </a:effectLst>
              </a:rPr>
              <a:t>spraw systemowych rozwiązań w zakresie gospodarki odpadami </a:t>
            </a:r>
            <a:r>
              <a:rPr lang="pl-PL" b="1" dirty="0" smtClean="0">
                <a:effectLst>
                  <a:outerShdw blurRad="38100" dist="38100" dir="2700000" algn="tl">
                    <a:srgbClr val="000000">
                      <a:alpha val="43137"/>
                    </a:srgbClr>
                  </a:outerShdw>
                </a:effectLst>
              </a:rPr>
              <a:t/>
            </a:r>
            <a:br>
              <a:rPr lang="pl-PL" b="1" dirty="0" smtClean="0">
                <a:effectLst>
                  <a:outerShdw blurRad="38100" dist="38100" dir="2700000" algn="tl">
                    <a:srgbClr val="000000">
                      <a:alpha val="43137"/>
                    </a:srgbClr>
                  </a:outerShdw>
                </a:effectLst>
              </a:rPr>
            </a:br>
            <a:r>
              <a:rPr lang="pl-PL" b="1" dirty="0" smtClean="0">
                <a:effectLst>
                  <a:outerShdw blurRad="38100" dist="38100" dir="2700000" algn="tl">
                    <a:srgbClr val="000000">
                      <a:alpha val="43137"/>
                    </a:srgbClr>
                  </a:outerShdw>
                </a:effectLst>
              </a:rPr>
              <a:t>przy </a:t>
            </a:r>
            <a:r>
              <a:rPr lang="pl-PL" b="1" dirty="0">
                <a:effectLst>
                  <a:outerShdw blurRad="38100" dist="38100" dir="2700000" algn="tl">
                    <a:srgbClr val="000000">
                      <a:alpha val="43137"/>
                    </a:srgbClr>
                  </a:outerShdw>
                </a:effectLst>
              </a:rPr>
              <a:t>Ministrze Klimatu i </a:t>
            </a:r>
            <a:r>
              <a:rPr lang="pl-PL" b="1" dirty="0" smtClean="0">
                <a:effectLst>
                  <a:outerShdw blurRad="38100" dist="38100" dir="2700000" algn="tl">
                    <a:srgbClr val="000000">
                      <a:alpha val="43137"/>
                    </a:srgbClr>
                  </a:outerShdw>
                </a:effectLst>
              </a:rPr>
              <a:t>Środowiska:</a:t>
            </a:r>
            <a:endParaRPr lang="pl-PL" b="1" dirty="0">
              <a:effectLst>
                <a:outerShdw blurRad="38100" dist="38100" dir="2700000" algn="tl">
                  <a:srgbClr val="000000">
                    <a:alpha val="43137"/>
                  </a:srgbClr>
                </a:outerShdw>
              </a:effectLst>
            </a:endParaRPr>
          </a:p>
          <a:p>
            <a:r>
              <a:rPr lang="pl-PL" dirty="0" smtClean="0"/>
              <a:t> </a:t>
            </a:r>
            <a:endParaRPr lang="pl-PL" dirty="0"/>
          </a:p>
        </p:txBody>
      </p:sp>
      <p:graphicFrame>
        <p:nvGraphicFramePr>
          <p:cNvPr id="5" name="Tabela 4"/>
          <p:cNvGraphicFramePr>
            <a:graphicFrameLocks noGrp="1"/>
          </p:cNvGraphicFramePr>
          <p:nvPr>
            <p:extLst>
              <p:ext uri="{D42A27DB-BD31-4B8C-83A1-F6EECF244321}">
                <p14:modId xmlns:p14="http://schemas.microsoft.com/office/powerpoint/2010/main" val="4211163655"/>
              </p:ext>
            </p:extLst>
          </p:nvPr>
        </p:nvGraphicFramePr>
        <p:xfrm>
          <a:off x="4205300" y="2345730"/>
          <a:ext cx="5181337" cy="4450080"/>
        </p:xfrm>
        <a:graphic>
          <a:graphicData uri="http://schemas.openxmlformats.org/drawingml/2006/table">
            <a:tbl>
              <a:tblPr firstRow="1" bandRow="1">
                <a:tableStyleId>{5940675A-B579-460E-94D1-54222C63F5DA}</a:tableStyleId>
              </a:tblPr>
              <a:tblGrid>
                <a:gridCol w="1351280"/>
                <a:gridCol w="3830057"/>
              </a:tblGrid>
              <a:tr h="370840">
                <a:tc>
                  <a:txBody>
                    <a:bodyPr/>
                    <a:lstStyle/>
                    <a:p>
                      <a:pPr algn="ctr"/>
                      <a:r>
                        <a:rPr lang="pl-PL" b="1" dirty="0" smtClean="0">
                          <a:effectLst>
                            <a:outerShdw blurRad="38100" dist="38100" dir="2700000" algn="tl">
                              <a:srgbClr val="000000">
                                <a:alpha val="43137"/>
                              </a:srgbClr>
                            </a:outerShdw>
                          </a:effectLst>
                        </a:rPr>
                        <a:t>Posiedzenie</a:t>
                      </a:r>
                      <a:endParaRPr lang="pl-PL" b="1" dirty="0">
                        <a:effectLst>
                          <a:outerShdw blurRad="38100" dist="38100" dir="2700000" algn="tl">
                            <a:srgbClr val="000000">
                              <a:alpha val="43137"/>
                            </a:srgbClr>
                          </a:outerShdw>
                        </a:effectLst>
                      </a:endParaRPr>
                    </a:p>
                  </a:txBody>
                  <a:tcPr/>
                </a:tc>
                <a:tc>
                  <a:txBody>
                    <a:bodyPr/>
                    <a:lstStyle/>
                    <a:p>
                      <a:pPr algn="ctr"/>
                      <a:r>
                        <a:rPr lang="pl-PL" b="1" dirty="0" smtClean="0">
                          <a:effectLst>
                            <a:outerShdw blurRad="38100" dist="38100" dir="2700000" algn="tl">
                              <a:srgbClr val="000000">
                                <a:alpha val="43137"/>
                              </a:srgbClr>
                            </a:outerShdw>
                          </a:effectLst>
                        </a:rPr>
                        <a:t>Data</a:t>
                      </a:r>
                      <a:endParaRPr lang="pl-PL" b="1" dirty="0">
                        <a:effectLst>
                          <a:outerShdw blurRad="38100" dist="38100" dir="2700000" algn="tl">
                            <a:srgbClr val="000000">
                              <a:alpha val="43137"/>
                            </a:srgbClr>
                          </a:outerShdw>
                        </a:effectLst>
                      </a:endParaRPr>
                    </a:p>
                  </a:txBody>
                  <a:tcPr/>
                </a:tc>
              </a:tr>
              <a:tr h="370840">
                <a:tc>
                  <a:txBody>
                    <a:bodyPr/>
                    <a:lstStyle/>
                    <a:p>
                      <a:r>
                        <a:rPr lang="pl-PL" smtClean="0"/>
                        <a:t>I</a:t>
                      </a:r>
                      <a:endParaRPr lang="pl-PL" dirty="0" smtClean="0"/>
                    </a:p>
                  </a:txBody>
                  <a:tcPr/>
                </a:tc>
                <a:tc>
                  <a:txBody>
                    <a:bodyPr/>
                    <a:lstStyle/>
                    <a:p>
                      <a:r>
                        <a:rPr lang="pl-PL" dirty="0" smtClean="0"/>
                        <a:t>14 XII 2020</a:t>
                      </a:r>
                      <a:endParaRPr lang="pl-PL" dirty="0"/>
                    </a:p>
                  </a:txBody>
                  <a:tcPr/>
                </a:tc>
              </a:tr>
              <a:tr h="370840">
                <a:tc>
                  <a:txBody>
                    <a:bodyPr/>
                    <a:lstStyle/>
                    <a:p>
                      <a:r>
                        <a:rPr lang="pl-PL" dirty="0" smtClean="0"/>
                        <a:t>II</a:t>
                      </a:r>
                      <a:endParaRPr lang="pl-PL" dirty="0"/>
                    </a:p>
                  </a:txBody>
                  <a:tcPr/>
                </a:tc>
                <a:tc>
                  <a:txBody>
                    <a:bodyPr/>
                    <a:lstStyle/>
                    <a:p>
                      <a:r>
                        <a:rPr lang="pl-PL" dirty="0" smtClean="0"/>
                        <a:t>11 II 2021</a:t>
                      </a:r>
                      <a:endParaRPr lang="pl-PL" dirty="0"/>
                    </a:p>
                  </a:txBody>
                  <a:tcPr/>
                </a:tc>
              </a:tr>
              <a:tr h="370840">
                <a:tc>
                  <a:txBody>
                    <a:bodyPr/>
                    <a:lstStyle/>
                    <a:p>
                      <a:r>
                        <a:rPr lang="pl-PL" dirty="0" smtClean="0"/>
                        <a:t>III</a:t>
                      </a:r>
                      <a:endParaRPr lang="pl-PL" dirty="0"/>
                    </a:p>
                  </a:txBody>
                  <a:tcPr/>
                </a:tc>
                <a:tc>
                  <a:txBody>
                    <a:bodyPr/>
                    <a:lstStyle/>
                    <a:p>
                      <a:r>
                        <a:rPr lang="pl-PL" dirty="0" smtClean="0"/>
                        <a:t>26 V 2021 </a:t>
                      </a:r>
                      <a:endParaRPr lang="pl-PL" dirty="0"/>
                    </a:p>
                  </a:txBody>
                  <a:tcPr/>
                </a:tc>
              </a:tr>
              <a:tr h="370840">
                <a:tc>
                  <a:txBody>
                    <a:bodyPr/>
                    <a:lstStyle/>
                    <a:p>
                      <a:r>
                        <a:rPr lang="pl-PL" dirty="0" smtClean="0"/>
                        <a:t>IV</a:t>
                      </a:r>
                      <a:endParaRPr lang="pl-PL" dirty="0"/>
                    </a:p>
                  </a:txBody>
                  <a:tcPr/>
                </a:tc>
                <a:tc>
                  <a:txBody>
                    <a:bodyPr/>
                    <a:lstStyle/>
                    <a:p>
                      <a:r>
                        <a:rPr lang="pl-PL" dirty="0" smtClean="0"/>
                        <a:t>31 VIII 2021</a:t>
                      </a:r>
                      <a:endParaRPr lang="pl-PL" dirty="0"/>
                    </a:p>
                  </a:txBody>
                  <a:tcPr/>
                </a:tc>
              </a:tr>
              <a:tr h="370840">
                <a:tc>
                  <a:txBody>
                    <a:bodyPr/>
                    <a:lstStyle/>
                    <a:p>
                      <a:r>
                        <a:rPr lang="pl-PL" dirty="0" smtClean="0"/>
                        <a:t>V</a:t>
                      </a:r>
                      <a:endParaRPr lang="pl-PL" dirty="0"/>
                    </a:p>
                  </a:txBody>
                  <a:tcPr/>
                </a:tc>
                <a:tc>
                  <a:txBody>
                    <a:bodyPr/>
                    <a:lstStyle/>
                    <a:p>
                      <a:r>
                        <a:rPr lang="pl-PL" dirty="0" smtClean="0"/>
                        <a:t>22 IX 2021</a:t>
                      </a:r>
                      <a:endParaRPr lang="pl-PL" dirty="0"/>
                    </a:p>
                  </a:txBody>
                  <a:tcPr/>
                </a:tc>
              </a:tr>
              <a:tr h="370840">
                <a:tc>
                  <a:txBody>
                    <a:bodyPr/>
                    <a:lstStyle/>
                    <a:p>
                      <a:r>
                        <a:rPr lang="pl-PL" dirty="0" smtClean="0"/>
                        <a:t>VI</a:t>
                      </a:r>
                      <a:endParaRPr lang="pl-PL" dirty="0"/>
                    </a:p>
                  </a:txBody>
                  <a:tcPr/>
                </a:tc>
                <a:tc>
                  <a:txBody>
                    <a:bodyPr/>
                    <a:lstStyle/>
                    <a:p>
                      <a:r>
                        <a:rPr lang="pl-PL" dirty="0" smtClean="0"/>
                        <a:t>7 XII 2021</a:t>
                      </a:r>
                      <a:endParaRPr lang="pl-PL" dirty="0"/>
                    </a:p>
                  </a:txBody>
                  <a:tcPr/>
                </a:tc>
              </a:tr>
              <a:tr h="370840">
                <a:tc>
                  <a:txBody>
                    <a:bodyPr/>
                    <a:lstStyle/>
                    <a:p>
                      <a:r>
                        <a:rPr lang="pl-PL" dirty="0" smtClean="0"/>
                        <a:t>VII</a:t>
                      </a:r>
                      <a:endParaRPr lang="pl-PL" dirty="0"/>
                    </a:p>
                  </a:txBody>
                  <a:tcPr/>
                </a:tc>
                <a:tc>
                  <a:txBody>
                    <a:bodyPr/>
                    <a:lstStyle/>
                    <a:p>
                      <a:r>
                        <a:rPr lang="pl-PL" dirty="0" smtClean="0"/>
                        <a:t>10 V</a:t>
                      </a:r>
                      <a:r>
                        <a:rPr lang="pl-PL" baseline="0" dirty="0" smtClean="0"/>
                        <a:t> 2022</a:t>
                      </a:r>
                      <a:endParaRPr lang="pl-PL" dirty="0"/>
                    </a:p>
                  </a:txBody>
                  <a:tcPr/>
                </a:tc>
              </a:tr>
              <a:tr h="370840">
                <a:tc>
                  <a:txBody>
                    <a:bodyPr/>
                    <a:lstStyle/>
                    <a:p>
                      <a:r>
                        <a:rPr lang="pl-PL" dirty="0" smtClean="0"/>
                        <a:t>VIII</a:t>
                      </a:r>
                      <a:endParaRPr lang="pl-PL" dirty="0"/>
                    </a:p>
                  </a:txBody>
                  <a:tcPr/>
                </a:tc>
                <a:tc>
                  <a:txBody>
                    <a:bodyPr/>
                    <a:lstStyle/>
                    <a:p>
                      <a:r>
                        <a:rPr lang="pl-PL" dirty="0" smtClean="0"/>
                        <a:t>24 VI 2022</a:t>
                      </a:r>
                      <a:endParaRPr lang="pl-PL" dirty="0"/>
                    </a:p>
                  </a:txBody>
                  <a:tcPr/>
                </a:tc>
              </a:tr>
              <a:tr h="370840">
                <a:tc>
                  <a:txBody>
                    <a:bodyPr/>
                    <a:lstStyle/>
                    <a:p>
                      <a:r>
                        <a:rPr lang="pl-PL" dirty="0" smtClean="0"/>
                        <a:t>IX</a:t>
                      </a:r>
                      <a:endParaRPr lang="pl-PL" dirty="0"/>
                    </a:p>
                  </a:txBody>
                  <a:tcPr/>
                </a:tc>
                <a:tc>
                  <a:txBody>
                    <a:bodyPr/>
                    <a:lstStyle/>
                    <a:p>
                      <a:r>
                        <a:rPr lang="pl-PL" dirty="0" smtClean="0"/>
                        <a:t>18 VII 2022</a:t>
                      </a:r>
                      <a:endParaRPr lang="pl-PL" dirty="0"/>
                    </a:p>
                  </a:txBody>
                  <a:tcPr/>
                </a:tc>
              </a:tr>
              <a:tr h="370840">
                <a:tc>
                  <a:txBody>
                    <a:bodyPr/>
                    <a:lstStyle/>
                    <a:p>
                      <a:r>
                        <a:rPr lang="pl-PL" dirty="0" smtClean="0"/>
                        <a:t>X</a:t>
                      </a:r>
                      <a:endParaRPr lang="pl-PL" dirty="0"/>
                    </a:p>
                  </a:txBody>
                  <a:tcPr/>
                </a:tc>
                <a:tc>
                  <a:txBody>
                    <a:bodyPr/>
                    <a:lstStyle/>
                    <a:p>
                      <a:r>
                        <a:rPr lang="pl-PL" dirty="0" smtClean="0"/>
                        <a:t>7 IX 2022</a:t>
                      </a:r>
                      <a:endParaRPr lang="pl-PL" dirty="0"/>
                    </a:p>
                  </a:txBody>
                  <a:tcPr/>
                </a:tc>
              </a:tr>
              <a:tr h="370840">
                <a:tc>
                  <a:txBody>
                    <a:bodyPr/>
                    <a:lstStyle/>
                    <a:p>
                      <a:r>
                        <a:rPr lang="pl-PL" dirty="0" smtClean="0"/>
                        <a:t>XI</a:t>
                      </a:r>
                      <a:endParaRPr lang="pl-PL" dirty="0"/>
                    </a:p>
                  </a:txBody>
                  <a:tcPr/>
                </a:tc>
                <a:tc>
                  <a:txBody>
                    <a:bodyPr/>
                    <a:lstStyle/>
                    <a:p>
                      <a:r>
                        <a:rPr lang="pl-PL" dirty="0" smtClean="0"/>
                        <a:t>24 X 2022</a:t>
                      </a:r>
                      <a:endParaRPr lang="pl-PL" dirty="0"/>
                    </a:p>
                  </a:txBody>
                  <a:tcPr/>
                </a:tc>
              </a:tr>
            </a:tbl>
          </a:graphicData>
        </a:graphic>
      </p:graphicFrame>
    </p:spTree>
    <p:extLst>
      <p:ext uri="{BB962C8B-B14F-4D97-AF65-F5344CB8AC3E}">
        <p14:creationId xmlns:p14="http://schemas.microsoft.com/office/powerpoint/2010/main" val="3638801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3" name="pole tekstowe 2"/>
          <p:cNvSpPr txBox="1"/>
          <p:nvPr/>
        </p:nvSpPr>
        <p:spPr>
          <a:xfrm>
            <a:off x="346229" y="1422400"/>
            <a:ext cx="11490171" cy="923330"/>
          </a:xfrm>
          <a:prstGeom prst="rect">
            <a:avLst/>
          </a:prstGeom>
          <a:noFill/>
        </p:spPr>
        <p:txBody>
          <a:bodyPr wrap="square" rtlCol="0">
            <a:spAutoFit/>
          </a:bodyPr>
          <a:lstStyle/>
          <a:p>
            <a:pPr algn="ctr"/>
            <a:r>
              <a:rPr lang="pl-PL" b="1" dirty="0" smtClean="0">
                <a:effectLst>
                  <a:outerShdw blurRad="38100" dist="38100" dir="2700000" algn="tl">
                    <a:srgbClr val="000000">
                      <a:alpha val="43137"/>
                    </a:srgbClr>
                  </a:outerShdw>
                </a:effectLst>
              </a:rPr>
              <a:t>Z prac Zespołu do </a:t>
            </a:r>
            <a:r>
              <a:rPr lang="pl-PL" b="1" dirty="0">
                <a:effectLst>
                  <a:outerShdw blurRad="38100" dist="38100" dir="2700000" algn="tl">
                    <a:srgbClr val="000000">
                      <a:alpha val="43137"/>
                    </a:srgbClr>
                  </a:outerShdw>
                </a:effectLst>
              </a:rPr>
              <a:t>spraw systemowych rozwiązań w zakresie gospodarki odpadami </a:t>
            </a:r>
            <a:r>
              <a:rPr lang="pl-PL" b="1" dirty="0" smtClean="0">
                <a:effectLst>
                  <a:outerShdw blurRad="38100" dist="38100" dir="2700000" algn="tl">
                    <a:srgbClr val="000000">
                      <a:alpha val="43137"/>
                    </a:srgbClr>
                  </a:outerShdw>
                </a:effectLst>
              </a:rPr>
              <a:t/>
            </a:r>
            <a:br>
              <a:rPr lang="pl-PL" b="1" dirty="0" smtClean="0">
                <a:effectLst>
                  <a:outerShdw blurRad="38100" dist="38100" dir="2700000" algn="tl">
                    <a:srgbClr val="000000">
                      <a:alpha val="43137"/>
                    </a:srgbClr>
                  </a:outerShdw>
                </a:effectLst>
              </a:rPr>
            </a:br>
            <a:r>
              <a:rPr lang="pl-PL" b="1" dirty="0" smtClean="0">
                <a:effectLst>
                  <a:outerShdw blurRad="38100" dist="38100" dir="2700000" algn="tl">
                    <a:srgbClr val="000000">
                      <a:alpha val="43137"/>
                    </a:srgbClr>
                  </a:outerShdw>
                </a:effectLst>
              </a:rPr>
              <a:t>przy </a:t>
            </a:r>
            <a:r>
              <a:rPr lang="pl-PL" b="1" dirty="0">
                <a:effectLst>
                  <a:outerShdw blurRad="38100" dist="38100" dir="2700000" algn="tl">
                    <a:srgbClr val="000000">
                      <a:alpha val="43137"/>
                    </a:srgbClr>
                  </a:outerShdw>
                </a:effectLst>
              </a:rPr>
              <a:t>Ministrze Klimatu i </a:t>
            </a:r>
            <a:r>
              <a:rPr lang="pl-PL" b="1" dirty="0" smtClean="0">
                <a:effectLst>
                  <a:outerShdw blurRad="38100" dist="38100" dir="2700000" algn="tl">
                    <a:srgbClr val="000000">
                      <a:alpha val="43137"/>
                    </a:srgbClr>
                  </a:outerShdw>
                </a:effectLst>
              </a:rPr>
              <a:t>Środowiska:</a:t>
            </a:r>
            <a:endParaRPr lang="pl-PL" b="1" dirty="0">
              <a:effectLst>
                <a:outerShdw blurRad="38100" dist="38100" dir="2700000" algn="tl">
                  <a:srgbClr val="000000">
                    <a:alpha val="43137"/>
                  </a:srgbClr>
                </a:outerShdw>
              </a:effectLst>
            </a:endParaRPr>
          </a:p>
          <a:p>
            <a:r>
              <a:rPr lang="pl-PL" dirty="0" smtClean="0"/>
              <a:t> </a:t>
            </a:r>
            <a:endParaRPr lang="pl-PL" dirty="0"/>
          </a:p>
        </p:txBody>
      </p:sp>
      <p:graphicFrame>
        <p:nvGraphicFramePr>
          <p:cNvPr id="2" name="Diagram 1"/>
          <p:cNvGraphicFramePr/>
          <p:nvPr>
            <p:extLst>
              <p:ext uri="{D42A27DB-BD31-4B8C-83A1-F6EECF244321}">
                <p14:modId xmlns:p14="http://schemas.microsoft.com/office/powerpoint/2010/main" val="2131603891"/>
              </p:ext>
            </p:extLst>
          </p:nvPr>
        </p:nvGraphicFramePr>
        <p:xfrm>
          <a:off x="346229" y="2543692"/>
          <a:ext cx="11490171" cy="41314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43802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pole tekstowe 1"/>
          <p:cNvSpPr txBox="1"/>
          <p:nvPr/>
        </p:nvSpPr>
        <p:spPr>
          <a:xfrm>
            <a:off x="346229" y="2834640"/>
            <a:ext cx="11469851" cy="1446550"/>
          </a:xfrm>
          <a:prstGeom prst="rect">
            <a:avLst/>
          </a:prstGeom>
          <a:noFill/>
        </p:spPr>
        <p:txBody>
          <a:bodyPr wrap="square" rtlCol="0">
            <a:spAutoFit/>
          </a:bodyPr>
          <a:lstStyle/>
          <a:p>
            <a:pPr algn="ctr"/>
            <a:r>
              <a:rPr lang="pl-PL" sz="8800" b="1" dirty="0">
                <a:solidFill>
                  <a:srgbClr val="F86725"/>
                </a:solidFill>
                <a:effectLst>
                  <a:outerShdw blurRad="38100" dist="38100" dir="2700000" algn="tl">
                    <a:srgbClr val="000000">
                      <a:alpha val="43137"/>
                    </a:srgbClr>
                  </a:outerShdw>
                </a:effectLst>
                <a:latin typeface="+mj-lt"/>
                <a:ea typeface="+mj-ea"/>
                <a:cs typeface="+mj-cs"/>
              </a:rPr>
              <a:t>ROP</a:t>
            </a:r>
          </a:p>
        </p:txBody>
      </p:sp>
    </p:spTree>
    <p:extLst>
      <p:ext uri="{BB962C8B-B14F-4D97-AF65-F5344CB8AC3E}">
        <p14:creationId xmlns:p14="http://schemas.microsoft.com/office/powerpoint/2010/main" val="4179895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919536" y="3842172"/>
            <a:ext cx="8496944" cy="2539157"/>
          </a:xfrm>
          <a:prstGeom prst="rect">
            <a:avLst/>
          </a:prstGeom>
          <a:noFill/>
          <a:ln w="9525">
            <a:noFill/>
            <a:miter lim="800000"/>
            <a:headEnd/>
            <a:tailEnd/>
          </a:ln>
        </p:spPr>
        <p:txBody>
          <a:bodyPr wrap="square">
            <a:spAutoFit/>
          </a:bodyPr>
          <a:lstStyle/>
          <a:p>
            <a:pPr algn="ctr">
              <a:lnSpc>
                <a:spcPct val="150000"/>
              </a:lnSpc>
            </a:pPr>
            <a:r>
              <a:rPr lang="pl-PL" b="1" dirty="0">
                <a:solidFill>
                  <a:srgbClr val="F86725"/>
                </a:solidFill>
                <a:latin typeface="Tahoma" pitchFamily="34" charset="0"/>
              </a:rPr>
              <a:t>MACIEJ KIEŁBUS</a:t>
            </a:r>
          </a:p>
          <a:p>
            <a:pPr algn="ctr">
              <a:lnSpc>
                <a:spcPct val="150000"/>
              </a:lnSpc>
            </a:pPr>
            <a:r>
              <a:rPr lang="pl-PL" b="1" dirty="0">
                <a:latin typeface="Tahoma" pitchFamily="34" charset="0"/>
              </a:rPr>
              <a:t>DR KRYSTIAN ZIEMSKI &amp; PARTNERS KANCELARIA PRAWNA SP. K.</a:t>
            </a:r>
            <a:endParaRPr lang="pl-PL" dirty="0">
              <a:latin typeface="Tahoma" pitchFamily="34" charset="0"/>
            </a:endParaRPr>
          </a:p>
          <a:p>
            <a:pPr algn="ctr">
              <a:lnSpc>
                <a:spcPct val="150000"/>
              </a:lnSpc>
            </a:pPr>
            <a:r>
              <a:rPr lang="pl-PL" sz="1400" dirty="0">
                <a:latin typeface="Tahoma" pitchFamily="34" charset="0"/>
              </a:rPr>
              <a:t>ul. Strusia 10, 60-711 Poznań</a:t>
            </a:r>
            <a:endParaRPr lang="en-US" sz="1400" dirty="0">
              <a:latin typeface="Tahoma" pitchFamily="34" charset="0"/>
            </a:endParaRPr>
          </a:p>
          <a:p>
            <a:pPr algn="ctr">
              <a:lnSpc>
                <a:spcPct val="150000"/>
              </a:lnSpc>
            </a:pPr>
            <a:r>
              <a:rPr lang="en-US" sz="1400" dirty="0">
                <a:latin typeface="Tahoma" pitchFamily="34" charset="0"/>
              </a:rPr>
              <a:t>tel. (48) 061 866 26 28, fax (48) 061 865 82 56</a:t>
            </a:r>
          </a:p>
          <a:p>
            <a:pPr algn="ctr">
              <a:lnSpc>
                <a:spcPct val="150000"/>
              </a:lnSpc>
            </a:pPr>
            <a:r>
              <a:rPr lang="en-US" sz="1400" dirty="0">
                <a:latin typeface="Tahoma" pitchFamily="34" charset="0"/>
              </a:rPr>
              <a:t>e-mail: </a:t>
            </a:r>
            <a:r>
              <a:rPr lang="pl-PL" sz="1400" dirty="0" err="1" smtClean="0">
                <a:latin typeface="Tahoma" pitchFamily="34" charset="0"/>
              </a:rPr>
              <a:t>maciej.kielbus</a:t>
            </a:r>
            <a:r>
              <a:rPr lang="en-US" sz="1400" dirty="0" smtClean="0">
                <a:latin typeface="Tahoma" pitchFamily="34" charset="0"/>
              </a:rPr>
              <a:t>@ziemski.com.pl</a:t>
            </a:r>
            <a:r>
              <a:rPr lang="pl-PL" sz="1400" dirty="0">
                <a:latin typeface="Tahoma" pitchFamily="34" charset="0"/>
              </a:rPr>
              <a:t/>
            </a:r>
            <a:br>
              <a:rPr lang="pl-PL" sz="1400" dirty="0">
                <a:latin typeface="Tahoma" pitchFamily="34" charset="0"/>
              </a:rPr>
            </a:br>
            <a:r>
              <a:rPr lang="en-US" sz="1400" dirty="0" err="1">
                <a:latin typeface="Tahoma" pitchFamily="34" charset="0"/>
              </a:rPr>
              <a:t>www.ziemski.com.pl</a:t>
            </a:r>
            <a:endParaRPr lang="en-US" sz="1400" dirty="0">
              <a:latin typeface="Tahoma" pitchFamily="34" charset="0"/>
            </a:endParaRPr>
          </a:p>
          <a:p>
            <a:pPr algn="ctr">
              <a:lnSpc>
                <a:spcPct val="150000"/>
              </a:lnSpc>
            </a:pPr>
            <a:r>
              <a:rPr lang="en-US" sz="1400" dirty="0" err="1">
                <a:solidFill>
                  <a:srgbClr val="000000"/>
                </a:solidFill>
                <a:latin typeface="Tahoma" pitchFamily="34" charset="0"/>
              </a:rPr>
              <a:t>www.prawodlasamorzadu.pl</a:t>
            </a:r>
            <a:endParaRPr lang="pl-PL" sz="2400" dirty="0">
              <a:solidFill>
                <a:srgbClr val="000000"/>
              </a:solidFill>
              <a:latin typeface="Tahoma" pitchFamily="34" charset="0"/>
            </a:endParaRPr>
          </a:p>
        </p:txBody>
      </p:sp>
      <p:sp>
        <p:nvSpPr>
          <p:cNvPr id="2053" name="Text Box 5"/>
          <p:cNvSpPr txBox="1">
            <a:spLocks noChangeArrowheads="1"/>
          </p:cNvSpPr>
          <p:nvPr/>
        </p:nvSpPr>
        <p:spPr bwMode="auto">
          <a:xfrm>
            <a:off x="5735638" y="1989138"/>
            <a:ext cx="4343400" cy="457200"/>
          </a:xfrm>
          <a:prstGeom prst="rect">
            <a:avLst/>
          </a:prstGeom>
          <a:noFill/>
          <a:ln w="9525">
            <a:noFill/>
            <a:miter lim="800000"/>
            <a:headEnd/>
            <a:tailEnd/>
          </a:ln>
        </p:spPr>
        <p:txBody>
          <a:bodyPr>
            <a:spAutoFit/>
          </a:bodyPr>
          <a:lstStyle/>
          <a:p>
            <a:pPr algn="ctr"/>
            <a:endParaRPr lang="pl-PL" sz="1200">
              <a:latin typeface="Times New Roman CE" pitchFamily="18" charset="0"/>
            </a:endParaRPr>
          </a:p>
          <a:p>
            <a:endParaRPr lang="pl-PL" sz="1200">
              <a:latin typeface="Times New Roman CE" pitchFamily="18" charset="0"/>
            </a:endParaRPr>
          </a:p>
        </p:txBody>
      </p:sp>
      <p:sp>
        <p:nvSpPr>
          <p:cNvPr id="7" name="Text Box 4"/>
          <p:cNvSpPr txBox="1">
            <a:spLocks noChangeArrowheads="1"/>
          </p:cNvSpPr>
          <p:nvPr/>
        </p:nvSpPr>
        <p:spPr bwMode="auto">
          <a:xfrm>
            <a:off x="1775520" y="2334360"/>
            <a:ext cx="8568952" cy="1015663"/>
          </a:xfrm>
          <a:prstGeom prst="rect">
            <a:avLst/>
          </a:prstGeom>
          <a:noFill/>
          <a:ln w="9525">
            <a:noFill/>
            <a:miter lim="800000"/>
            <a:headEnd/>
            <a:tailEnd/>
          </a:ln>
        </p:spPr>
        <p:txBody>
          <a:bodyPr wrap="square">
            <a:spAutoFit/>
          </a:bodyPr>
          <a:lstStyle/>
          <a:p>
            <a:pPr algn="ctr"/>
            <a:r>
              <a:rPr lang="pl-PL" sz="6000" b="1" dirty="0">
                <a:solidFill>
                  <a:srgbClr val="F86725"/>
                </a:solidFill>
                <a:effectLst>
                  <a:outerShdw blurRad="38100" dist="38100" dir="2700000" algn="tl">
                    <a:srgbClr val="000000">
                      <a:alpha val="43137"/>
                    </a:srgbClr>
                  </a:outerShdw>
                </a:effectLst>
                <a:latin typeface="+mj-lt"/>
                <a:ea typeface="+mj-ea"/>
                <a:cs typeface="+mj-cs"/>
              </a:rPr>
              <a:t>DZIĘKUJĘ ZA UWAGĘ ! ! !</a:t>
            </a:r>
          </a:p>
        </p:txBody>
      </p:sp>
      <p:grpSp>
        <p:nvGrpSpPr>
          <p:cNvPr id="10" name="Grupa 9"/>
          <p:cNvGrpSpPr/>
          <p:nvPr/>
        </p:nvGrpSpPr>
        <p:grpSpPr>
          <a:xfrm>
            <a:off x="346229" y="149415"/>
            <a:ext cx="11564434" cy="1075022"/>
            <a:chOff x="346229" y="149415"/>
            <a:chExt cx="11564434" cy="1075022"/>
          </a:xfrm>
        </p:grpSpPr>
        <p:grpSp>
          <p:nvGrpSpPr>
            <p:cNvPr id="11" name="Grupa 10"/>
            <p:cNvGrpSpPr/>
            <p:nvPr/>
          </p:nvGrpSpPr>
          <p:grpSpPr>
            <a:xfrm>
              <a:off x="346229" y="149415"/>
              <a:ext cx="11564434" cy="800952"/>
              <a:chOff x="346229" y="185274"/>
              <a:chExt cx="11564434" cy="800952"/>
            </a:xfrm>
          </p:grpSpPr>
          <p:pic>
            <p:nvPicPr>
              <p:cNvPr id="13" name="Obraz 12"/>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8" name="Obraz 17"/>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2" name="Obraz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2462556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46229" y="1422400"/>
            <a:ext cx="11564434" cy="9325630"/>
          </a:xfrm>
          <a:prstGeom prst="rect">
            <a:avLst/>
          </a:prstGeom>
        </p:spPr>
        <p:txBody>
          <a:bodyPr wrap="square">
            <a:spAutoFit/>
          </a:bodyPr>
          <a:lstStyle/>
          <a:p>
            <a:r>
              <a:rPr lang="pl-PL" sz="2400" dirty="0"/>
              <a:t>Plany gospodarki odpadami zawierają:</a:t>
            </a:r>
          </a:p>
          <a:p>
            <a:r>
              <a:rPr lang="pl-PL" sz="2400" dirty="0" smtClean="0"/>
              <a:t>1) analizę </a:t>
            </a:r>
            <a:r>
              <a:rPr lang="pl-PL" sz="2400" dirty="0"/>
              <a:t>aktualnego stanu gospodarki odpadami na obszarze, dla którego jest sporządzany plan, w </a:t>
            </a:r>
            <a:r>
              <a:rPr lang="pl-PL" sz="2400" dirty="0" smtClean="0"/>
              <a:t>tym: (…);</a:t>
            </a:r>
          </a:p>
          <a:p>
            <a:endParaRPr lang="pl-PL" sz="2400" dirty="0"/>
          </a:p>
          <a:p>
            <a:r>
              <a:rPr lang="pl-PL" sz="2400" dirty="0" smtClean="0"/>
              <a:t>2) </a:t>
            </a:r>
            <a:r>
              <a:rPr lang="pl-PL" sz="2400" b="1" dirty="0" smtClean="0">
                <a:solidFill>
                  <a:srgbClr val="FF0000"/>
                </a:solidFill>
                <a:effectLst>
                  <a:outerShdw blurRad="38100" dist="38100" dir="2700000" algn="tl">
                    <a:srgbClr val="000000">
                      <a:alpha val="43137"/>
                    </a:srgbClr>
                  </a:outerShdw>
                </a:effectLst>
              </a:rPr>
              <a:t>prognozowane </a:t>
            </a:r>
            <a:r>
              <a:rPr lang="pl-PL" sz="2400" b="1" dirty="0">
                <a:solidFill>
                  <a:srgbClr val="FF0000"/>
                </a:solidFill>
                <a:effectLst>
                  <a:outerShdw blurRad="38100" dist="38100" dir="2700000" algn="tl">
                    <a:srgbClr val="000000">
                      <a:alpha val="43137"/>
                    </a:srgbClr>
                  </a:outerShdw>
                </a:effectLst>
              </a:rPr>
              <a:t>zmiany w zakresie gospodarki odpadami</a:t>
            </a:r>
            <a:r>
              <a:rPr lang="pl-PL" sz="2400" dirty="0"/>
              <a:t>, w tym wynikające ze zmian demograficznych i gospodarczych</a:t>
            </a:r>
            <a:r>
              <a:rPr lang="pl-PL" sz="2400" dirty="0" smtClean="0"/>
              <a:t>;</a:t>
            </a:r>
          </a:p>
          <a:p>
            <a:endParaRPr lang="pl-PL" sz="2400" dirty="0"/>
          </a:p>
          <a:p>
            <a:r>
              <a:rPr lang="pl-PL" sz="2400" dirty="0" smtClean="0"/>
              <a:t>3) </a:t>
            </a:r>
            <a:r>
              <a:rPr lang="pl-PL" sz="2400" b="1" dirty="0" smtClean="0">
                <a:solidFill>
                  <a:srgbClr val="FF0000"/>
                </a:solidFill>
                <a:effectLst>
                  <a:outerShdw blurRad="38100" dist="38100" dir="2700000" algn="tl">
                    <a:srgbClr val="000000">
                      <a:alpha val="43137"/>
                    </a:srgbClr>
                  </a:outerShdw>
                </a:effectLst>
              </a:rPr>
              <a:t>przyjęte </a:t>
            </a:r>
            <a:r>
              <a:rPr lang="pl-PL" sz="2400" b="1" dirty="0">
                <a:solidFill>
                  <a:srgbClr val="FF0000"/>
                </a:solidFill>
                <a:effectLst>
                  <a:outerShdw blurRad="38100" dist="38100" dir="2700000" algn="tl">
                    <a:srgbClr val="000000">
                      <a:alpha val="43137"/>
                    </a:srgbClr>
                  </a:outerShdw>
                </a:effectLst>
              </a:rPr>
              <a:t>cele </a:t>
            </a:r>
            <a:r>
              <a:rPr lang="pl-PL" sz="2400" dirty="0"/>
              <a:t>w zakresie gospodarki odpadami z podaniem terminów ich osiągnięcia, w tym cele dotyczące zapobiegania powstawaniu odpadów i ograniczania ilości odpadów komunalnych ulegających biodegradacji kierowanych na składowisko odpadów;</a:t>
            </a:r>
          </a:p>
          <a:p>
            <a:endParaRPr lang="pl-PL" sz="2400" dirty="0" smtClean="0"/>
          </a:p>
          <a:p>
            <a:r>
              <a:rPr lang="pl-PL" sz="2400" dirty="0" smtClean="0"/>
              <a:t>4) </a:t>
            </a:r>
            <a:r>
              <a:rPr lang="pl-PL" sz="2400" b="1" dirty="0" smtClean="0">
                <a:solidFill>
                  <a:srgbClr val="FF0000"/>
                </a:solidFill>
                <a:effectLst>
                  <a:outerShdw blurRad="38100" dist="38100" dir="2700000" algn="tl">
                    <a:srgbClr val="000000">
                      <a:alpha val="43137"/>
                    </a:srgbClr>
                  </a:outerShdw>
                </a:effectLst>
              </a:rPr>
              <a:t>kierunki </a:t>
            </a:r>
            <a:r>
              <a:rPr lang="pl-PL" sz="2400" b="1" dirty="0">
                <a:solidFill>
                  <a:srgbClr val="FF0000"/>
                </a:solidFill>
                <a:effectLst>
                  <a:outerShdw blurRad="38100" dist="38100" dir="2700000" algn="tl">
                    <a:srgbClr val="000000">
                      <a:alpha val="43137"/>
                    </a:srgbClr>
                  </a:outerShdw>
                </a:effectLst>
              </a:rPr>
              <a:t>działań w zakresie zapobiegania powstawaniu odpadów oraz kształtowania systemu gospodarki odpadami</a:t>
            </a:r>
            <a:r>
              <a:rPr lang="pl-PL" sz="2400" dirty="0"/>
              <a:t>, podejmowanych dla osiągnięcia celów, o których mowa w pkt 3, w tym</a:t>
            </a:r>
            <a:r>
              <a:rPr lang="pl-PL" sz="2400" dirty="0" smtClean="0"/>
              <a:t>: (…)</a:t>
            </a:r>
            <a:endParaRPr lang="pl-PL" sz="2400" dirty="0"/>
          </a:p>
          <a:p>
            <a:endParaRPr lang="pl-PL" sz="2400" dirty="0" smtClean="0"/>
          </a:p>
          <a:p>
            <a:endParaRPr lang="pl-PL" sz="2400" dirty="0" smtClean="0"/>
          </a:p>
          <a:p>
            <a:endParaRPr lang="pl-PL" sz="2400" dirty="0"/>
          </a:p>
          <a:p>
            <a:endParaRPr lang="pl-PL" sz="2400" dirty="0"/>
          </a:p>
          <a:p>
            <a:r>
              <a:rPr lang="pl-PL" sz="2400" dirty="0"/>
              <a:t/>
            </a:r>
            <a:br>
              <a:rPr lang="pl-PL" sz="2400" dirty="0"/>
            </a:br>
            <a:endParaRPr lang="pl-PL" sz="2400" dirty="0"/>
          </a:p>
          <a:p>
            <a:r>
              <a:rPr lang="pl-PL" sz="2400" dirty="0"/>
              <a:t/>
            </a:r>
            <a:br>
              <a:rPr lang="pl-PL" sz="2400" dirty="0"/>
            </a:br>
            <a:endParaRPr lang="pl-PL" sz="2400" dirty="0"/>
          </a:p>
          <a:p>
            <a:pPr algn="r"/>
            <a:r>
              <a:rPr lang="pl-PL" sz="2400" dirty="0" smtClean="0">
                <a:solidFill>
                  <a:srgbClr val="333333"/>
                </a:solidFill>
              </a:rPr>
              <a:t>Ustawa o odpadach</a:t>
            </a:r>
            <a:endParaRPr lang="pl-PL" sz="2400" dirty="0">
              <a:solidFill>
                <a:srgbClr val="333333"/>
              </a:solidFill>
            </a:endParaRPr>
          </a:p>
          <a:p>
            <a:r>
              <a:rPr lang="pl-PL" sz="2400" dirty="0"/>
              <a:t/>
            </a:r>
            <a:br>
              <a:rPr lang="pl-PL" sz="2400" dirty="0"/>
            </a:br>
            <a:endParaRPr lang="pl-PL" sz="2400" dirty="0"/>
          </a:p>
        </p:txBody>
      </p:sp>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3117893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rotWithShape="1">
          <a:blip r:embed="rId3"/>
          <a:srcRect l="65000" t="8501" r="15583" b="36482"/>
          <a:stretch/>
        </p:blipFill>
        <p:spPr>
          <a:xfrm>
            <a:off x="3443750" y="1391466"/>
            <a:ext cx="5301538" cy="5324294"/>
          </a:xfrm>
          <a:prstGeom prst="rect">
            <a:avLst/>
          </a:prstGeom>
        </p:spPr>
      </p:pic>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4"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5"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
        <p:nvSpPr>
          <p:cNvPr id="2" name="Prostokąt 1"/>
          <p:cNvSpPr/>
          <p:nvPr/>
        </p:nvSpPr>
        <p:spPr>
          <a:xfrm>
            <a:off x="8910320" y="4724400"/>
            <a:ext cx="3119120" cy="2031325"/>
          </a:xfrm>
          <a:prstGeom prst="rect">
            <a:avLst/>
          </a:prstGeom>
        </p:spPr>
        <p:txBody>
          <a:bodyPr wrap="square">
            <a:spAutoFit/>
          </a:bodyPr>
          <a:lstStyle/>
          <a:p>
            <a:r>
              <a:rPr lang="pl-PL" dirty="0"/>
              <a:t>https://bip.mos.gov.pl/strategie-plany-programy/krajowy-plan-gospodarki-odpadami/projekt-uchwaly-rady-ministrow-w-sprawie-krajowego-planu-gospodarki-odpadami-2028/</a:t>
            </a:r>
          </a:p>
        </p:txBody>
      </p:sp>
    </p:spTree>
    <p:extLst>
      <p:ext uri="{BB962C8B-B14F-4D97-AF65-F5344CB8AC3E}">
        <p14:creationId xmlns:p14="http://schemas.microsoft.com/office/powerpoint/2010/main" val="749796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ocodile Creek, Puzzle 48 elementów, motyw Śmieciarka"/>
          <p:cNvPicPr>
            <a:picLocks noChangeAspect="1" noChangeArrowheads="1"/>
          </p:cNvPicPr>
          <p:nvPr/>
        </p:nvPicPr>
        <p:blipFill rotWithShape="1">
          <a:blip r:embed="rId3">
            <a:extLst>
              <a:ext uri="{28A0092B-C50C-407E-A947-70E740481C1C}">
                <a14:useLocalDpi xmlns:a14="http://schemas.microsoft.com/office/drawing/2010/main" val="0"/>
              </a:ext>
            </a:extLst>
          </a:blip>
          <a:srcRect t="20022" b="16134"/>
          <a:stretch/>
        </p:blipFill>
        <p:spPr bwMode="auto">
          <a:xfrm>
            <a:off x="1998089" y="1422628"/>
            <a:ext cx="8192861" cy="523065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4"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5"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433908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gh Angle View Of Multi Colored Puzzle Pieces On T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3888" y="1657349"/>
            <a:ext cx="6821263" cy="454750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4"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5"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233348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46229" y="1203181"/>
            <a:ext cx="11564434" cy="4785926"/>
          </a:xfrm>
          <a:prstGeom prst="rect">
            <a:avLst/>
          </a:prstGeom>
        </p:spPr>
        <p:txBody>
          <a:bodyPr wrap="square">
            <a:spAutoFit/>
          </a:bodyPr>
          <a:lstStyle/>
          <a:p>
            <a:pPr algn="just">
              <a:spcBef>
                <a:spcPts val="600"/>
              </a:spcBef>
              <a:spcAft>
                <a:spcPts val="0"/>
              </a:spcAft>
            </a:pPr>
            <a:r>
              <a:rPr lang="pl-PL" i="1" dirty="0">
                <a:ea typeface="Times New Roman" panose="02020603050405020304" pitchFamily="18" charset="0"/>
              </a:rPr>
              <a:t>System gospodarowania odpadami opakowaniowymi oparty jest na odpowiedzialności przedsiębiorców wprowadzających do obrotu produkty w opakowaniach za osiągnięcie wymaganych poziomów odzysku i recyklingu (od 2022 r. tylko w zakresie recyklingu) oraz zapewnieniu przez gminy, warunków do funkcjonowania systemu selektywnego zbierania odpadów w celu ich odzysku, w tym recyklingu. </a:t>
            </a:r>
            <a:r>
              <a:rPr lang="pl-PL" b="1" i="1" dirty="0">
                <a:solidFill>
                  <a:srgbClr val="FF0000"/>
                </a:solidFill>
                <a:effectLst>
                  <a:outerShdw blurRad="38100" dist="38100" dir="2700000" algn="tl">
                    <a:srgbClr val="000000">
                      <a:alpha val="43137"/>
                    </a:srgbClr>
                  </a:outerShdw>
                </a:effectLst>
                <a:ea typeface="Times New Roman" panose="02020603050405020304" pitchFamily="18" charset="0"/>
              </a:rPr>
              <a:t>System będzie się zmieniał w związku z planowanymi zmianami w systemie ROP dla opakowań</a:t>
            </a:r>
            <a:r>
              <a:rPr lang="pl-PL" b="1" i="1" dirty="0" smtClean="0">
                <a:solidFill>
                  <a:srgbClr val="FF0000"/>
                </a:solidFill>
                <a:effectLst>
                  <a:outerShdw blurRad="38100" dist="38100" dir="2700000" algn="tl">
                    <a:srgbClr val="000000">
                      <a:alpha val="43137"/>
                    </a:srgbClr>
                  </a:outerShdw>
                </a:effectLst>
                <a:ea typeface="Times New Roman" panose="02020603050405020304" pitchFamily="18" charset="0"/>
              </a:rPr>
              <a:t>.</a:t>
            </a:r>
          </a:p>
          <a:p>
            <a:pPr algn="just">
              <a:spcBef>
                <a:spcPts val="600"/>
              </a:spcBef>
              <a:spcAft>
                <a:spcPts val="0"/>
              </a:spcAft>
            </a:pPr>
            <a:endParaRPr lang="pl-PL" b="1" i="1" dirty="0">
              <a:solidFill>
                <a:srgbClr val="FF0000"/>
              </a:solidFill>
              <a:effectLst>
                <a:outerShdw blurRad="38100" dist="38100" dir="2700000" algn="tl">
                  <a:srgbClr val="000000">
                    <a:alpha val="43137"/>
                  </a:srgbClr>
                </a:outerShdw>
              </a:effectLst>
              <a:ea typeface="Times New Roman" panose="02020603050405020304" pitchFamily="18" charset="0"/>
            </a:endParaRPr>
          </a:p>
          <a:p>
            <a:pPr algn="just">
              <a:spcBef>
                <a:spcPts val="600"/>
              </a:spcBef>
            </a:pPr>
            <a:r>
              <a:rPr lang="pl-PL" i="1" dirty="0"/>
              <a:t>Rosnące cele wskazane przez UE w zakresie gospodarowania opakowaniami i odpadami opakowaniami oraz rozwijająca się rola gospodarki o obiegu zamkniętym wpłyną i będą wpływały coraz bardziej na rynek gospodarki opakowaniami</a:t>
            </a:r>
            <a:r>
              <a:rPr lang="pl-PL" i="1" dirty="0">
                <a:solidFill>
                  <a:srgbClr val="FF0000"/>
                </a:solidFill>
              </a:rPr>
              <a:t>. </a:t>
            </a:r>
            <a:r>
              <a:rPr lang="pl-PL" b="1" i="1" dirty="0">
                <a:solidFill>
                  <a:srgbClr val="FF0000"/>
                </a:solidFill>
                <a:effectLst>
                  <a:outerShdw blurRad="38100" dist="38100" dir="2700000" algn="tl">
                    <a:srgbClr val="000000">
                      <a:alpha val="43137"/>
                    </a:srgbClr>
                  </a:outerShdw>
                </a:effectLst>
              </a:rPr>
              <a:t>Skala oddziaływania wdrożenia ROP i SUP nie są możliwe do skwantyfikowania</a:t>
            </a:r>
            <a:r>
              <a:rPr lang="pl-PL" i="1" dirty="0">
                <a:solidFill>
                  <a:srgbClr val="FF0000"/>
                </a:solidFill>
              </a:rPr>
              <a:t>. </a:t>
            </a:r>
            <a:r>
              <a:rPr lang="pl-PL" i="1" dirty="0"/>
              <a:t>Ostrożnie można przyjąć, że wytwarzanie odpadów będzie rosło, a ilość wytwarzanych opakowań będzie oscylowała na dotychczasowym poziomie.</a:t>
            </a:r>
          </a:p>
          <a:p>
            <a:pPr algn="just">
              <a:spcBef>
                <a:spcPts val="600"/>
              </a:spcBef>
              <a:spcAft>
                <a:spcPts val="0"/>
              </a:spcAft>
            </a:pPr>
            <a:endParaRPr lang="pl-PL" b="1" i="1" dirty="0" smtClean="0">
              <a:solidFill>
                <a:srgbClr val="FF0000"/>
              </a:solidFill>
              <a:effectLst>
                <a:outerShdw blurRad="38100" dist="38100" dir="2700000" algn="tl">
                  <a:srgbClr val="000000">
                    <a:alpha val="43137"/>
                  </a:srgbClr>
                </a:outerShdw>
              </a:effectLst>
              <a:ea typeface="Times New Roman" panose="02020603050405020304" pitchFamily="18" charset="0"/>
            </a:endParaRPr>
          </a:p>
          <a:p>
            <a:pPr algn="just">
              <a:spcBef>
                <a:spcPts val="600"/>
              </a:spcBef>
            </a:pPr>
            <a:r>
              <a:rPr lang="pl-PL" i="1" dirty="0"/>
              <a:t>W gospodarce opakowaniami i odpadami opakowaniowymi przyjęto następujące kierunki działań:</a:t>
            </a:r>
          </a:p>
          <a:p>
            <a:pPr algn="just">
              <a:spcBef>
                <a:spcPts val="600"/>
              </a:spcBef>
              <a:spcAft>
                <a:spcPts val="0"/>
              </a:spcAft>
            </a:pPr>
            <a:r>
              <a:rPr lang="pl-PL" i="1" dirty="0"/>
              <a:t>(…)</a:t>
            </a:r>
          </a:p>
          <a:p>
            <a:pPr algn="just">
              <a:spcBef>
                <a:spcPts val="600"/>
              </a:spcBef>
            </a:pPr>
            <a:r>
              <a:rPr lang="pl-PL" b="1" i="1" dirty="0">
                <a:solidFill>
                  <a:srgbClr val="FF0000"/>
                </a:solidFill>
                <a:effectLst>
                  <a:outerShdw blurRad="38100" dist="38100" dir="2700000" algn="tl">
                    <a:srgbClr val="000000">
                      <a:alpha val="43137"/>
                    </a:srgbClr>
                  </a:outerShdw>
                </a:effectLst>
              </a:rPr>
              <a:t>zapewnienie zgodności dotychczasowego systemu ROP dla opakowań z wymaganiami dyrektywy 2018/851; </a:t>
            </a:r>
          </a:p>
          <a:p>
            <a:pPr algn="just">
              <a:spcBef>
                <a:spcPts val="600"/>
              </a:spcBef>
              <a:spcAft>
                <a:spcPts val="0"/>
              </a:spcAft>
            </a:pPr>
            <a:endParaRPr lang="pl-PL" dirty="0"/>
          </a:p>
        </p:txBody>
      </p:sp>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4011818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46229" y="1268497"/>
            <a:ext cx="11564434" cy="2215991"/>
          </a:xfrm>
          <a:prstGeom prst="rect">
            <a:avLst/>
          </a:prstGeom>
        </p:spPr>
        <p:txBody>
          <a:bodyPr wrap="square">
            <a:spAutoFit/>
          </a:bodyPr>
          <a:lstStyle/>
          <a:p>
            <a:pPr algn="just">
              <a:spcAft>
                <a:spcPts val="0"/>
              </a:spcAft>
            </a:pPr>
            <a:r>
              <a:rPr lang="pl-PL" sz="2400" dirty="0">
                <a:ea typeface="Times New Roman" panose="02020603050405020304" pitchFamily="18" charset="0"/>
              </a:rPr>
              <a:t>W gospodarce opakowaniami i odpadami opakowaniowymi przyjęto następujące kierunki działań</a:t>
            </a:r>
            <a:r>
              <a:rPr lang="pl-PL" sz="2400" dirty="0" smtClean="0">
                <a:ea typeface="Times New Roman" panose="02020603050405020304" pitchFamily="18" charset="0"/>
              </a:rPr>
              <a:t>:</a:t>
            </a:r>
          </a:p>
          <a:p>
            <a:pPr algn="just">
              <a:spcAft>
                <a:spcPts val="0"/>
              </a:spcAft>
            </a:pPr>
            <a:r>
              <a:rPr lang="pl-PL" sz="2400" dirty="0" smtClean="0">
                <a:effectLst/>
                <a:ea typeface="Times New Roman" panose="02020603050405020304" pitchFamily="18" charset="0"/>
              </a:rPr>
              <a:t>(…)</a:t>
            </a:r>
          </a:p>
          <a:p>
            <a:pPr algn="just">
              <a:spcAft>
                <a:spcPts val="0"/>
              </a:spcAft>
            </a:pPr>
            <a:endParaRPr lang="pl-PL" sz="2400" dirty="0">
              <a:effectLst/>
              <a:ea typeface="Times New Roman" panose="02020603050405020304" pitchFamily="18" charset="0"/>
            </a:endParaRPr>
          </a:p>
          <a:p>
            <a:pPr algn="just"/>
            <a:r>
              <a:rPr lang="pl-PL" sz="2400" dirty="0"/>
              <a:t>wdrożenie przepisów określających zasady utworzenia systemu kaucyjnego;</a:t>
            </a:r>
          </a:p>
          <a:p>
            <a:pPr algn="just">
              <a:spcAft>
                <a:spcPts val="0"/>
              </a:spcAft>
            </a:pPr>
            <a:endParaRPr lang="pl-PL" dirty="0">
              <a:effectLst/>
              <a:latin typeface="Times New Roman" panose="02020603050405020304" pitchFamily="18" charset="0"/>
              <a:ea typeface="Times New Roman" panose="02020603050405020304" pitchFamily="18" charset="0"/>
            </a:endParaRPr>
          </a:p>
        </p:txBody>
      </p:sp>
      <p:grpSp>
        <p:nvGrpSpPr>
          <p:cNvPr id="8" name="Grupa 7"/>
          <p:cNvGrpSpPr/>
          <p:nvPr/>
        </p:nvGrpSpPr>
        <p:grpSpPr>
          <a:xfrm>
            <a:off x="346229" y="149415"/>
            <a:ext cx="11564434" cy="1075022"/>
            <a:chOff x="346229" y="149415"/>
            <a:chExt cx="11564434" cy="1075022"/>
          </a:xfrm>
        </p:grpSpPr>
        <p:grpSp>
          <p:nvGrpSpPr>
            <p:cNvPr id="9" name="Grupa 8"/>
            <p:cNvGrpSpPr/>
            <p:nvPr/>
          </p:nvGrpSpPr>
          <p:grpSpPr>
            <a:xfrm>
              <a:off x="346229" y="149415"/>
              <a:ext cx="11564434" cy="800952"/>
              <a:chOff x="346229" y="185274"/>
              <a:chExt cx="11564434" cy="800952"/>
            </a:xfrm>
          </p:grpSpPr>
          <p:pic>
            <p:nvPicPr>
              <p:cNvPr id="11" name="Obraz 10"/>
              <p:cNvPicPr>
                <a:picLocks noChangeAspect="1"/>
              </p:cNvPicPr>
              <p:nvPr/>
            </p:nvPicPr>
            <p:blipFill rotWithShape="1">
              <a:blip r:embed="rId3" cstate="print">
                <a:extLst>
                  <a:ext uri="{28A0092B-C50C-407E-A947-70E740481C1C}">
                    <a14:useLocalDpi xmlns:a14="http://schemas.microsoft.com/office/drawing/2010/main" val="0"/>
                  </a:ext>
                </a:extLst>
              </a:blip>
              <a:srcRect l="15363" t="29946" r="17452" b="30069"/>
              <a:stretch/>
            </p:blipFill>
            <p:spPr>
              <a:xfrm>
                <a:off x="346229" y="209878"/>
                <a:ext cx="1845233" cy="776348"/>
              </a:xfrm>
              <a:prstGeom prst="rect">
                <a:avLst/>
              </a:prstGeom>
            </p:spPr>
          </p:pic>
          <p:pic>
            <p:nvPicPr>
              <p:cNvPr id="12" name="Obraz 11"/>
              <p:cNvPicPr>
                <a:picLocks noChangeAspect="1"/>
              </p:cNvPicPr>
              <p:nvPr/>
            </p:nvPicPr>
            <p:blipFill rotWithShape="1">
              <a:blip r:embed="rId4" cstate="print">
                <a:extLst>
                  <a:ext uri="{28A0092B-C50C-407E-A947-70E740481C1C}">
                    <a14:useLocalDpi xmlns:a14="http://schemas.microsoft.com/office/drawing/2010/main" val="0"/>
                  </a:ext>
                </a:extLst>
              </a:blip>
              <a:srcRect t="12148" b="13279"/>
              <a:stretch/>
            </p:blipFill>
            <p:spPr>
              <a:xfrm>
                <a:off x="9467917" y="185274"/>
                <a:ext cx="2442746" cy="800952"/>
              </a:xfrm>
              <a:prstGeom prst="rect">
                <a:avLst/>
              </a:prstGeom>
            </p:spPr>
          </p:pic>
        </p:gr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595" y="174019"/>
              <a:ext cx="2141849" cy="1050418"/>
            </a:xfrm>
            <a:prstGeom prst="rect">
              <a:avLst/>
            </a:prstGeom>
          </p:spPr>
        </p:pic>
      </p:grpSp>
    </p:spTree>
    <p:extLst>
      <p:ext uri="{BB962C8B-B14F-4D97-AF65-F5344CB8AC3E}">
        <p14:creationId xmlns:p14="http://schemas.microsoft.com/office/powerpoint/2010/main" val="2300463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TotalTime>
  <Words>1481</Words>
  <Application>Microsoft Office PowerPoint</Application>
  <PresentationFormat>Panoramiczny</PresentationFormat>
  <Paragraphs>220</Paragraphs>
  <Slides>36</Slides>
  <Notes>35</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36</vt:i4>
      </vt:variant>
    </vt:vector>
  </HeadingPairs>
  <TitlesOfParts>
    <vt:vector size="43" baseType="lpstr">
      <vt:lpstr>Arial</vt:lpstr>
      <vt:lpstr>Calibri</vt:lpstr>
      <vt:lpstr>Calibri Light</vt:lpstr>
      <vt:lpstr>Tahoma</vt:lpstr>
      <vt:lpstr>Times New Roman</vt:lpstr>
      <vt:lpstr>Times New Roman CE</vt:lpstr>
      <vt:lpstr>Motyw pakietu Office</vt:lpstr>
      <vt:lpstr>Posiedzenie  Komisji Gospodarki Komunalnej i Ochrony Środowiska Związku Miast Polskich JAROCIN  3-11-2022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Ocena stanu prawnego w gospodarce odpadami komunalnymi z punktu widzenia organizacji samorządowych</dc:title>
  <dc:creator>Maciej Kielbus</dc:creator>
  <cp:lastModifiedBy>Maciej Kielbus</cp:lastModifiedBy>
  <cp:revision>26</cp:revision>
  <cp:lastPrinted>2022-10-26T02:43:30Z</cp:lastPrinted>
  <dcterms:created xsi:type="dcterms:W3CDTF">2022-09-03T09:28:25Z</dcterms:created>
  <dcterms:modified xsi:type="dcterms:W3CDTF">2022-11-03T11:30:09Z</dcterms:modified>
</cp:coreProperties>
</file>