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  <p:sldMasterId id="2147483674" r:id="rId6"/>
    <p:sldMasterId id="2147483678" r:id="rId7"/>
  </p:sldMasterIdLst>
  <p:notesMasterIdLst>
    <p:notesMasterId r:id="rId39"/>
  </p:notesMasterIdLst>
  <p:handoutMasterIdLst>
    <p:handoutMasterId r:id="rId40"/>
  </p:handoutMasterIdLst>
  <p:sldIdLst>
    <p:sldId id="310" r:id="rId8"/>
    <p:sldId id="309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9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40" r:id="rId38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  <a:srgbClr val="434343"/>
    <a:srgbClr val="FBB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62DAD-1843-0906-F4FE-A8FAA8AA94E2}" v="15" dt="2022-09-12T18:44:55.536"/>
    <p1510:client id="{5F84300C-964F-D682-C635-F64294E9CFB5}" v="3" dt="2022-09-12T16:43:26.906"/>
    <p1510:client id="{BC93B29F-B0CA-2000-7928-F2EEF837CA0D}" v="83" dt="2021-03-09T12:57:02.388"/>
    <p1510:client id="{C78E24A3-2AB6-0F5F-DC03-20FC944E66CF}" v="3" dt="2021-03-09T13:04:14.705"/>
    <p1510:client id="{CAF741BE-CED7-C381-9CC3-4F738370C9B6}" v="1072" dt="2022-09-12T18:40:13.318"/>
    <p1510:client id="{D29C433F-8BCC-43A1-10CD-BAD2841515E7}" v="9" dt="2021-03-09T12:33:46.547"/>
    <p1510:client id="{E02A6530-49FE-DF25-F264-F41F01DEEF71}" v="215" dt="2022-09-12T17:13:22.743"/>
    <p1510:client id="{F396716A-3CBE-6593-55BD-B66DE76F073F}" v="510" dt="2021-06-14T19:53:40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B863198C-BC09-1140-85F6-A902A17E7E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FC844-802A-CC4F-8E16-E9BD65B35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4B744-C110-804B-9D4F-C6E203A48F86}" type="datetimeFigureOut">
              <a:rPr lang="pl-PL" smtClean="0"/>
              <a:t>12.09.2022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6065BB1-4F08-8449-A326-4E07259DD6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9E4622A-0924-5640-9F31-1CAE8D1B70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56CC3-A70C-1C42-A39D-249DBEAFBE4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043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54BCC-EA00-4138-8925-4374C8244B23}" type="datetimeFigureOut">
              <a:rPr lang="pl-PL" smtClean="0"/>
              <a:t>12.09.2022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907DD-2AC6-47B4-B244-B39968FEB3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99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151731"/>
            <a:ext cx="7387389" cy="1792288"/>
          </a:xfr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185819"/>
            <a:ext cx="6858000" cy="549550"/>
          </a:xfr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4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3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lan prezentacji">
    <p:bg>
      <p:bgPr>
        <a:solidFill>
          <a:srgbClr val="FBB5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967205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rgbClr val="2C2C2C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8B4C7D-EF8C-4E91-9EE9-1282C401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752" y="1891903"/>
            <a:ext cx="3409312" cy="2371577"/>
          </a:xfrm>
        </p:spPr>
        <p:txBody>
          <a:bodyPr>
            <a:normAutofit/>
          </a:bodyPr>
          <a:lstStyle>
            <a:lvl1pPr marL="342900" indent="-34290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 sz="1800">
                <a:solidFill>
                  <a:srgbClr val="2C2C2C"/>
                </a:solidFill>
                <a:latin typeface="Raleway" pitchFamily="2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  <p:grpSp>
        <p:nvGrpSpPr>
          <p:cNvPr id="7" name="Google Shape;25;p4">
            <a:extLst>
              <a:ext uri="{FF2B5EF4-FFF2-40B4-BE49-F238E27FC236}">
                <a16:creationId xmlns:a16="http://schemas.microsoft.com/office/drawing/2014/main" id="{36F76A00-FE67-4172-8FD8-5E566C0F85F2}"/>
              </a:ext>
            </a:extLst>
          </p:cNvPr>
          <p:cNvGrpSpPr/>
          <p:nvPr userDrawn="1"/>
        </p:nvGrpSpPr>
        <p:grpSpPr>
          <a:xfrm>
            <a:off x="628650" y="4361151"/>
            <a:ext cx="745763" cy="45826"/>
            <a:chOff x="4580561" y="2589004"/>
            <a:chExt cx="1064464" cy="25200"/>
          </a:xfrm>
        </p:grpSpPr>
        <p:sp>
          <p:nvSpPr>
            <p:cNvPr id="8" name="Google Shape;26;p4">
              <a:extLst>
                <a:ext uri="{FF2B5EF4-FFF2-40B4-BE49-F238E27FC236}">
                  <a16:creationId xmlns:a16="http://schemas.microsoft.com/office/drawing/2014/main" id="{1DA8C14B-F77F-4F34-9623-DD01416D461D}"/>
                </a:ext>
              </a:extLst>
            </p:cNvPr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9" name="Google Shape;27;p4">
              <a:extLst>
                <a:ext uri="{FF2B5EF4-FFF2-40B4-BE49-F238E27FC236}">
                  <a16:creationId xmlns:a16="http://schemas.microsoft.com/office/drawing/2014/main" id="{A5B553F5-7880-49C1-A55F-AB6DDDCC8AEA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984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ażna myśl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1B263B-8343-4068-B97F-D39194396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89" y="1454986"/>
            <a:ext cx="7009200" cy="349200"/>
          </a:xfrm>
        </p:spPr>
        <p:txBody>
          <a:bodyPr lIns="0" anchor="t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7E585EE-8F29-4A8E-95F3-A50C82F83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989" y="1951037"/>
            <a:ext cx="6858000" cy="1243013"/>
          </a:xfrm>
        </p:spPr>
        <p:txBody>
          <a:bodyPr lIns="0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grpSp>
        <p:nvGrpSpPr>
          <p:cNvPr id="7" name="Google Shape;89;p14">
            <a:extLst>
              <a:ext uri="{FF2B5EF4-FFF2-40B4-BE49-F238E27FC236}">
                <a16:creationId xmlns:a16="http://schemas.microsoft.com/office/drawing/2014/main" id="{F5313D9F-BBDA-4D26-BEF9-8DE8A3A5920D}"/>
              </a:ext>
            </a:extLst>
          </p:cNvPr>
          <p:cNvGrpSpPr/>
          <p:nvPr userDrawn="1"/>
        </p:nvGrpSpPr>
        <p:grpSpPr>
          <a:xfrm>
            <a:off x="757989" y="1262309"/>
            <a:ext cx="745763" cy="45826"/>
            <a:chOff x="4580561" y="2589004"/>
            <a:chExt cx="1064464" cy="25200"/>
          </a:xfrm>
        </p:grpSpPr>
        <p:sp>
          <p:nvSpPr>
            <p:cNvPr id="8" name="Google Shape;90;p14">
              <a:extLst>
                <a:ext uri="{FF2B5EF4-FFF2-40B4-BE49-F238E27FC236}">
                  <a16:creationId xmlns:a16="http://schemas.microsoft.com/office/drawing/2014/main" id="{3ACBC9DA-E36D-4260-B4B3-EA1D0F8C6BF5}"/>
                </a:ext>
              </a:extLst>
            </p:cNvPr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BB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;p14">
              <a:extLst>
                <a:ext uri="{FF2B5EF4-FFF2-40B4-BE49-F238E27FC236}">
                  <a16:creationId xmlns:a16="http://schemas.microsoft.com/office/drawing/2014/main" id="{7F6F6D40-27AC-4F28-9300-99878021AC25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342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 userDrawn="1">
  <p:cSld name="slajd z tekstem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B3969E-E05F-4790-A044-FC687EC9D0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864059"/>
            <a:ext cx="7495675" cy="3671845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335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0961EB6-23C7-4A7C-960F-D8056EFB1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11" y="1475509"/>
            <a:ext cx="6858000" cy="3044535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14000"/>
              </a:lnSpc>
              <a:buFont typeface="+mj-lt"/>
              <a:buNone/>
              <a:defRPr sz="1800">
                <a:solidFill>
                  <a:srgbClr val="2C2C2C"/>
                </a:solidFill>
                <a:latin typeface="Lato" panose="020B060402020202020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E32FD628-3B70-468F-96D3-33A5B31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2C2C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4197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po pra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243BF8F4-109C-4E17-8550-148B9FF3F4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0664" y="1187965"/>
            <a:ext cx="4873336" cy="3128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30D636F6-3329-4551-A04F-4103E5ACCDBF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270664" y="4451813"/>
            <a:ext cx="4873336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D95A80-D087-46AE-B591-BDEE298B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406DACC-EBC3-4A04-89DA-404BEBF28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270" y="1187965"/>
            <a:ext cx="3409312" cy="2371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Tx/>
              <a:buNone/>
              <a:defRPr sz="1800">
                <a:solidFill>
                  <a:srgbClr val="2C2C2C"/>
                </a:solidFill>
                <a:latin typeface="Lato" panose="020B0604020202020204"/>
                <a:cs typeface="Leelawadee UI" panose="020B05020402040202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960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obraz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526DE2BC-26A4-4C57-AABC-904E7203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1217217"/>
            <a:ext cx="7886700" cy="213995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14000"/>
              </a:lnSpc>
              <a:defRPr sz="1800" baseline="0">
                <a:solidFill>
                  <a:schemeClr val="tx2">
                    <a:lumMod val="50000"/>
                  </a:schemeClr>
                </a:solidFill>
                <a:latin typeface="Lato" panose="020B0604020202020204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46516CE4-9E00-4103-A91F-0B4884BDD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16688"/>
            <a:ext cx="9144000" cy="13284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455E3603-5CEA-444E-9893-7B4CDD3FB018}"/>
              </a:ext>
            </a:extLst>
          </p:cNvPr>
          <p:cNvSpPr txBox="1">
            <a:spLocks/>
          </p:cNvSpPr>
          <p:nvPr userDrawn="1"/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73631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wyliczen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526DE2BC-26A4-4C57-AABC-904E7203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79" y="1334653"/>
            <a:ext cx="3522085" cy="2707958"/>
          </a:xfrm>
          <a:prstGeom prst="rect">
            <a:avLst/>
          </a:prstGeom>
        </p:spPr>
        <p:txBody>
          <a:bodyPr anchor="t"/>
          <a:lstStyle>
            <a:lvl1pPr marL="342900" indent="-342900">
              <a:lnSpc>
                <a:spcPct val="114000"/>
              </a:lnSpc>
              <a:buFont typeface="+mj-lt"/>
              <a:buAutoNum type="arabicPeriod"/>
              <a:defRPr sz="1800" b="0" baseline="0">
                <a:solidFill>
                  <a:srgbClr val="2C2C2C"/>
                </a:solidFill>
                <a:latin typeface="Lato" panose="020B0604020202020204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tytułu 1">
            <a:extLst>
              <a:ext uri="{FF2B5EF4-FFF2-40B4-BE49-F238E27FC236}">
                <a16:creationId xmlns:a16="http://schemas.microsoft.com/office/drawing/2014/main" id="{38FACA8E-2E59-4E1C-B92E-A78A5A4AECDE}"/>
              </a:ext>
            </a:extLst>
          </p:cNvPr>
          <p:cNvSpPr txBox="1">
            <a:spLocks/>
          </p:cNvSpPr>
          <p:nvPr userDrawn="1"/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rgbClr val="2C2C2C"/>
                </a:solidFill>
              </a:rPr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837925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87954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3848" y="1321285"/>
            <a:ext cx="4140000" cy="279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04F562EB-0355-4B70-8743-731EA46E5E4C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4987954" y="4233852"/>
            <a:ext cx="4068001" cy="45269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" name="Google Shape;53;p7">
            <a:extLst>
              <a:ext uri="{FF2B5EF4-FFF2-40B4-BE49-F238E27FC236}">
                <a16:creationId xmlns:a16="http://schemas.microsoft.com/office/drawing/2014/main" id="{71368CDE-33F0-4A5F-8638-DBCF7134DE5C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773848" y="4213432"/>
            <a:ext cx="4068000" cy="45269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2C2C2C"/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4888968B-5079-4C73-9CA4-3CCF6D86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0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44687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i krótk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52116" y="1237065"/>
            <a:ext cx="46836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57099" y="3076665"/>
            <a:ext cx="2581200" cy="172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AA3554F-A1B0-4B98-8E89-EAA2E286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99" y="1237065"/>
            <a:ext cx="3321606" cy="1600200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14000"/>
              </a:lnSpc>
              <a:buFont typeface="+mj-lt"/>
              <a:buNone/>
              <a:defRPr sz="1800" baseline="0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9" name="Symbol zastępczy tytułu 1">
            <a:extLst>
              <a:ext uri="{FF2B5EF4-FFF2-40B4-BE49-F238E27FC236}">
                <a16:creationId xmlns:a16="http://schemas.microsoft.com/office/drawing/2014/main" id="{5A9DEC84-F510-4C2A-AD64-BF3183C8D125}"/>
              </a:ext>
            </a:extLst>
          </p:cNvPr>
          <p:cNvSpPr txBox="1">
            <a:spLocks/>
          </p:cNvSpPr>
          <p:nvPr userDrawn="1"/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6734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146593"/>
            <a:ext cx="7886700" cy="993775"/>
          </a:xfr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Dziękujemy za uwagę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377993"/>
            <a:ext cx="3943350" cy="162050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6615" y="2377993"/>
            <a:ext cx="3868735" cy="1620502"/>
          </a:xfr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73885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ion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C7F9D2-EC17-4255-B79D-BC7DE700C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5297" y="1255065"/>
            <a:ext cx="1976400" cy="326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35A9A52C-233F-4126-80F8-D509E6ABD8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71200" y="12550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AA3554F-A1B0-4B98-8E89-EAA2E286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99" y="1237065"/>
            <a:ext cx="3321606" cy="1012840"/>
          </a:xfrm>
          <a:prstGeom prst="rect">
            <a:avLst/>
          </a:prstGeom>
        </p:spPr>
        <p:txBody>
          <a:bodyPr lIns="0" anchor="t"/>
          <a:lstStyle>
            <a:lvl1pPr marL="0" indent="0">
              <a:lnSpc>
                <a:spcPct val="114000"/>
              </a:lnSpc>
              <a:buFont typeface="+mj-lt"/>
              <a:buNone/>
              <a:defRPr sz="1800" baseline="0">
                <a:solidFill>
                  <a:srgbClr val="2C2C2C"/>
                </a:solidFill>
                <a:latin typeface="Lato" panose="020B0604020202020204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5" name="Symbol zastępczy obrazu 2">
            <a:extLst>
              <a:ext uri="{FF2B5EF4-FFF2-40B4-BE49-F238E27FC236}">
                <a16:creationId xmlns:a16="http://schemas.microsoft.com/office/drawing/2014/main" id="{798D8A14-4D13-493C-BE80-435A6CEDFF6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71200" y="2903865"/>
            <a:ext cx="1972800" cy="161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8238927-9AA2-44AA-A282-62F79E9C932E}"/>
              </a:ext>
            </a:extLst>
          </p:cNvPr>
          <p:cNvSpPr txBox="1">
            <a:spLocks/>
          </p:cNvSpPr>
          <p:nvPr userDrawn="1"/>
        </p:nvSpPr>
        <p:spPr>
          <a:xfrm>
            <a:off x="757098" y="2361445"/>
            <a:ext cx="3321606" cy="215522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0"/>
              </a:spcBef>
              <a:buFont typeface="+mj-lt"/>
              <a:buNone/>
              <a:defRPr sz="1800" kern="1200" baseline="0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4000"/>
              </a:lnSpc>
              <a:buClr>
                <a:srgbClr val="FBB514"/>
              </a:buClr>
              <a:buFont typeface="+mj-lt"/>
              <a:buAutoNum type="arabicPeriod"/>
            </a:pPr>
            <a:r>
              <a:rPr lang="pl-PL">
                <a:solidFill>
                  <a:srgbClr val="2C2C2C"/>
                </a:solidFill>
              </a:rPr>
              <a:t>Kliknij, aby edytować styl</a:t>
            </a:r>
          </a:p>
        </p:txBody>
      </p:sp>
      <p:sp>
        <p:nvSpPr>
          <p:cNvPr id="9" name="Google Shape;53;p7">
            <a:extLst>
              <a:ext uri="{FF2B5EF4-FFF2-40B4-BE49-F238E27FC236}">
                <a16:creationId xmlns:a16="http://schemas.microsoft.com/office/drawing/2014/main" id="{2B12E869-96FF-466F-A149-B7AAD23EE87A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5065297" y="4552665"/>
            <a:ext cx="4068000" cy="452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chemeClr val="bg2">
                    <a:lumMod val="10000"/>
                  </a:schemeClr>
                </a:solidFill>
                <a:latin typeface="Lato" panose="020B0604020202020204" charset="-18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" name="Symbol zastępczy tytułu 1">
            <a:extLst>
              <a:ext uri="{FF2B5EF4-FFF2-40B4-BE49-F238E27FC236}">
                <a16:creationId xmlns:a16="http://schemas.microsoft.com/office/drawing/2014/main" id="{BF8091E0-16FE-4A26-815E-131F89E0556B}"/>
              </a:ext>
            </a:extLst>
          </p:cNvPr>
          <p:cNvSpPr txBox="1">
            <a:spLocks/>
          </p:cNvSpPr>
          <p:nvPr userDrawn="1"/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rgbClr val="2C2C2C"/>
                </a:solidFill>
              </a:rPr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25859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aż 3 zdjęć (poziom)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535;p30">
            <a:extLst>
              <a:ext uri="{FF2B5EF4-FFF2-40B4-BE49-F238E27FC236}">
                <a16:creationId xmlns:a16="http://schemas.microsoft.com/office/drawing/2014/main" id="{EF2EABD4-8E01-4E7C-9247-2E06F5A03A6F}"/>
              </a:ext>
            </a:extLst>
          </p:cNvPr>
          <p:cNvGrpSpPr/>
          <p:nvPr userDrawn="1"/>
        </p:nvGrpSpPr>
        <p:grpSpPr>
          <a:xfrm>
            <a:off x="830400" y="2766576"/>
            <a:ext cx="2501700" cy="1353953"/>
            <a:chOff x="830400" y="3274596"/>
            <a:chExt cx="2501700" cy="1353953"/>
          </a:xfrm>
        </p:grpSpPr>
        <p:sp>
          <p:nvSpPr>
            <p:cNvPr id="15" name="Google Shape;536;p30">
              <a:extLst>
                <a:ext uri="{FF2B5EF4-FFF2-40B4-BE49-F238E27FC236}">
                  <a16:creationId xmlns:a16="http://schemas.microsoft.com/office/drawing/2014/main" id="{4A86DE0B-777B-46C7-8217-F5737F685B73}"/>
                </a:ext>
              </a:extLst>
            </p:cNvPr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7;p30">
              <a:extLst>
                <a:ext uri="{FF2B5EF4-FFF2-40B4-BE49-F238E27FC236}">
                  <a16:creationId xmlns:a16="http://schemas.microsoft.com/office/drawing/2014/main" id="{37195279-AE3A-4700-A63E-408734C55F40}"/>
                </a:ext>
              </a:extLst>
            </p:cNvPr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540;p30">
            <a:extLst>
              <a:ext uri="{FF2B5EF4-FFF2-40B4-BE49-F238E27FC236}">
                <a16:creationId xmlns:a16="http://schemas.microsoft.com/office/drawing/2014/main" id="{1A2AF6AF-88F2-4213-98A1-765F7BD8937F}"/>
              </a:ext>
            </a:extLst>
          </p:cNvPr>
          <p:cNvSpPr txBox="1"/>
          <p:nvPr userDrawn="1"/>
        </p:nvSpPr>
        <p:spPr>
          <a:xfrm>
            <a:off x="3389243" y="305505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02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0" name="Google Shape;541;p30">
            <a:extLst>
              <a:ext uri="{FF2B5EF4-FFF2-40B4-BE49-F238E27FC236}">
                <a16:creationId xmlns:a16="http://schemas.microsoft.com/office/drawing/2014/main" id="{7B9307F7-4E25-46FD-BD05-4E5B49E5B022}"/>
              </a:ext>
            </a:extLst>
          </p:cNvPr>
          <p:cNvGrpSpPr/>
          <p:nvPr userDrawn="1"/>
        </p:nvGrpSpPr>
        <p:grpSpPr>
          <a:xfrm rot="10800000" flipH="1">
            <a:off x="3332867" y="1583151"/>
            <a:ext cx="2501700" cy="1353953"/>
            <a:chOff x="830400" y="3274596"/>
            <a:chExt cx="2501700" cy="1353953"/>
          </a:xfrm>
        </p:grpSpPr>
        <p:sp>
          <p:nvSpPr>
            <p:cNvPr id="21" name="Google Shape;542;p30">
              <a:extLst>
                <a:ext uri="{FF2B5EF4-FFF2-40B4-BE49-F238E27FC236}">
                  <a16:creationId xmlns:a16="http://schemas.microsoft.com/office/drawing/2014/main" id="{9C239E14-C589-445F-BBFA-91F546EEB443}"/>
                </a:ext>
              </a:extLst>
            </p:cNvPr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3;p30">
              <a:extLst>
                <a:ext uri="{FF2B5EF4-FFF2-40B4-BE49-F238E27FC236}">
                  <a16:creationId xmlns:a16="http://schemas.microsoft.com/office/drawing/2014/main" id="{F1B7140C-9849-4133-975A-EFCE94AE92DF}"/>
                </a:ext>
              </a:extLst>
            </p:cNvPr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547;p30">
            <a:extLst>
              <a:ext uri="{FF2B5EF4-FFF2-40B4-BE49-F238E27FC236}">
                <a16:creationId xmlns:a16="http://schemas.microsoft.com/office/drawing/2014/main" id="{4A75AAD0-55C9-45E8-A826-14FD3FFB93BC}"/>
              </a:ext>
            </a:extLst>
          </p:cNvPr>
          <p:cNvSpPr txBox="1"/>
          <p:nvPr userDrawn="1"/>
        </p:nvSpPr>
        <p:spPr>
          <a:xfrm>
            <a:off x="5856250" y="191018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03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5" name="Google Shape;548;p30">
            <a:extLst>
              <a:ext uri="{FF2B5EF4-FFF2-40B4-BE49-F238E27FC236}">
                <a16:creationId xmlns:a16="http://schemas.microsoft.com/office/drawing/2014/main" id="{2338BB2E-121F-4A86-8177-EF50FB390E9C}"/>
              </a:ext>
            </a:extLst>
          </p:cNvPr>
          <p:cNvGrpSpPr/>
          <p:nvPr userDrawn="1"/>
        </p:nvGrpSpPr>
        <p:grpSpPr>
          <a:xfrm>
            <a:off x="5832591" y="2766576"/>
            <a:ext cx="2501700" cy="1353953"/>
            <a:chOff x="830400" y="3274596"/>
            <a:chExt cx="2501700" cy="1353953"/>
          </a:xfrm>
        </p:grpSpPr>
        <p:sp>
          <p:nvSpPr>
            <p:cNvPr id="26" name="Google Shape;549;p30">
              <a:extLst>
                <a:ext uri="{FF2B5EF4-FFF2-40B4-BE49-F238E27FC236}">
                  <a16:creationId xmlns:a16="http://schemas.microsoft.com/office/drawing/2014/main" id="{1F7D044B-59CF-448D-A856-36E9A93E7978}"/>
                </a:ext>
              </a:extLst>
            </p:cNvPr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0;p30">
              <a:extLst>
                <a:ext uri="{FF2B5EF4-FFF2-40B4-BE49-F238E27FC236}">
                  <a16:creationId xmlns:a16="http://schemas.microsoft.com/office/drawing/2014/main" id="{77926F3A-EE8A-4138-8222-AB4E5076BFCE}"/>
                </a:ext>
              </a:extLst>
            </p:cNvPr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545;p30">
            <a:extLst>
              <a:ext uri="{FF2B5EF4-FFF2-40B4-BE49-F238E27FC236}">
                <a16:creationId xmlns:a16="http://schemas.microsoft.com/office/drawing/2014/main" id="{6DF763D4-0235-4EDF-9492-CCB56796866D}"/>
              </a:ext>
            </a:extLst>
          </p:cNvPr>
          <p:cNvSpPr txBox="1">
            <a:spLocks/>
          </p:cNvSpPr>
          <p:nvPr userDrawn="1"/>
        </p:nvSpPr>
        <p:spPr>
          <a:xfrm>
            <a:off x="5965029" y="3148657"/>
            <a:ext cx="22383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0"/>
              </a:spcAft>
              <a:buFont typeface="Lato"/>
              <a:buNone/>
            </a:pPr>
            <a:endParaRPr lang="en-GB" sz="1800">
              <a:solidFill>
                <a:srgbClr val="2C2C2C"/>
              </a:solidFill>
            </a:endParaRPr>
          </a:p>
        </p:txBody>
      </p:sp>
      <p:sp>
        <p:nvSpPr>
          <p:cNvPr id="29" name="Google Shape;545;p30">
            <a:extLst>
              <a:ext uri="{FF2B5EF4-FFF2-40B4-BE49-F238E27FC236}">
                <a16:creationId xmlns:a16="http://schemas.microsoft.com/office/drawing/2014/main" id="{00A3DAAE-4705-4BAB-84E7-73D3C011EE85}"/>
              </a:ext>
            </a:extLst>
          </p:cNvPr>
          <p:cNvSpPr txBox="1">
            <a:spLocks/>
          </p:cNvSpPr>
          <p:nvPr userDrawn="1"/>
        </p:nvSpPr>
        <p:spPr>
          <a:xfrm>
            <a:off x="992416" y="3148657"/>
            <a:ext cx="2238300" cy="85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0"/>
              </a:spcAft>
              <a:buFont typeface="Lato"/>
              <a:buNone/>
            </a:pPr>
            <a:endParaRPr lang="en-GB" sz="1800">
              <a:solidFill>
                <a:srgbClr val="2C2C2C"/>
              </a:solidFill>
            </a:endParaRPr>
          </a:p>
        </p:txBody>
      </p:sp>
      <p:sp>
        <p:nvSpPr>
          <p:cNvPr id="31" name="Google Shape;545;p30">
            <a:extLst>
              <a:ext uri="{FF2B5EF4-FFF2-40B4-BE49-F238E27FC236}">
                <a16:creationId xmlns:a16="http://schemas.microsoft.com/office/drawing/2014/main" id="{B4767CE2-6E03-4FF5-8861-555984A0C6B5}"/>
              </a:ext>
            </a:extLst>
          </p:cNvPr>
          <p:cNvSpPr txBox="1">
            <a:spLocks/>
          </p:cNvSpPr>
          <p:nvPr userDrawn="1"/>
        </p:nvSpPr>
        <p:spPr>
          <a:xfrm>
            <a:off x="3418739" y="1669729"/>
            <a:ext cx="22383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Aft>
                <a:spcPts val="0"/>
              </a:spcAft>
              <a:buFont typeface="Lato"/>
              <a:buNone/>
            </a:pPr>
            <a:endParaRPr lang="en-GB" sz="1800">
              <a:solidFill>
                <a:srgbClr val="2C2C2C"/>
              </a:solidFill>
            </a:endParaRP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7C631D42-6979-4758-8CD1-B45322507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716" y="1583150"/>
            <a:ext cx="2501699" cy="13536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3" name="Symbol zastępczy obrazu 32">
            <a:extLst>
              <a:ext uri="{FF2B5EF4-FFF2-40B4-BE49-F238E27FC236}">
                <a16:creationId xmlns:a16="http://schemas.microsoft.com/office/drawing/2014/main" id="{3B17307C-9541-4AFB-A82C-A611879E8D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6248" y="1583150"/>
            <a:ext cx="2502000" cy="13536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7" name="Symbol zastępczy obrazu 36">
            <a:extLst>
              <a:ext uri="{FF2B5EF4-FFF2-40B4-BE49-F238E27FC236}">
                <a16:creationId xmlns:a16="http://schemas.microsoft.com/office/drawing/2014/main" id="{8A0A26BA-EEE0-490D-AD26-1710FEE5CE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2248" y="2832496"/>
            <a:ext cx="2502000" cy="13536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4" name="Symbol zastępczy tytułu 1">
            <a:extLst>
              <a:ext uri="{FF2B5EF4-FFF2-40B4-BE49-F238E27FC236}">
                <a16:creationId xmlns:a16="http://schemas.microsoft.com/office/drawing/2014/main" id="{C65EAC7E-B018-4901-9DE8-4C3C9F1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2C2C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9218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C05D3E-1098-4BB2-9B54-1D1834F14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05" y="1182904"/>
            <a:ext cx="7387389" cy="1792288"/>
          </a:xfrm>
        </p:spPr>
        <p:txBody>
          <a:bodyPr anchor="t">
            <a:normAutofit/>
          </a:bodyPr>
          <a:lstStyle>
            <a:lvl1pPr algn="l">
              <a:defRPr lang="pl-PL" sz="4800" b="1" kern="1200" dirty="0">
                <a:solidFill>
                  <a:schemeClr val="bg1"/>
                </a:solidFill>
                <a:latin typeface="Raleway" pitchFamily="2" charset="-18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F5E6AD7-A91D-48C9-8713-8FBAF00B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305" y="3175428"/>
            <a:ext cx="6858000" cy="549550"/>
          </a:xfrm>
        </p:spPr>
        <p:txBody>
          <a:bodyPr/>
          <a:lstStyle>
            <a:lvl1pPr marL="0" indent="0" algn="l">
              <a:buNone/>
              <a:tabLst>
                <a:tab pos="93663" algn="l"/>
              </a:tabLst>
              <a:defRPr sz="1800">
                <a:solidFill>
                  <a:schemeClr val="bg1"/>
                </a:solidFill>
                <a:latin typeface="Lato" panose="020B060402020202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4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910" y="1250502"/>
            <a:ext cx="7949046" cy="993775"/>
          </a:xfrm>
        </p:spPr>
        <p:txBody>
          <a:bodyPr anchor="t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910" y="2377993"/>
            <a:ext cx="3943350" cy="1620502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63" algn="l"/>
              </a:tabLst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0221" y="2377993"/>
            <a:ext cx="3868735" cy="1620502"/>
          </a:xfr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63" algn="l"/>
              </a:tabLst>
            </a:pPr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7388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userDrawn="1">
  <p:cSld name="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429832" y="1235312"/>
            <a:ext cx="8277091" cy="98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429832" y="2362393"/>
            <a:ext cx="3903629" cy="236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>
                <a:solidFill>
                  <a:schemeClr val="bg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3;p7">
            <a:extLst>
              <a:ext uri="{FF2B5EF4-FFF2-40B4-BE49-F238E27FC236}">
                <a16:creationId xmlns:a16="http://schemas.microsoft.com/office/drawing/2014/main" id="{430A6E92-CB19-8A31-D43F-C5DBB5304DC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803294" y="2362393"/>
            <a:ext cx="3903629" cy="236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>
                <a:solidFill>
                  <a:schemeClr val="bg2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33" b="0" i="0">
                <a:solidFill>
                  <a:srgbClr val="15161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37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0961EB6-23C7-4A7C-960F-D8056EFB1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11" y="1475510"/>
            <a:ext cx="6858000" cy="3044535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14000"/>
              </a:lnSpc>
              <a:buFont typeface="+mj-lt"/>
              <a:buNone/>
              <a:defRPr sz="1799">
                <a:solidFill>
                  <a:srgbClr val="2C2C2C"/>
                </a:solidFill>
                <a:latin typeface="Lato" panose="020B0604020202020204" charset="-18"/>
              </a:defRPr>
            </a:lvl1pPr>
            <a:lvl2pPr marL="457052" indent="0" algn="ctr">
              <a:buNone/>
              <a:defRPr sz="2000"/>
            </a:lvl2pPr>
            <a:lvl3pPr marL="914103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6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endParaRPr lang="pl-PL"/>
          </a:p>
        </p:txBody>
      </p:sp>
      <p:sp>
        <p:nvSpPr>
          <p:cNvPr id="7" name="Symbol zastępczy tytułu 1">
            <a:extLst>
              <a:ext uri="{FF2B5EF4-FFF2-40B4-BE49-F238E27FC236}">
                <a16:creationId xmlns:a16="http://schemas.microsoft.com/office/drawing/2014/main" id="{E32FD628-3B70-468F-96D3-33A5B31A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5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C2C2C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4100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5E8A38-3101-4F7F-A9E2-D1EAC8C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910" y="1250502"/>
            <a:ext cx="7949046" cy="993775"/>
          </a:xfrm>
        </p:spPr>
        <p:txBody>
          <a:bodyPr anchor="t">
            <a:normAutofit/>
          </a:bodyPr>
          <a:lstStyle>
            <a:lvl1pPr>
              <a:defRPr sz="4799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52E659-F4CA-4B2E-8F67-3CBE2B935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910" y="2377993"/>
            <a:ext cx="3943350" cy="1620502"/>
          </a:xfrm>
        </p:spPr>
        <p:txBody>
          <a:bodyPr anchor="t">
            <a:normAutofit/>
          </a:bodyPr>
          <a:lstStyle>
            <a:lvl1pPr marL="0" indent="0" algn="l" defTabSz="914103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93632" algn="l"/>
              </a:tabLst>
              <a:defRPr lang="pl-PL" sz="1799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FF1C4E-BC0C-4D4F-806E-18848516D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0222" y="2377993"/>
            <a:ext cx="3868735" cy="1620502"/>
          </a:xfrm>
        </p:spPr>
        <p:txBody>
          <a:bodyPr anchor="t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pl-PL" sz="1799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marL="0" lv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93632" algn="l"/>
              </a:tabLst>
            </a:pPr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BEDDA6-D93D-9729-7E91-F26270F54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56448" cy="5495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F9F0CBC-426D-A6F3-64B2-6BAC78C87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6" r="-773"/>
          <a:stretch/>
        </p:blipFill>
        <p:spPr>
          <a:xfrm>
            <a:off x="2366160" y="0"/>
            <a:ext cx="6777841" cy="54955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7ED4F5-CF8D-433E-52E0-C5EA8050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9" y="4595538"/>
            <a:ext cx="8422888" cy="5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Nagłówek sekcji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1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EA95F41-231F-45F3-A798-DA6A7A97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51BA76-D7D8-4135-B48B-B5B30FF0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739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14" r:id="rId3"/>
    <p:sldLayoutId id="214748372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63CA70-92E1-4995-89AB-BED5DEE7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7401F0-5783-495F-85DD-1F18BA70F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4613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5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;p5">
            <a:extLst>
              <a:ext uri="{FF2B5EF4-FFF2-40B4-BE49-F238E27FC236}">
                <a16:creationId xmlns:a16="http://schemas.microsoft.com/office/drawing/2014/main" id="{B8D29AE1-4AD8-4030-8B5E-A491E7C9F9F2}"/>
              </a:ext>
            </a:extLst>
          </p:cNvPr>
          <p:cNvSpPr/>
          <p:nvPr userDrawn="1"/>
        </p:nvSpPr>
        <p:spPr>
          <a:xfrm>
            <a:off x="0" y="0"/>
            <a:ext cx="9144000" cy="7576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5;p4">
            <a:extLst>
              <a:ext uri="{FF2B5EF4-FFF2-40B4-BE49-F238E27FC236}">
                <a16:creationId xmlns:a16="http://schemas.microsoft.com/office/drawing/2014/main" id="{2BF5512A-5AC4-427F-B5BF-15E269BFA5F1}"/>
              </a:ext>
            </a:extLst>
          </p:cNvPr>
          <p:cNvGrpSpPr/>
          <p:nvPr userDrawn="1"/>
        </p:nvGrpSpPr>
        <p:grpSpPr>
          <a:xfrm>
            <a:off x="745784" y="1196198"/>
            <a:ext cx="745763" cy="45826"/>
            <a:chOff x="4580561" y="2589004"/>
            <a:chExt cx="1064464" cy="25200"/>
          </a:xfrm>
        </p:grpSpPr>
        <p:sp>
          <p:nvSpPr>
            <p:cNvPr id="9" name="Google Shape;26;p4">
              <a:extLst>
                <a:ext uri="{FF2B5EF4-FFF2-40B4-BE49-F238E27FC236}">
                  <a16:creationId xmlns:a16="http://schemas.microsoft.com/office/drawing/2014/main" id="{D256E864-C0BB-4E4B-8DCB-CE00F4827F7C}"/>
                </a:ext>
              </a:extLst>
            </p:cNvPr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BB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10" name="Google Shape;27;p4">
              <a:extLst>
                <a:ext uri="{FF2B5EF4-FFF2-40B4-BE49-F238E27FC236}">
                  <a16:creationId xmlns:a16="http://schemas.microsoft.com/office/drawing/2014/main" id="{7EB294CC-8124-4CEF-AF4C-437963FB1E80}"/>
                </a:ext>
              </a:extLst>
            </p:cNvPr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232D567-2836-49A0-8082-1345E78C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474"/>
            <a:ext cx="8743950" cy="75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26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  <p:sldLayoutId id="2147483690" r:id="rId4"/>
    <p:sldLayoutId id="2147483687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2C2C2C"/>
          </a:solidFill>
          <a:latin typeface="Raleway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137F1-8391-4913-902B-C3A108FB1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278" y="950389"/>
            <a:ext cx="8138367" cy="17922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>
                <a:latin typeface="Raleway"/>
              </a:rPr>
              <a:t>model struktury </a:t>
            </a:r>
            <a:br>
              <a:rPr lang="pl-PL" sz="4000">
                <a:latin typeface="Raleway"/>
              </a:rPr>
            </a:br>
            <a:r>
              <a:rPr lang="pl-PL" sz="4000">
                <a:latin typeface="Raleway"/>
              </a:rPr>
              <a:t>funkcjonalno- przestrzennej szansą na nową politykę przestrzenną</a:t>
            </a:r>
            <a:endParaRPr lang="pl-PL" sz="400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EBF02B-C03D-173E-0BB4-69E565703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74" y="0"/>
            <a:ext cx="7939199" cy="57600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E4B97FCD-C608-44C2-9136-04FD0B440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800" y="3469207"/>
            <a:ext cx="6858000" cy="549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latin typeface="Lato"/>
                <a:ea typeface="Lato"/>
                <a:cs typeface="Lato"/>
              </a:rPr>
              <a:t>13 września 2022r. </a:t>
            </a: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BD5E255-3E96-3F04-3864-F3FA2274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8" y="4569088"/>
            <a:ext cx="7543744" cy="576000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D62ECF6-5A05-844F-1C25-97163F96A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27" y="1217"/>
            <a:ext cx="1176021" cy="5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774873-E310-4BEC-B68D-5380D00A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8289680" cy="967205"/>
          </a:xfrm>
        </p:spPr>
        <p:txBody>
          <a:bodyPr>
            <a:normAutofit/>
          </a:bodyPr>
          <a:lstStyle/>
          <a:p>
            <a:r>
              <a:rPr lang="pl-PL" sz="2800">
                <a:latin typeface="Raleway"/>
              </a:rPr>
              <a:t>uwagi generalne do konstruowania Modelu</a:t>
            </a:r>
            <a:endParaRPr lang="pl-PL" sz="28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20E793-DB6F-4158-8D93-16967A4F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87" y="1562090"/>
            <a:ext cx="7908925" cy="27087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posiadanie prawa własności nie jest równoznaczne z prawem do zabudowy. </a:t>
            </a:r>
            <a:endParaRPr lang="en-US" sz="1200" dirty="0">
              <a:latin typeface="Raleway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każda ingerencja w przestrzeń (zabudowa lub inna zmiana zagospodarowania działki) wymaga odpowiedniego uzasadnienia oraz musi być ujęta normatywnie.</a:t>
            </a:r>
            <a:endParaRPr lang="en-US" sz="1200" dirty="0">
              <a:latin typeface="Raleway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zarządzający muszą jednoznacznie mówić nie tylko, gdzie i co można budować, ale również, gdzie budować nie można. </a:t>
            </a:r>
            <a:endParaRPr lang="en-US" sz="1200" dirty="0">
              <a:latin typeface="Raleway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przestrzeń jest zasobem a nie surowcem. Jak każdy zasób ma skończone możliwości, a im bliżej jego wyczerpania, tym cena za dostęp jest większa. </a:t>
            </a:r>
            <a:endParaRPr lang="en-US" sz="1200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w zagospodarowaniu przestrzennym nie wszystko musi się „opłacać” (Gminie, Partnerstwu). Podejmując decyzje przestrzenne należy precyzyjnie ważyć interesy. </a:t>
            </a:r>
            <a:endParaRPr lang="en-US" sz="1200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dobre rozstrzygnięcia przestrzenne powinny trafiać w punkt równowagi między wizją ekspercką a podejściem rynkowym. Jednak przestrzeń (zwłaszcza miejska) powinno być odrobinę niedopowiedziana, </a:t>
            </a:r>
            <a:endParaRPr lang="en-US" sz="1200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,Sans-Serif" panose="020F0302020204030204"/>
              <a:buChar char="•"/>
            </a:pPr>
            <a:endParaRPr lang="pl-PL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pl-PL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2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774873-E310-4BEC-B68D-5380D00A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8289680" cy="967205"/>
          </a:xfrm>
        </p:spPr>
        <p:txBody>
          <a:bodyPr>
            <a:normAutofit/>
          </a:bodyPr>
          <a:lstStyle/>
          <a:p>
            <a:r>
              <a:rPr lang="pl-PL" sz="2800">
                <a:latin typeface="Raleway"/>
              </a:rPr>
              <a:t>uwagi autorskie </a:t>
            </a:r>
            <a:endParaRPr lang="pl-PL" sz="280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20E793-DB6F-4158-8D93-16967A4F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87" y="1443788"/>
            <a:ext cx="7908925" cy="32725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planując myślcie obszarem funkcjonalnym.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rozwijajcie miejscowości do wewnątrz, zwarte a zarazem zrównoważone. Wzmacniające te elementy, które są atrakcyjne.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stwarzajcie prawdziwe centra (wsi, miast, obszarów funkcjonalnych, partnerstw).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nadawajcie poszczególnym obszarom miejscowości (zwłaszcza miast) spójny charakter, dbajcie o ich urodę i wiodącą funkcję. 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pamiętajcie o obszarach funkcjonalnych miast (zwłaszcza miasta wiodącego). Traktujcie granice gmin jako rzecz umowną, lokowanie pewnych obiektów i funkcji poza granicami wiodącego miasta może być jedyną szansą na ich pozyskanie.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projektując układ komunikacyjny pamiętajcie o priorytecie dla komunikacji publicznej, roweru i ruchu pieszego.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burzcie w ostateczności, zmieniajcie przeznaczenie obiektów, na terenach niezabudowanych budujcie po wyczerpaniu innych możliwości.</a:t>
            </a:r>
            <a:endParaRPr lang="en-US" sz="1200" dirty="0">
              <a:latin typeface="Raleway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r>
              <a:rPr lang="pl-PL" sz="1200" dirty="0">
                <a:latin typeface="Raleway"/>
              </a:rPr>
              <a:t>estetyzujcie przestrzeń. Wykorzystując m. in. zieleń i światło.</a:t>
            </a:r>
            <a:endParaRPr lang="en-US" sz="1200" dirty="0"/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Arial,Sans-Serif" panose="020F0302020204030204"/>
              <a:buChar char="•"/>
            </a:pPr>
            <a:endParaRPr lang="pl-PL" sz="1200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pl-PL" dirty="0"/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56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CFC46C2-3BF2-18C3-2362-DF7E0739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59" y="709728"/>
            <a:ext cx="4750391" cy="2907344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pl-PL" sz="3100">
                <a:solidFill>
                  <a:schemeClr val="tx1"/>
                </a:solidFill>
                <a:latin typeface="Raleway"/>
              </a:rPr>
              <a:t>Idee „nowoczesnej” polityki przestrzennej</a:t>
            </a:r>
            <a:br>
              <a:rPr lang="pl-PL" sz="3100">
                <a:solidFill>
                  <a:schemeClr val="tx1"/>
                </a:solidFill>
                <a:latin typeface="Raleway"/>
              </a:rPr>
            </a:br>
            <a:r>
              <a:rPr lang="pl-PL" sz="3100">
                <a:solidFill>
                  <a:schemeClr val="tx1"/>
                </a:solidFill>
                <a:latin typeface="Raleway"/>
              </a:rPr>
              <a:t>warte ujęcia w Modelu struktury funkcjonalno-przestrzennej</a:t>
            </a:r>
            <a:r>
              <a:rPr lang="pl-PL">
                <a:solidFill>
                  <a:schemeClr val="tx1"/>
                </a:solidFill>
                <a:latin typeface="Raleway"/>
              </a:rPr>
              <a:t> </a:t>
            </a:r>
            <a:endParaRPr lang="pl-PL">
              <a:solidFill>
                <a:schemeClr val="tx1"/>
              </a:solidFill>
            </a:endParaRPr>
          </a:p>
        </p:txBody>
      </p:sp>
      <p:pic>
        <p:nvPicPr>
          <p:cNvPr id="7" name="Obraz 6" descr="Obraz zawierający mapa&#10;&#10;Opis wygenerowany automatycznie">
            <a:extLst>
              <a:ext uri="{FF2B5EF4-FFF2-40B4-BE49-F238E27FC236}">
                <a16:creationId xmlns:a16="http://schemas.microsoft.com/office/drawing/2014/main" id="{5B11BCC5-2667-9C60-C522-A592C541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927" y="665711"/>
            <a:ext cx="2971800" cy="381675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C3D0267-1431-3B64-3C10-72A42EE79B18}"/>
              </a:ext>
            </a:extLst>
          </p:cNvPr>
          <p:cNvSpPr txBox="1"/>
          <p:nvPr/>
        </p:nvSpPr>
        <p:spPr>
          <a:xfrm>
            <a:off x="584339" y="3005681"/>
            <a:ext cx="47885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Raleway"/>
              </a:rPr>
              <a:t>na przykładzie partnerstw wielkopolskich (Stowarzyszenie ZIT Gniezno)</a:t>
            </a:r>
            <a:r>
              <a:rPr lang="pl-PL">
                <a:latin typeface="Raleway"/>
              </a:rPr>
              <a:t>​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579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9231F90-1B07-1170-9D13-8FB1B8321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251" y="1259382"/>
            <a:ext cx="7495675" cy="36718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4400">
                <a:latin typeface="Raleway"/>
              </a:rPr>
              <a:t>6 zasad konstruowania Modelu dla obszarów funkcjonalnych (również wielkopolskich)</a:t>
            </a:r>
            <a:endParaRPr lang="pl-PL" sz="4400"/>
          </a:p>
        </p:txBody>
      </p:sp>
    </p:spTree>
    <p:extLst>
      <p:ext uri="{BB962C8B-B14F-4D97-AF65-F5344CB8AC3E}">
        <p14:creationId xmlns:p14="http://schemas.microsoft.com/office/powerpoint/2010/main" val="181975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Raleway"/>
              </a:rPr>
              <a:t>1. środowisko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441070" cy="39395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b="1" kern="0">
                <a:latin typeface="Raleway"/>
                <a:ea typeface="Lato"/>
                <a:cs typeface="Lato"/>
              </a:rPr>
              <a:t>to bliższe i dalsze </a:t>
            </a:r>
            <a:r>
              <a:rPr lang="pl-PL" sz="2400" kern="0">
                <a:latin typeface="Raleway"/>
                <a:ea typeface="Lato"/>
                <a:cs typeface="Lato"/>
              </a:rPr>
              <a:t>- chronimy naturalne środowisko, krajobrazy (rolnicze oraz miejski) i obiekty dziedzictwa kulturowego. Pamiętajmy o wartości jaką jest krajobraz.</a:t>
            </a:r>
          </a:p>
          <a:p>
            <a:pPr>
              <a:spcBef>
                <a:spcPts val="1200"/>
              </a:spcBef>
            </a:pPr>
            <a:endParaRPr lang="pl-PL" sz="2400" b="1" kern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1FC2C98-8FFC-3A6E-E9C4-ECCD534DB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06" y="1478203"/>
            <a:ext cx="4822006" cy="30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latin typeface="Raleway"/>
              </a:rPr>
              <a:t>2. różnorodność i strefowanie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9395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kern="0">
                <a:latin typeface="Raleway"/>
                <a:ea typeface="+mn-lt"/>
                <a:cs typeface="+mn-lt"/>
              </a:rPr>
              <a:t>kreujemy wielofunkcyjne i zróżnicowane </a:t>
            </a:r>
            <a:endParaRPr lang="pl-PL"/>
          </a:p>
          <a:p>
            <a:r>
              <a:rPr lang="pl-PL" sz="2400" kern="0">
                <a:latin typeface="Raleway"/>
                <a:ea typeface="+mn-lt"/>
                <a:cs typeface="+mn-lt"/>
              </a:rPr>
              <a:t>społecznie sąsiedztwa, strefujmy ich funkcje. Jasno wskazujemy granice obszarów zabudowy.</a:t>
            </a:r>
            <a:endParaRPr lang="pl-PL"/>
          </a:p>
          <a:p>
            <a:endParaRPr lang="pl-PL" sz="2400" kern="0">
              <a:latin typeface="Raleway"/>
              <a:ea typeface="Lato"/>
              <a:cs typeface="Lato"/>
            </a:endParaRPr>
          </a:p>
          <a:p>
            <a:pPr>
              <a:spcBef>
                <a:spcPts val="1200"/>
              </a:spcBef>
            </a:pPr>
            <a:endParaRPr lang="pl-PL" sz="2400" b="1" kern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4" descr="Obraz zawierający trawa, niebo, zewnętrzne, dom&#10;&#10;Opis wygenerowany automatycznie">
            <a:extLst>
              <a:ext uri="{FF2B5EF4-FFF2-40B4-BE49-F238E27FC236}">
                <a16:creationId xmlns:a16="http://schemas.microsoft.com/office/drawing/2014/main" id="{99854AF6-C210-84F2-EDFF-D1479D93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30" y="1494064"/>
            <a:ext cx="4568575" cy="30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1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Raleway"/>
              </a:rPr>
              <a:t>3. skala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6994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800">
                <a:latin typeface="Raleway"/>
              </a:rPr>
              <a:t>projektujemy przestrzenie dla ludzi place, ulice, przejścia (skróty), zieleń, mieszkania, sąsiedztwa, w „ludzkiej” skali.</a:t>
            </a:r>
            <a:endParaRPr lang="pl-PL" sz="2800">
              <a:latin typeface="Raleway"/>
              <a:ea typeface="+mn-lt"/>
              <a:cs typeface="+mn-lt"/>
            </a:endParaRPr>
          </a:p>
          <a:p>
            <a:endParaRPr lang="pl-PL" sz="2400" kern="0">
              <a:latin typeface="Raleway"/>
              <a:ea typeface="Lato"/>
              <a:cs typeface="Lato"/>
            </a:endParaRPr>
          </a:p>
          <a:p>
            <a:pPr>
              <a:spcBef>
                <a:spcPts val="1200"/>
              </a:spcBef>
            </a:pPr>
            <a:endParaRPr lang="pl-PL" sz="2400" b="1" kern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budynek, zewnętrzne, osoby, kilka&#10;&#10;Opis wygenerowany automatycznie">
            <a:extLst>
              <a:ext uri="{FF2B5EF4-FFF2-40B4-BE49-F238E27FC236}">
                <a16:creationId xmlns:a16="http://schemas.microsoft.com/office/drawing/2014/main" id="{3E17AEDF-EBA1-4B74-9B06-357FF196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589" y="1352459"/>
            <a:ext cx="4737410" cy="31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Raleway"/>
              </a:rPr>
              <a:t>4. komunikacja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45412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700" kern="0">
                <a:latin typeface="Raleway"/>
                <a:ea typeface="+mn-lt"/>
                <a:cs typeface="+mn-lt"/>
              </a:rPr>
              <a:t>zmiana paradygmatu komunikacyjnego: 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pl-PL" sz="1700" kern="0">
                <a:latin typeface="Raleway"/>
                <a:ea typeface="+mn-lt"/>
                <a:cs typeface="+mn-lt"/>
              </a:rPr>
              <a:t>pierwszeństwo dla komunikacji szynowej; następnie autobusowej i indywidualnej nie samochodowej;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pl-PL" sz="1700" kern="0">
                <a:latin typeface="Raleway"/>
                <a:ea typeface="+mn-lt"/>
                <a:cs typeface="+mn-lt"/>
              </a:rPr>
              <a:t>Pamiętajmy o centrach przesiadkowych, ścieżkach rowerowych i uliczkach ruchu uspokojonego lub wolnych od samochodu.</a:t>
            </a:r>
            <a:r>
              <a:rPr lang="pl-PL" kern="0">
                <a:latin typeface="Raleway"/>
                <a:ea typeface="+mn-lt"/>
                <a:cs typeface="+mn-lt"/>
              </a:rPr>
              <a:t>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2400" kern="0">
              <a:latin typeface="Raleway"/>
              <a:ea typeface="+mn-lt"/>
              <a:cs typeface="+mn-lt"/>
            </a:endParaRPr>
          </a:p>
          <a:p>
            <a:endParaRPr lang="pl-PL" sz="2400" kern="0">
              <a:latin typeface="Raleway"/>
              <a:ea typeface="Lato"/>
              <a:cs typeface="Lato"/>
            </a:endParaRPr>
          </a:p>
          <a:p>
            <a:pPr>
              <a:spcBef>
                <a:spcPts val="1200"/>
              </a:spcBef>
            </a:pPr>
            <a:endParaRPr lang="pl-PL" sz="2400" b="1" kern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24806E-ADF6-764A-6326-8A805DE0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70" y="1413325"/>
            <a:ext cx="4377230" cy="33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3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Raleway"/>
              </a:rPr>
              <a:t>5. zamieszkiwanie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5256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800" kern="0">
                <a:latin typeface="Raleway"/>
                <a:ea typeface="+mn-lt"/>
                <a:cs typeface="+mn-lt"/>
              </a:rPr>
              <a:t>realizujmy zagospodarowanie przestrzenne i architekturę sprzyjającą (stwarzającą szansę) rozwojowi wysokiej jakości życia</a:t>
            </a:r>
            <a:r>
              <a:rPr lang="pl-PL" sz="1700" kern="0">
                <a:latin typeface="Raleway"/>
                <a:ea typeface="+mn-lt"/>
                <a:cs typeface="+mn-lt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1700" kern="0">
              <a:latin typeface="Raleway"/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2400" kern="0">
              <a:latin typeface="Raleway"/>
              <a:ea typeface="+mn-lt"/>
              <a:cs typeface="+mn-lt"/>
            </a:endParaRPr>
          </a:p>
          <a:p>
            <a:endParaRPr lang="pl-PL" sz="2400" kern="0">
              <a:latin typeface="Raleway"/>
              <a:ea typeface="Lato"/>
              <a:cs typeface="Lato"/>
            </a:endParaRPr>
          </a:p>
          <a:p>
            <a:pPr>
              <a:spcBef>
                <a:spcPts val="1200"/>
              </a:spcBef>
            </a:pPr>
            <a:endParaRPr lang="pl-PL" sz="2400" b="1" kern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budynek, zewnętrzne, ulica, chodnik&#10;&#10;Opis wygenerowany automatycznie">
            <a:extLst>
              <a:ext uri="{FF2B5EF4-FFF2-40B4-BE49-F238E27FC236}">
                <a16:creationId xmlns:a16="http://schemas.microsoft.com/office/drawing/2014/main" id="{30DB8919-C2C0-58E6-2355-74C8DC0E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289" y="1208276"/>
            <a:ext cx="4385482" cy="342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latin typeface="Raleway"/>
              </a:rPr>
              <a:t>6. zabudowa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2995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700" kern="0">
                <a:latin typeface="Raleway"/>
                <a:ea typeface="+mn-lt"/>
                <a:cs typeface="+mn-lt"/>
              </a:rPr>
              <a:t>dopasujmy intensywność zabudowy i jej funkcje do stylu zamieszkiwania, układu dróg i przystanków komunikacji zbiorowej (powiązań komunikacyjnych). </a:t>
            </a:r>
            <a:endParaRPr lang="pl-PL">
              <a:latin typeface="Raleway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000" kern="0">
                <a:latin typeface="Raleway"/>
                <a:ea typeface="+mn-lt"/>
                <a:cs typeface="+mn-lt"/>
              </a:rPr>
              <a:t>Przystanek kolejowy. </a:t>
            </a:r>
            <a:endParaRPr lang="en-US" sz="10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000" kern="0">
                <a:latin typeface="Raleway"/>
                <a:ea typeface="+mn-lt"/>
                <a:cs typeface="+mn-lt"/>
              </a:rPr>
              <a:t>Parking osiedlowy.</a:t>
            </a:r>
            <a:endParaRPr lang="en-US" sz="10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000" kern="0">
                <a:latin typeface="Raleway"/>
                <a:ea typeface="+mn-lt"/>
                <a:cs typeface="+mn-lt"/>
              </a:rPr>
              <a:t>Droga dojazdowa do Osiedla.</a:t>
            </a:r>
            <a:endParaRPr lang="en-US" sz="10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000" kern="0">
                <a:latin typeface="Raleway"/>
                <a:ea typeface="+mn-lt"/>
                <a:cs typeface="+mn-lt"/>
              </a:rPr>
              <a:t>Os komunikacyjna osiedla (pieszo-jezdna).</a:t>
            </a:r>
            <a:endParaRPr lang="en-US" sz="10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000" kern="0">
                <a:latin typeface="Raleway"/>
                <a:ea typeface="+mn-lt"/>
                <a:cs typeface="+mn-lt"/>
              </a:rPr>
              <a:t>Główny plac.</a:t>
            </a:r>
            <a:endParaRPr lang="pl-PL" sz="1000">
              <a:latin typeface="Raleway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BB3E895-FE8C-C98C-16E3-E878EBC11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520" y="1404706"/>
            <a:ext cx="4937246" cy="290477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65F6BEB-6AF5-06F3-D5A3-CD43E393D971}"/>
              </a:ext>
            </a:extLst>
          </p:cNvPr>
          <p:cNvSpPr txBox="1"/>
          <p:nvPr/>
        </p:nvSpPr>
        <p:spPr>
          <a:xfrm>
            <a:off x="4203879" y="4311223"/>
            <a:ext cx="5073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900" err="1">
                <a:latin typeface="Raleway"/>
                <a:cs typeface="Segoe UI"/>
              </a:rPr>
              <a:t>Jakriborg</a:t>
            </a:r>
            <a:r>
              <a:rPr lang="pl-PL" sz="900">
                <a:latin typeface="Raleway"/>
                <a:cs typeface="Segoe UI"/>
              </a:rPr>
              <a:t> w Szwecji. </a:t>
            </a:r>
            <a:r>
              <a:rPr lang="en-US" sz="900">
                <a:latin typeface="Raleway"/>
                <a:cs typeface="Segoe UI"/>
              </a:rPr>
              <a:t>​</a:t>
            </a:r>
            <a:endParaRPr lang="en-US" sz="900">
              <a:latin typeface="Raleway"/>
              <a:ea typeface="Lato"/>
              <a:cs typeface="Segoe UI"/>
            </a:endParaRPr>
          </a:p>
          <a:p>
            <a:r>
              <a:rPr lang="pl-PL" sz="900">
                <a:latin typeface="Raleway"/>
                <a:cs typeface="Segoe UI"/>
              </a:rPr>
              <a:t>Nowoczesna piesza wioska miejska „</a:t>
            </a:r>
            <a:r>
              <a:rPr lang="pl-PL" sz="900" err="1">
                <a:latin typeface="Raleway"/>
                <a:cs typeface="Segoe UI"/>
              </a:rPr>
              <a:t>urban</a:t>
            </a:r>
            <a:r>
              <a:rPr lang="pl-PL" sz="900">
                <a:latin typeface="Raleway"/>
                <a:cs typeface="Segoe UI"/>
              </a:rPr>
              <a:t> </a:t>
            </a:r>
            <a:r>
              <a:rPr lang="pl-PL" sz="900" err="1">
                <a:latin typeface="Raleway"/>
                <a:cs typeface="Segoe UI"/>
              </a:rPr>
              <a:t>village</a:t>
            </a:r>
            <a:r>
              <a:rPr lang="pl-PL" sz="900">
                <a:latin typeface="Raleway"/>
                <a:cs typeface="Segoe UI"/>
              </a:rPr>
              <a:t>” zbudowana w latach 90. dla 500 rodzin.</a:t>
            </a:r>
            <a:endParaRPr lang="pl-PL" sz="900">
              <a:latin typeface="Raleway"/>
              <a:ea typeface="Lato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5023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774873-E310-4BEC-B68D-5380D00A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Raleway"/>
              </a:rPr>
              <a:t>wyzwania przyszłości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20E793-DB6F-4158-8D93-16967A4F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751" y="1891903"/>
            <a:ext cx="6802561" cy="2371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cywilizacyjne</a:t>
            </a:r>
            <a:endParaRPr lang="pl-PL"/>
          </a:p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demograficzne</a:t>
            </a:r>
            <a:endParaRPr lang="pl-PL"/>
          </a:p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gospodarcze</a:t>
            </a:r>
          </a:p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ekologiczne</a:t>
            </a:r>
            <a:endParaRPr lang="pl-PL"/>
          </a:p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inne </a:t>
            </a:r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61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sieć miast w otoczeniu partnerstwa</a:t>
            </a:r>
            <a:r>
              <a:rPr lang="pl-PL" sz="2800">
                <a:latin typeface="Raleway"/>
              </a:rPr>
              <a:t> </a:t>
            </a:r>
            <a:endParaRPr lang="pl-PL" sz="28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2831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700" kern="0">
                <a:latin typeface="Raleway"/>
                <a:ea typeface="+mn-lt"/>
                <a:cs typeface="+mn-lt"/>
              </a:rPr>
              <a:t>Partnerstwo ZIT Gniezno obejmuje: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kern="0">
                <a:latin typeface="Raleway"/>
                <a:ea typeface="+mn-lt"/>
                <a:cs typeface="+mn-lt"/>
              </a:rPr>
              <a:t>5 miast oraz 201 miejscowości wiejskich. 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700" kern="0">
                <a:latin typeface="Raleway"/>
                <a:ea typeface="+mn-lt"/>
                <a:cs typeface="+mn-lt"/>
              </a:rPr>
              <a:t>odsetek ludności miejskiej wynosi 60,3 %. 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1700" kern="0">
                <a:latin typeface="Raleway"/>
                <a:ea typeface="+mn-lt"/>
                <a:cs typeface="+mn-lt"/>
              </a:rPr>
              <a:t>Jest nieco wyższy niż wskaźnik krajowy (59,8 %) i wyższy do wskaźnika dla woj. wielkopolskiego (53,6 %).</a:t>
            </a:r>
            <a:endParaRPr lang="pl-PL">
              <a:latin typeface="Raleway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742AEE31-0658-E487-B520-44B4235A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01" y="1202604"/>
            <a:ext cx="3748321" cy="37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3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>
                <a:latin typeface="Raleway"/>
              </a:rPr>
              <a:t>rozkład wielkościowy miast </a:t>
            </a:r>
            <a:endParaRPr lang="pl-PL" sz="36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4096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700" kern="0">
                <a:latin typeface="Raleway"/>
                <a:ea typeface="+mn-lt"/>
                <a:cs typeface="+mn-lt"/>
              </a:rPr>
              <a:t>Gniezno (66,8 tys.) miasto średniej wielkości – grupa miast od 20 tys. do 100 tys. mieszkańców.  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700" kern="0">
                <a:latin typeface="Raleway"/>
                <a:ea typeface="+mn-lt"/>
                <a:cs typeface="+mn-lt"/>
              </a:rPr>
              <a:t>Kolejne dwa: Trzemeszno (7,5 tys.) i Witkowo (7,6 tys.) zaliczane są do miast małych – liczących od 5 tys. do 20 tys. mieszkańców. </a:t>
            </a:r>
            <a:endParaRPr lang="en-US" sz="17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700" kern="0">
                <a:latin typeface="Raleway"/>
                <a:ea typeface="+mn-lt"/>
                <a:cs typeface="+mn-lt"/>
              </a:rPr>
              <a:t>Czerniejewo (2,7 tys.) i Kłecko (2,6 tys.) to miasta bardzo małe - poniżej 5 tys. mieszkańców.</a:t>
            </a:r>
            <a:endParaRPr lang="pl-PL">
              <a:latin typeface="Raleway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2" name="Obraz 11" descr="Obraz zawierający mapa&#10;&#10;Opis wygenerowany automatycznie">
            <a:extLst>
              <a:ext uri="{FF2B5EF4-FFF2-40B4-BE49-F238E27FC236}">
                <a16:creationId xmlns:a16="http://schemas.microsoft.com/office/drawing/2014/main" id="{D129FFA5-3214-28A7-4714-BCF82206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819" y="901288"/>
            <a:ext cx="4155879" cy="41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1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uwarunkowania demograficzne</a:t>
            </a:r>
            <a:endParaRPr lang="pl-PL" sz="3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5FB755A5-CB79-E7D2-CF20-FFD1028D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66" y="1394375"/>
            <a:ext cx="3864952" cy="2685727"/>
          </a:xfrm>
          <a:prstGeom prst="rect">
            <a:avLst/>
          </a:prstGeom>
        </p:spPr>
      </p:pic>
      <p:pic>
        <p:nvPicPr>
          <p:cNvPr id="13" name="Obraz 12" descr="Obraz zawierający mapa&#10;&#10;Opis wygenerowany automatycznie">
            <a:extLst>
              <a:ext uri="{FF2B5EF4-FFF2-40B4-BE49-F238E27FC236}">
                <a16:creationId xmlns:a16="http://schemas.microsoft.com/office/drawing/2014/main" id="{7C4E6622-DB36-39C6-5C79-6957DFEE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865" y="1393642"/>
            <a:ext cx="3963664" cy="27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czas przejazdu samochodem</a:t>
            </a:r>
            <a:endParaRPr lang="pl-PL" sz="38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6728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500" kern="0" dirty="0">
                <a:latin typeface="Raleway"/>
                <a:ea typeface="+mn-lt"/>
                <a:cs typeface="+mn-lt"/>
              </a:rPr>
              <a:t>Rozkład przestrzenny miast w Wielkopolsce typowy dla tej części Europy, w nizinnych regionach rolniczych:</a:t>
            </a:r>
            <a:endParaRPr lang="en-US" sz="1500" kern="0" dirty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500" kern="0" dirty="0">
                <a:latin typeface="Raleway"/>
                <a:ea typeface="+mn-lt"/>
                <a:cs typeface="+mn-lt"/>
              </a:rPr>
              <a:t>Gęsta jest siatka miast średnich (20-100 tys. mieszk.) oraz miast małych (5-20 tys. mieszk.) pełniących funkcje ośrodków usługowych w zakresie ponadpodstawowym. Odległości pomiędzy nimi zawierają się w granicach ok. 20-30 km. </a:t>
            </a:r>
            <a:endParaRPr lang="en-US" sz="1500" kern="0" dirty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500" kern="0" dirty="0">
                <a:latin typeface="Raleway"/>
                <a:ea typeface="+mn-lt"/>
                <a:cs typeface="+mn-lt"/>
              </a:rPr>
              <a:t>Najbliższym Gniezna miastem średnim jest Września (30,9 tys. mieszk.) oddalona o ok. 25 km</a:t>
            </a:r>
            <a:endParaRPr lang="pl-PL" sz="1500" dirty="0">
              <a:latin typeface="Raleway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A856-C0EA-5174-E302-B8E09CF52C77}"/>
              </a:ext>
            </a:extLst>
          </p:cNvPr>
          <p:cNvSpPr txBox="1"/>
          <p:nvPr/>
        </p:nvSpPr>
        <p:spPr>
          <a:xfrm>
            <a:off x="423564" y="812617"/>
            <a:ext cx="53002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solidFill>
                  <a:srgbClr val="000000"/>
                </a:solidFill>
                <a:latin typeface="Raleway"/>
              </a:rPr>
              <a:t>pomiędzy Gnieznem a wybranymi większymi miastami.</a:t>
            </a:r>
            <a:r>
              <a:rPr lang="pl-PL" sz="1200">
                <a:solidFill>
                  <a:srgbClr val="000000"/>
                </a:solidFill>
                <a:latin typeface="Raleway"/>
                <a:ea typeface="Lato"/>
                <a:cs typeface="Lato"/>
              </a:rPr>
              <a:t>​</a:t>
            </a:r>
            <a:endParaRPr lang="pl-PL" sz="1200">
              <a:solidFill>
                <a:srgbClr val="000000"/>
              </a:solidFill>
              <a:latin typeface="Raleway"/>
            </a:endParaRPr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CFEE5912-747B-B3B1-4514-992C3372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569" y="1330800"/>
            <a:ext cx="4603587" cy="36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8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dostępność czasowa</a:t>
            </a:r>
            <a:endParaRPr lang="pl-PL" sz="38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8425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Zasięg obsługi Gniezna (zadania samorządu powiatu) odpowiada granicom powiatu. Natomiast zasięg oddziaływania w sferze pozostałych usług, uzależniony jest od dostępności konkurencyjnej oferty usługowej sąsiadujących miast. Prawie cały obszaru powiatu leży w zasięgu 30 min dojazdu do Gniezna.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Konkurencyjną ofertę usługową dla południowej części powiatu zapewnia również leżąca poza obszarem partnerstwa Września – z dogodnym czasem dojazdu rzędu 15 min.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Pozostałe miasta partnerstwa: Trzemeszno, Witkowo (5-20 tys. mieszk.) uzupełniają układ przestrzenny ośrodków usługowych we wschodniej części obszaru w zakresie wybranych usług ponadpodstawowych.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A856-C0EA-5174-E302-B8E09CF52C77}"/>
              </a:ext>
            </a:extLst>
          </p:cNvPr>
          <p:cNvSpPr txBox="1"/>
          <p:nvPr/>
        </p:nvSpPr>
        <p:spPr>
          <a:xfrm>
            <a:off x="460187" y="819944"/>
            <a:ext cx="53002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Raleway"/>
                <a:ea typeface="+mn-lt"/>
                <a:cs typeface="+mn-lt"/>
              </a:rPr>
              <a:t>Gniezna i wybranych miast w otoczeniu partnerstwa.</a:t>
            </a:r>
            <a:endParaRPr lang="pl-PL" b="1">
              <a:latin typeface="Raleway"/>
              <a:ea typeface="+mn-lt"/>
              <a:cs typeface="+mn-lt"/>
            </a:endParaRPr>
          </a:p>
        </p:txBody>
      </p:sp>
      <p:pic>
        <p:nvPicPr>
          <p:cNvPr id="12" name="Obraz 11" descr="Obraz zawierający mapa&#10;&#10;Opis wygenerowany automatycznie">
            <a:extLst>
              <a:ext uri="{FF2B5EF4-FFF2-40B4-BE49-F238E27FC236}">
                <a16:creationId xmlns:a16="http://schemas.microsoft.com/office/drawing/2014/main" id="{F4FA42D8-5E97-C7B7-1FB5-0C8C650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862" y="1354170"/>
            <a:ext cx="4470398" cy="353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środowisko przyrodnicze </a:t>
            </a:r>
            <a:endParaRPr lang="pl-PL" sz="38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7051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200" kern="0">
                <a:latin typeface="Raleway"/>
                <a:ea typeface="+mn-lt"/>
                <a:cs typeface="+mn-lt"/>
              </a:rPr>
              <a:t>Międzynarodowe  i krajowe obszary węzłowe.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200" kern="0">
                <a:latin typeface="Raleway"/>
                <a:ea typeface="+mn-lt"/>
                <a:cs typeface="+mn-lt"/>
              </a:rPr>
              <a:t>Regionalne obszary węzłowe.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200" kern="0">
                <a:latin typeface="Raleway"/>
                <a:ea typeface="+mn-lt"/>
                <a:cs typeface="+mn-lt"/>
              </a:rPr>
              <a:t>Ponadlokalne obszary węzłowe.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200" kern="0">
                <a:latin typeface="Raleway"/>
                <a:ea typeface="+mn-lt"/>
                <a:cs typeface="+mn-lt"/>
              </a:rPr>
              <a:t>Krajowe korytarze lądowe.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Obszary Natura 2000 – 4;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Rezerwaty przyrody – 3;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Parki Krajobrazowe – 3;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Obszaru Chronionego Krajobrazu – 1;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>
                <a:latin typeface="Raleway"/>
                <a:ea typeface="+mn-lt"/>
                <a:cs typeface="+mn-lt"/>
              </a:rPr>
              <a:t>Pomniki Przyrody – 139; 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pl-PL" sz="1200" kern="0" err="1">
                <a:latin typeface="Raleway"/>
                <a:ea typeface="+mn-lt"/>
                <a:cs typeface="+mn-lt"/>
              </a:rPr>
              <a:t>Uzytek</a:t>
            </a:r>
            <a:r>
              <a:rPr lang="pl-PL" sz="1200" kern="0">
                <a:latin typeface="Raleway"/>
                <a:ea typeface="+mn-lt"/>
                <a:cs typeface="+mn-lt"/>
              </a:rPr>
              <a:t> ekologiczny -1.</a:t>
            </a:r>
            <a:endParaRPr lang="en-US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A856-C0EA-5174-E302-B8E09CF52C77}"/>
              </a:ext>
            </a:extLst>
          </p:cNvPr>
          <p:cNvSpPr txBox="1"/>
          <p:nvPr/>
        </p:nvSpPr>
        <p:spPr>
          <a:xfrm>
            <a:off x="423564" y="812617"/>
            <a:ext cx="53002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Raleway"/>
                <a:ea typeface="+mn-lt"/>
                <a:cs typeface="+mn-lt"/>
              </a:rPr>
              <a:t>Powiązania przestrzenne</a:t>
            </a:r>
            <a:endParaRPr lang="pl-PL" b="1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C78A729-1530-F635-321B-7019614C8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92" r="-68" b="-231"/>
          <a:stretch/>
        </p:blipFill>
        <p:spPr>
          <a:xfrm>
            <a:off x="4614323" y="1057280"/>
            <a:ext cx="4478221" cy="38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64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>
                <a:latin typeface="Raleway"/>
              </a:rPr>
              <a:t>środowisko przyrodnicze </a:t>
            </a:r>
            <a:endParaRPr lang="pl-PL" sz="38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4794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Ochrona zasobów leśnych.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Ochrona powierzchni ziemi.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Ochrona zasobów wód (w tym: wody powierzchniowe, podziemne, obszary ochrony).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Ochrona miejsc cennych dla ptaków.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Ochrona złóż kopalin.</a:t>
            </a:r>
            <a:endParaRPr lang="en-US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A856-C0EA-5174-E302-B8E09CF52C77}"/>
              </a:ext>
            </a:extLst>
          </p:cNvPr>
          <p:cNvSpPr txBox="1"/>
          <p:nvPr/>
        </p:nvSpPr>
        <p:spPr>
          <a:xfrm>
            <a:off x="423564" y="812617"/>
            <a:ext cx="53002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Raleway"/>
                <a:ea typeface="+mn-lt"/>
                <a:cs typeface="+mn-lt"/>
              </a:rPr>
              <a:t>Stan i ochrona zasobów</a:t>
            </a:r>
            <a:endParaRPr lang="pl-PL">
              <a:latin typeface="Raleway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DD7B073-FFD1-F011-4D27-18C63DCCA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42" r="22" b="-58"/>
          <a:stretch/>
        </p:blipFill>
        <p:spPr>
          <a:xfrm>
            <a:off x="5035469" y="1015194"/>
            <a:ext cx="4112273" cy="38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3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>
                <a:latin typeface="Raleway"/>
              </a:rPr>
              <a:t>ochrona dóbr kultury, turystyka i rekreacja</a:t>
            </a:r>
            <a:endParaRPr lang="pl-PL" sz="32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595761" cy="3607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Najważniejsze zabytki.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Szlaki kulturowe.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Miejsca kultu religijnego i pamięci narodowej.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Instytucje kultury.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Lokalne tradycje kulturowe.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Instytucje i obiektu turystyczne, rekreacyjne i sportowe.</a:t>
            </a:r>
            <a:endParaRPr lang="en-US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A856-C0EA-5174-E302-B8E09CF52C77}"/>
              </a:ext>
            </a:extLst>
          </p:cNvPr>
          <p:cNvSpPr txBox="1"/>
          <p:nvPr/>
        </p:nvSpPr>
        <p:spPr>
          <a:xfrm>
            <a:off x="423564" y="812617"/>
            <a:ext cx="530029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Raleway"/>
                <a:ea typeface="+mn-lt"/>
                <a:cs typeface="+mn-lt"/>
              </a:rPr>
              <a:t>Stan i ochrona zasobów</a:t>
            </a:r>
            <a:endParaRPr lang="pl-PL">
              <a:latin typeface="Raleway"/>
            </a:endParaRPr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C2F8166F-A6A5-F503-2AE1-ABAFA9C04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57" r="76"/>
          <a:stretch/>
        </p:blipFill>
        <p:spPr>
          <a:xfrm>
            <a:off x="4807366" y="863609"/>
            <a:ext cx="4312906" cy="40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0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>
                <a:latin typeface="Raleway"/>
              </a:rPr>
              <a:t>powiązania i infrastruktura komunikacyjna </a:t>
            </a:r>
            <a:endParaRPr lang="pl-PL" sz="32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885174" cy="3950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>
                <a:latin typeface="Raleway"/>
                <a:ea typeface="+mn-lt"/>
                <a:cs typeface="+mn-lt"/>
              </a:rPr>
              <a:t>Powiązania drogowe (S 5, DK 15, 4 DW – 190, 194, 197, 260).</a:t>
            </a:r>
            <a:endParaRPr lang="en-US" sz="1400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>
                <a:latin typeface="Raleway"/>
                <a:ea typeface="+mn-lt"/>
                <a:cs typeface="+mn-lt"/>
              </a:rPr>
              <a:t>Powiązania kolejowe (nr 281: Oleśnica – Chojnice, nr 353: Poznań – Skandawa, nr 377: Gniezno Winiary – Sława Wielkopolska). </a:t>
            </a:r>
            <a:endParaRPr lang="en-US" sz="1400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>
                <a:latin typeface="Raleway"/>
                <a:ea typeface="+mn-lt"/>
                <a:cs typeface="+mn-lt"/>
              </a:rPr>
              <a:t>Transport lotniczy (lotnisko cywilne, trawiaste).</a:t>
            </a:r>
            <a:endParaRPr lang="en-US" sz="1400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>
                <a:latin typeface="Raleway"/>
                <a:ea typeface="+mn-lt"/>
                <a:cs typeface="+mn-lt"/>
              </a:rPr>
              <a:t>Komunikacja publiczna (kolejowe: przez PKP Intercity, Przewozy Regionalne oraz Koleje Wielkopolskie; autobusowe: PKS Gniezno, MZK Gniezno).</a:t>
            </a:r>
            <a:endParaRPr lang="en-US" sz="1400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AutoNum type="arabicPeriod"/>
            </a:pPr>
            <a:endParaRPr lang="pl-PL" sz="14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590" y="915383"/>
            <a:ext cx="424318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>
                <a:latin typeface="Raleway"/>
              </a:rPr>
              <a:t>infrastruktura techniczna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885174" cy="42724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 dirty="0">
                <a:latin typeface="Raleway"/>
                <a:ea typeface="+mn-lt"/>
                <a:cs typeface="+mn-lt"/>
              </a:rPr>
              <a:t>Zaopatrzenie w energię elektryczną (7 linii 110kV, linia 220 </a:t>
            </a:r>
            <a:r>
              <a:rPr lang="pl-PL" sz="1400" kern="0" dirty="0" err="1">
                <a:latin typeface="Raleway"/>
                <a:ea typeface="+mn-lt"/>
                <a:cs typeface="+mn-lt"/>
              </a:rPr>
              <a:t>kV</a:t>
            </a:r>
            <a:r>
              <a:rPr lang="pl-PL" sz="1400" kern="0" dirty="0">
                <a:latin typeface="Raleway"/>
                <a:ea typeface="+mn-lt"/>
                <a:cs typeface="+mn-lt"/>
              </a:rPr>
              <a:t> Czerwonak -  Elektrownia Pątnów).</a:t>
            </a:r>
            <a:endParaRPr lang="en-US" sz="1400" kern="0" dirty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 dirty="0">
                <a:latin typeface="Raleway"/>
                <a:ea typeface="+mn-lt"/>
                <a:cs typeface="+mn-lt"/>
              </a:rPr>
              <a:t>Dostęp do gazu sieciowego (gazociągi wysokiego ciśnienia: Poznań – Swarzędz – Łubowo – Gniezno, Wydartowo – Trzemeszno – Witkowo oraz Trzemeszno – Mogilno).</a:t>
            </a:r>
            <a:endParaRPr lang="en-US" sz="1400" kern="0" dirty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 dirty="0">
                <a:latin typeface="Raleway"/>
                <a:ea typeface="+mn-lt"/>
                <a:cs typeface="+mn-lt"/>
              </a:rPr>
              <a:t>Infrastruktura </a:t>
            </a:r>
            <a:r>
              <a:rPr lang="pl-PL" sz="1400" kern="0" dirty="0" err="1">
                <a:latin typeface="Raleway"/>
                <a:ea typeface="+mn-lt"/>
                <a:cs typeface="+mn-lt"/>
              </a:rPr>
              <a:t>przesyłu</a:t>
            </a:r>
            <a:r>
              <a:rPr lang="pl-PL" sz="1400" kern="0" dirty="0">
                <a:latin typeface="Raleway"/>
                <a:ea typeface="+mn-lt"/>
                <a:cs typeface="+mn-lt"/>
              </a:rPr>
              <a:t> paliw (rurociąg paliwowy Płock – Nowa Wieś Wielka – Rejowiec).</a:t>
            </a:r>
            <a:endParaRPr lang="en-US" sz="1400" kern="0" dirty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 dirty="0">
                <a:latin typeface="Raleway"/>
                <a:ea typeface="+mn-lt"/>
                <a:cs typeface="+mn-lt"/>
              </a:rPr>
              <a:t>Gospodarka odpadami komunalnymi.</a:t>
            </a:r>
            <a:endParaRPr lang="en-US" sz="1400" kern="0" dirty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1400" kern="0" dirty="0">
                <a:latin typeface="Raleway"/>
                <a:ea typeface="+mn-lt"/>
                <a:cs typeface="+mn-lt"/>
              </a:rPr>
              <a:t>Energetyka odnawialna (31 instalacji o łącznej mocy 34 MW).</a:t>
            </a:r>
            <a:endParaRPr lang="en-US" dirty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AutoNum type="arabicPeriod"/>
            </a:pPr>
            <a:endParaRPr lang="pl-PL" sz="1400" kern="0" dirty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 dirty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 dirty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B357774F-288F-BA2D-240F-D998DE087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22" r="32"/>
          <a:stretch/>
        </p:blipFill>
        <p:spPr>
          <a:xfrm>
            <a:off x="4853164" y="1001075"/>
            <a:ext cx="4290964" cy="40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4A308-A8F9-152A-37E4-D9A076979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3600">
                <a:latin typeface="Raleway"/>
              </a:rPr>
              <a:t>rozwój</a:t>
            </a:r>
            <a:endParaRPr lang="pl-PL" sz="36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20A7395-7F2C-EF94-6C3B-E55BDD41A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989" y="2266095"/>
            <a:ext cx="6858000" cy="2428712"/>
          </a:xfrm>
        </p:spPr>
        <p:txBody>
          <a:bodyPr vert="horz" lIns="0" tIns="45720" rIns="91440" bIns="45720" rtlCol="0" anchor="t">
            <a:normAutofit fontScale="55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pl-PL">
                <a:latin typeface="Raleway"/>
              </a:rPr>
              <a:t>zjawisko epizodyczne zarówno w czasie jak i przestrzeni;</a:t>
            </a:r>
            <a:endParaRPr lang="en-US">
              <a:latin typeface="Raleway"/>
              <a:ea typeface="Lato" panose="020B0604020202020204" charset="-18"/>
              <a:cs typeface="Lato" panose="020B0604020202020204" charset="-18"/>
            </a:endParaRP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pl-PL">
                <a:latin typeface="Raleway"/>
              </a:rPr>
              <a:t>jego bazą są innowacje (wymagają żyznego podglebia i są nieprzewidywalne, ich źródłem są zwykle wielkie miasta);</a:t>
            </a:r>
            <a:endParaRPr lang="en-US">
              <a:latin typeface="Raleway"/>
              <a:ea typeface="Lato" panose="020B0604020202020204" charset="-18"/>
              <a:cs typeface="Lato" panose="020B0604020202020204" charset="-18"/>
            </a:endParaRP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pl-PL">
                <a:latin typeface="Raleway"/>
              </a:rPr>
              <a:t>wymaga wyboru priorytetów (ustalania priorytetów to ciągłe ocieranie się o rafy);</a:t>
            </a:r>
            <a:endParaRPr lang="en-US">
              <a:latin typeface="Raleway"/>
              <a:ea typeface="Lato" panose="020B0604020202020204" charset="-18"/>
              <a:cs typeface="Lato" panose="020B0604020202020204" charset="-18"/>
            </a:endParaRP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Font typeface="Arial"/>
              <a:buChar char="•"/>
            </a:pPr>
            <a:r>
              <a:rPr lang="pl-PL">
                <a:latin typeface="Raleway"/>
              </a:rPr>
              <a:t>potrzebuje odpowiedniej skali (obszaru funkcjonalnego, np. Partnerstwa) i lidera (Miasta).</a:t>
            </a:r>
            <a:endParaRPr lang="pl-PL">
              <a:latin typeface="Raleway"/>
              <a:ea typeface="Lato" panose="020B0604020202020204" charset="-18"/>
              <a:cs typeface="Lato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5546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3A27496-D7B6-FBA0-8980-A253AF70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>
                <a:latin typeface="Raleway"/>
              </a:rPr>
              <a:t>zagrożenia środowiska i bezpieczeństwa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C44316-A14E-D189-DB29-F98A042EDE06}"/>
              </a:ext>
            </a:extLst>
          </p:cNvPr>
          <p:cNvSpPr txBox="1"/>
          <p:nvPr/>
        </p:nvSpPr>
        <p:spPr>
          <a:xfrm>
            <a:off x="682668" y="1352510"/>
            <a:ext cx="3885174" cy="40580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Jakość wód.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Jakość powietrza.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Oddziaływanie hałasu.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Zagrożenie powodziowe.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Zagrożenia suszą.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Powierzchniowe przekształcenia terenu.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kern="0">
                <a:latin typeface="Raleway"/>
                <a:ea typeface="+mn-lt"/>
                <a:cs typeface="+mn-lt"/>
              </a:rPr>
              <a:t>Powierzchniowe przekształcenia terenu.</a:t>
            </a:r>
            <a:endParaRPr lang="en-US" kern="0">
              <a:latin typeface="Raleway"/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AutoNum type="arabicPeriod"/>
            </a:pPr>
            <a:endParaRPr lang="pl-PL" sz="14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200" kern="0">
              <a:latin typeface="Raleway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pl-PL" sz="1500" kern="0">
              <a:latin typeface="Raleway"/>
              <a:cs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99695BA-0AD7-0F7A-64D2-FF9A8AA37582}"/>
              </a:ext>
            </a:extLst>
          </p:cNvPr>
          <p:cNvSpPr/>
          <p:nvPr/>
        </p:nvSpPr>
        <p:spPr>
          <a:xfrm>
            <a:off x="8883436" y="2893707"/>
            <a:ext cx="259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E77C9A1-A180-20A0-07E8-5E314B334108}"/>
              </a:ext>
            </a:extLst>
          </p:cNvPr>
          <p:cNvSpPr/>
          <p:nvPr/>
        </p:nvSpPr>
        <p:spPr>
          <a:xfrm>
            <a:off x="4205521" y="2349262"/>
            <a:ext cx="25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CA1C996-31E5-F56C-08D8-5FA7DDB320D5}"/>
              </a:ext>
            </a:extLst>
          </p:cNvPr>
          <p:cNvSpPr/>
          <p:nvPr/>
        </p:nvSpPr>
        <p:spPr>
          <a:xfrm>
            <a:off x="8708383" y="3940149"/>
            <a:ext cx="28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1FB59B9-D137-3D7F-B30F-02C31DEE4D76}"/>
              </a:ext>
            </a:extLst>
          </p:cNvPr>
          <p:cNvSpPr/>
          <p:nvPr/>
        </p:nvSpPr>
        <p:spPr>
          <a:xfrm>
            <a:off x="7058152" y="2893708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FE080FB-FEFC-BA1E-F729-D17BAE6C5506}"/>
              </a:ext>
            </a:extLst>
          </p:cNvPr>
          <p:cNvSpPr/>
          <p:nvPr/>
        </p:nvSpPr>
        <p:spPr>
          <a:xfrm>
            <a:off x="7058152" y="2349262"/>
            <a:ext cx="28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8537E3-EF5B-EFC4-DD39-7E9C68D5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46" r="17" b="-17"/>
          <a:stretch/>
        </p:blipFill>
        <p:spPr>
          <a:xfrm>
            <a:off x="4734721" y="881429"/>
            <a:ext cx="4409652" cy="41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9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19D4D0-2A2E-FC46-A9F7-B362D24D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08" y="1146593"/>
            <a:ext cx="7886700" cy="993775"/>
          </a:xfrm>
        </p:spPr>
        <p:txBody>
          <a:bodyPr/>
          <a:lstStyle/>
          <a:p>
            <a:r>
              <a:rPr lang="pl-PL" dirty="0">
                <a:latin typeface="Raleway"/>
              </a:rPr>
              <a:t>dziękujemy za uwagę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37387E8-A614-B24D-AD74-31633226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9900" y="2377993"/>
            <a:ext cx="3868735" cy="1620502"/>
          </a:xfrm>
        </p:spPr>
        <p:txBody>
          <a:bodyPr/>
          <a:lstStyle/>
          <a:p>
            <a:r>
              <a:rPr lang="pl-PL" dirty="0">
                <a:latin typeface="Lato"/>
                <a:ea typeface="Lato"/>
                <a:cs typeface="Lato"/>
              </a:rPr>
              <a:t>Grzegorz Roman</a:t>
            </a:r>
            <a:endParaRPr lang="pl-PL" dirty="0"/>
          </a:p>
          <a:p>
            <a:r>
              <a:rPr lang="pl-PL" dirty="0">
                <a:latin typeface="Lato"/>
                <a:ea typeface="Lato"/>
                <a:cs typeface="Lato"/>
              </a:rPr>
              <a:t>grzegorz.roman@zmp.poznan.pl</a:t>
            </a:r>
          </a:p>
          <a:p>
            <a:r>
              <a:rPr lang="pl-PL" dirty="0">
                <a:latin typeface="Lato"/>
                <a:ea typeface="Lato"/>
                <a:cs typeface="Lato"/>
              </a:rPr>
              <a:t>500 584 809</a:t>
            </a:r>
            <a:endParaRPr lang="pl-PL" dirty="0">
              <a:ea typeface="Lato"/>
              <a:cs typeface="Lato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C2E389-D25E-69D2-205F-782B9DD6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74" y="0"/>
            <a:ext cx="7939199" cy="57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1B1DFD0-CD13-4EED-AC8F-E6EC329F6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28" y="4569088"/>
            <a:ext cx="7543744" cy="576000"/>
          </a:xfrm>
          <a:prstGeom prst="rect">
            <a:avLst/>
          </a:prstGeom>
        </p:spPr>
      </p:pic>
      <p:pic>
        <p:nvPicPr>
          <p:cNvPr id="7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39AAC4-CDDC-A51A-52A2-16C90757E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27" y="1217"/>
            <a:ext cx="1176021" cy="566988"/>
          </a:xfrm>
          <a:prstGeom prst="rect">
            <a:avLst/>
          </a:prstGeom>
        </p:spPr>
      </p:pic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91C53779-0396-A5B5-887A-DF18124F5F5B}"/>
              </a:ext>
            </a:extLst>
          </p:cNvPr>
          <p:cNvSpPr txBox="1">
            <a:spLocks/>
          </p:cNvSpPr>
          <p:nvPr/>
        </p:nvSpPr>
        <p:spPr>
          <a:xfrm>
            <a:off x="4866000" y="2377993"/>
            <a:ext cx="3868735" cy="1620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lang="pl-PL" sz="1800" kern="1200" dirty="0" smtClean="0">
                <a:solidFill>
                  <a:schemeClr val="bg1"/>
                </a:solidFill>
                <a:latin typeface="Lato" panose="020B060402020202020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>
                <a:latin typeface="Lato"/>
                <a:ea typeface="Lato"/>
                <a:cs typeface="Lato"/>
              </a:rPr>
              <a:t>Paweł </a:t>
            </a:r>
            <a:r>
              <a:rPr lang="pl-PL" err="1">
                <a:latin typeface="Lato"/>
                <a:ea typeface="Lato"/>
                <a:cs typeface="Lato"/>
              </a:rPr>
              <a:t>Wojdylak</a:t>
            </a:r>
            <a:endParaRPr lang="pl-PL" err="1"/>
          </a:p>
          <a:p>
            <a:r>
              <a:rPr lang="pl-PL">
                <a:latin typeface="Lato"/>
                <a:ea typeface="Lato"/>
                <a:cs typeface="Lato"/>
              </a:rPr>
              <a:t>pawel.wojdylak@zmp.poznan.pl</a:t>
            </a:r>
          </a:p>
          <a:p>
            <a:r>
              <a:rPr lang="pl-PL">
                <a:latin typeface="Lato"/>
                <a:ea typeface="Lato"/>
                <a:cs typeface="Lato"/>
              </a:rPr>
              <a:t>696 480 969</a:t>
            </a:r>
            <a:endParaRPr lang="pl-PL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3995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9231F90-1B07-1170-9D13-8FB1B8321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Społeczność gotowa na rozwój to zbiorowość potrafiąca w sposób jednoznaczny wskazać liderów rozwoju (w tym wypadku Gniezno, Leszno, Koło, Turek), odpowiednio zadysponować rezerwami (ludzie, fundusze, kompetencje) oraz kanałami transferu innowacji i kapitałów. </a:t>
            </a:r>
            <a:endParaRPr lang="pl-PL" b="0">
              <a:latin typeface="Raleway"/>
            </a:endParaRPr>
          </a:p>
          <a:p>
            <a:pPr>
              <a:lnSpc>
                <a:spcPct val="113999"/>
              </a:lnSpc>
            </a:pPr>
            <a:r>
              <a:rPr lang="pl-PL">
                <a:latin typeface="Raleway"/>
              </a:rPr>
              <a:t>Określić wizję przyszłości i konsekwentnie do niej zmierzać.</a:t>
            </a:r>
            <a:endParaRPr lang="pl-PL" b="0">
              <a:latin typeface="Raleway"/>
            </a:endParaRPr>
          </a:p>
          <a:p>
            <a:pPr>
              <a:lnSpc>
                <a:spcPct val="113999"/>
              </a:lnSpc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74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CFC46C2-3BF2-18C3-2362-DF7E0739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  <a:latin typeface="Raleway"/>
              </a:rPr>
              <a:t>wizja obszaru funkcjonalnego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EF7EC830-04B3-0698-3BBB-E74BC8074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76217"/>
            <a:ext cx="6715733" cy="261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hierarchia ośrodków i podział zadań;</a:t>
            </a:r>
            <a:endParaRPr lang="en-US" sz="1200">
              <a:latin typeface="Raleway"/>
            </a:endParaRP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realizacja zadań własnych i zleconych powierzonych ustawowo i w wyniku podpisanych umów;</a:t>
            </a:r>
            <a:endParaRPr lang="en-US" sz="1200">
              <a:latin typeface="Raleway"/>
            </a:endParaRP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zapewnienie odpowiedniej jakości usług publicznych – funkcjonowania mieszkańców,</a:t>
            </a:r>
            <a:endParaRPr lang="en-US" sz="1200"/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harmonizowanie działań jednostek samorządowych i innych podmiotów administracji publicznej (synergia i funkcjonalność),</a:t>
            </a:r>
            <a:endParaRPr lang="en-US" sz="1200"/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formowanie struktury przestrzennej obszaru, w tym miasta-lidera (nowoczesność i tradycja),</a:t>
            </a:r>
            <a:endParaRPr lang="en-US" sz="1200"/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programowanie i stymulowanie rozwoju (wzmacnianie odpowiednich struktur, wyzwalanie inicjatyw, montaż środków, likwidowanie barier, ograniczanie obszarów wykluczenia),</a:t>
            </a:r>
            <a:endParaRPr lang="pl-PL" sz="1200"/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kształtowanie wspólnoty</a:t>
            </a:r>
            <a:endParaRPr lang="pl-PL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13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4A308-A8F9-152A-37E4-D9A076979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3600">
                <a:latin typeface="Raleway"/>
              </a:rPr>
              <a:t>płaszczyzny rozwoju</a:t>
            </a:r>
            <a:endParaRPr lang="pl-PL" sz="36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20A7395-7F2C-EF94-6C3B-E55BDD41A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989" y="2266095"/>
            <a:ext cx="6858000" cy="2428712"/>
          </a:xfrm>
        </p:spPr>
        <p:txBody>
          <a:bodyPr vert="horz" lIns="0" tIns="45720" rIns="91440" bIns="45720" rtlCol="0" anchor="t"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byt </a:t>
            </a:r>
            <a:endParaRPr lang="pl-PL" sz="2400">
              <a:latin typeface="Lato"/>
              <a:ea typeface="Lato"/>
              <a:cs typeface="Lato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kształcenie </a:t>
            </a:r>
            <a:endParaRPr lang="pl-PL" sz="2400">
              <a:latin typeface="Lato"/>
              <a:ea typeface="Lato"/>
              <a:cs typeface="Lato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praca</a:t>
            </a:r>
            <a:endParaRPr lang="en-US" sz="2400">
              <a:latin typeface="Raleway"/>
              <a:ea typeface="Lato"/>
              <a:cs typeface="Lato"/>
            </a:endParaRP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wspólnoty</a:t>
            </a: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przestrzeń</a:t>
            </a:r>
          </a:p>
          <a:p>
            <a:pPr marL="457200" indent="-457200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pl-PL" sz="2400">
                <a:latin typeface="Raleway"/>
                <a:ea typeface="Lato"/>
                <a:cs typeface="Lato"/>
              </a:rPr>
              <a:t>samorząd</a:t>
            </a:r>
          </a:p>
        </p:txBody>
      </p:sp>
    </p:spTree>
    <p:extLst>
      <p:ext uri="{BB962C8B-B14F-4D97-AF65-F5344CB8AC3E}">
        <p14:creationId xmlns:p14="http://schemas.microsoft.com/office/powerpoint/2010/main" val="323282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CFC46C2-3BF2-18C3-2362-DF7E0739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>
                <a:solidFill>
                  <a:schemeClr val="bg1"/>
                </a:solidFill>
                <a:latin typeface="Raleway"/>
              </a:rPr>
              <a:t>atuty lidera lokalnego układu przestrzennego</a:t>
            </a:r>
            <a:endParaRPr lang="pl-PL" sz="2400">
              <a:solidFill>
                <a:schemeClr val="bg1"/>
              </a:solidFill>
            </a:endParaRP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EF7EC830-04B3-0698-3BBB-E74BC8074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76217"/>
            <a:ext cx="7690213" cy="2613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walory przyrodnicze i estetyczne otaczającego miasto krajobrazu, 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dobry stan środowiska, bioróżnorodność,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silne poczucie tożsamości mieszkańców, bogata historia i tradycje lokalnej kultury, 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potencjał demograficzny, edukacyjny i kulturowy,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kształt i architektura miasta,</a:t>
            </a:r>
            <a:endParaRPr lang="en-US" sz="1200">
              <a:cs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stabilna  i zdywersyfikowana baza gospodarcza miasta oparta zarówno na produkcji, jak i usługach,</a:t>
            </a:r>
            <a:endParaRPr lang="en-US" sz="1200">
              <a:cs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potencjał dla rozwoju różnorodnej funkcjonalnie zabudowy, w tym typu „</a:t>
            </a:r>
            <a:r>
              <a:rPr lang="pl-PL" sz="1200" err="1">
                <a:latin typeface="Raleway"/>
              </a:rPr>
              <a:t>urban</a:t>
            </a:r>
            <a:r>
              <a:rPr lang="pl-PL" sz="1200">
                <a:latin typeface="Raleway"/>
              </a:rPr>
              <a:t> </a:t>
            </a:r>
            <a:r>
              <a:rPr lang="pl-PL" sz="1200" err="1">
                <a:latin typeface="Raleway"/>
              </a:rPr>
              <a:t>village</a:t>
            </a:r>
            <a:r>
              <a:rPr lang="pl-PL" sz="1200">
                <a:latin typeface="Raleway"/>
              </a:rPr>
              <a:t>”, </a:t>
            </a:r>
            <a:endParaRPr lang="en-US" sz="1200">
              <a:cs typeface="Calibri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dobre skomunikowanie wewnątrz i z otoczeniem, 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potencjał otoczenia miasta,</a:t>
            </a:r>
            <a:endParaRPr lang="en-US" sz="1200">
              <a:latin typeface="Raleway"/>
            </a:endParaRPr>
          </a:p>
          <a:p>
            <a:pPr marL="457200" indent="-457200">
              <a:lnSpc>
                <a:spcPct val="100000"/>
              </a:lnSpc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pl-PL" sz="1200">
                <a:latin typeface="Raleway"/>
              </a:rPr>
              <a:t>rozsądna polityka rozwoju, szczególnie w takich obszarach, jak inwestycje, mobilność, przestrzeń i jakość życia. </a:t>
            </a:r>
            <a:endParaRPr lang="pl-PL" sz="120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l-PL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l-P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1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774873-E310-4BEC-B68D-5380D00A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latin typeface="Raleway"/>
              </a:rPr>
              <a:t>podstawowe priorytety miasta-lidera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20E793-DB6F-4158-8D93-16967A4FE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87" y="1562090"/>
            <a:ext cx="7908925" cy="270139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gospodarcze i kulturowe centrum obszaru (powiatu? Partnerstwa?);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rozwój demograficzny;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nowocześnie zorganizowana i uporządkowana przestrzeń miasta;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produkcja i usługi – filary gospodarki miasta; 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rozwój budownictwa mieszkaniowego;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tożsamość mieszkańców;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jakość życia mieszkańców;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pragmatyczna ekologia;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r>
              <a:rPr lang="pl-PL">
                <a:latin typeface="Raleway"/>
              </a:rPr>
              <a:t>przywództwo lokalne i świadomość powinności wobec otaczających miasto obszarów.</a:t>
            </a:r>
            <a:endParaRPr lang="en-US">
              <a:latin typeface="Raleway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 panose="020F0302020204030204"/>
              <a:buChar char="•"/>
            </a:pPr>
            <a:endParaRPr lang="pl-PL"/>
          </a:p>
          <a:p>
            <a:pPr>
              <a:lnSpc>
                <a:spcPct val="113999"/>
              </a:lnSpc>
            </a:pPr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00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9231F90-1B07-1170-9D13-8FB1B8321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>
                <a:latin typeface="Raleway"/>
              </a:rPr>
              <a:t>Przestrzeń jest dobrem wspólnym i zasobem ograniczonym.</a:t>
            </a:r>
            <a:endParaRPr lang="pl-PL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>
                <a:latin typeface="Raleway"/>
              </a:rPr>
              <a:t>Model struktury funkcjonalno-przestrzennej musi jednoznacznie wskazywać jej przyszłe przeznaczenie. </a:t>
            </a:r>
            <a:endParaRPr lang="pl-PL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>
                <a:latin typeface="Raleway"/>
              </a:rPr>
              <a:t>Jej ekstensywne zagospodarowanie to ograniczenie możliwości jej wykorzystania dla innych funkcji. </a:t>
            </a:r>
            <a:endParaRPr lang="pl-PL"/>
          </a:p>
          <a:p>
            <a:pPr>
              <a:lnSpc>
                <a:spcPct val="113999"/>
              </a:lnSpc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609247"/>
      </p:ext>
    </p:extLst>
  </p:cSld>
  <p:clrMapOvr>
    <a:masterClrMapping/>
  </p:clrMapOvr>
</p:sld>
</file>

<file path=ppt/theme/theme1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CWD">
      <a:dk1>
        <a:srgbClr val="000000"/>
      </a:dk1>
      <a:lt1>
        <a:srgbClr val="FFFFFF"/>
      </a:lt1>
      <a:dk2>
        <a:srgbClr val="343434"/>
      </a:dk2>
      <a:lt2>
        <a:srgbClr val="E7E6E6"/>
      </a:lt2>
      <a:accent1>
        <a:srgbClr val="07497F"/>
      </a:accent1>
      <a:accent2>
        <a:srgbClr val="90C145"/>
      </a:accent2>
      <a:accent3>
        <a:srgbClr val="A5A5A5"/>
      </a:accent3>
      <a:accent4>
        <a:srgbClr val="07497F"/>
      </a:accent4>
      <a:accent5>
        <a:srgbClr val="2DB7EB"/>
      </a:accent5>
      <a:accent6>
        <a:srgbClr val="90C145"/>
      </a:accent6>
      <a:hlink>
        <a:srgbClr val="2DB7EB"/>
      </a:hlink>
      <a:folHlink>
        <a:srgbClr val="07497F"/>
      </a:folHlink>
    </a:clrScheme>
    <a:fontScheme name="CWD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c81c184-838d-4944-b958-9173f85e406b">
      <UserInfo>
        <DisplayName>Marek Karzyński</DisplayName>
        <AccountId>80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21CEC128513E468D693A444DC5A13C" ma:contentTypeVersion="12" ma:contentTypeDescription="Utwórz nowy dokument." ma:contentTypeScope="" ma:versionID="3586324fd03f46f6f21a867772c98e6f">
  <xsd:schema xmlns:xsd="http://www.w3.org/2001/XMLSchema" xmlns:xs="http://www.w3.org/2001/XMLSchema" xmlns:p="http://schemas.microsoft.com/office/2006/metadata/properties" xmlns:ns2="e8befe75-3807-4551-8189-c773152414b1" xmlns:ns3="6c81c184-838d-4944-b958-9173f85e406b" targetNamespace="http://schemas.microsoft.com/office/2006/metadata/properties" ma:root="true" ma:fieldsID="558a1a8c23d3595d1c7a4664ac05fef5" ns2:_="" ns3:_="">
    <xsd:import namespace="e8befe75-3807-4551-8189-c773152414b1"/>
    <xsd:import namespace="6c81c184-838d-4944-b958-9173f85e40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efe75-3807-4551-8189-c77315241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1c184-838d-4944-b958-9173f85e4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DFC40D-D517-470D-A246-4E58A0E57485}">
  <ds:schemaRefs>
    <ds:schemaRef ds:uri="e8befe75-3807-4551-8189-c773152414b1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c81c184-838d-4944-b958-9173f85e406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8816E02-147C-434A-98BE-7F96715E1E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E08256-57A1-4DCE-8D35-D54261AA801E}">
  <ds:schemaRefs>
    <ds:schemaRef ds:uri="6c81c184-838d-4944-b958-9173f85e406b"/>
    <ds:schemaRef ds:uri="e8befe75-3807-4551-8189-c773152414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1625</Words>
  <Application>Microsoft Office PowerPoint</Application>
  <PresentationFormat>Niestandardowy</PresentationFormat>
  <Paragraphs>258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31</vt:i4>
      </vt:variant>
    </vt:vector>
  </HeadingPairs>
  <TitlesOfParts>
    <vt:vector size="42" baseType="lpstr">
      <vt:lpstr>Arial</vt:lpstr>
      <vt:lpstr>Arial,Sans-Serif</vt:lpstr>
      <vt:lpstr>Calibri</vt:lpstr>
      <vt:lpstr>Calibri Light</vt:lpstr>
      <vt:lpstr>Lato</vt:lpstr>
      <vt:lpstr>Raleway</vt:lpstr>
      <vt:lpstr>Tahoma</vt:lpstr>
      <vt:lpstr>2_Projekt niestandardowy</vt:lpstr>
      <vt:lpstr>Motyw pakietu Office</vt:lpstr>
      <vt:lpstr>Projekt niestandardowy</vt:lpstr>
      <vt:lpstr>1_Projekt niestandardowy</vt:lpstr>
      <vt:lpstr>model struktury  funkcjonalno- przestrzennej szansą na nową politykę przestrzenną</vt:lpstr>
      <vt:lpstr>wyzwania przyszłości</vt:lpstr>
      <vt:lpstr>rozwój</vt:lpstr>
      <vt:lpstr>Prezentacja programu PowerPoint</vt:lpstr>
      <vt:lpstr>wizja obszaru funkcjonalnego</vt:lpstr>
      <vt:lpstr>płaszczyzny rozwoju</vt:lpstr>
      <vt:lpstr>atuty lidera lokalnego układu przestrzennego</vt:lpstr>
      <vt:lpstr>podstawowe priorytety miasta-lidera</vt:lpstr>
      <vt:lpstr>Prezentacja programu PowerPoint</vt:lpstr>
      <vt:lpstr>uwagi generalne do konstruowania Modelu</vt:lpstr>
      <vt:lpstr>uwagi autorskie </vt:lpstr>
      <vt:lpstr>Idee „nowoczesnej” polityki przestrzennej warte ujęcia w Modelu struktury funkcjonalno-przestrzennej </vt:lpstr>
      <vt:lpstr>Prezentacja programu PowerPoint</vt:lpstr>
      <vt:lpstr>1. środowisko</vt:lpstr>
      <vt:lpstr>2. różnorodność i strefowanie</vt:lpstr>
      <vt:lpstr>3. skala</vt:lpstr>
      <vt:lpstr>4. komunikacja</vt:lpstr>
      <vt:lpstr>5. zamieszkiwanie</vt:lpstr>
      <vt:lpstr>6. zabudowa</vt:lpstr>
      <vt:lpstr>sieć miast w otoczeniu partnerstwa </vt:lpstr>
      <vt:lpstr>rozkład wielkościowy miast </vt:lpstr>
      <vt:lpstr>uwarunkowania demograficzne</vt:lpstr>
      <vt:lpstr>czas przejazdu samochodem</vt:lpstr>
      <vt:lpstr>dostępność czasowa</vt:lpstr>
      <vt:lpstr>środowisko przyrodnicze </vt:lpstr>
      <vt:lpstr>środowisko przyrodnicze </vt:lpstr>
      <vt:lpstr>ochrona dóbr kultury, turystyka i rekreacja</vt:lpstr>
      <vt:lpstr>powiązania i infrastruktura komunikacyjna </vt:lpstr>
      <vt:lpstr>infrastruktura techniczna</vt:lpstr>
      <vt:lpstr>zagrożenia środowiska i bezpieczeństwa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Majchrowska</dc:creator>
  <cp:lastModifiedBy>Justyna Pietrzykowska</cp:lastModifiedBy>
  <cp:revision>5</cp:revision>
  <dcterms:created xsi:type="dcterms:W3CDTF">2021-02-12T11:02:36Z</dcterms:created>
  <dcterms:modified xsi:type="dcterms:W3CDTF">2022-09-12T19:22:04Z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0x0101004C21CEC128513E468D693A444DC5A13C</vt:lpwstr>
  </property>
</Properties>
</file>