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23"/>
  </p:notesMasterIdLst>
  <p:handoutMasterIdLst>
    <p:handoutMasterId r:id="rId24"/>
  </p:handoutMasterIdLst>
  <p:sldIdLst>
    <p:sldId id="256" r:id="rId5"/>
    <p:sldId id="262" r:id="rId6"/>
    <p:sldId id="267" r:id="rId7"/>
    <p:sldId id="275" r:id="rId8"/>
    <p:sldId id="269" r:id="rId9"/>
    <p:sldId id="278" r:id="rId10"/>
    <p:sldId id="277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60" r:id="rId19"/>
    <p:sldId id="258" r:id="rId20"/>
    <p:sldId id="259" r:id="rId21"/>
    <p:sldId id="286" r:id="rId22"/>
  </p:sldIdLst>
  <p:sldSz cx="9144000" cy="5145088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zysztof Paczyński" initials="KP" lastIdx="1" clrIdx="0">
    <p:extLst>
      <p:ext uri="{19B8F6BF-5375-455C-9EA6-DF929625EA0E}">
        <p15:presenceInfo xmlns:p15="http://schemas.microsoft.com/office/powerpoint/2012/main" userId="S::krzysztof.paczynski@zmp.poznan.pl::288edbf0-3ff2-4b2e-8a0b-0eb3eae4e64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4460"/>
    <a:srgbClr val="E5E5E2"/>
    <a:srgbClr val="F68B1F"/>
    <a:srgbClr val="FBB514"/>
    <a:srgbClr val="E6E6E6"/>
    <a:srgbClr val="39405A"/>
    <a:srgbClr val="B7B7B7"/>
    <a:srgbClr val="1A1A1A"/>
    <a:srgbClr val="3C445F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8" autoAdjust="0"/>
    <p:restoredTop sz="94737"/>
  </p:normalViewPr>
  <p:slideViewPr>
    <p:cSldViewPr snapToGrid="0">
      <p:cViewPr varScale="1">
        <p:scale>
          <a:sx n="83" d="100"/>
          <a:sy n="83" d="100"/>
        </p:scale>
        <p:origin x="700" y="48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Budze&#324;\Documents\CWD\UM_13.09.2022\Dane_13.09.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Budze&#324;\Documents\CWD\UM_13.09.2022\Dane_13.09.202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Budze&#324;\Documents\CWD\UM_13.09.2022\Dane_13.09.2022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Budze&#324;\Documents\CWD\UM_13.09.2022\Dane_13.09.2022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Budze&#324;\Documents\CWD\UM_13.09.2022\Dane_13.09.2022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Budze&#324;\Documents\CWD\UM_13.09.2022\Dane_13.09.2022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Budze&#324;\Documents\CWD\UM_13.09.2022\Dane_13.09.2022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Budze&#324;\Documents\CWD\UM_13.09.2022\Dane_13.09.2022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Budze&#324;\Documents\CWD\UM_13.09.2022\Dane_13.09.2022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Budze&#324;\Documents\CWD\UM_13.09.2022\Dane_13.09.2022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Budze&#324;\Documents\CWD\UM_13.09.2022\Dane_13.09.2022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Budze&#324;\Documents\CWD\UM_13.09.2022\Dane_13.09.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Budze&#324;\Documents\CWD\UM_13.09.2022\Dane_13.09.2022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Budze&#324;\Documents\CWD\UM_13.09.2022\Dane_13.09.2022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Budze&#324;\Documents\CWD\UM_13.09.2022\Dane_13.09.2022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Budze&#324;\Documents\CWD\UM_13.09.2022\Dane_13.09.2022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Budze&#324;\Documents\CWD\UM_13.09.2022\Dane_13.09.20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Budze&#324;\Documents\CWD\UM_13.09.2022\Dane_13.09.202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Budze&#324;\Documents\CWD\UM_13.09.2022\Dane_13.09.202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Budze&#324;\Documents\CWD\UM_13.09.2022\Dane_13.09.202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Budze&#324;\Documents\CWD\UM_13.09.2022\Dane_13.09.202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Budze&#324;\Documents\CWD\UM_13.09.2022\Dane_13.09.202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Budze&#324;\Documents\CWD\UM_13.09.2022\Dane_13.09.202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Rysunki!$B$2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>
                <a:tint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Rysunki!$A$3:$A$9</c:f>
              <c:strCache>
                <c:ptCount val="7"/>
                <c:pt idx="0">
                  <c:v> ZIT Kolsko-Turecki </c:v>
                </c:pt>
                <c:pt idx="1">
                  <c:v>„Partnerstwo dla rozwoju Krajny”</c:v>
                </c:pt>
                <c:pt idx="2">
                  <c:v>Partnerstwo „Razem dla rozwoju” (wraz z woj. kujawsko-pomorskim)</c:v>
                </c:pt>
                <c:pt idx="3">
                  <c:v>Partnerstwo na 307  (wraz z woj. wielkopolskim)</c:v>
                </c:pt>
                <c:pt idx="4">
                  <c:v>Zintegrowane Inwestycje Terytorialne Leszna</c:v>
                </c:pt>
                <c:pt idx="5">
                  <c:v>ZIT Gniezna</c:v>
                </c:pt>
                <c:pt idx="6">
                  <c:v>Partnerstwo "Południe Wielkopolski Działa Wspólnie"</c:v>
                </c:pt>
              </c:strCache>
            </c:strRef>
          </c:cat>
          <c:val>
            <c:numRef>
              <c:f>Rysunki!$B$3:$B$9</c:f>
              <c:numCache>
                <c:formatCode>#,##0.00</c:formatCode>
                <c:ptCount val="7"/>
                <c:pt idx="0">
                  <c:v>79818412.840000004</c:v>
                </c:pt>
                <c:pt idx="1">
                  <c:v>56128639.879999995</c:v>
                </c:pt>
                <c:pt idx="2">
                  <c:v>51474166.629999995</c:v>
                </c:pt>
                <c:pt idx="3">
                  <c:v>84657328.560000002</c:v>
                </c:pt>
                <c:pt idx="4">
                  <c:v>111099283.38999999</c:v>
                </c:pt>
                <c:pt idx="5">
                  <c:v>192625858.52000001</c:v>
                </c:pt>
                <c:pt idx="6">
                  <c:v>50785048.239999995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83-4638-8A8C-CF7546EC8502}"/>
            </c:ext>
          </c:extLst>
        </c:ser>
        <c:ser>
          <c:idx val="1"/>
          <c:order val="1"/>
          <c:tx>
            <c:strRef>
              <c:f>Rysunki!$C$2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>
                <a:tint val="58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tint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B83-4638-8A8C-CF7546EC850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tint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B83-4638-8A8C-CF7546EC850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tint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B83-4638-8A8C-CF7546EC850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tint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B83-4638-8A8C-CF7546EC8502}"/>
              </c:ext>
            </c:extLst>
          </c:dPt>
          <c:cat>
            <c:strRef>
              <c:f>Rysunki!$A$3:$A$9</c:f>
              <c:strCache>
                <c:ptCount val="7"/>
                <c:pt idx="0">
                  <c:v> ZIT Kolsko-Turecki </c:v>
                </c:pt>
                <c:pt idx="1">
                  <c:v>„Partnerstwo dla rozwoju Krajny”</c:v>
                </c:pt>
                <c:pt idx="2">
                  <c:v>Partnerstwo „Razem dla rozwoju” (wraz z woj. kujawsko-pomorskim)</c:v>
                </c:pt>
                <c:pt idx="3">
                  <c:v>Partnerstwo na 307  (wraz z woj. wielkopolskim)</c:v>
                </c:pt>
                <c:pt idx="4">
                  <c:v>Zintegrowane Inwestycje Terytorialne Leszna</c:v>
                </c:pt>
                <c:pt idx="5">
                  <c:v>ZIT Gniezna</c:v>
                </c:pt>
                <c:pt idx="6">
                  <c:v>Partnerstwo "Południe Wielkopolski Działa Wspólnie"</c:v>
                </c:pt>
              </c:strCache>
            </c:strRef>
          </c:cat>
          <c:val>
            <c:numRef>
              <c:f>Rysunki!$C$3:$C$9</c:f>
              <c:numCache>
                <c:formatCode>#,##0.00</c:formatCode>
                <c:ptCount val="7"/>
                <c:pt idx="0">
                  <c:v>30519167.609999999</c:v>
                </c:pt>
                <c:pt idx="1">
                  <c:v>23417896.5</c:v>
                </c:pt>
                <c:pt idx="2">
                  <c:v>16035770.109999999</c:v>
                </c:pt>
                <c:pt idx="3">
                  <c:v>42114924.049999997</c:v>
                </c:pt>
                <c:pt idx="4">
                  <c:v>57040469.509999998</c:v>
                </c:pt>
                <c:pt idx="5">
                  <c:v>75674045.869999975</c:v>
                </c:pt>
                <c:pt idx="6">
                  <c:v>46334267.04999999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B83-4638-8A8C-CF7546EC8502}"/>
            </c:ext>
          </c:extLst>
        </c:ser>
        <c:ser>
          <c:idx val="2"/>
          <c:order val="2"/>
          <c:tx>
            <c:strRef>
              <c:f>Rysunki!$D$2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>
                <a:tint val="72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tint val="7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B83-4638-8A8C-CF7546EC850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tint val="7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B83-4638-8A8C-CF7546EC850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tint val="7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B83-4638-8A8C-CF7546EC8502}"/>
              </c:ext>
            </c:extLst>
          </c:dPt>
          <c:cat>
            <c:strRef>
              <c:f>Rysunki!$A$3:$A$9</c:f>
              <c:strCache>
                <c:ptCount val="7"/>
                <c:pt idx="0">
                  <c:v> ZIT Kolsko-Turecki </c:v>
                </c:pt>
                <c:pt idx="1">
                  <c:v>„Partnerstwo dla rozwoju Krajny”</c:v>
                </c:pt>
                <c:pt idx="2">
                  <c:v>Partnerstwo „Razem dla rozwoju” (wraz z woj. kujawsko-pomorskim)</c:v>
                </c:pt>
                <c:pt idx="3">
                  <c:v>Partnerstwo na 307  (wraz z woj. wielkopolskim)</c:v>
                </c:pt>
                <c:pt idx="4">
                  <c:v>Zintegrowane Inwestycje Terytorialne Leszna</c:v>
                </c:pt>
                <c:pt idx="5">
                  <c:v>ZIT Gniezna</c:v>
                </c:pt>
                <c:pt idx="6">
                  <c:v>Partnerstwo "Południe Wielkopolski Działa Wspólnie"</c:v>
                </c:pt>
              </c:strCache>
            </c:strRef>
          </c:cat>
          <c:val>
            <c:numRef>
              <c:f>Rysunki!$D$3:$D$9</c:f>
              <c:numCache>
                <c:formatCode>#,##0.00</c:formatCode>
                <c:ptCount val="7"/>
                <c:pt idx="0">
                  <c:v>26591874.100000001</c:v>
                </c:pt>
                <c:pt idx="1">
                  <c:v>27121348.939999998</c:v>
                </c:pt>
                <c:pt idx="2">
                  <c:v>8225317.1599999992</c:v>
                </c:pt>
                <c:pt idx="3">
                  <c:v>66729104.690000005</c:v>
                </c:pt>
                <c:pt idx="4">
                  <c:v>60491847.710000001</c:v>
                </c:pt>
                <c:pt idx="5">
                  <c:v>92057504.060000017</c:v>
                </c:pt>
                <c:pt idx="6">
                  <c:v>47155056.359999999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B83-4638-8A8C-CF7546EC8502}"/>
            </c:ext>
          </c:extLst>
        </c:ser>
        <c:ser>
          <c:idx val="3"/>
          <c:order val="3"/>
          <c:tx>
            <c:strRef>
              <c:f>Rysunki!$E$2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Rysunki!$A$3:$A$9</c:f>
              <c:strCache>
                <c:ptCount val="7"/>
                <c:pt idx="0">
                  <c:v> ZIT Kolsko-Turecki </c:v>
                </c:pt>
                <c:pt idx="1">
                  <c:v>„Partnerstwo dla rozwoju Krajny”</c:v>
                </c:pt>
                <c:pt idx="2">
                  <c:v>Partnerstwo „Razem dla rozwoju” (wraz z woj. kujawsko-pomorskim)</c:v>
                </c:pt>
                <c:pt idx="3">
                  <c:v>Partnerstwo na 307  (wraz z woj. wielkopolskim)</c:v>
                </c:pt>
                <c:pt idx="4">
                  <c:v>Zintegrowane Inwestycje Terytorialne Leszna</c:v>
                </c:pt>
                <c:pt idx="5">
                  <c:v>ZIT Gniezna</c:v>
                </c:pt>
                <c:pt idx="6">
                  <c:v>Partnerstwo "Południe Wielkopolski Działa Wspólnie"</c:v>
                </c:pt>
              </c:strCache>
            </c:strRef>
          </c:cat>
          <c:val>
            <c:numRef>
              <c:f>Rysunki!$E$3:$E$9</c:f>
              <c:numCache>
                <c:formatCode>#,##0.00</c:formatCode>
                <c:ptCount val="7"/>
                <c:pt idx="0">
                  <c:v>30326914.789999999</c:v>
                </c:pt>
                <c:pt idx="1">
                  <c:v>25213171.390000001</c:v>
                </c:pt>
                <c:pt idx="2">
                  <c:v>10262297.960000001</c:v>
                </c:pt>
                <c:pt idx="3">
                  <c:v>70927512.439999998</c:v>
                </c:pt>
                <c:pt idx="4">
                  <c:v>62807727.939999998</c:v>
                </c:pt>
                <c:pt idx="5">
                  <c:v>109293461.74999999</c:v>
                </c:pt>
                <c:pt idx="6">
                  <c:v>39471751.940000005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1B83-4638-8A8C-CF7546EC8502}"/>
            </c:ext>
          </c:extLst>
        </c:ser>
        <c:ser>
          <c:idx val="4"/>
          <c:order val="4"/>
          <c:tx>
            <c:strRef>
              <c:f>Rysunki!$F$2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Rysunki!$A$3:$A$9</c:f>
              <c:strCache>
                <c:ptCount val="7"/>
                <c:pt idx="0">
                  <c:v> ZIT Kolsko-Turecki </c:v>
                </c:pt>
                <c:pt idx="1">
                  <c:v>„Partnerstwo dla rozwoju Krajny”</c:v>
                </c:pt>
                <c:pt idx="2">
                  <c:v>Partnerstwo „Razem dla rozwoju” (wraz z woj. kujawsko-pomorskim)</c:v>
                </c:pt>
                <c:pt idx="3">
                  <c:v>Partnerstwo na 307  (wraz z woj. wielkopolskim)</c:v>
                </c:pt>
                <c:pt idx="4">
                  <c:v>Zintegrowane Inwestycje Terytorialne Leszna</c:v>
                </c:pt>
                <c:pt idx="5">
                  <c:v>ZIT Gniezna</c:v>
                </c:pt>
                <c:pt idx="6">
                  <c:v>Partnerstwo "Południe Wielkopolski Działa Wspólnie"</c:v>
                </c:pt>
              </c:strCache>
            </c:strRef>
          </c:cat>
          <c:val>
            <c:numRef>
              <c:f>Rysunki!$F$3:$F$9</c:f>
              <c:numCache>
                <c:formatCode>#,##0.00</c:formatCode>
                <c:ptCount val="7"/>
                <c:pt idx="0">
                  <c:v>26997548.740000002</c:v>
                </c:pt>
                <c:pt idx="1">
                  <c:v>33062162.699999999</c:v>
                </c:pt>
                <c:pt idx="2">
                  <c:v>9206794.2700000014</c:v>
                </c:pt>
                <c:pt idx="3">
                  <c:v>70613375.709999993</c:v>
                </c:pt>
                <c:pt idx="4">
                  <c:v>40486125.93</c:v>
                </c:pt>
                <c:pt idx="5">
                  <c:v>102274264.72</c:v>
                </c:pt>
                <c:pt idx="6">
                  <c:v>26362369.640000001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B83-4638-8A8C-CF7546EC8502}"/>
            </c:ext>
          </c:extLst>
        </c:ser>
        <c:ser>
          <c:idx val="5"/>
          <c:order val="5"/>
          <c:tx>
            <c:strRef>
              <c:f>Rysunki!$G$2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chemeClr val="accent5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Rysunki!$A$3:$A$9</c:f>
              <c:strCache>
                <c:ptCount val="7"/>
                <c:pt idx="0">
                  <c:v> ZIT Kolsko-Turecki </c:v>
                </c:pt>
                <c:pt idx="1">
                  <c:v>„Partnerstwo dla rozwoju Krajny”</c:v>
                </c:pt>
                <c:pt idx="2">
                  <c:v>Partnerstwo „Razem dla rozwoju” (wraz z woj. kujawsko-pomorskim)</c:v>
                </c:pt>
                <c:pt idx="3">
                  <c:v>Partnerstwo na 307  (wraz z woj. wielkopolskim)</c:v>
                </c:pt>
                <c:pt idx="4">
                  <c:v>Zintegrowane Inwestycje Terytorialne Leszna</c:v>
                </c:pt>
                <c:pt idx="5">
                  <c:v>ZIT Gniezna</c:v>
                </c:pt>
                <c:pt idx="6">
                  <c:v>Partnerstwo "Południe Wielkopolski Działa Wspólnie"</c:v>
                </c:pt>
              </c:strCache>
            </c:strRef>
          </c:cat>
          <c:val>
            <c:numRef>
              <c:f>Rysunki!$G$3:$G$9</c:f>
              <c:numCache>
                <c:formatCode>#,##0.00</c:formatCode>
                <c:ptCount val="7"/>
                <c:pt idx="0">
                  <c:v>23135977.77</c:v>
                </c:pt>
                <c:pt idx="1">
                  <c:v>29681180.090000004</c:v>
                </c:pt>
                <c:pt idx="2">
                  <c:v>21686352.93</c:v>
                </c:pt>
                <c:pt idx="3">
                  <c:v>72577506.340000004</c:v>
                </c:pt>
                <c:pt idx="4">
                  <c:v>48103223.369999997</c:v>
                </c:pt>
                <c:pt idx="5">
                  <c:v>103251244.84999999</c:v>
                </c:pt>
                <c:pt idx="6">
                  <c:v>26820848.379999999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1B83-4638-8A8C-CF7546EC8502}"/>
            </c:ext>
          </c:extLst>
        </c:ser>
        <c:ser>
          <c:idx val="6"/>
          <c:order val="6"/>
          <c:tx>
            <c:strRef>
              <c:f>Rysunki!$H$2</c:f>
              <c:strCache>
                <c:ptCount val="1"/>
                <c:pt idx="0">
                  <c:v>2028</c:v>
                </c:pt>
              </c:strCache>
            </c:strRef>
          </c:tx>
          <c:spPr>
            <a:solidFill>
              <a:schemeClr val="accent5">
                <a:shade val="72000"/>
              </a:schemeClr>
            </a:solidFill>
            <a:ln>
              <a:noFill/>
            </a:ln>
            <a:effectLst/>
          </c:spPr>
          <c:invertIfNegative val="0"/>
          <c:cat>
            <c:strRef>
              <c:f>Rysunki!$A$3:$A$9</c:f>
              <c:strCache>
                <c:ptCount val="7"/>
                <c:pt idx="0">
                  <c:v> ZIT Kolsko-Turecki </c:v>
                </c:pt>
                <c:pt idx="1">
                  <c:v>„Partnerstwo dla rozwoju Krajny”</c:v>
                </c:pt>
                <c:pt idx="2">
                  <c:v>Partnerstwo „Razem dla rozwoju” (wraz z woj. kujawsko-pomorskim)</c:v>
                </c:pt>
                <c:pt idx="3">
                  <c:v>Partnerstwo na 307  (wraz z woj. wielkopolskim)</c:v>
                </c:pt>
                <c:pt idx="4">
                  <c:v>Zintegrowane Inwestycje Terytorialne Leszna</c:v>
                </c:pt>
                <c:pt idx="5">
                  <c:v>ZIT Gniezna</c:v>
                </c:pt>
                <c:pt idx="6">
                  <c:v>Partnerstwo "Południe Wielkopolski Działa Wspólnie"</c:v>
                </c:pt>
              </c:strCache>
            </c:strRef>
          </c:cat>
          <c:val>
            <c:numRef>
              <c:f>Rysunki!$H$3:$H$9</c:f>
              <c:numCache>
                <c:formatCode>#,##0.00</c:formatCode>
                <c:ptCount val="7"/>
                <c:pt idx="0">
                  <c:v>25445860.560000002</c:v>
                </c:pt>
                <c:pt idx="1">
                  <c:v>34232226.030000001</c:v>
                </c:pt>
                <c:pt idx="2">
                  <c:v>24140912.670000002</c:v>
                </c:pt>
                <c:pt idx="3">
                  <c:v>40115289.780000009</c:v>
                </c:pt>
                <c:pt idx="4">
                  <c:v>47233276.32</c:v>
                </c:pt>
                <c:pt idx="5">
                  <c:v>118893430.55999999</c:v>
                </c:pt>
                <c:pt idx="6">
                  <c:v>28319025.530000001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B83-4638-8A8C-CF7546EC8502}"/>
            </c:ext>
          </c:extLst>
        </c:ser>
        <c:ser>
          <c:idx val="7"/>
          <c:order val="7"/>
          <c:tx>
            <c:strRef>
              <c:f>Rysunki!$I$2</c:f>
              <c:strCache>
                <c:ptCount val="1"/>
                <c:pt idx="0">
                  <c:v>2029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Rysunki!$A$3:$A$9</c:f>
              <c:strCache>
                <c:ptCount val="7"/>
                <c:pt idx="0">
                  <c:v> ZIT Kolsko-Turecki </c:v>
                </c:pt>
                <c:pt idx="1">
                  <c:v>„Partnerstwo dla rozwoju Krajny”</c:v>
                </c:pt>
                <c:pt idx="2">
                  <c:v>Partnerstwo „Razem dla rozwoju” (wraz z woj. kujawsko-pomorskim)</c:v>
                </c:pt>
                <c:pt idx="3">
                  <c:v>Partnerstwo na 307  (wraz z woj. wielkopolskim)</c:v>
                </c:pt>
                <c:pt idx="4">
                  <c:v>Zintegrowane Inwestycje Terytorialne Leszna</c:v>
                </c:pt>
                <c:pt idx="5">
                  <c:v>ZIT Gniezna</c:v>
                </c:pt>
                <c:pt idx="6">
                  <c:v>Partnerstwo "Południe Wielkopolski Działa Wspólnie"</c:v>
                </c:pt>
              </c:strCache>
            </c:strRef>
          </c:cat>
          <c:val>
            <c:numRef>
              <c:f>Rysunki!$I$3:$I$9</c:f>
              <c:numCache>
                <c:formatCode>#,##0.00</c:formatCode>
                <c:ptCount val="7"/>
                <c:pt idx="0">
                  <c:v>20620359.079999998</c:v>
                </c:pt>
                <c:pt idx="1">
                  <c:v>32866064.330000006</c:v>
                </c:pt>
                <c:pt idx="2">
                  <c:v>23060167.379999999</c:v>
                </c:pt>
                <c:pt idx="3">
                  <c:v>39837944.460000001</c:v>
                </c:pt>
                <c:pt idx="4">
                  <c:v>38234396.480000004</c:v>
                </c:pt>
                <c:pt idx="5">
                  <c:v>127999016.41</c:v>
                </c:pt>
                <c:pt idx="6">
                  <c:v>25105951.939999998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1B83-4638-8A8C-CF7546EC8502}"/>
            </c:ext>
          </c:extLst>
        </c:ser>
        <c:ser>
          <c:idx val="8"/>
          <c:order val="8"/>
          <c:tx>
            <c:strRef>
              <c:f>Rysunki!$J$2</c:f>
              <c:strCache>
                <c:ptCount val="1"/>
                <c:pt idx="0">
                  <c:v>2030</c:v>
                </c:pt>
              </c:strCache>
            </c:strRef>
          </c:tx>
          <c:spPr>
            <a:solidFill>
              <a:schemeClr val="accent5">
                <a:shade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Rysunki!$A$3:$A$9</c:f>
              <c:strCache>
                <c:ptCount val="7"/>
                <c:pt idx="0">
                  <c:v> ZIT Kolsko-Turecki </c:v>
                </c:pt>
                <c:pt idx="1">
                  <c:v>„Partnerstwo dla rozwoju Krajny”</c:v>
                </c:pt>
                <c:pt idx="2">
                  <c:v>Partnerstwo „Razem dla rozwoju” (wraz z woj. kujawsko-pomorskim)</c:v>
                </c:pt>
                <c:pt idx="3">
                  <c:v>Partnerstwo na 307  (wraz z woj. wielkopolskim)</c:v>
                </c:pt>
                <c:pt idx="4">
                  <c:v>Zintegrowane Inwestycje Terytorialne Leszna</c:v>
                </c:pt>
                <c:pt idx="5">
                  <c:v>ZIT Gniezna</c:v>
                </c:pt>
                <c:pt idx="6">
                  <c:v>Partnerstwo "Południe Wielkopolski Działa Wspólnie"</c:v>
                </c:pt>
              </c:strCache>
            </c:strRef>
          </c:cat>
          <c:val>
            <c:numRef>
              <c:f>Rysunki!$J$3:$J$9</c:f>
              <c:numCache>
                <c:formatCode>#,##0.00</c:formatCode>
                <c:ptCount val="7"/>
                <c:pt idx="0">
                  <c:v>25457833.729999997</c:v>
                </c:pt>
                <c:pt idx="1">
                  <c:v>37642004.800000004</c:v>
                </c:pt>
                <c:pt idx="2">
                  <c:v>23633659.169999998</c:v>
                </c:pt>
                <c:pt idx="3">
                  <c:v>48612468.960000001</c:v>
                </c:pt>
                <c:pt idx="4">
                  <c:v>51593603.420000002</c:v>
                </c:pt>
                <c:pt idx="5">
                  <c:v>128081161.75</c:v>
                </c:pt>
                <c:pt idx="6">
                  <c:v>32754195.199999999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B83-4638-8A8C-CF7546EC85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8877824"/>
        <c:axId val="1549955936"/>
      </c:barChart>
      <c:catAx>
        <c:axId val="136887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49955936"/>
        <c:crosses val="autoZero"/>
        <c:auto val="1"/>
        <c:lblAlgn val="ctr"/>
        <c:lblOffset val="100"/>
        <c:noMultiLvlLbl val="0"/>
      </c:catAx>
      <c:valAx>
        <c:axId val="1549955936"/>
        <c:scaling>
          <c:orientation val="minMax"/>
          <c:max val="2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68877824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Rysunki!$A$97</c:f>
              <c:strCache>
                <c:ptCount val="1"/>
                <c:pt idx="0">
                  <c:v> ZIT Kolsko-Turecki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1"/>
          <c:cat>
            <c:strRef>
              <c:f>Rysunki!$B$96:$P$96</c:f>
              <c:strCach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</c:strCache>
            </c:strRef>
          </c:cat>
          <c:val>
            <c:numRef>
              <c:f>Rysunki!$B$97:$P$97</c:f>
              <c:numCache>
                <c:formatCode>General</c:formatCode>
                <c:ptCount val="15"/>
                <c:pt idx="0">
                  <c:v>5579069.2799999788</c:v>
                </c:pt>
                <c:pt idx="1">
                  <c:v>-10303987.949999996</c:v>
                </c:pt>
                <c:pt idx="2">
                  <c:v>-50964751.069999978</c:v>
                </c:pt>
                <c:pt idx="3">
                  <c:v>-49026039.00999999</c:v>
                </c:pt>
                <c:pt idx="4">
                  <c:v>-6898108.7299999986</c:v>
                </c:pt>
                <c:pt idx="5">
                  <c:v>-10015656.890000008</c:v>
                </c:pt>
                <c:pt idx="6">
                  <c:v>-17064070.739999998</c:v>
                </c:pt>
                <c:pt idx="7">
                  <c:v>7191803.6499999994</c:v>
                </c:pt>
                <c:pt idx="8">
                  <c:v>7854681.3900000006</c:v>
                </c:pt>
                <c:pt idx="9">
                  <c:v>11171688</c:v>
                </c:pt>
                <c:pt idx="10">
                  <c:v>10810000</c:v>
                </c:pt>
                <c:pt idx="11">
                  <c:v>10210000</c:v>
                </c:pt>
                <c:pt idx="12">
                  <c:v>11500000</c:v>
                </c:pt>
                <c:pt idx="13">
                  <c:v>12225000</c:v>
                </c:pt>
                <c:pt idx="14">
                  <c:v>13410000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3BE9-492B-9137-FDBB54150B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900357376"/>
        <c:axId val="99334612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Rysunki!$A$98</c15:sqref>
                        </c15:formulaRef>
                      </c:ext>
                    </c:extLst>
                    <c:strCache>
                      <c:ptCount val="1"/>
                      <c:pt idx="0">
                        <c:v>„Partnerstwo dla rozwoju Krajny”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2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2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Rysunki!$B$96:$P$96</c15:sqref>
                        </c15:formulaRef>
                      </c:ext>
                    </c:extLst>
                    <c:strCache>
                      <c:ptCount val="1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  <c:pt idx="9">
                        <c:v>2025</c:v>
                      </c:pt>
                      <c:pt idx="10">
                        <c:v>2026</c:v>
                      </c:pt>
                      <c:pt idx="11">
                        <c:v>2027</c:v>
                      </c:pt>
                      <c:pt idx="12">
                        <c:v>2028</c:v>
                      </c:pt>
                      <c:pt idx="13">
                        <c:v>2029</c:v>
                      </c:pt>
                      <c:pt idx="14">
                        <c:v>2030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Rysunki!$B$98:$P$98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-16379438.039999984</c:v>
                      </c:pt>
                      <c:pt idx="1">
                        <c:v>-27599838.370000005</c:v>
                      </c:pt>
                      <c:pt idx="2">
                        <c:v>-47255497.75</c:v>
                      </c:pt>
                      <c:pt idx="3">
                        <c:v>-53637674.380000003</c:v>
                      </c:pt>
                      <c:pt idx="4">
                        <c:v>-43028650.469999984</c:v>
                      </c:pt>
                      <c:pt idx="5">
                        <c:v>-34772573.900000006</c:v>
                      </c:pt>
                      <c:pt idx="6">
                        <c:v>-22740097.859999999</c:v>
                      </c:pt>
                      <c:pt idx="7">
                        <c:v>3003071.7600000007</c:v>
                      </c:pt>
                      <c:pt idx="8">
                        <c:v>13658685.91</c:v>
                      </c:pt>
                      <c:pt idx="9">
                        <c:v>14120524.039999999</c:v>
                      </c:pt>
                      <c:pt idx="10">
                        <c:v>18110557.779999997</c:v>
                      </c:pt>
                      <c:pt idx="11">
                        <c:v>17963468.370000001</c:v>
                      </c:pt>
                      <c:pt idx="12">
                        <c:v>19740470.240000002</c:v>
                      </c:pt>
                      <c:pt idx="13">
                        <c:v>19479249.02</c:v>
                      </c:pt>
                      <c:pt idx="14">
                        <c:v>17877276.859999999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3BE9-492B-9137-FDBB54150BF5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Rysunki!$A$99</c15:sqref>
                        </c15:formulaRef>
                      </c:ext>
                    </c:extLst>
                    <c:strCache>
                      <c:ptCount val="1"/>
                      <c:pt idx="0">
                        <c:v>Partnerstwo „Razem dla rozwoju” (wraz z woj. kujawsko-pomorskim)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3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3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Rysunki!$B$96:$P$96</c15:sqref>
                        </c15:formulaRef>
                      </c:ext>
                    </c:extLst>
                    <c:strCache>
                      <c:ptCount val="1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  <c:pt idx="9">
                        <c:v>2025</c:v>
                      </c:pt>
                      <c:pt idx="10">
                        <c:v>2026</c:v>
                      </c:pt>
                      <c:pt idx="11">
                        <c:v>2027</c:v>
                      </c:pt>
                      <c:pt idx="12">
                        <c:v>2028</c:v>
                      </c:pt>
                      <c:pt idx="13">
                        <c:v>2029</c:v>
                      </c:pt>
                      <c:pt idx="14">
                        <c:v>2030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Rysunki!$B$99:$P$99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-3936667.3400000068</c:v>
                      </c:pt>
                      <c:pt idx="1">
                        <c:v>-13853992.599999998</c:v>
                      </c:pt>
                      <c:pt idx="2">
                        <c:v>-22973809.259999994</c:v>
                      </c:pt>
                      <c:pt idx="3">
                        <c:v>-10037790.809999997</c:v>
                      </c:pt>
                      <c:pt idx="4">
                        <c:v>-7218834.0200000126</c:v>
                      </c:pt>
                      <c:pt idx="5">
                        <c:v>-22290572.699999984</c:v>
                      </c:pt>
                      <c:pt idx="6">
                        <c:v>-18063374.739999998</c:v>
                      </c:pt>
                      <c:pt idx="7">
                        <c:v>-737203.39999999991</c:v>
                      </c:pt>
                      <c:pt idx="8">
                        <c:v>867528.6</c:v>
                      </c:pt>
                      <c:pt idx="9">
                        <c:v>4041795.5</c:v>
                      </c:pt>
                      <c:pt idx="10">
                        <c:v>4112970.36</c:v>
                      </c:pt>
                      <c:pt idx="11">
                        <c:v>6227604.4199999999</c:v>
                      </c:pt>
                      <c:pt idx="12">
                        <c:v>8048699</c:v>
                      </c:pt>
                      <c:pt idx="13">
                        <c:v>8023790</c:v>
                      </c:pt>
                      <c:pt idx="14">
                        <c:v>6718962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3BE9-492B-9137-FDBB54150BF5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Rysunki!$A$100</c15:sqref>
                        </c15:formulaRef>
                      </c:ext>
                    </c:extLst>
                    <c:strCache>
                      <c:ptCount val="1"/>
                      <c:pt idx="0">
                        <c:v>Partnerstwo „Strefa Centralna”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4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4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Rysunki!$B$96:$P$96</c15:sqref>
                        </c15:formulaRef>
                      </c:ext>
                    </c:extLst>
                    <c:strCache>
                      <c:ptCount val="1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  <c:pt idx="9">
                        <c:v>2025</c:v>
                      </c:pt>
                      <c:pt idx="10">
                        <c:v>2026</c:v>
                      </c:pt>
                      <c:pt idx="11">
                        <c:v>2027</c:v>
                      </c:pt>
                      <c:pt idx="12">
                        <c:v>2028</c:v>
                      </c:pt>
                      <c:pt idx="13">
                        <c:v>2029</c:v>
                      </c:pt>
                      <c:pt idx="14">
                        <c:v>2030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Rysunki!$B$100:$P$100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-38320448.119999997</c:v>
                      </c:pt>
                      <c:pt idx="1">
                        <c:v>-54294339.75</c:v>
                      </c:pt>
                      <c:pt idx="2">
                        <c:v>-98397251.589999989</c:v>
                      </c:pt>
                      <c:pt idx="3">
                        <c:v>-71267660.49000001</c:v>
                      </c:pt>
                      <c:pt idx="4">
                        <c:v>-93592190.159999996</c:v>
                      </c:pt>
                      <c:pt idx="5">
                        <c:v>-92705938.829999998</c:v>
                      </c:pt>
                      <c:pt idx="6">
                        <c:v>-24044415.900000006</c:v>
                      </c:pt>
                      <c:pt idx="7">
                        <c:v>13208955.27</c:v>
                      </c:pt>
                      <c:pt idx="8">
                        <c:v>15471068.66</c:v>
                      </c:pt>
                      <c:pt idx="9">
                        <c:v>24909807.050000001</c:v>
                      </c:pt>
                      <c:pt idx="10">
                        <c:v>33532956.129999999</c:v>
                      </c:pt>
                      <c:pt idx="11">
                        <c:v>40362665.090000004</c:v>
                      </c:pt>
                      <c:pt idx="12">
                        <c:v>37612905.869999997</c:v>
                      </c:pt>
                      <c:pt idx="13">
                        <c:v>38736457.880000003</c:v>
                      </c:pt>
                      <c:pt idx="14">
                        <c:v>44548694.079999998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3BE9-492B-9137-FDBB54150BF5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Rysunki!$A$101</c15:sqref>
                        </c15:formulaRef>
                      </c:ext>
                    </c:extLst>
                    <c:strCache>
                      <c:ptCount val="1"/>
                      <c:pt idx="0">
                        <c:v>Partnerstwo na 307  (wraz z woj. wielkopolskim)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5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5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Rysunki!$B$96:$P$96</c15:sqref>
                        </c15:formulaRef>
                      </c:ext>
                    </c:extLst>
                    <c:strCache>
                      <c:ptCount val="1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  <c:pt idx="9">
                        <c:v>2025</c:v>
                      </c:pt>
                      <c:pt idx="10">
                        <c:v>2026</c:v>
                      </c:pt>
                      <c:pt idx="11">
                        <c:v>2027</c:v>
                      </c:pt>
                      <c:pt idx="12">
                        <c:v>2028</c:v>
                      </c:pt>
                      <c:pt idx="13">
                        <c:v>2029</c:v>
                      </c:pt>
                      <c:pt idx="14">
                        <c:v>2030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Rysunki!$B$101:$P$101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-15629163.729999991</c:v>
                      </c:pt>
                      <c:pt idx="1">
                        <c:v>-38491446.680000007</c:v>
                      </c:pt>
                      <c:pt idx="2">
                        <c:v>-47378595.720000021</c:v>
                      </c:pt>
                      <c:pt idx="3">
                        <c:v>-14366134.679999996</c:v>
                      </c:pt>
                      <c:pt idx="4">
                        <c:v>-48052649.780000001</c:v>
                      </c:pt>
                      <c:pt idx="5">
                        <c:v>-21377449.459999982</c:v>
                      </c:pt>
                      <c:pt idx="6">
                        <c:v>11389585.84</c:v>
                      </c:pt>
                      <c:pt idx="7">
                        <c:v>30395262.329999998</c:v>
                      </c:pt>
                      <c:pt idx="8">
                        <c:v>32541359.810000002</c:v>
                      </c:pt>
                      <c:pt idx="9">
                        <c:v>30611750.819999997</c:v>
                      </c:pt>
                      <c:pt idx="10">
                        <c:v>32045757.199999999</c:v>
                      </c:pt>
                      <c:pt idx="11">
                        <c:v>34375635.499999993</c:v>
                      </c:pt>
                      <c:pt idx="12">
                        <c:v>20686704.719999999</c:v>
                      </c:pt>
                      <c:pt idx="13">
                        <c:v>22913295.449999999</c:v>
                      </c:pt>
                      <c:pt idx="14">
                        <c:v>26290506.77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3BE9-492B-9137-FDBB54150BF5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Rysunki!$A$102</c15:sqref>
                        </c15:formulaRef>
                      </c:ext>
                    </c:extLst>
                    <c:strCache>
                      <c:ptCount val="1"/>
                      <c:pt idx="0">
                        <c:v>Zintegrowane Inwestycje Terytorialne Leszna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6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6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6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Rysunki!$B$96:$P$96</c15:sqref>
                        </c15:formulaRef>
                      </c:ext>
                    </c:extLst>
                    <c:strCache>
                      <c:ptCount val="1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  <c:pt idx="9">
                        <c:v>2025</c:v>
                      </c:pt>
                      <c:pt idx="10">
                        <c:v>2026</c:v>
                      </c:pt>
                      <c:pt idx="11">
                        <c:v>2027</c:v>
                      </c:pt>
                      <c:pt idx="12">
                        <c:v>2028</c:v>
                      </c:pt>
                      <c:pt idx="13">
                        <c:v>2029</c:v>
                      </c:pt>
                      <c:pt idx="14">
                        <c:v>2030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Rysunki!$B$102:$P$102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-31001088.600000031</c:v>
                      </c:pt>
                      <c:pt idx="1">
                        <c:v>-115518200.33000001</c:v>
                      </c:pt>
                      <c:pt idx="2">
                        <c:v>-164397306.83999997</c:v>
                      </c:pt>
                      <c:pt idx="3">
                        <c:v>-101487321.58</c:v>
                      </c:pt>
                      <c:pt idx="4">
                        <c:v>-96986048.360000014</c:v>
                      </c:pt>
                      <c:pt idx="5">
                        <c:v>-64676085.599999972</c:v>
                      </c:pt>
                      <c:pt idx="6">
                        <c:v>-28422660.960000001</c:v>
                      </c:pt>
                      <c:pt idx="7">
                        <c:v>14256697.459999999</c:v>
                      </c:pt>
                      <c:pt idx="8">
                        <c:v>20383236.630000003</c:v>
                      </c:pt>
                      <c:pt idx="9">
                        <c:v>24738510.919999998</c:v>
                      </c:pt>
                      <c:pt idx="10">
                        <c:v>25812939.77</c:v>
                      </c:pt>
                      <c:pt idx="11">
                        <c:v>31794131.310000002</c:v>
                      </c:pt>
                      <c:pt idx="12">
                        <c:v>30708856.68</c:v>
                      </c:pt>
                      <c:pt idx="13">
                        <c:v>24157396.48</c:v>
                      </c:pt>
                      <c:pt idx="14">
                        <c:v>26025081.729999997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3BE9-492B-9137-FDBB54150BF5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Rysunki!$A$103</c15:sqref>
                        </c15:formulaRef>
                      </c:ext>
                    </c:extLst>
                    <c:strCache>
                      <c:ptCount val="1"/>
                      <c:pt idx="0">
                        <c:v>ZIT Gniezna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lumMod val="6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lumMod val="6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6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Rysunki!$B$96:$P$96</c15:sqref>
                        </c15:formulaRef>
                      </c:ext>
                    </c:extLst>
                    <c:strCache>
                      <c:ptCount val="1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  <c:pt idx="9">
                        <c:v>2025</c:v>
                      </c:pt>
                      <c:pt idx="10">
                        <c:v>2026</c:v>
                      </c:pt>
                      <c:pt idx="11">
                        <c:v>2027</c:v>
                      </c:pt>
                      <c:pt idx="12">
                        <c:v>2028</c:v>
                      </c:pt>
                      <c:pt idx="13">
                        <c:v>2029</c:v>
                      </c:pt>
                      <c:pt idx="14">
                        <c:v>2030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Rysunki!$B$103:$P$103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-46935298.200000003</c:v>
                      </c:pt>
                      <c:pt idx="1">
                        <c:v>-86671904.579999983</c:v>
                      </c:pt>
                      <c:pt idx="2">
                        <c:v>-204327189.38000005</c:v>
                      </c:pt>
                      <c:pt idx="3">
                        <c:v>-107474832.13000005</c:v>
                      </c:pt>
                      <c:pt idx="4">
                        <c:v>-71070598.789999977</c:v>
                      </c:pt>
                      <c:pt idx="5">
                        <c:v>-54901456.790000029</c:v>
                      </c:pt>
                      <c:pt idx="6">
                        <c:v>-10727542.699999999</c:v>
                      </c:pt>
                      <c:pt idx="7">
                        <c:v>30115466.520000003</c:v>
                      </c:pt>
                      <c:pt idx="8">
                        <c:v>40842845.680000007</c:v>
                      </c:pt>
                      <c:pt idx="9">
                        <c:v>46155059.400000006</c:v>
                      </c:pt>
                      <c:pt idx="10">
                        <c:v>57091216.93999999</c:v>
                      </c:pt>
                      <c:pt idx="11">
                        <c:v>58671785.579999998</c:v>
                      </c:pt>
                      <c:pt idx="12">
                        <c:v>68172675.170000002</c:v>
                      </c:pt>
                      <c:pt idx="13">
                        <c:v>72830771.649999991</c:v>
                      </c:pt>
                      <c:pt idx="14">
                        <c:v>69704389.650000006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3BE9-492B-9137-FDBB54150BF5}"/>
                  </c:ext>
                </c:extLst>
              </c15:ser>
            </c15:filteredBarSeries>
          </c:ext>
        </c:extLst>
      </c:barChart>
      <c:catAx>
        <c:axId val="90035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93346128"/>
        <c:crosses val="autoZero"/>
        <c:auto val="1"/>
        <c:lblAlgn val="ctr"/>
        <c:lblOffset val="100"/>
        <c:noMultiLvlLbl val="0"/>
      </c:catAx>
      <c:valAx>
        <c:axId val="99334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00357376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Rysunki!$A$98</c:f>
              <c:strCache>
                <c:ptCount val="1"/>
                <c:pt idx="0">
                  <c:v>„Partnerstwo dla rozwoju Krajny”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1"/>
          <c:cat>
            <c:strRef>
              <c:f>Rysunki!$B$96:$P$96</c:f>
              <c:strCach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</c:strCache>
            </c:strRef>
          </c:cat>
          <c:val>
            <c:numRef>
              <c:f>Rysunki!$B$98:$P$98</c:f>
              <c:numCache>
                <c:formatCode>General</c:formatCode>
                <c:ptCount val="15"/>
                <c:pt idx="0">
                  <c:v>-16379438.039999984</c:v>
                </c:pt>
                <c:pt idx="1">
                  <c:v>-27599838.370000005</c:v>
                </c:pt>
                <c:pt idx="2">
                  <c:v>-47255497.75</c:v>
                </c:pt>
                <c:pt idx="3">
                  <c:v>-53637674.380000003</c:v>
                </c:pt>
                <c:pt idx="4">
                  <c:v>-43028650.469999984</c:v>
                </c:pt>
                <c:pt idx="5">
                  <c:v>-34772573.900000006</c:v>
                </c:pt>
                <c:pt idx="6">
                  <c:v>-22740097.859999999</c:v>
                </c:pt>
                <c:pt idx="7">
                  <c:v>3003071.7600000007</c:v>
                </c:pt>
                <c:pt idx="8">
                  <c:v>13658685.91</c:v>
                </c:pt>
                <c:pt idx="9">
                  <c:v>14120524.039999999</c:v>
                </c:pt>
                <c:pt idx="10">
                  <c:v>18110557.779999997</c:v>
                </c:pt>
                <c:pt idx="11">
                  <c:v>17963468.370000001</c:v>
                </c:pt>
                <c:pt idx="12">
                  <c:v>19740470.240000002</c:v>
                </c:pt>
                <c:pt idx="13">
                  <c:v>19479249.02</c:v>
                </c:pt>
                <c:pt idx="14">
                  <c:v>17877276.859999999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A1A-4CEA-9706-52CBF5C9CE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900357376"/>
        <c:axId val="99334612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Rysunki!$A$97</c15:sqref>
                        </c15:formulaRef>
                      </c:ext>
                    </c:extLst>
                    <c:strCache>
                      <c:ptCount val="1"/>
                      <c:pt idx="0">
                        <c:v> ZIT Kolsko-Turecki </c:v>
                      </c:pt>
                    </c:strCache>
                  </c:strRef>
                </c:tx>
                <c:spPr>
                  <a:solidFill>
                    <a:srgbClr val="00B050"/>
                  </a:solidFill>
                  <a:ln>
                    <a:noFill/>
                  </a:ln>
                  <a:effectLst/>
                </c:spPr>
                <c:invertIfNegative val="1"/>
                <c:cat>
                  <c:strRef>
                    <c:extLst>
                      <c:ext uri="{02D57815-91ED-43cb-92C2-25804820EDAC}">
                        <c15:formulaRef>
                          <c15:sqref>Rysunki!$B$96:$P$96</c15:sqref>
                        </c15:formulaRef>
                      </c:ext>
                    </c:extLst>
                    <c:strCache>
                      <c:ptCount val="1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  <c:pt idx="9">
                        <c:v>2025</c:v>
                      </c:pt>
                      <c:pt idx="10">
                        <c:v>2026</c:v>
                      </c:pt>
                      <c:pt idx="11">
                        <c:v>2027</c:v>
                      </c:pt>
                      <c:pt idx="12">
                        <c:v>2028</c:v>
                      </c:pt>
                      <c:pt idx="13">
                        <c:v>2029</c:v>
                      </c:pt>
                      <c:pt idx="14">
                        <c:v>2030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Rysunki!$B$97:$P$97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5579069.2799999788</c:v>
                      </c:pt>
                      <c:pt idx="1">
                        <c:v>-10303987.949999996</c:v>
                      </c:pt>
                      <c:pt idx="2">
                        <c:v>-50964751.069999978</c:v>
                      </c:pt>
                      <c:pt idx="3">
                        <c:v>-49026039.00999999</c:v>
                      </c:pt>
                      <c:pt idx="4">
                        <c:v>-6898108.7299999986</c:v>
                      </c:pt>
                      <c:pt idx="5">
                        <c:v>-10015656.890000008</c:v>
                      </c:pt>
                      <c:pt idx="6">
                        <c:v>-17064070.739999998</c:v>
                      </c:pt>
                      <c:pt idx="7">
                        <c:v>7191803.6499999994</c:v>
                      </c:pt>
                      <c:pt idx="8">
                        <c:v>7854681.3900000006</c:v>
                      </c:pt>
                      <c:pt idx="9">
                        <c:v>11171688</c:v>
                      </c:pt>
                      <c:pt idx="10">
                        <c:v>10810000</c:v>
                      </c:pt>
                      <c:pt idx="11">
                        <c:v>10210000</c:v>
                      </c:pt>
                      <c:pt idx="12">
                        <c:v>11500000</c:v>
                      </c:pt>
                      <c:pt idx="13">
                        <c:v>12225000</c:v>
                      </c:pt>
                      <c:pt idx="14">
                        <c:v>13410000</c:v>
                      </c:pt>
                    </c:numCache>
                  </c:numRef>
                </c:val>
                <c:extLst>
                  <c:ext xmlns:c14="http://schemas.microsoft.com/office/drawing/2007/8/2/chart" uri="{6F2FDCE9-48DA-4B69-8628-5D25D57E5C99}">
                    <c14:invertSolidFillFmt>
                      <c14:spPr xmlns:c14="http://schemas.microsoft.com/office/drawing/2007/8/2/chart">
                        <a:solidFill>
                          <a:srgbClr val="FF0000"/>
                        </a:solidFill>
                        <a:ln>
                          <a:noFill/>
                        </a:ln>
                        <a:effectLst/>
                      </c14:spPr>
                    </c14:invertSolidFillFmt>
                  </c:ext>
                  <c:ext xmlns:c16="http://schemas.microsoft.com/office/drawing/2014/chart" uri="{C3380CC4-5D6E-409C-BE32-E72D297353CC}">
                    <c16:uniqueId val="{00000001-BA1A-4CEA-9706-52CBF5C9CEB7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Rysunki!$A$99</c15:sqref>
                        </c15:formulaRef>
                      </c:ext>
                    </c:extLst>
                    <c:strCache>
                      <c:ptCount val="1"/>
                      <c:pt idx="0">
                        <c:v>Partnerstwo „Razem dla rozwoju” (wraz z woj. kujawsko-pomorskim)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3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3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Rysunki!$B$96:$P$96</c15:sqref>
                        </c15:formulaRef>
                      </c:ext>
                    </c:extLst>
                    <c:strCache>
                      <c:ptCount val="1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  <c:pt idx="9">
                        <c:v>2025</c:v>
                      </c:pt>
                      <c:pt idx="10">
                        <c:v>2026</c:v>
                      </c:pt>
                      <c:pt idx="11">
                        <c:v>2027</c:v>
                      </c:pt>
                      <c:pt idx="12">
                        <c:v>2028</c:v>
                      </c:pt>
                      <c:pt idx="13">
                        <c:v>2029</c:v>
                      </c:pt>
                      <c:pt idx="14">
                        <c:v>2030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Rysunki!$B$99:$P$99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-3936667.3400000068</c:v>
                      </c:pt>
                      <c:pt idx="1">
                        <c:v>-13853992.599999998</c:v>
                      </c:pt>
                      <c:pt idx="2">
                        <c:v>-22973809.259999994</c:v>
                      </c:pt>
                      <c:pt idx="3">
                        <c:v>-10037790.809999997</c:v>
                      </c:pt>
                      <c:pt idx="4">
                        <c:v>-7218834.0200000126</c:v>
                      </c:pt>
                      <c:pt idx="5">
                        <c:v>-22290572.699999984</c:v>
                      </c:pt>
                      <c:pt idx="6">
                        <c:v>-18063374.739999998</c:v>
                      </c:pt>
                      <c:pt idx="7">
                        <c:v>-737203.39999999991</c:v>
                      </c:pt>
                      <c:pt idx="8">
                        <c:v>867528.6</c:v>
                      </c:pt>
                      <c:pt idx="9">
                        <c:v>4041795.5</c:v>
                      </c:pt>
                      <c:pt idx="10">
                        <c:v>4112970.36</c:v>
                      </c:pt>
                      <c:pt idx="11">
                        <c:v>6227604.4199999999</c:v>
                      </c:pt>
                      <c:pt idx="12">
                        <c:v>8048699</c:v>
                      </c:pt>
                      <c:pt idx="13">
                        <c:v>8023790</c:v>
                      </c:pt>
                      <c:pt idx="14">
                        <c:v>6718962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BA1A-4CEA-9706-52CBF5C9CEB7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Rysunki!$A$100</c15:sqref>
                        </c15:formulaRef>
                      </c:ext>
                    </c:extLst>
                    <c:strCache>
                      <c:ptCount val="1"/>
                      <c:pt idx="0">
                        <c:v>Partnerstwo „Strefa Centralna”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4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4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Rysunki!$B$96:$P$96</c15:sqref>
                        </c15:formulaRef>
                      </c:ext>
                    </c:extLst>
                    <c:strCache>
                      <c:ptCount val="1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  <c:pt idx="9">
                        <c:v>2025</c:v>
                      </c:pt>
                      <c:pt idx="10">
                        <c:v>2026</c:v>
                      </c:pt>
                      <c:pt idx="11">
                        <c:v>2027</c:v>
                      </c:pt>
                      <c:pt idx="12">
                        <c:v>2028</c:v>
                      </c:pt>
                      <c:pt idx="13">
                        <c:v>2029</c:v>
                      </c:pt>
                      <c:pt idx="14">
                        <c:v>2030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Rysunki!$B$100:$P$100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-38320448.119999997</c:v>
                      </c:pt>
                      <c:pt idx="1">
                        <c:v>-54294339.75</c:v>
                      </c:pt>
                      <c:pt idx="2">
                        <c:v>-98397251.589999989</c:v>
                      </c:pt>
                      <c:pt idx="3">
                        <c:v>-71267660.49000001</c:v>
                      </c:pt>
                      <c:pt idx="4">
                        <c:v>-93592190.159999996</c:v>
                      </c:pt>
                      <c:pt idx="5">
                        <c:v>-92705938.829999998</c:v>
                      </c:pt>
                      <c:pt idx="6">
                        <c:v>-24044415.900000006</c:v>
                      </c:pt>
                      <c:pt idx="7">
                        <c:v>13208955.27</c:v>
                      </c:pt>
                      <c:pt idx="8">
                        <c:v>15471068.66</c:v>
                      </c:pt>
                      <c:pt idx="9">
                        <c:v>24909807.050000001</c:v>
                      </c:pt>
                      <c:pt idx="10">
                        <c:v>33532956.129999999</c:v>
                      </c:pt>
                      <c:pt idx="11">
                        <c:v>40362665.090000004</c:v>
                      </c:pt>
                      <c:pt idx="12">
                        <c:v>37612905.869999997</c:v>
                      </c:pt>
                      <c:pt idx="13">
                        <c:v>38736457.880000003</c:v>
                      </c:pt>
                      <c:pt idx="14">
                        <c:v>44548694.079999998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BA1A-4CEA-9706-52CBF5C9CEB7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Rysunki!$A$101</c15:sqref>
                        </c15:formulaRef>
                      </c:ext>
                    </c:extLst>
                    <c:strCache>
                      <c:ptCount val="1"/>
                      <c:pt idx="0">
                        <c:v>Partnerstwo na 307  (wraz z woj. wielkopolskim)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5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5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Rysunki!$B$96:$P$96</c15:sqref>
                        </c15:formulaRef>
                      </c:ext>
                    </c:extLst>
                    <c:strCache>
                      <c:ptCount val="1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  <c:pt idx="9">
                        <c:v>2025</c:v>
                      </c:pt>
                      <c:pt idx="10">
                        <c:v>2026</c:v>
                      </c:pt>
                      <c:pt idx="11">
                        <c:v>2027</c:v>
                      </c:pt>
                      <c:pt idx="12">
                        <c:v>2028</c:v>
                      </c:pt>
                      <c:pt idx="13">
                        <c:v>2029</c:v>
                      </c:pt>
                      <c:pt idx="14">
                        <c:v>2030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Rysunki!$B$101:$P$101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-15629163.729999991</c:v>
                      </c:pt>
                      <c:pt idx="1">
                        <c:v>-38491446.680000007</c:v>
                      </c:pt>
                      <c:pt idx="2">
                        <c:v>-47378595.720000021</c:v>
                      </c:pt>
                      <c:pt idx="3">
                        <c:v>-14366134.679999996</c:v>
                      </c:pt>
                      <c:pt idx="4">
                        <c:v>-48052649.780000001</c:v>
                      </c:pt>
                      <c:pt idx="5">
                        <c:v>-21377449.459999982</c:v>
                      </c:pt>
                      <c:pt idx="6">
                        <c:v>11389585.84</c:v>
                      </c:pt>
                      <c:pt idx="7">
                        <c:v>30395262.329999998</c:v>
                      </c:pt>
                      <c:pt idx="8">
                        <c:v>32541359.810000002</c:v>
                      </c:pt>
                      <c:pt idx="9">
                        <c:v>30611750.819999997</c:v>
                      </c:pt>
                      <c:pt idx="10">
                        <c:v>32045757.199999999</c:v>
                      </c:pt>
                      <c:pt idx="11">
                        <c:v>34375635.499999993</c:v>
                      </c:pt>
                      <c:pt idx="12">
                        <c:v>20686704.719999999</c:v>
                      </c:pt>
                      <c:pt idx="13">
                        <c:v>22913295.449999999</c:v>
                      </c:pt>
                      <c:pt idx="14">
                        <c:v>26290506.77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BA1A-4CEA-9706-52CBF5C9CEB7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Rysunki!$A$102</c15:sqref>
                        </c15:formulaRef>
                      </c:ext>
                    </c:extLst>
                    <c:strCache>
                      <c:ptCount val="1"/>
                      <c:pt idx="0">
                        <c:v>Zintegrowane Inwestycje Terytorialne Leszna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6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6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6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Rysunki!$B$96:$P$96</c15:sqref>
                        </c15:formulaRef>
                      </c:ext>
                    </c:extLst>
                    <c:strCache>
                      <c:ptCount val="1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  <c:pt idx="9">
                        <c:v>2025</c:v>
                      </c:pt>
                      <c:pt idx="10">
                        <c:v>2026</c:v>
                      </c:pt>
                      <c:pt idx="11">
                        <c:v>2027</c:v>
                      </c:pt>
                      <c:pt idx="12">
                        <c:v>2028</c:v>
                      </c:pt>
                      <c:pt idx="13">
                        <c:v>2029</c:v>
                      </c:pt>
                      <c:pt idx="14">
                        <c:v>2030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Rysunki!$B$102:$P$102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-31001088.600000031</c:v>
                      </c:pt>
                      <c:pt idx="1">
                        <c:v>-115518200.33000001</c:v>
                      </c:pt>
                      <c:pt idx="2">
                        <c:v>-164397306.83999997</c:v>
                      </c:pt>
                      <c:pt idx="3">
                        <c:v>-101487321.58</c:v>
                      </c:pt>
                      <c:pt idx="4">
                        <c:v>-96986048.360000014</c:v>
                      </c:pt>
                      <c:pt idx="5">
                        <c:v>-64676085.599999972</c:v>
                      </c:pt>
                      <c:pt idx="6">
                        <c:v>-28422660.960000001</c:v>
                      </c:pt>
                      <c:pt idx="7">
                        <c:v>14256697.459999999</c:v>
                      </c:pt>
                      <c:pt idx="8">
                        <c:v>20383236.630000003</c:v>
                      </c:pt>
                      <c:pt idx="9">
                        <c:v>24738510.919999998</c:v>
                      </c:pt>
                      <c:pt idx="10">
                        <c:v>25812939.77</c:v>
                      </c:pt>
                      <c:pt idx="11">
                        <c:v>31794131.310000002</c:v>
                      </c:pt>
                      <c:pt idx="12">
                        <c:v>30708856.68</c:v>
                      </c:pt>
                      <c:pt idx="13">
                        <c:v>24157396.48</c:v>
                      </c:pt>
                      <c:pt idx="14">
                        <c:v>26025081.729999997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BA1A-4CEA-9706-52CBF5C9CEB7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Rysunki!$A$103</c15:sqref>
                        </c15:formulaRef>
                      </c:ext>
                    </c:extLst>
                    <c:strCache>
                      <c:ptCount val="1"/>
                      <c:pt idx="0">
                        <c:v>ZIT Gniezna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lumMod val="6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lumMod val="6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6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Rysunki!$B$96:$P$96</c15:sqref>
                        </c15:formulaRef>
                      </c:ext>
                    </c:extLst>
                    <c:strCache>
                      <c:ptCount val="1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  <c:pt idx="9">
                        <c:v>2025</c:v>
                      </c:pt>
                      <c:pt idx="10">
                        <c:v>2026</c:v>
                      </c:pt>
                      <c:pt idx="11">
                        <c:v>2027</c:v>
                      </c:pt>
                      <c:pt idx="12">
                        <c:v>2028</c:v>
                      </c:pt>
                      <c:pt idx="13">
                        <c:v>2029</c:v>
                      </c:pt>
                      <c:pt idx="14">
                        <c:v>2030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Rysunki!$B$103:$P$103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-46935298.200000003</c:v>
                      </c:pt>
                      <c:pt idx="1">
                        <c:v>-86671904.579999983</c:v>
                      </c:pt>
                      <c:pt idx="2">
                        <c:v>-204327189.38000005</c:v>
                      </c:pt>
                      <c:pt idx="3">
                        <c:v>-107474832.13000005</c:v>
                      </c:pt>
                      <c:pt idx="4">
                        <c:v>-71070598.789999977</c:v>
                      </c:pt>
                      <c:pt idx="5">
                        <c:v>-54901456.790000029</c:v>
                      </c:pt>
                      <c:pt idx="6">
                        <c:v>-10727542.699999999</c:v>
                      </c:pt>
                      <c:pt idx="7">
                        <c:v>30115466.520000003</c:v>
                      </c:pt>
                      <c:pt idx="8">
                        <c:v>40842845.680000007</c:v>
                      </c:pt>
                      <c:pt idx="9">
                        <c:v>46155059.400000006</c:v>
                      </c:pt>
                      <c:pt idx="10">
                        <c:v>57091216.93999999</c:v>
                      </c:pt>
                      <c:pt idx="11">
                        <c:v>58671785.579999998</c:v>
                      </c:pt>
                      <c:pt idx="12">
                        <c:v>68172675.170000002</c:v>
                      </c:pt>
                      <c:pt idx="13">
                        <c:v>72830771.649999991</c:v>
                      </c:pt>
                      <c:pt idx="14">
                        <c:v>69704389.650000006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BA1A-4CEA-9706-52CBF5C9CEB7}"/>
                  </c:ext>
                </c:extLst>
              </c15:ser>
            </c15:filteredBarSeries>
          </c:ext>
        </c:extLst>
      </c:barChart>
      <c:catAx>
        <c:axId val="90035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93346128"/>
        <c:crosses val="autoZero"/>
        <c:auto val="1"/>
        <c:lblAlgn val="ctr"/>
        <c:lblOffset val="100"/>
        <c:noMultiLvlLbl val="0"/>
      </c:catAx>
      <c:valAx>
        <c:axId val="99334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00357376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Rysunki!$A$99</c:f>
              <c:strCache>
                <c:ptCount val="1"/>
                <c:pt idx="0">
                  <c:v>Partnerstwo „Razem dla rozwoju” (wraz z woj. kujawsko-pomorskim)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1"/>
          <c:cat>
            <c:strRef>
              <c:f>Rysunki!$B$96:$P$96</c:f>
              <c:strCach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</c:strCache>
            </c:strRef>
          </c:cat>
          <c:val>
            <c:numRef>
              <c:f>Rysunki!$B$99:$P$99</c:f>
              <c:numCache>
                <c:formatCode>General</c:formatCode>
                <c:ptCount val="15"/>
                <c:pt idx="0">
                  <c:v>-3936667.3400000068</c:v>
                </c:pt>
                <c:pt idx="1">
                  <c:v>-13853992.599999998</c:v>
                </c:pt>
                <c:pt idx="2">
                  <c:v>-22973809.259999994</c:v>
                </c:pt>
                <c:pt idx="3">
                  <c:v>-10037790.809999997</c:v>
                </c:pt>
                <c:pt idx="4">
                  <c:v>-7218834.0200000126</c:v>
                </c:pt>
                <c:pt idx="5">
                  <c:v>-22290572.699999984</c:v>
                </c:pt>
                <c:pt idx="6">
                  <c:v>-18063374.739999998</c:v>
                </c:pt>
                <c:pt idx="7">
                  <c:v>-737203.39999999991</c:v>
                </c:pt>
                <c:pt idx="8">
                  <c:v>867528.6</c:v>
                </c:pt>
                <c:pt idx="9">
                  <c:v>4041795.5</c:v>
                </c:pt>
                <c:pt idx="10">
                  <c:v>4112970.36</c:v>
                </c:pt>
                <c:pt idx="11">
                  <c:v>6227604.4199999999</c:v>
                </c:pt>
                <c:pt idx="12">
                  <c:v>8048699</c:v>
                </c:pt>
                <c:pt idx="13">
                  <c:v>8023790</c:v>
                </c:pt>
                <c:pt idx="14">
                  <c:v>6718962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FE0-478B-AD97-8BED5F3F9F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900357376"/>
        <c:axId val="99334612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Rysunki!$A$97</c15:sqref>
                        </c15:formulaRef>
                      </c:ext>
                    </c:extLst>
                    <c:strCache>
                      <c:ptCount val="1"/>
                      <c:pt idx="0">
                        <c:v> ZIT Kolsko-Turecki </c:v>
                      </c:pt>
                    </c:strCache>
                  </c:strRef>
                </c:tx>
                <c:spPr>
                  <a:solidFill>
                    <a:srgbClr val="00B050"/>
                  </a:solidFill>
                  <a:ln>
                    <a:noFill/>
                  </a:ln>
                  <a:effectLst/>
                </c:spPr>
                <c:invertIfNegative val="1"/>
                <c:cat>
                  <c:strRef>
                    <c:extLst>
                      <c:ext uri="{02D57815-91ED-43cb-92C2-25804820EDAC}">
                        <c15:formulaRef>
                          <c15:sqref>Rysunki!$B$96:$P$96</c15:sqref>
                        </c15:formulaRef>
                      </c:ext>
                    </c:extLst>
                    <c:strCache>
                      <c:ptCount val="1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  <c:pt idx="9">
                        <c:v>2025</c:v>
                      </c:pt>
                      <c:pt idx="10">
                        <c:v>2026</c:v>
                      </c:pt>
                      <c:pt idx="11">
                        <c:v>2027</c:v>
                      </c:pt>
                      <c:pt idx="12">
                        <c:v>2028</c:v>
                      </c:pt>
                      <c:pt idx="13">
                        <c:v>2029</c:v>
                      </c:pt>
                      <c:pt idx="14">
                        <c:v>2030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Rysunki!$B$97:$P$97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5579069.2799999788</c:v>
                      </c:pt>
                      <c:pt idx="1">
                        <c:v>-10303987.949999996</c:v>
                      </c:pt>
                      <c:pt idx="2">
                        <c:v>-50964751.069999978</c:v>
                      </c:pt>
                      <c:pt idx="3">
                        <c:v>-49026039.00999999</c:v>
                      </c:pt>
                      <c:pt idx="4">
                        <c:v>-6898108.7299999986</c:v>
                      </c:pt>
                      <c:pt idx="5">
                        <c:v>-10015656.890000008</c:v>
                      </c:pt>
                      <c:pt idx="6">
                        <c:v>-17064070.739999998</c:v>
                      </c:pt>
                      <c:pt idx="7">
                        <c:v>7191803.6499999994</c:v>
                      </c:pt>
                      <c:pt idx="8">
                        <c:v>7854681.3900000006</c:v>
                      </c:pt>
                      <c:pt idx="9">
                        <c:v>11171688</c:v>
                      </c:pt>
                      <c:pt idx="10">
                        <c:v>10810000</c:v>
                      </c:pt>
                      <c:pt idx="11">
                        <c:v>10210000</c:v>
                      </c:pt>
                      <c:pt idx="12">
                        <c:v>11500000</c:v>
                      </c:pt>
                      <c:pt idx="13">
                        <c:v>12225000</c:v>
                      </c:pt>
                      <c:pt idx="14">
                        <c:v>13410000</c:v>
                      </c:pt>
                    </c:numCache>
                  </c:numRef>
                </c:val>
                <c:extLst>
                  <c:ext xmlns:c14="http://schemas.microsoft.com/office/drawing/2007/8/2/chart" uri="{6F2FDCE9-48DA-4B69-8628-5D25D57E5C99}">
                    <c14:invertSolidFillFmt>
                      <c14:spPr xmlns:c14="http://schemas.microsoft.com/office/drawing/2007/8/2/chart">
                        <a:solidFill>
                          <a:srgbClr val="FF0000"/>
                        </a:solidFill>
                        <a:ln>
                          <a:noFill/>
                        </a:ln>
                        <a:effectLst/>
                      </c14:spPr>
                    </c14:invertSolidFillFmt>
                  </c:ext>
                  <c:ext xmlns:c16="http://schemas.microsoft.com/office/drawing/2014/chart" uri="{C3380CC4-5D6E-409C-BE32-E72D297353CC}">
                    <c16:uniqueId val="{00000001-AFE0-478B-AD97-8BED5F3F9FF9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Rysunki!$A$98</c15:sqref>
                        </c15:formulaRef>
                      </c:ext>
                    </c:extLst>
                    <c:strCache>
                      <c:ptCount val="1"/>
                      <c:pt idx="0">
                        <c:v>„Partnerstwo dla rozwoju Krajny”</c:v>
                      </c:pt>
                    </c:strCache>
                  </c:strRef>
                </c:tx>
                <c:spPr>
                  <a:solidFill>
                    <a:srgbClr val="00B050"/>
                  </a:solidFill>
                  <a:ln>
                    <a:noFill/>
                  </a:ln>
                  <a:effectLst/>
                </c:spPr>
                <c:invertIfNegative val="1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Rysunki!$B$96:$P$96</c15:sqref>
                        </c15:formulaRef>
                      </c:ext>
                    </c:extLst>
                    <c:strCache>
                      <c:ptCount val="1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  <c:pt idx="9">
                        <c:v>2025</c:v>
                      </c:pt>
                      <c:pt idx="10">
                        <c:v>2026</c:v>
                      </c:pt>
                      <c:pt idx="11">
                        <c:v>2027</c:v>
                      </c:pt>
                      <c:pt idx="12">
                        <c:v>2028</c:v>
                      </c:pt>
                      <c:pt idx="13">
                        <c:v>2029</c:v>
                      </c:pt>
                      <c:pt idx="14">
                        <c:v>2030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Rysunki!$B$98:$P$98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-16379438.039999984</c:v>
                      </c:pt>
                      <c:pt idx="1">
                        <c:v>-27599838.370000005</c:v>
                      </c:pt>
                      <c:pt idx="2">
                        <c:v>-47255497.75</c:v>
                      </c:pt>
                      <c:pt idx="3">
                        <c:v>-53637674.380000003</c:v>
                      </c:pt>
                      <c:pt idx="4">
                        <c:v>-43028650.469999984</c:v>
                      </c:pt>
                      <c:pt idx="5">
                        <c:v>-34772573.900000006</c:v>
                      </c:pt>
                      <c:pt idx="6">
                        <c:v>-22740097.859999999</c:v>
                      </c:pt>
                      <c:pt idx="7">
                        <c:v>3003071.7600000007</c:v>
                      </c:pt>
                      <c:pt idx="8">
                        <c:v>13658685.91</c:v>
                      </c:pt>
                      <c:pt idx="9">
                        <c:v>14120524.039999999</c:v>
                      </c:pt>
                      <c:pt idx="10">
                        <c:v>18110557.779999997</c:v>
                      </c:pt>
                      <c:pt idx="11">
                        <c:v>17963468.370000001</c:v>
                      </c:pt>
                      <c:pt idx="12">
                        <c:v>19740470.240000002</c:v>
                      </c:pt>
                      <c:pt idx="13">
                        <c:v>19479249.02</c:v>
                      </c:pt>
                      <c:pt idx="14">
                        <c:v>17877276.859999999</c:v>
                      </c:pt>
                    </c:numCache>
                  </c:numRef>
                </c:val>
                <c:extLst xmlns:c15="http://schemas.microsoft.com/office/drawing/2012/chart">
                  <c:ext xmlns:c14="http://schemas.microsoft.com/office/drawing/2007/8/2/chart" uri="{6F2FDCE9-48DA-4B69-8628-5D25D57E5C99}">
                    <c14:invertSolidFillFmt>
                      <c14:spPr xmlns:c14="http://schemas.microsoft.com/office/drawing/2007/8/2/chart">
                        <a:solidFill>
                          <a:srgbClr val="FF0000"/>
                        </a:solidFill>
                        <a:ln>
                          <a:noFill/>
                        </a:ln>
                        <a:effectLst/>
                      </c14:spPr>
                    </c14:invertSolidFillFmt>
                  </c:ext>
                  <c:ext xmlns:c16="http://schemas.microsoft.com/office/drawing/2014/chart" uri="{C3380CC4-5D6E-409C-BE32-E72D297353CC}">
                    <c16:uniqueId val="{00000002-AFE0-478B-AD97-8BED5F3F9FF9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Rysunki!$A$100</c15:sqref>
                        </c15:formulaRef>
                      </c:ext>
                    </c:extLst>
                    <c:strCache>
                      <c:ptCount val="1"/>
                      <c:pt idx="0">
                        <c:v>Partnerstwo „Strefa Centralna”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4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4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Rysunki!$B$96:$P$96</c15:sqref>
                        </c15:formulaRef>
                      </c:ext>
                    </c:extLst>
                    <c:strCache>
                      <c:ptCount val="1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  <c:pt idx="9">
                        <c:v>2025</c:v>
                      </c:pt>
                      <c:pt idx="10">
                        <c:v>2026</c:v>
                      </c:pt>
                      <c:pt idx="11">
                        <c:v>2027</c:v>
                      </c:pt>
                      <c:pt idx="12">
                        <c:v>2028</c:v>
                      </c:pt>
                      <c:pt idx="13">
                        <c:v>2029</c:v>
                      </c:pt>
                      <c:pt idx="14">
                        <c:v>2030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Rysunki!$B$100:$P$100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-38320448.119999997</c:v>
                      </c:pt>
                      <c:pt idx="1">
                        <c:v>-54294339.75</c:v>
                      </c:pt>
                      <c:pt idx="2">
                        <c:v>-98397251.589999989</c:v>
                      </c:pt>
                      <c:pt idx="3">
                        <c:v>-71267660.49000001</c:v>
                      </c:pt>
                      <c:pt idx="4">
                        <c:v>-93592190.159999996</c:v>
                      </c:pt>
                      <c:pt idx="5">
                        <c:v>-92705938.829999998</c:v>
                      </c:pt>
                      <c:pt idx="6">
                        <c:v>-24044415.900000006</c:v>
                      </c:pt>
                      <c:pt idx="7">
                        <c:v>13208955.27</c:v>
                      </c:pt>
                      <c:pt idx="8">
                        <c:v>15471068.66</c:v>
                      </c:pt>
                      <c:pt idx="9">
                        <c:v>24909807.050000001</c:v>
                      </c:pt>
                      <c:pt idx="10">
                        <c:v>33532956.129999999</c:v>
                      </c:pt>
                      <c:pt idx="11">
                        <c:v>40362665.090000004</c:v>
                      </c:pt>
                      <c:pt idx="12">
                        <c:v>37612905.869999997</c:v>
                      </c:pt>
                      <c:pt idx="13">
                        <c:v>38736457.880000003</c:v>
                      </c:pt>
                      <c:pt idx="14">
                        <c:v>44548694.079999998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AFE0-478B-AD97-8BED5F3F9FF9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Rysunki!$A$101</c15:sqref>
                        </c15:formulaRef>
                      </c:ext>
                    </c:extLst>
                    <c:strCache>
                      <c:ptCount val="1"/>
                      <c:pt idx="0">
                        <c:v>Partnerstwo na 307  (wraz z woj. wielkopolskim)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5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5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Rysunki!$B$96:$P$96</c15:sqref>
                        </c15:formulaRef>
                      </c:ext>
                    </c:extLst>
                    <c:strCache>
                      <c:ptCount val="1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  <c:pt idx="9">
                        <c:v>2025</c:v>
                      </c:pt>
                      <c:pt idx="10">
                        <c:v>2026</c:v>
                      </c:pt>
                      <c:pt idx="11">
                        <c:v>2027</c:v>
                      </c:pt>
                      <c:pt idx="12">
                        <c:v>2028</c:v>
                      </c:pt>
                      <c:pt idx="13">
                        <c:v>2029</c:v>
                      </c:pt>
                      <c:pt idx="14">
                        <c:v>2030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Rysunki!$B$101:$P$101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-15629163.729999991</c:v>
                      </c:pt>
                      <c:pt idx="1">
                        <c:v>-38491446.680000007</c:v>
                      </c:pt>
                      <c:pt idx="2">
                        <c:v>-47378595.720000021</c:v>
                      </c:pt>
                      <c:pt idx="3">
                        <c:v>-14366134.679999996</c:v>
                      </c:pt>
                      <c:pt idx="4">
                        <c:v>-48052649.780000001</c:v>
                      </c:pt>
                      <c:pt idx="5">
                        <c:v>-21377449.459999982</c:v>
                      </c:pt>
                      <c:pt idx="6">
                        <c:v>11389585.84</c:v>
                      </c:pt>
                      <c:pt idx="7">
                        <c:v>30395262.329999998</c:v>
                      </c:pt>
                      <c:pt idx="8">
                        <c:v>32541359.810000002</c:v>
                      </c:pt>
                      <c:pt idx="9">
                        <c:v>30611750.819999997</c:v>
                      </c:pt>
                      <c:pt idx="10">
                        <c:v>32045757.199999999</c:v>
                      </c:pt>
                      <c:pt idx="11">
                        <c:v>34375635.499999993</c:v>
                      </c:pt>
                      <c:pt idx="12">
                        <c:v>20686704.719999999</c:v>
                      </c:pt>
                      <c:pt idx="13">
                        <c:v>22913295.449999999</c:v>
                      </c:pt>
                      <c:pt idx="14">
                        <c:v>26290506.77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AFE0-478B-AD97-8BED5F3F9FF9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Rysunki!$A$102</c15:sqref>
                        </c15:formulaRef>
                      </c:ext>
                    </c:extLst>
                    <c:strCache>
                      <c:ptCount val="1"/>
                      <c:pt idx="0">
                        <c:v>Zintegrowane Inwestycje Terytorialne Leszna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6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6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6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Rysunki!$B$96:$P$96</c15:sqref>
                        </c15:formulaRef>
                      </c:ext>
                    </c:extLst>
                    <c:strCache>
                      <c:ptCount val="1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  <c:pt idx="9">
                        <c:v>2025</c:v>
                      </c:pt>
                      <c:pt idx="10">
                        <c:v>2026</c:v>
                      </c:pt>
                      <c:pt idx="11">
                        <c:v>2027</c:v>
                      </c:pt>
                      <c:pt idx="12">
                        <c:v>2028</c:v>
                      </c:pt>
                      <c:pt idx="13">
                        <c:v>2029</c:v>
                      </c:pt>
                      <c:pt idx="14">
                        <c:v>2030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Rysunki!$B$102:$P$102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-31001088.600000031</c:v>
                      </c:pt>
                      <c:pt idx="1">
                        <c:v>-115518200.33000001</c:v>
                      </c:pt>
                      <c:pt idx="2">
                        <c:v>-164397306.83999997</c:v>
                      </c:pt>
                      <c:pt idx="3">
                        <c:v>-101487321.58</c:v>
                      </c:pt>
                      <c:pt idx="4">
                        <c:v>-96986048.360000014</c:v>
                      </c:pt>
                      <c:pt idx="5">
                        <c:v>-64676085.599999972</c:v>
                      </c:pt>
                      <c:pt idx="6">
                        <c:v>-28422660.960000001</c:v>
                      </c:pt>
                      <c:pt idx="7">
                        <c:v>14256697.459999999</c:v>
                      </c:pt>
                      <c:pt idx="8">
                        <c:v>20383236.630000003</c:v>
                      </c:pt>
                      <c:pt idx="9">
                        <c:v>24738510.919999998</c:v>
                      </c:pt>
                      <c:pt idx="10">
                        <c:v>25812939.77</c:v>
                      </c:pt>
                      <c:pt idx="11">
                        <c:v>31794131.310000002</c:v>
                      </c:pt>
                      <c:pt idx="12">
                        <c:v>30708856.68</c:v>
                      </c:pt>
                      <c:pt idx="13">
                        <c:v>24157396.48</c:v>
                      </c:pt>
                      <c:pt idx="14">
                        <c:v>26025081.729999997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AFE0-478B-AD97-8BED5F3F9FF9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Rysunki!$A$103</c15:sqref>
                        </c15:formulaRef>
                      </c:ext>
                    </c:extLst>
                    <c:strCache>
                      <c:ptCount val="1"/>
                      <c:pt idx="0">
                        <c:v>ZIT Gniezna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lumMod val="6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lumMod val="6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6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Rysunki!$B$96:$P$96</c15:sqref>
                        </c15:formulaRef>
                      </c:ext>
                    </c:extLst>
                    <c:strCache>
                      <c:ptCount val="1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  <c:pt idx="9">
                        <c:v>2025</c:v>
                      </c:pt>
                      <c:pt idx="10">
                        <c:v>2026</c:v>
                      </c:pt>
                      <c:pt idx="11">
                        <c:v>2027</c:v>
                      </c:pt>
                      <c:pt idx="12">
                        <c:v>2028</c:v>
                      </c:pt>
                      <c:pt idx="13">
                        <c:v>2029</c:v>
                      </c:pt>
                      <c:pt idx="14">
                        <c:v>2030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Rysunki!$B$103:$P$103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-46935298.200000003</c:v>
                      </c:pt>
                      <c:pt idx="1">
                        <c:v>-86671904.579999983</c:v>
                      </c:pt>
                      <c:pt idx="2">
                        <c:v>-204327189.38000005</c:v>
                      </c:pt>
                      <c:pt idx="3">
                        <c:v>-107474832.13000005</c:v>
                      </c:pt>
                      <c:pt idx="4">
                        <c:v>-71070598.789999977</c:v>
                      </c:pt>
                      <c:pt idx="5">
                        <c:v>-54901456.790000029</c:v>
                      </c:pt>
                      <c:pt idx="6">
                        <c:v>-10727542.699999999</c:v>
                      </c:pt>
                      <c:pt idx="7">
                        <c:v>30115466.520000003</c:v>
                      </c:pt>
                      <c:pt idx="8">
                        <c:v>40842845.680000007</c:v>
                      </c:pt>
                      <c:pt idx="9">
                        <c:v>46155059.400000006</c:v>
                      </c:pt>
                      <c:pt idx="10">
                        <c:v>57091216.93999999</c:v>
                      </c:pt>
                      <c:pt idx="11">
                        <c:v>58671785.579999998</c:v>
                      </c:pt>
                      <c:pt idx="12">
                        <c:v>68172675.170000002</c:v>
                      </c:pt>
                      <c:pt idx="13">
                        <c:v>72830771.649999991</c:v>
                      </c:pt>
                      <c:pt idx="14">
                        <c:v>69704389.650000006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AFE0-478B-AD97-8BED5F3F9FF9}"/>
                  </c:ext>
                </c:extLst>
              </c15:ser>
            </c15:filteredBarSeries>
          </c:ext>
        </c:extLst>
      </c:barChart>
      <c:catAx>
        <c:axId val="90035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93346128"/>
        <c:crosses val="autoZero"/>
        <c:auto val="1"/>
        <c:lblAlgn val="ctr"/>
        <c:lblOffset val="100"/>
        <c:noMultiLvlLbl val="0"/>
      </c:catAx>
      <c:valAx>
        <c:axId val="99334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00357376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3"/>
          <c:order val="3"/>
          <c:tx>
            <c:strRef>
              <c:f>Rysunki!$A$100</c:f>
              <c:strCache>
                <c:ptCount val="1"/>
                <c:pt idx="0">
                  <c:v>Partnerstwo "Południe Wielkopolski Działa Wspólnie"</c:v>
                </c:pt>
              </c:strCache>
              <c:extLst xmlns:c15="http://schemas.microsoft.com/office/drawing/2012/chart"/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1"/>
          <c:cat>
            <c:strRef>
              <c:f>Rysunki!$B$96:$P$96</c:f>
              <c:strCach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</c:strCache>
              <c:extLst xmlns:c15="http://schemas.microsoft.com/office/drawing/2012/chart"/>
            </c:strRef>
          </c:cat>
          <c:val>
            <c:numRef>
              <c:f>Rysunki!$B$100:$P$100</c:f>
              <c:numCache>
                <c:formatCode>General</c:formatCode>
                <c:ptCount val="15"/>
                <c:pt idx="0">
                  <c:v>-5588066.7300000014</c:v>
                </c:pt>
                <c:pt idx="1">
                  <c:v>-10851364.43</c:v>
                </c:pt>
                <c:pt idx="2">
                  <c:v>-42873434.809999987</c:v>
                </c:pt>
                <c:pt idx="3">
                  <c:v>-29171291.059999995</c:v>
                </c:pt>
                <c:pt idx="4">
                  <c:v>-28193198.729999993</c:v>
                </c:pt>
                <c:pt idx="5">
                  <c:v>-28912460.909999996</c:v>
                </c:pt>
                <c:pt idx="6">
                  <c:v>-12631877.25</c:v>
                </c:pt>
                <c:pt idx="7">
                  <c:v>2847243.52</c:v>
                </c:pt>
                <c:pt idx="8">
                  <c:v>9432428</c:v>
                </c:pt>
                <c:pt idx="9">
                  <c:v>12713083</c:v>
                </c:pt>
                <c:pt idx="10">
                  <c:v>16449292.470000001</c:v>
                </c:pt>
                <c:pt idx="11">
                  <c:v>21893718</c:v>
                </c:pt>
                <c:pt idx="12">
                  <c:v>25360301.199999999</c:v>
                </c:pt>
                <c:pt idx="13">
                  <c:v>20815027</c:v>
                </c:pt>
                <c:pt idx="14">
                  <c:v>22403613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E5B3-4010-802A-354057A94F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900357376"/>
        <c:axId val="99334612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Rysunki!$A$97</c15:sqref>
                        </c15:formulaRef>
                      </c:ext>
                    </c:extLst>
                    <c:strCache>
                      <c:ptCount val="1"/>
                      <c:pt idx="0">
                        <c:v> ZIT Kolsko-Turecki </c:v>
                      </c:pt>
                    </c:strCache>
                  </c:strRef>
                </c:tx>
                <c:spPr>
                  <a:solidFill>
                    <a:srgbClr val="00B050"/>
                  </a:solidFill>
                  <a:ln>
                    <a:noFill/>
                  </a:ln>
                  <a:effectLst/>
                </c:spPr>
                <c:invertIfNegative val="1"/>
                <c:cat>
                  <c:strRef>
                    <c:extLst>
                      <c:ext uri="{02D57815-91ED-43cb-92C2-25804820EDAC}">
                        <c15:formulaRef>
                          <c15:sqref>Rysunki!$B$96:$P$96</c15:sqref>
                        </c15:formulaRef>
                      </c:ext>
                    </c:extLst>
                    <c:strCache>
                      <c:ptCount val="1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  <c:pt idx="9">
                        <c:v>2025</c:v>
                      </c:pt>
                      <c:pt idx="10">
                        <c:v>2026</c:v>
                      </c:pt>
                      <c:pt idx="11">
                        <c:v>2027</c:v>
                      </c:pt>
                      <c:pt idx="12">
                        <c:v>2028</c:v>
                      </c:pt>
                      <c:pt idx="13">
                        <c:v>2029</c:v>
                      </c:pt>
                      <c:pt idx="14">
                        <c:v>2030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Rysunki!$B$97:$P$97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5579069.2799999788</c:v>
                      </c:pt>
                      <c:pt idx="1">
                        <c:v>-10303987.949999996</c:v>
                      </c:pt>
                      <c:pt idx="2">
                        <c:v>-50964751.069999978</c:v>
                      </c:pt>
                      <c:pt idx="3">
                        <c:v>-49026039.00999999</c:v>
                      </c:pt>
                      <c:pt idx="4">
                        <c:v>-6898108.7299999986</c:v>
                      </c:pt>
                      <c:pt idx="5">
                        <c:v>-10015656.890000008</c:v>
                      </c:pt>
                      <c:pt idx="6">
                        <c:v>-17064070.739999998</c:v>
                      </c:pt>
                      <c:pt idx="7">
                        <c:v>7191803.6499999994</c:v>
                      </c:pt>
                      <c:pt idx="8">
                        <c:v>7854681.3900000006</c:v>
                      </c:pt>
                      <c:pt idx="9">
                        <c:v>11171688</c:v>
                      </c:pt>
                      <c:pt idx="10">
                        <c:v>10810000</c:v>
                      </c:pt>
                      <c:pt idx="11">
                        <c:v>10210000</c:v>
                      </c:pt>
                      <c:pt idx="12">
                        <c:v>11500000</c:v>
                      </c:pt>
                      <c:pt idx="13">
                        <c:v>12225000</c:v>
                      </c:pt>
                      <c:pt idx="14">
                        <c:v>13410000</c:v>
                      </c:pt>
                    </c:numCache>
                  </c:numRef>
                </c:val>
                <c:extLst>
                  <c:ext xmlns:c14="http://schemas.microsoft.com/office/drawing/2007/8/2/chart" uri="{6F2FDCE9-48DA-4B69-8628-5D25D57E5C99}">
                    <c14:invertSolidFillFmt>
                      <c14:spPr xmlns:c14="http://schemas.microsoft.com/office/drawing/2007/8/2/chart">
                        <a:solidFill>
                          <a:srgbClr val="FF0000"/>
                        </a:solidFill>
                        <a:ln>
                          <a:noFill/>
                        </a:ln>
                        <a:effectLst/>
                      </c14:spPr>
                    </c14:invertSolidFillFmt>
                  </c:ext>
                  <c:ext xmlns:c16="http://schemas.microsoft.com/office/drawing/2014/chart" uri="{C3380CC4-5D6E-409C-BE32-E72D297353CC}">
                    <c16:uniqueId val="{00000001-E5B3-4010-802A-354057A94F59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Rysunki!$A$98</c15:sqref>
                        </c15:formulaRef>
                      </c:ext>
                    </c:extLst>
                    <c:strCache>
                      <c:ptCount val="1"/>
                      <c:pt idx="0">
                        <c:v>„Partnerstwo dla rozwoju Krajny”</c:v>
                      </c:pt>
                    </c:strCache>
                  </c:strRef>
                </c:tx>
                <c:spPr>
                  <a:solidFill>
                    <a:srgbClr val="00B050"/>
                  </a:solidFill>
                  <a:ln>
                    <a:noFill/>
                  </a:ln>
                  <a:effectLst/>
                </c:spPr>
                <c:invertIfNegative val="1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Rysunki!$B$96:$P$96</c15:sqref>
                        </c15:formulaRef>
                      </c:ext>
                    </c:extLst>
                    <c:strCache>
                      <c:ptCount val="1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  <c:pt idx="9">
                        <c:v>2025</c:v>
                      </c:pt>
                      <c:pt idx="10">
                        <c:v>2026</c:v>
                      </c:pt>
                      <c:pt idx="11">
                        <c:v>2027</c:v>
                      </c:pt>
                      <c:pt idx="12">
                        <c:v>2028</c:v>
                      </c:pt>
                      <c:pt idx="13">
                        <c:v>2029</c:v>
                      </c:pt>
                      <c:pt idx="14">
                        <c:v>2030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Rysunki!$B$98:$P$98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-16379438.039999984</c:v>
                      </c:pt>
                      <c:pt idx="1">
                        <c:v>-27599838.370000005</c:v>
                      </c:pt>
                      <c:pt idx="2">
                        <c:v>-47255497.75</c:v>
                      </c:pt>
                      <c:pt idx="3">
                        <c:v>-53637674.380000003</c:v>
                      </c:pt>
                      <c:pt idx="4">
                        <c:v>-43028650.469999984</c:v>
                      </c:pt>
                      <c:pt idx="5">
                        <c:v>-34772573.900000006</c:v>
                      </c:pt>
                      <c:pt idx="6">
                        <c:v>-22740097.859999999</c:v>
                      </c:pt>
                      <c:pt idx="7">
                        <c:v>3003071.7600000007</c:v>
                      </c:pt>
                      <c:pt idx="8">
                        <c:v>13658685.91</c:v>
                      </c:pt>
                      <c:pt idx="9">
                        <c:v>14120524.039999999</c:v>
                      </c:pt>
                      <c:pt idx="10">
                        <c:v>18110557.779999997</c:v>
                      </c:pt>
                      <c:pt idx="11">
                        <c:v>17963468.370000001</c:v>
                      </c:pt>
                      <c:pt idx="12">
                        <c:v>19740470.240000002</c:v>
                      </c:pt>
                      <c:pt idx="13">
                        <c:v>19479249.02</c:v>
                      </c:pt>
                      <c:pt idx="14">
                        <c:v>17877276.859999999</c:v>
                      </c:pt>
                    </c:numCache>
                  </c:numRef>
                </c:val>
                <c:extLst xmlns:c15="http://schemas.microsoft.com/office/drawing/2012/chart">
                  <c:ext xmlns:c14="http://schemas.microsoft.com/office/drawing/2007/8/2/chart" uri="{6F2FDCE9-48DA-4B69-8628-5D25D57E5C99}">
                    <c14:invertSolidFillFmt>
                      <c14:spPr xmlns:c14="http://schemas.microsoft.com/office/drawing/2007/8/2/chart">
                        <a:solidFill>
                          <a:srgbClr val="FF0000"/>
                        </a:solidFill>
                        <a:ln>
                          <a:noFill/>
                        </a:ln>
                        <a:effectLst/>
                      </c14:spPr>
                    </c14:invertSolidFillFmt>
                  </c:ext>
                  <c:ext xmlns:c16="http://schemas.microsoft.com/office/drawing/2014/chart" uri="{C3380CC4-5D6E-409C-BE32-E72D297353CC}">
                    <c16:uniqueId val="{00000002-E5B3-4010-802A-354057A94F59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Rysunki!$A$99</c15:sqref>
                        </c15:formulaRef>
                      </c:ext>
                    </c:extLst>
                    <c:strCache>
                      <c:ptCount val="1"/>
                      <c:pt idx="0">
                        <c:v>Partnerstwo „Razem dla rozwoju” (wraz z woj. kujawsko-pomorskim)</c:v>
                      </c:pt>
                    </c:strCache>
                  </c:strRef>
                </c:tx>
                <c:spPr>
                  <a:solidFill>
                    <a:srgbClr val="00B050"/>
                  </a:solidFill>
                  <a:ln>
                    <a:noFill/>
                  </a:ln>
                  <a:effectLst/>
                </c:spPr>
                <c:invertIfNegative val="1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Rysunki!$B$96:$P$96</c15:sqref>
                        </c15:formulaRef>
                      </c:ext>
                    </c:extLst>
                    <c:strCache>
                      <c:ptCount val="1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  <c:pt idx="9">
                        <c:v>2025</c:v>
                      </c:pt>
                      <c:pt idx="10">
                        <c:v>2026</c:v>
                      </c:pt>
                      <c:pt idx="11">
                        <c:v>2027</c:v>
                      </c:pt>
                      <c:pt idx="12">
                        <c:v>2028</c:v>
                      </c:pt>
                      <c:pt idx="13">
                        <c:v>2029</c:v>
                      </c:pt>
                      <c:pt idx="14">
                        <c:v>2030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Rysunki!$B$99:$P$99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-3936667.3400000068</c:v>
                      </c:pt>
                      <c:pt idx="1">
                        <c:v>-13853992.599999998</c:v>
                      </c:pt>
                      <c:pt idx="2">
                        <c:v>-22973809.259999994</c:v>
                      </c:pt>
                      <c:pt idx="3">
                        <c:v>-10037790.809999997</c:v>
                      </c:pt>
                      <c:pt idx="4">
                        <c:v>-7218834.0200000126</c:v>
                      </c:pt>
                      <c:pt idx="5">
                        <c:v>-22290572.699999984</c:v>
                      </c:pt>
                      <c:pt idx="6">
                        <c:v>-18063374.739999998</c:v>
                      </c:pt>
                      <c:pt idx="7">
                        <c:v>-737203.39999999991</c:v>
                      </c:pt>
                      <c:pt idx="8">
                        <c:v>867528.6</c:v>
                      </c:pt>
                      <c:pt idx="9">
                        <c:v>4041795.5</c:v>
                      </c:pt>
                      <c:pt idx="10">
                        <c:v>4112970.36</c:v>
                      </c:pt>
                      <c:pt idx="11">
                        <c:v>6227604.4199999999</c:v>
                      </c:pt>
                      <c:pt idx="12">
                        <c:v>8048699</c:v>
                      </c:pt>
                      <c:pt idx="13">
                        <c:v>8023790</c:v>
                      </c:pt>
                      <c:pt idx="14">
                        <c:v>6718962</c:v>
                      </c:pt>
                    </c:numCache>
                  </c:numRef>
                </c:val>
                <c:extLst xmlns:c15="http://schemas.microsoft.com/office/drawing/2012/chart">
                  <c:ext xmlns:c14="http://schemas.microsoft.com/office/drawing/2007/8/2/chart" uri="{6F2FDCE9-48DA-4B69-8628-5D25D57E5C99}">
                    <c14:invertSolidFillFmt>
                      <c14:spPr xmlns:c14="http://schemas.microsoft.com/office/drawing/2007/8/2/chart">
                        <a:solidFill>
                          <a:srgbClr val="FF0000"/>
                        </a:solidFill>
                        <a:ln>
                          <a:noFill/>
                        </a:ln>
                        <a:effectLst/>
                      </c14:spPr>
                    </c14:invertSolidFillFmt>
                  </c:ext>
                  <c:ext xmlns:c16="http://schemas.microsoft.com/office/drawing/2014/chart" uri="{C3380CC4-5D6E-409C-BE32-E72D297353CC}">
                    <c16:uniqueId val="{00000003-E5B3-4010-802A-354057A94F59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Rysunki!$A$101</c15:sqref>
                        </c15:formulaRef>
                      </c:ext>
                    </c:extLst>
                    <c:strCache>
                      <c:ptCount val="1"/>
                      <c:pt idx="0">
                        <c:v>Partnerstwo na 307  (wraz z woj. wielkopolskim)</c:v>
                      </c:pt>
                    </c:strCache>
                  </c:strRef>
                </c:tx>
                <c:spPr>
                  <a:solidFill>
                    <a:srgbClr val="00B050"/>
                  </a:solidFill>
                  <a:ln>
                    <a:noFill/>
                  </a:ln>
                  <a:effectLst/>
                </c:spPr>
                <c:invertIfNegative val="1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Rysunki!$B$96:$P$96</c15:sqref>
                        </c15:formulaRef>
                      </c:ext>
                    </c:extLst>
                    <c:strCache>
                      <c:ptCount val="1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  <c:pt idx="9">
                        <c:v>2025</c:v>
                      </c:pt>
                      <c:pt idx="10">
                        <c:v>2026</c:v>
                      </c:pt>
                      <c:pt idx="11">
                        <c:v>2027</c:v>
                      </c:pt>
                      <c:pt idx="12">
                        <c:v>2028</c:v>
                      </c:pt>
                      <c:pt idx="13">
                        <c:v>2029</c:v>
                      </c:pt>
                      <c:pt idx="14">
                        <c:v>2030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Rysunki!$B$101:$P$101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-15629163.729999991</c:v>
                      </c:pt>
                      <c:pt idx="1">
                        <c:v>-38491446.680000007</c:v>
                      </c:pt>
                      <c:pt idx="2">
                        <c:v>-47378595.720000021</c:v>
                      </c:pt>
                      <c:pt idx="3">
                        <c:v>-14366134.679999996</c:v>
                      </c:pt>
                      <c:pt idx="4">
                        <c:v>-48052649.780000001</c:v>
                      </c:pt>
                      <c:pt idx="5">
                        <c:v>-21377449.459999982</c:v>
                      </c:pt>
                      <c:pt idx="6">
                        <c:v>11389585.84</c:v>
                      </c:pt>
                      <c:pt idx="7">
                        <c:v>30395262.329999998</c:v>
                      </c:pt>
                      <c:pt idx="8">
                        <c:v>32541359.810000002</c:v>
                      </c:pt>
                      <c:pt idx="9">
                        <c:v>30611750.819999997</c:v>
                      </c:pt>
                      <c:pt idx="10">
                        <c:v>32045757.199999999</c:v>
                      </c:pt>
                      <c:pt idx="11">
                        <c:v>34375635.499999993</c:v>
                      </c:pt>
                      <c:pt idx="12">
                        <c:v>20686704.719999999</c:v>
                      </c:pt>
                      <c:pt idx="13">
                        <c:v>22913295.449999999</c:v>
                      </c:pt>
                      <c:pt idx="14">
                        <c:v>26290506.77</c:v>
                      </c:pt>
                    </c:numCache>
                  </c:numRef>
                </c:val>
                <c:extLst xmlns:c15="http://schemas.microsoft.com/office/drawing/2012/chart">
                  <c:ext xmlns:c14="http://schemas.microsoft.com/office/drawing/2007/8/2/chart" uri="{6F2FDCE9-48DA-4B69-8628-5D25D57E5C99}">
                    <c14:invertSolidFillFmt>
                      <c14:spPr xmlns:c14="http://schemas.microsoft.com/office/drawing/2007/8/2/chart">
                        <a:solidFill>
                          <a:srgbClr val="FF0000"/>
                        </a:solidFill>
                        <a:ln>
                          <a:noFill/>
                        </a:ln>
                        <a:effectLst/>
                      </c14:spPr>
                    </c14:invertSolidFillFmt>
                  </c:ext>
                  <c:ext xmlns:c16="http://schemas.microsoft.com/office/drawing/2014/chart" uri="{C3380CC4-5D6E-409C-BE32-E72D297353CC}">
                    <c16:uniqueId val="{00000004-E5B3-4010-802A-354057A94F59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Rysunki!$A$102</c15:sqref>
                        </c15:formulaRef>
                      </c:ext>
                    </c:extLst>
                    <c:strCache>
                      <c:ptCount val="1"/>
                      <c:pt idx="0">
                        <c:v>Zintegrowane Inwestycje Terytorialne Leszna</c:v>
                      </c:pt>
                    </c:strCache>
                  </c:strRef>
                </c:tx>
                <c:spPr>
                  <a:solidFill>
                    <a:srgbClr val="00B050"/>
                  </a:solidFill>
                  <a:ln>
                    <a:noFill/>
                  </a:ln>
                  <a:effectLst/>
                </c:spPr>
                <c:invertIfNegative val="1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Rysunki!$B$96:$P$96</c15:sqref>
                        </c15:formulaRef>
                      </c:ext>
                    </c:extLst>
                    <c:strCache>
                      <c:ptCount val="1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  <c:pt idx="9">
                        <c:v>2025</c:v>
                      </c:pt>
                      <c:pt idx="10">
                        <c:v>2026</c:v>
                      </c:pt>
                      <c:pt idx="11">
                        <c:v>2027</c:v>
                      </c:pt>
                      <c:pt idx="12">
                        <c:v>2028</c:v>
                      </c:pt>
                      <c:pt idx="13">
                        <c:v>2029</c:v>
                      </c:pt>
                      <c:pt idx="14">
                        <c:v>2030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Rysunki!$B$102:$P$102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-31001088.600000031</c:v>
                      </c:pt>
                      <c:pt idx="1">
                        <c:v>-115518200.33000001</c:v>
                      </c:pt>
                      <c:pt idx="2">
                        <c:v>-164397306.83999997</c:v>
                      </c:pt>
                      <c:pt idx="3">
                        <c:v>-101487321.58</c:v>
                      </c:pt>
                      <c:pt idx="4">
                        <c:v>-96986048.360000014</c:v>
                      </c:pt>
                      <c:pt idx="5">
                        <c:v>-64676085.599999972</c:v>
                      </c:pt>
                      <c:pt idx="6">
                        <c:v>-28422660.960000001</c:v>
                      </c:pt>
                      <c:pt idx="7">
                        <c:v>14256697.459999999</c:v>
                      </c:pt>
                      <c:pt idx="8">
                        <c:v>20383236.630000003</c:v>
                      </c:pt>
                      <c:pt idx="9">
                        <c:v>24738510.919999998</c:v>
                      </c:pt>
                      <c:pt idx="10">
                        <c:v>25812939.77</c:v>
                      </c:pt>
                      <c:pt idx="11">
                        <c:v>31794131.310000002</c:v>
                      </c:pt>
                      <c:pt idx="12">
                        <c:v>30708856.68</c:v>
                      </c:pt>
                      <c:pt idx="13">
                        <c:v>24157396.48</c:v>
                      </c:pt>
                      <c:pt idx="14">
                        <c:v>26025081.729999997</c:v>
                      </c:pt>
                    </c:numCache>
                  </c:numRef>
                </c:val>
                <c:extLst xmlns:c15="http://schemas.microsoft.com/office/drawing/2012/chart">
                  <c:ext xmlns:c14="http://schemas.microsoft.com/office/drawing/2007/8/2/chart" uri="{6F2FDCE9-48DA-4B69-8628-5D25D57E5C99}">
                    <c14:invertSolidFillFmt>
                      <c14:spPr xmlns:c14="http://schemas.microsoft.com/office/drawing/2007/8/2/chart">
                        <a:solidFill>
                          <a:srgbClr val="FF0000"/>
                        </a:solidFill>
                        <a:ln>
                          <a:noFill/>
                        </a:ln>
                        <a:effectLst/>
                      </c14:spPr>
                    </c14:invertSolidFillFmt>
                  </c:ext>
                  <c:ext xmlns:c16="http://schemas.microsoft.com/office/drawing/2014/chart" uri="{C3380CC4-5D6E-409C-BE32-E72D297353CC}">
                    <c16:uniqueId val="{00000005-E5B3-4010-802A-354057A94F59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Rysunki!$A$103</c15:sqref>
                        </c15:formulaRef>
                      </c:ext>
                    </c:extLst>
                    <c:strCache>
                      <c:ptCount val="1"/>
                      <c:pt idx="0">
                        <c:v>ZIT Gniezna</c:v>
                      </c:pt>
                    </c:strCache>
                  </c:strRef>
                </c:tx>
                <c:spPr>
                  <a:solidFill>
                    <a:srgbClr val="00B050"/>
                  </a:solidFill>
                  <a:ln>
                    <a:noFill/>
                  </a:ln>
                  <a:effectLst/>
                </c:spPr>
                <c:invertIfNegative val="1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Rysunki!$B$96:$P$96</c15:sqref>
                        </c15:formulaRef>
                      </c:ext>
                    </c:extLst>
                    <c:strCache>
                      <c:ptCount val="1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  <c:pt idx="9">
                        <c:v>2025</c:v>
                      </c:pt>
                      <c:pt idx="10">
                        <c:v>2026</c:v>
                      </c:pt>
                      <c:pt idx="11">
                        <c:v>2027</c:v>
                      </c:pt>
                      <c:pt idx="12">
                        <c:v>2028</c:v>
                      </c:pt>
                      <c:pt idx="13">
                        <c:v>2029</c:v>
                      </c:pt>
                      <c:pt idx="14">
                        <c:v>2030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Rysunki!$B$103:$P$103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-46935298.200000003</c:v>
                      </c:pt>
                      <c:pt idx="1">
                        <c:v>-86671904.579999983</c:v>
                      </c:pt>
                      <c:pt idx="2">
                        <c:v>-204327189.38000005</c:v>
                      </c:pt>
                      <c:pt idx="3">
                        <c:v>-107474832.13000005</c:v>
                      </c:pt>
                      <c:pt idx="4">
                        <c:v>-71070598.789999977</c:v>
                      </c:pt>
                      <c:pt idx="5">
                        <c:v>-54901456.790000029</c:v>
                      </c:pt>
                      <c:pt idx="6">
                        <c:v>-10727542.699999999</c:v>
                      </c:pt>
                      <c:pt idx="7">
                        <c:v>30115466.520000003</c:v>
                      </c:pt>
                      <c:pt idx="8">
                        <c:v>40842845.680000007</c:v>
                      </c:pt>
                      <c:pt idx="9">
                        <c:v>46155059.400000006</c:v>
                      </c:pt>
                      <c:pt idx="10">
                        <c:v>57091216.93999999</c:v>
                      </c:pt>
                      <c:pt idx="11">
                        <c:v>58671785.579999998</c:v>
                      </c:pt>
                      <c:pt idx="12">
                        <c:v>68172675.170000002</c:v>
                      </c:pt>
                      <c:pt idx="13">
                        <c:v>72830771.649999991</c:v>
                      </c:pt>
                      <c:pt idx="14">
                        <c:v>69704389.650000006</c:v>
                      </c:pt>
                    </c:numCache>
                  </c:numRef>
                </c:val>
                <c:extLst xmlns:c15="http://schemas.microsoft.com/office/drawing/2012/chart">
                  <c:ext xmlns:c14="http://schemas.microsoft.com/office/drawing/2007/8/2/chart" uri="{6F2FDCE9-48DA-4B69-8628-5D25D57E5C99}">
                    <c14:invertSolidFillFmt>
                      <c14:spPr xmlns:c14="http://schemas.microsoft.com/office/drawing/2007/8/2/chart">
                        <a:solidFill>
                          <a:srgbClr val="FF0000"/>
                        </a:solidFill>
                        <a:ln>
                          <a:noFill/>
                        </a:ln>
                        <a:effectLst/>
                      </c14:spPr>
                    </c14:invertSolidFillFmt>
                  </c:ext>
                  <c:ext xmlns:c16="http://schemas.microsoft.com/office/drawing/2014/chart" uri="{C3380CC4-5D6E-409C-BE32-E72D297353CC}">
                    <c16:uniqueId val="{00000006-E5B3-4010-802A-354057A94F59}"/>
                  </c:ext>
                </c:extLst>
              </c15:ser>
            </c15:filteredBarSeries>
          </c:ext>
        </c:extLst>
      </c:barChart>
      <c:catAx>
        <c:axId val="90035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93346128"/>
        <c:crosses val="autoZero"/>
        <c:auto val="1"/>
        <c:lblAlgn val="ctr"/>
        <c:lblOffset val="100"/>
        <c:noMultiLvlLbl val="0"/>
      </c:catAx>
      <c:valAx>
        <c:axId val="99334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00357376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4"/>
          <c:order val="4"/>
          <c:tx>
            <c:strRef>
              <c:f>Rysunki!$A$101</c:f>
              <c:strCache>
                <c:ptCount val="1"/>
                <c:pt idx="0">
                  <c:v>Partnerstwo na 307  (wraz z woj. wielkopolskim)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1"/>
          <c:cat>
            <c:strRef>
              <c:f>Rysunki!$B$96:$P$96</c:f>
              <c:strCach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</c:strCache>
            </c:strRef>
          </c:cat>
          <c:val>
            <c:numRef>
              <c:f>Rysunki!$B$101:$P$101</c:f>
              <c:numCache>
                <c:formatCode>General</c:formatCode>
                <c:ptCount val="15"/>
                <c:pt idx="0">
                  <c:v>-15629163.729999991</c:v>
                </c:pt>
                <c:pt idx="1">
                  <c:v>-38491446.680000007</c:v>
                </c:pt>
                <c:pt idx="2">
                  <c:v>-47378595.720000021</c:v>
                </c:pt>
                <c:pt idx="3">
                  <c:v>-14366134.679999996</c:v>
                </c:pt>
                <c:pt idx="4">
                  <c:v>-48052649.780000001</c:v>
                </c:pt>
                <c:pt idx="5">
                  <c:v>-21377449.459999982</c:v>
                </c:pt>
                <c:pt idx="6">
                  <c:v>11389585.84</c:v>
                </c:pt>
                <c:pt idx="7">
                  <c:v>30395262.329999998</c:v>
                </c:pt>
                <c:pt idx="8">
                  <c:v>32541359.810000002</c:v>
                </c:pt>
                <c:pt idx="9">
                  <c:v>30611750.819999997</c:v>
                </c:pt>
                <c:pt idx="10">
                  <c:v>32045757.199999999</c:v>
                </c:pt>
                <c:pt idx="11">
                  <c:v>34375635.499999993</c:v>
                </c:pt>
                <c:pt idx="12">
                  <c:v>20686704.719999999</c:v>
                </c:pt>
                <c:pt idx="13">
                  <c:v>22913295.449999999</c:v>
                </c:pt>
                <c:pt idx="14">
                  <c:v>26290506.77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C729-48A5-A3A0-03138AA09C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900357376"/>
        <c:axId val="99334612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Rysunki!$A$97</c15:sqref>
                        </c15:formulaRef>
                      </c:ext>
                    </c:extLst>
                    <c:strCache>
                      <c:ptCount val="1"/>
                      <c:pt idx="0">
                        <c:v> ZIT Kolsko-Turecki </c:v>
                      </c:pt>
                    </c:strCache>
                  </c:strRef>
                </c:tx>
                <c:spPr>
                  <a:solidFill>
                    <a:srgbClr val="00B050"/>
                  </a:solidFill>
                  <a:ln>
                    <a:noFill/>
                  </a:ln>
                  <a:effectLst/>
                </c:spPr>
                <c:invertIfNegative val="1"/>
                <c:cat>
                  <c:strRef>
                    <c:extLst>
                      <c:ext uri="{02D57815-91ED-43cb-92C2-25804820EDAC}">
                        <c15:formulaRef>
                          <c15:sqref>Rysunki!$B$96:$P$96</c15:sqref>
                        </c15:formulaRef>
                      </c:ext>
                    </c:extLst>
                    <c:strCache>
                      <c:ptCount val="1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  <c:pt idx="9">
                        <c:v>2025</c:v>
                      </c:pt>
                      <c:pt idx="10">
                        <c:v>2026</c:v>
                      </c:pt>
                      <c:pt idx="11">
                        <c:v>2027</c:v>
                      </c:pt>
                      <c:pt idx="12">
                        <c:v>2028</c:v>
                      </c:pt>
                      <c:pt idx="13">
                        <c:v>2029</c:v>
                      </c:pt>
                      <c:pt idx="14">
                        <c:v>2030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Rysunki!$B$97:$P$97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5579069.2799999788</c:v>
                      </c:pt>
                      <c:pt idx="1">
                        <c:v>-10303987.949999996</c:v>
                      </c:pt>
                      <c:pt idx="2">
                        <c:v>-50964751.069999978</c:v>
                      </c:pt>
                      <c:pt idx="3">
                        <c:v>-49026039.00999999</c:v>
                      </c:pt>
                      <c:pt idx="4">
                        <c:v>-6898108.7299999986</c:v>
                      </c:pt>
                      <c:pt idx="5">
                        <c:v>-10015656.890000008</c:v>
                      </c:pt>
                      <c:pt idx="6">
                        <c:v>-17064070.739999998</c:v>
                      </c:pt>
                      <c:pt idx="7">
                        <c:v>7191803.6499999994</c:v>
                      </c:pt>
                      <c:pt idx="8">
                        <c:v>7854681.3900000006</c:v>
                      </c:pt>
                      <c:pt idx="9">
                        <c:v>11171688</c:v>
                      </c:pt>
                      <c:pt idx="10">
                        <c:v>10810000</c:v>
                      </c:pt>
                      <c:pt idx="11">
                        <c:v>10210000</c:v>
                      </c:pt>
                      <c:pt idx="12">
                        <c:v>11500000</c:v>
                      </c:pt>
                      <c:pt idx="13">
                        <c:v>12225000</c:v>
                      </c:pt>
                      <c:pt idx="14">
                        <c:v>13410000</c:v>
                      </c:pt>
                    </c:numCache>
                  </c:numRef>
                </c:val>
                <c:extLst>
                  <c:ext xmlns:c14="http://schemas.microsoft.com/office/drawing/2007/8/2/chart" uri="{6F2FDCE9-48DA-4B69-8628-5D25D57E5C99}">
                    <c14:invertSolidFillFmt>
                      <c14:spPr xmlns:c14="http://schemas.microsoft.com/office/drawing/2007/8/2/chart">
                        <a:solidFill>
                          <a:srgbClr val="FF0000"/>
                        </a:solidFill>
                        <a:ln>
                          <a:noFill/>
                        </a:ln>
                        <a:effectLst/>
                      </c14:spPr>
                    </c14:invertSolidFillFmt>
                  </c:ext>
                  <c:ext xmlns:c16="http://schemas.microsoft.com/office/drawing/2014/chart" uri="{C3380CC4-5D6E-409C-BE32-E72D297353CC}">
                    <c16:uniqueId val="{00000001-C729-48A5-A3A0-03138AA09CC2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Rysunki!$A$98</c15:sqref>
                        </c15:formulaRef>
                      </c:ext>
                    </c:extLst>
                    <c:strCache>
                      <c:ptCount val="1"/>
                      <c:pt idx="0">
                        <c:v>„Partnerstwo dla rozwoju Krajny”</c:v>
                      </c:pt>
                    </c:strCache>
                  </c:strRef>
                </c:tx>
                <c:spPr>
                  <a:solidFill>
                    <a:srgbClr val="00B050"/>
                  </a:solidFill>
                  <a:ln>
                    <a:noFill/>
                  </a:ln>
                  <a:effectLst/>
                </c:spPr>
                <c:invertIfNegative val="1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Rysunki!$B$96:$P$96</c15:sqref>
                        </c15:formulaRef>
                      </c:ext>
                    </c:extLst>
                    <c:strCache>
                      <c:ptCount val="1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  <c:pt idx="9">
                        <c:v>2025</c:v>
                      </c:pt>
                      <c:pt idx="10">
                        <c:v>2026</c:v>
                      </c:pt>
                      <c:pt idx="11">
                        <c:v>2027</c:v>
                      </c:pt>
                      <c:pt idx="12">
                        <c:v>2028</c:v>
                      </c:pt>
                      <c:pt idx="13">
                        <c:v>2029</c:v>
                      </c:pt>
                      <c:pt idx="14">
                        <c:v>2030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Rysunki!$B$98:$P$98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-16379438.039999984</c:v>
                      </c:pt>
                      <c:pt idx="1">
                        <c:v>-27599838.370000005</c:v>
                      </c:pt>
                      <c:pt idx="2">
                        <c:v>-47255497.75</c:v>
                      </c:pt>
                      <c:pt idx="3">
                        <c:v>-53637674.380000003</c:v>
                      </c:pt>
                      <c:pt idx="4">
                        <c:v>-43028650.469999984</c:v>
                      </c:pt>
                      <c:pt idx="5">
                        <c:v>-34772573.900000006</c:v>
                      </c:pt>
                      <c:pt idx="6">
                        <c:v>-22740097.859999999</c:v>
                      </c:pt>
                      <c:pt idx="7">
                        <c:v>3003071.7600000007</c:v>
                      </c:pt>
                      <c:pt idx="8">
                        <c:v>13658685.91</c:v>
                      </c:pt>
                      <c:pt idx="9">
                        <c:v>14120524.039999999</c:v>
                      </c:pt>
                      <c:pt idx="10">
                        <c:v>18110557.779999997</c:v>
                      </c:pt>
                      <c:pt idx="11">
                        <c:v>17963468.370000001</c:v>
                      </c:pt>
                      <c:pt idx="12">
                        <c:v>19740470.240000002</c:v>
                      </c:pt>
                      <c:pt idx="13">
                        <c:v>19479249.02</c:v>
                      </c:pt>
                      <c:pt idx="14">
                        <c:v>17877276.859999999</c:v>
                      </c:pt>
                    </c:numCache>
                  </c:numRef>
                </c:val>
                <c:extLst xmlns:c15="http://schemas.microsoft.com/office/drawing/2012/chart">
                  <c:ext xmlns:c14="http://schemas.microsoft.com/office/drawing/2007/8/2/chart" uri="{6F2FDCE9-48DA-4B69-8628-5D25D57E5C99}">
                    <c14:invertSolidFillFmt>
                      <c14:spPr xmlns:c14="http://schemas.microsoft.com/office/drawing/2007/8/2/chart">
                        <a:solidFill>
                          <a:srgbClr val="FF0000"/>
                        </a:solidFill>
                        <a:ln>
                          <a:noFill/>
                        </a:ln>
                        <a:effectLst/>
                      </c14:spPr>
                    </c14:invertSolidFillFmt>
                  </c:ext>
                  <c:ext xmlns:c16="http://schemas.microsoft.com/office/drawing/2014/chart" uri="{C3380CC4-5D6E-409C-BE32-E72D297353CC}">
                    <c16:uniqueId val="{00000002-C729-48A5-A3A0-03138AA09CC2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Rysunki!$A$99</c15:sqref>
                        </c15:formulaRef>
                      </c:ext>
                    </c:extLst>
                    <c:strCache>
                      <c:ptCount val="1"/>
                      <c:pt idx="0">
                        <c:v>Partnerstwo „Razem dla rozwoju” (wraz z woj. kujawsko-pomorskim)</c:v>
                      </c:pt>
                    </c:strCache>
                  </c:strRef>
                </c:tx>
                <c:spPr>
                  <a:solidFill>
                    <a:srgbClr val="00B050"/>
                  </a:solidFill>
                  <a:ln>
                    <a:noFill/>
                  </a:ln>
                  <a:effectLst/>
                </c:spPr>
                <c:invertIfNegative val="1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Rysunki!$B$96:$P$96</c15:sqref>
                        </c15:formulaRef>
                      </c:ext>
                    </c:extLst>
                    <c:strCache>
                      <c:ptCount val="1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  <c:pt idx="9">
                        <c:v>2025</c:v>
                      </c:pt>
                      <c:pt idx="10">
                        <c:v>2026</c:v>
                      </c:pt>
                      <c:pt idx="11">
                        <c:v>2027</c:v>
                      </c:pt>
                      <c:pt idx="12">
                        <c:v>2028</c:v>
                      </c:pt>
                      <c:pt idx="13">
                        <c:v>2029</c:v>
                      </c:pt>
                      <c:pt idx="14">
                        <c:v>2030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Rysunki!$B$99:$P$99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-3936667.3400000068</c:v>
                      </c:pt>
                      <c:pt idx="1">
                        <c:v>-13853992.599999998</c:v>
                      </c:pt>
                      <c:pt idx="2">
                        <c:v>-22973809.259999994</c:v>
                      </c:pt>
                      <c:pt idx="3">
                        <c:v>-10037790.809999997</c:v>
                      </c:pt>
                      <c:pt idx="4">
                        <c:v>-7218834.0200000126</c:v>
                      </c:pt>
                      <c:pt idx="5">
                        <c:v>-22290572.699999984</c:v>
                      </c:pt>
                      <c:pt idx="6">
                        <c:v>-18063374.739999998</c:v>
                      </c:pt>
                      <c:pt idx="7">
                        <c:v>-737203.39999999991</c:v>
                      </c:pt>
                      <c:pt idx="8">
                        <c:v>867528.6</c:v>
                      </c:pt>
                      <c:pt idx="9">
                        <c:v>4041795.5</c:v>
                      </c:pt>
                      <c:pt idx="10">
                        <c:v>4112970.36</c:v>
                      </c:pt>
                      <c:pt idx="11">
                        <c:v>6227604.4199999999</c:v>
                      </c:pt>
                      <c:pt idx="12">
                        <c:v>8048699</c:v>
                      </c:pt>
                      <c:pt idx="13">
                        <c:v>8023790</c:v>
                      </c:pt>
                      <c:pt idx="14">
                        <c:v>6718962</c:v>
                      </c:pt>
                    </c:numCache>
                  </c:numRef>
                </c:val>
                <c:extLst xmlns:c15="http://schemas.microsoft.com/office/drawing/2012/chart">
                  <c:ext xmlns:c14="http://schemas.microsoft.com/office/drawing/2007/8/2/chart" uri="{6F2FDCE9-48DA-4B69-8628-5D25D57E5C99}">
                    <c14:invertSolidFillFmt>
                      <c14:spPr xmlns:c14="http://schemas.microsoft.com/office/drawing/2007/8/2/chart">
                        <a:solidFill>
                          <a:srgbClr val="FF0000"/>
                        </a:solidFill>
                        <a:ln>
                          <a:noFill/>
                        </a:ln>
                        <a:effectLst/>
                      </c14:spPr>
                    </c14:invertSolidFillFmt>
                  </c:ext>
                  <c:ext xmlns:c16="http://schemas.microsoft.com/office/drawing/2014/chart" uri="{C3380CC4-5D6E-409C-BE32-E72D297353CC}">
                    <c16:uniqueId val="{00000003-C729-48A5-A3A0-03138AA09CC2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Rysunki!$A$100</c15:sqref>
                        </c15:formulaRef>
                      </c:ext>
                    </c:extLst>
                    <c:strCache>
                      <c:ptCount val="1"/>
                      <c:pt idx="0">
                        <c:v>Partnerstwo „Strefa Centralna”</c:v>
                      </c:pt>
                    </c:strCache>
                  </c:strRef>
                </c:tx>
                <c:spPr>
                  <a:solidFill>
                    <a:srgbClr val="00B050"/>
                  </a:solidFill>
                  <a:ln>
                    <a:noFill/>
                  </a:ln>
                  <a:effectLst/>
                </c:spPr>
                <c:invertIfNegative val="1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Rysunki!$B$96:$P$96</c15:sqref>
                        </c15:formulaRef>
                      </c:ext>
                    </c:extLst>
                    <c:strCache>
                      <c:ptCount val="1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  <c:pt idx="9">
                        <c:v>2025</c:v>
                      </c:pt>
                      <c:pt idx="10">
                        <c:v>2026</c:v>
                      </c:pt>
                      <c:pt idx="11">
                        <c:v>2027</c:v>
                      </c:pt>
                      <c:pt idx="12">
                        <c:v>2028</c:v>
                      </c:pt>
                      <c:pt idx="13">
                        <c:v>2029</c:v>
                      </c:pt>
                      <c:pt idx="14">
                        <c:v>2030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Rysunki!$B$100:$P$100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-38320448.119999997</c:v>
                      </c:pt>
                      <c:pt idx="1">
                        <c:v>-54294339.75</c:v>
                      </c:pt>
                      <c:pt idx="2">
                        <c:v>-98397251.589999989</c:v>
                      </c:pt>
                      <c:pt idx="3">
                        <c:v>-71267660.49000001</c:v>
                      </c:pt>
                      <c:pt idx="4">
                        <c:v>-93592190.159999996</c:v>
                      </c:pt>
                      <c:pt idx="5">
                        <c:v>-92705938.829999998</c:v>
                      </c:pt>
                      <c:pt idx="6">
                        <c:v>-24044415.900000006</c:v>
                      </c:pt>
                      <c:pt idx="7">
                        <c:v>13208955.27</c:v>
                      </c:pt>
                      <c:pt idx="8">
                        <c:v>15471068.66</c:v>
                      </c:pt>
                      <c:pt idx="9">
                        <c:v>24909807.050000001</c:v>
                      </c:pt>
                      <c:pt idx="10">
                        <c:v>33532956.129999999</c:v>
                      </c:pt>
                      <c:pt idx="11">
                        <c:v>40362665.090000004</c:v>
                      </c:pt>
                      <c:pt idx="12">
                        <c:v>37612905.869999997</c:v>
                      </c:pt>
                      <c:pt idx="13">
                        <c:v>38736457.880000003</c:v>
                      </c:pt>
                      <c:pt idx="14">
                        <c:v>44548694.079999998</c:v>
                      </c:pt>
                    </c:numCache>
                  </c:numRef>
                </c:val>
                <c:extLst xmlns:c15="http://schemas.microsoft.com/office/drawing/2012/chart">
                  <c:ext xmlns:c14="http://schemas.microsoft.com/office/drawing/2007/8/2/chart" uri="{6F2FDCE9-48DA-4B69-8628-5D25D57E5C99}">
                    <c14:invertSolidFillFmt>
                      <c14:spPr xmlns:c14="http://schemas.microsoft.com/office/drawing/2007/8/2/chart">
                        <a:solidFill>
                          <a:srgbClr val="FF0000"/>
                        </a:solidFill>
                        <a:ln>
                          <a:noFill/>
                        </a:ln>
                        <a:effectLst/>
                      </c14:spPr>
                    </c14:invertSolidFillFmt>
                  </c:ext>
                  <c:ext xmlns:c16="http://schemas.microsoft.com/office/drawing/2014/chart" uri="{C3380CC4-5D6E-409C-BE32-E72D297353CC}">
                    <c16:uniqueId val="{00000004-C729-48A5-A3A0-03138AA09CC2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Rysunki!$A$102</c15:sqref>
                        </c15:formulaRef>
                      </c:ext>
                    </c:extLst>
                    <c:strCache>
                      <c:ptCount val="1"/>
                      <c:pt idx="0">
                        <c:v>Zintegrowane Inwestycje Terytorialne Leszna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6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6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6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Rysunki!$B$96:$P$96</c15:sqref>
                        </c15:formulaRef>
                      </c:ext>
                    </c:extLst>
                    <c:strCache>
                      <c:ptCount val="1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  <c:pt idx="9">
                        <c:v>2025</c:v>
                      </c:pt>
                      <c:pt idx="10">
                        <c:v>2026</c:v>
                      </c:pt>
                      <c:pt idx="11">
                        <c:v>2027</c:v>
                      </c:pt>
                      <c:pt idx="12">
                        <c:v>2028</c:v>
                      </c:pt>
                      <c:pt idx="13">
                        <c:v>2029</c:v>
                      </c:pt>
                      <c:pt idx="14">
                        <c:v>2030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Rysunki!$B$102:$P$102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-31001088.600000031</c:v>
                      </c:pt>
                      <c:pt idx="1">
                        <c:v>-115518200.33000001</c:v>
                      </c:pt>
                      <c:pt idx="2">
                        <c:v>-164397306.83999997</c:v>
                      </c:pt>
                      <c:pt idx="3">
                        <c:v>-101487321.58</c:v>
                      </c:pt>
                      <c:pt idx="4">
                        <c:v>-96986048.360000014</c:v>
                      </c:pt>
                      <c:pt idx="5">
                        <c:v>-64676085.599999972</c:v>
                      </c:pt>
                      <c:pt idx="6">
                        <c:v>-28422660.960000001</c:v>
                      </c:pt>
                      <c:pt idx="7">
                        <c:v>14256697.459999999</c:v>
                      </c:pt>
                      <c:pt idx="8">
                        <c:v>20383236.630000003</c:v>
                      </c:pt>
                      <c:pt idx="9">
                        <c:v>24738510.919999998</c:v>
                      </c:pt>
                      <c:pt idx="10">
                        <c:v>25812939.77</c:v>
                      </c:pt>
                      <c:pt idx="11">
                        <c:v>31794131.310000002</c:v>
                      </c:pt>
                      <c:pt idx="12">
                        <c:v>30708856.68</c:v>
                      </c:pt>
                      <c:pt idx="13">
                        <c:v>24157396.48</c:v>
                      </c:pt>
                      <c:pt idx="14">
                        <c:v>26025081.729999997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C729-48A5-A3A0-03138AA09CC2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Rysunki!$A$103</c15:sqref>
                        </c15:formulaRef>
                      </c:ext>
                    </c:extLst>
                    <c:strCache>
                      <c:ptCount val="1"/>
                      <c:pt idx="0">
                        <c:v>ZIT Gniezna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lumMod val="6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lumMod val="6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6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Rysunki!$B$96:$P$96</c15:sqref>
                        </c15:formulaRef>
                      </c:ext>
                    </c:extLst>
                    <c:strCache>
                      <c:ptCount val="1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  <c:pt idx="9">
                        <c:v>2025</c:v>
                      </c:pt>
                      <c:pt idx="10">
                        <c:v>2026</c:v>
                      </c:pt>
                      <c:pt idx="11">
                        <c:v>2027</c:v>
                      </c:pt>
                      <c:pt idx="12">
                        <c:v>2028</c:v>
                      </c:pt>
                      <c:pt idx="13">
                        <c:v>2029</c:v>
                      </c:pt>
                      <c:pt idx="14">
                        <c:v>2030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Rysunki!$B$103:$P$103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-46935298.200000003</c:v>
                      </c:pt>
                      <c:pt idx="1">
                        <c:v>-86671904.579999983</c:v>
                      </c:pt>
                      <c:pt idx="2">
                        <c:v>-204327189.38000005</c:v>
                      </c:pt>
                      <c:pt idx="3">
                        <c:v>-107474832.13000005</c:v>
                      </c:pt>
                      <c:pt idx="4">
                        <c:v>-71070598.789999977</c:v>
                      </c:pt>
                      <c:pt idx="5">
                        <c:v>-54901456.790000029</c:v>
                      </c:pt>
                      <c:pt idx="6">
                        <c:v>-10727542.699999999</c:v>
                      </c:pt>
                      <c:pt idx="7">
                        <c:v>30115466.520000003</c:v>
                      </c:pt>
                      <c:pt idx="8">
                        <c:v>40842845.680000007</c:v>
                      </c:pt>
                      <c:pt idx="9">
                        <c:v>46155059.400000006</c:v>
                      </c:pt>
                      <c:pt idx="10">
                        <c:v>57091216.93999999</c:v>
                      </c:pt>
                      <c:pt idx="11">
                        <c:v>58671785.579999998</c:v>
                      </c:pt>
                      <c:pt idx="12">
                        <c:v>68172675.170000002</c:v>
                      </c:pt>
                      <c:pt idx="13">
                        <c:v>72830771.649999991</c:v>
                      </c:pt>
                      <c:pt idx="14">
                        <c:v>69704389.650000006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C729-48A5-A3A0-03138AA09CC2}"/>
                  </c:ext>
                </c:extLst>
              </c15:ser>
            </c15:filteredBarSeries>
          </c:ext>
        </c:extLst>
      </c:barChart>
      <c:catAx>
        <c:axId val="90035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93346128"/>
        <c:crosses val="autoZero"/>
        <c:auto val="1"/>
        <c:lblAlgn val="ctr"/>
        <c:lblOffset val="100"/>
        <c:noMultiLvlLbl val="0"/>
      </c:catAx>
      <c:valAx>
        <c:axId val="99334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00357376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5"/>
          <c:order val="5"/>
          <c:tx>
            <c:strRef>
              <c:f>Rysunki!$A$102</c:f>
              <c:strCache>
                <c:ptCount val="1"/>
                <c:pt idx="0">
                  <c:v>Zintegrowane Inwestycje Terytorialne Leszna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1"/>
          <c:cat>
            <c:strRef>
              <c:f>Rysunki!$B$96:$P$96</c:f>
              <c:strCach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</c:strCache>
            </c:strRef>
          </c:cat>
          <c:val>
            <c:numRef>
              <c:f>Rysunki!$B$102:$P$102</c:f>
              <c:numCache>
                <c:formatCode>General</c:formatCode>
                <c:ptCount val="15"/>
                <c:pt idx="0">
                  <c:v>-31001088.600000031</c:v>
                </c:pt>
                <c:pt idx="1">
                  <c:v>-115518200.33000001</c:v>
                </c:pt>
                <c:pt idx="2">
                  <c:v>-164397306.83999997</c:v>
                </c:pt>
                <c:pt idx="3">
                  <c:v>-101487321.58</c:v>
                </c:pt>
                <c:pt idx="4">
                  <c:v>-96986048.360000014</c:v>
                </c:pt>
                <c:pt idx="5">
                  <c:v>-64676085.599999972</c:v>
                </c:pt>
                <c:pt idx="6">
                  <c:v>-28422660.960000001</c:v>
                </c:pt>
                <c:pt idx="7">
                  <c:v>14256697.459999999</c:v>
                </c:pt>
                <c:pt idx="8">
                  <c:v>20383236.630000003</c:v>
                </c:pt>
                <c:pt idx="9">
                  <c:v>24738510.919999998</c:v>
                </c:pt>
                <c:pt idx="10">
                  <c:v>25812939.77</c:v>
                </c:pt>
                <c:pt idx="11">
                  <c:v>31794131.310000002</c:v>
                </c:pt>
                <c:pt idx="12">
                  <c:v>30708856.68</c:v>
                </c:pt>
                <c:pt idx="13">
                  <c:v>24157396.48</c:v>
                </c:pt>
                <c:pt idx="14">
                  <c:v>26025081.729999997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02B-4B3B-ACFE-D20DAB0E82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900357376"/>
        <c:axId val="99334612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Rysunki!$A$97</c15:sqref>
                        </c15:formulaRef>
                      </c:ext>
                    </c:extLst>
                    <c:strCache>
                      <c:ptCount val="1"/>
                      <c:pt idx="0">
                        <c:v> ZIT Kolsko-Turecki </c:v>
                      </c:pt>
                    </c:strCache>
                  </c:strRef>
                </c:tx>
                <c:spPr>
                  <a:solidFill>
                    <a:srgbClr val="00B050"/>
                  </a:solidFill>
                  <a:ln>
                    <a:noFill/>
                  </a:ln>
                  <a:effectLst/>
                </c:spPr>
                <c:invertIfNegative val="1"/>
                <c:cat>
                  <c:strRef>
                    <c:extLst>
                      <c:ext uri="{02D57815-91ED-43cb-92C2-25804820EDAC}">
                        <c15:formulaRef>
                          <c15:sqref>Rysunki!$B$96:$P$96</c15:sqref>
                        </c15:formulaRef>
                      </c:ext>
                    </c:extLst>
                    <c:strCache>
                      <c:ptCount val="1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  <c:pt idx="9">
                        <c:v>2025</c:v>
                      </c:pt>
                      <c:pt idx="10">
                        <c:v>2026</c:v>
                      </c:pt>
                      <c:pt idx="11">
                        <c:v>2027</c:v>
                      </c:pt>
                      <c:pt idx="12">
                        <c:v>2028</c:v>
                      </c:pt>
                      <c:pt idx="13">
                        <c:v>2029</c:v>
                      </c:pt>
                      <c:pt idx="14">
                        <c:v>2030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Rysunki!$B$97:$P$97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5579069.2799999788</c:v>
                      </c:pt>
                      <c:pt idx="1">
                        <c:v>-10303987.949999996</c:v>
                      </c:pt>
                      <c:pt idx="2">
                        <c:v>-50964751.069999978</c:v>
                      </c:pt>
                      <c:pt idx="3">
                        <c:v>-49026039.00999999</c:v>
                      </c:pt>
                      <c:pt idx="4">
                        <c:v>-6898108.7299999986</c:v>
                      </c:pt>
                      <c:pt idx="5">
                        <c:v>-10015656.890000008</c:v>
                      </c:pt>
                      <c:pt idx="6">
                        <c:v>-17064070.739999998</c:v>
                      </c:pt>
                      <c:pt idx="7">
                        <c:v>7191803.6499999994</c:v>
                      </c:pt>
                      <c:pt idx="8">
                        <c:v>7854681.3900000006</c:v>
                      </c:pt>
                      <c:pt idx="9">
                        <c:v>11171688</c:v>
                      </c:pt>
                      <c:pt idx="10">
                        <c:v>10810000</c:v>
                      </c:pt>
                      <c:pt idx="11">
                        <c:v>10210000</c:v>
                      </c:pt>
                      <c:pt idx="12">
                        <c:v>11500000</c:v>
                      </c:pt>
                      <c:pt idx="13">
                        <c:v>12225000</c:v>
                      </c:pt>
                      <c:pt idx="14">
                        <c:v>13410000</c:v>
                      </c:pt>
                    </c:numCache>
                  </c:numRef>
                </c:val>
                <c:extLst>
                  <c:ext xmlns:c14="http://schemas.microsoft.com/office/drawing/2007/8/2/chart" uri="{6F2FDCE9-48DA-4B69-8628-5D25D57E5C99}">
                    <c14:invertSolidFillFmt>
                      <c14:spPr xmlns:c14="http://schemas.microsoft.com/office/drawing/2007/8/2/chart">
                        <a:solidFill>
                          <a:srgbClr val="FF0000"/>
                        </a:solidFill>
                        <a:ln>
                          <a:noFill/>
                        </a:ln>
                        <a:effectLst/>
                      </c14:spPr>
                    </c14:invertSolidFillFmt>
                  </c:ext>
                  <c:ext xmlns:c16="http://schemas.microsoft.com/office/drawing/2014/chart" uri="{C3380CC4-5D6E-409C-BE32-E72D297353CC}">
                    <c16:uniqueId val="{00000001-202B-4B3B-ACFE-D20DAB0E82E1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Rysunki!$A$98</c15:sqref>
                        </c15:formulaRef>
                      </c:ext>
                    </c:extLst>
                    <c:strCache>
                      <c:ptCount val="1"/>
                      <c:pt idx="0">
                        <c:v>„Partnerstwo dla rozwoju Krajny”</c:v>
                      </c:pt>
                    </c:strCache>
                  </c:strRef>
                </c:tx>
                <c:spPr>
                  <a:solidFill>
                    <a:srgbClr val="00B050"/>
                  </a:solidFill>
                  <a:ln>
                    <a:noFill/>
                  </a:ln>
                  <a:effectLst/>
                </c:spPr>
                <c:invertIfNegative val="1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Rysunki!$B$96:$P$96</c15:sqref>
                        </c15:formulaRef>
                      </c:ext>
                    </c:extLst>
                    <c:strCache>
                      <c:ptCount val="1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  <c:pt idx="9">
                        <c:v>2025</c:v>
                      </c:pt>
                      <c:pt idx="10">
                        <c:v>2026</c:v>
                      </c:pt>
                      <c:pt idx="11">
                        <c:v>2027</c:v>
                      </c:pt>
                      <c:pt idx="12">
                        <c:v>2028</c:v>
                      </c:pt>
                      <c:pt idx="13">
                        <c:v>2029</c:v>
                      </c:pt>
                      <c:pt idx="14">
                        <c:v>2030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Rysunki!$B$98:$P$98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-16379438.039999984</c:v>
                      </c:pt>
                      <c:pt idx="1">
                        <c:v>-27599838.370000005</c:v>
                      </c:pt>
                      <c:pt idx="2">
                        <c:v>-47255497.75</c:v>
                      </c:pt>
                      <c:pt idx="3">
                        <c:v>-53637674.380000003</c:v>
                      </c:pt>
                      <c:pt idx="4">
                        <c:v>-43028650.469999984</c:v>
                      </c:pt>
                      <c:pt idx="5">
                        <c:v>-34772573.900000006</c:v>
                      </c:pt>
                      <c:pt idx="6">
                        <c:v>-22740097.859999999</c:v>
                      </c:pt>
                      <c:pt idx="7">
                        <c:v>3003071.7600000007</c:v>
                      </c:pt>
                      <c:pt idx="8">
                        <c:v>13658685.91</c:v>
                      </c:pt>
                      <c:pt idx="9">
                        <c:v>14120524.039999999</c:v>
                      </c:pt>
                      <c:pt idx="10">
                        <c:v>18110557.779999997</c:v>
                      </c:pt>
                      <c:pt idx="11">
                        <c:v>17963468.370000001</c:v>
                      </c:pt>
                      <c:pt idx="12">
                        <c:v>19740470.240000002</c:v>
                      </c:pt>
                      <c:pt idx="13">
                        <c:v>19479249.02</c:v>
                      </c:pt>
                      <c:pt idx="14">
                        <c:v>17877276.859999999</c:v>
                      </c:pt>
                    </c:numCache>
                  </c:numRef>
                </c:val>
                <c:extLst xmlns:c15="http://schemas.microsoft.com/office/drawing/2012/chart">
                  <c:ext xmlns:c14="http://schemas.microsoft.com/office/drawing/2007/8/2/chart" uri="{6F2FDCE9-48DA-4B69-8628-5D25D57E5C99}">
                    <c14:invertSolidFillFmt>
                      <c14:spPr xmlns:c14="http://schemas.microsoft.com/office/drawing/2007/8/2/chart">
                        <a:solidFill>
                          <a:srgbClr val="FF0000"/>
                        </a:solidFill>
                        <a:ln>
                          <a:noFill/>
                        </a:ln>
                        <a:effectLst/>
                      </c14:spPr>
                    </c14:invertSolidFillFmt>
                  </c:ext>
                  <c:ext xmlns:c16="http://schemas.microsoft.com/office/drawing/2014/chart" uri="{C3380CC4-5D6E-409C-BE32-E72D297353CC}">
                    <c16:uniqueId val="{00000002-202B-4B3B-ACFE-D20DAB0E82E1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Rysunki!$A$99</c15:sqref>
                        </c15:formulaRef>
                      </c:ext>
                    </c:extLst>
                    <c:strCache>
                      <c:ptCount val="1"/>
                      <c:pt idx="0">
                        <c:v>Partnerstwo „Razem dla rozwoju” (wraz z woj. kujawsko-pomorskim)</c:v>
                      </c:pt>
                    </c:strCache>
                  </c:strRef>
                </c:tx>
                <c:spPr>
                  <a:solidFill>
                    <a:srgbClr val="00B050"/>
                  </a:solidFill>
                  <a:ln>
                    <a:noFill/>
                  </a:ln>
                  <a:effectLst/>
                </c:spPr>
                <c:invertIfNegative val="1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Rysunki!$B$96:$P$96</c15:sqref>
                        </c15:formulaRef>
                      </c:ext>
                    </c:extLst>
                    <c:strCache>
                      <c:ptCount val="1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  <c:pt idx="9">
                        <c:v>2025</c:v>
                      </c:pt>
                      <c:pt idx="10">
                        <c:v>2026</c:v>
                      </c:pt>
                      <c:pt idx="11">
                        <c:v>2027</c:v>
                      </c:pt>
                      <c:pt idx="12">
                        <c:v>2028</c:v>
                      </c:pt>
                      <c:pt idx="13">
                        <c:v>2029</c:v>
                      </c:pt>
                      <c:pt idx="14">
                        <c:v>2030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Rysunki!$B$99:$P$99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-3936667.3400000068</c:v>
                      </c:pt>
                      <c:pt idx="1">
                        <c:v>-13853992.599999998</c:v>
                      </c:pt>
                      <c:pt idx="2">
                        <c:v>-22973809.259999994</c:v>
                      </c:pt>
                      <c:pt idx="3">
                        <c:v>-10037790.809999997</c:v>
                      </c:pt>
                      <c:pt idx="4">
                        <c:v>-7218834.0200000126</c:v>
                      </c:pt>
                      <c:pt idx="5">
                        <c:v>-22290572.699999984</c:v>
                      </c:pt>
                      <c:pt idx="6">
                        <c:v>-18063374.739999998</c:v>
                      </c:pt>
                      <c:pt idx="7">
                        <c:v>-737203.39999999991</c:v>
                      </c:pt>
                      <c:pt idx="8">
                        <c:v>867528.6</c:v>
                      </c:pt>
                      <c:pt idx="9">
                        <c:v>4041795.5</c:v>
                      </c:pt>
                      <c:pt idx="10">
                        <c:v>4112970.36</c:v>
                      </c:pt>
                      <c:pt idx="11">
                        <c:v>6227604.4199999999</c:v>
                      </c:pt>
                      <c:pt idx="12">
                        <c:v>8048699</c:v>
                      </c:pt>
                      <c:pt idx="13">
                        <c:v>8023790</c:v>
                      </c:pt>
                      <c:pt idx="14">
                        <c:v>6718962</c:v>
                      </c:pt>
                    </c:numCache>
                  </c:numRef>
                </c:val>
                <c:extLst xmlns:c15="http://schemas.microsoft.com/office/drawing/2012/chart">
                  <c:ext xmlns:c14="http://schemas.microsoft.com/office/drawing/2007/8/2/chart" uri="{6F2FDCE9-48DA-4B69-8628-5D25D57E5C99}">
                    <c14:invertSolidFillFmt>
                      <c14:spPr xmlns:c14="http://schemas.microsoft.com/office/drawing/2007/8/2/chart">
                        <a:solidFill>
                          <a:srgbClr val="FF0000"/>
                        </a:solidFill>
                        <a:ln>
                          <a:noFill/>
                        </a:ln>
                        <a:effectLst/>
                      </c14:spPr>
                    </c14:invertSolidFillFmt>
                  </c:ext>
                  <c:ext xmlns:c16="http://schemas.microsoft.com/office/drawing/2014/chart" uri="{C3380CC4-5D6E-409C-BE32-E72D297353CC}">
                    <c16:uniqueId val="{00000003-202B-4B3B-ACFE-D20DAB0E82E1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Rysunki!$A$100</c15:sqref>
                        </c15:formulaRef>
                      </c:ext>
                    </c:extLst>
                    <c:strCache>
                      <c:ptCount val="1"/>
                      <c:pt idx="0">
                        <c:v>Partnerstwo „Strefa Centralna”</c:v>
                      </c:pt>
                    </c:strCache>
                  </c:strRef>
                </c:tx>
                <c:spPr>
                  <a:solidFill>
                    <a:srgbClr val="00B050"/>
                  </a:solidFill>
                  <a:ln>
                    <a:noFill/>
                  </a:ln>
                  <a:effectLst/>
                </c:spPr>
                <c:invertIfNegative val="1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Rysunki!$B$96:$P$96</c15:sqref>
                        </c15:formulaRef>
                      </c:ext>
                    </c:extLst>
                    <c:strCache>
                      <c:ptCount val="1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  <c:pt idx="9">
                        <c:v>2025</c:v>
                      </c:pt>
                      <c:pt idx="10">
                        <c:v>2026</c:v>
                      </c:pt>
                      <c:pt idx="11">
                        <c:v>2027</c:v>
                      </c:pt>
                      <c:pt idx="12">
                        <c:v>2028</c:v>
                      </c:pt>
                      <c:pt idx="13">
                        <c:v>2029</c:v>
                      </c:pt>
                      <c:pt idx="14">
                        <c:v>2030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Rysunki!$B$100:$P$100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-38320448.119999997</c:v>
                      </c:pt>
                      <c:pt idx="1">
                        <c:v>-54294339.75</c:v>
                      </c:pt>
                      <c:pt idx="2">
                        <c:v>-98397251.589999989</c:v>
                      </c:pt>
                      <c:pt idx="3">
                        <c:v>-71267660.49000001</c:v>
                      </c:pt>
                      <c:pt idx="4">
                        <c:v>-93592190.159999996</c:v>
                      </c:pt>
                      <c:pt idx="5">
                        <c:v>-92705938.829999998</c:v>
                      </c:pt>
                      <c:pt idx="6">
                        <c:v>-24044415.900000006</c:v>
                      </c:pt>
                      <c:pt idx="7">
                        <c:v>13208955.27</c:v>
                      </c:pt>
                      <c:pt idx="8">
                        <c:v>15471068.66</c:v>
                      </c:pt>
                      <c:pt idx="9">
                        <c:v>24909807.050000001</c:v>
                      </c:pt>
                      <c:pt idx="10">
                        <c:v>33532956.129999999</c:v>
                      </c:pt>
                      <c:pt idx="11">
                        <c:v>40362665.090000004</c:v>
                      </c:pt>
                      <c:pt idx="12">
                        <c:v>37612905.869999997</c:v>
                      </c:pt>
                      <c:pt idx="13">
                        <c:v>38736457.880000003</c:v>
                      </c:pt>
                      <c:pt idx="14">
                        <c:v>44548694.079999998</c:v>
                      </c:pt>
                    </c:numCache>
                  </c:numRef>
                </c:val>
                <c:extLst xmlns:c15="http://schemas.microsoft.com/office/drawing/2012/chart">
                  <c:ext xmlns:c14="http://schemas.microsoft.com/office/drawing/2007/8/2/chart" uri="{6F2FDCE9-48DA-4B69-8628-5D25D57E5C99}">
                    <c14:invertSolidFillFmt>
                      <c14:spPr xmlns:c14="http://schemas.microsoft.com/office/drawing/2007/8/2/chart">
                        <a:solidFill>
                          <a:srgbClr val="FF0000"/>
                        </a:solidFill>
                        <a:ln>
                          <a:noFill/>
                        </a:ln>
                        <a:effectLst/>
                      </c14:spPr>
                    </c14:invertSolidFillFmt>
                  </c:ext>
                  <c:ext xmlns:c16="http://schemas.microsoft.com/office/drawing/2014/chart" uri="{C3380CC4-5D6E-409C-BE32-E72D297353CC}">
                    <c16:uniqueId val="{00000004-202B-4B3B-ACFE-D20DAB0E82E1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Rysunki!$A$101</c15:sqref>
                        </c15:formulaRef>
                      </c:ext>
                    </c:extLst>
                    <c:strCache>
                      <c:ptCount val="1"/>
                      <c:pt idx="0">
                        <c:v>Partnerstwo na 307  (wraz z woj. wielkopolskim)</c:v>
                      </c:pt>
                    </c:strCache>
                  </c:strRef>
                </c:tx>
                <c:spPr>
                  <a:solidFill>
                    <a:srgbClr val="00B050"/>
                  </a:solidFill>
                  <a:ln>
                    <a:noFill/>
                  </a:ln>
                  <a:effectLst/>
                </c:spPr>
                <c:invertIfNegative val="1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Rysunki!$B$96:$P$96</c15:sqref>
                        </c15:formulaRef>
                      </c:ext>
                    </c:extLst>
                    <c:strCache>
                      <c:ptCount val="1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  <c:pt idx="9">
                        <c:v>2025</c:v>
                      </c:pt>
                      <c:pt idx="10">
                        <c:v>2026</c:v>
                      </c:pt>
                      <c:pt idx="11">
                        <c:v>2027</c:v>
                      </c:pt>
                      <c:pt idx="12">
                        <c:v>2028</c:v>
                      </c:pt>
                      <c:pt idx="13">
                        <c:v>2029</c:v>
                      </c:pt>
                      <c:pt idx="14">
                        <c:v>2030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Rysunki!$B$101:$P$101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-15629163.729999991</c:v>
                      </c:pt>
                      <c:pt idx="1">
                        <c:v>-38491446.680000007</c:v>
                      </c:pt>
                      <c:pt idx="2">
                        <c:v>-47378595.720000021</c:v>
                      </c:pt>
                      <c:pt idx="3">
                        <c:v>-14366134.679999996</c:v>
                      </c:pt>
                      <c:pt idx="4">
                        <c:v>-48052649.780000001</c:v>
                      </c:pt>
                      <c:pt idx="5">
                        <c:v>-21377449.459999982</c:v>
                      </c:pt>
                      <c:pt idx="6">
                        <c:v>11389585.84</c:v>
                      </c:pt>
                      <c:pt idx="7">
                        <c:v>30395262.329999998</c:v>
                      </c:pt>
                      <c:pt idx="8">
                        <c:v>32541359.810000002</c:v>
                      </c:pt>
                      <c:pt idx="9">
                        <c:v>30611750.819999997</c:v>
                      </c:pt>
                      <c:pt idx="10">
                        <c:v>32045757.199999999</c:v>
                      </c:pt>
                      <c:pt idx="11">
                        <c:v>34375635.499999993</c:v>
                      </c:pt>
                      <c:pt idx="12">
                        <c:v>20686704.719999999</c:v>
                      </c:pt>
                      <c:pt idx="13">
                        <c:v>22913295.449999999</c:v>
                      </c:pt>
                      <c:pt idx="14">
                        <c:v>26290506.77</c:v>
                      </c:pt>
                    </c:numCache>
                  </c:numRef>
                </c:val>
                <c:extLst xmlns:c15="http://schemas.microsoft.com/office/drawing/2012/chart">
                  <c:ext xmlns:c14="http://schemas.microsoft.com/office/drawing/2007/8/2/chart" uri="{6F2FDCE9-48DA-4B69-8628-5D25D57E5C99}">
                    <c14:invertSolidFillFmt>
                      <c14:spPr xmlns:c14="http://schemas.microsoft.com/office/drawing/2007/8/2/chart">
                        <a:solidFill>
                          <a:srgbClr val="FF0000"/>
                        </a:solidFill>
                        <a:ln>
                          <a:noFill/>
                        </a:ln>
                        <a:effectLst/>
                      </c14:spPr>
                    </c14:invertSolidFillFmt>
                  </c:ext>
                  <c:ext xmlns:c16="http://schemas.microsoft.com/office/drawing/2014/chart" uri="{C3380CC4-5D6E-409C-BE32-E72D297353CC}">
                    <c16:uniqueId val="{00000005-202B-4B3B-ACFE-D20DAB0E82E1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Rysunki!$A$103</c15:sqref>
                        </c15:formulaRef>
                      </c:ext>
                    </c:extLst>
                    <c:strCache>
                      <c:ptCount val="1"/>
                      <c:pt idx="0">
                        <c:v>ZIT Gniezna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lumMod val="6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lumMod val="6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6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Rysunki!$B$96:$P$96</c15:sqref>
                        </c15:formulaRef>
                      </c:ext>
                    </c:extLst>
                    <c:strCache>
                      <c:ptCount val="1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  <c:pt idx="9">
                        <c:v>2025</c:v>
                      </c:pt>
                      <c:pt idx="10">
                        <c:v>2026</c:v>
                      </c:pt>
                      <c:pt idx="11">
                        <c:v>2027</c:v>
                      </c:pt>
                      <c:pt idx="12">
                        <c:v>2028</c:v>
                      </c:pt>
                      <c:pt idx="13">
                        <c:v>2029</c:v>
                      </c:pt>
                      <c:pt idx="14">
                        <c:v>2030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Rysunki!$B$103:$P$103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-46935298.200000003</c:v>
                      </c:pt>
                      <c:pt idx="1">
                        <c:v>-86671904.579999983</c:v>
                      </c:pt>
                      <c:pt idx="2">
                        <c:v>-204327189.38000005</c:v>
                      </c:pt>
                      <c:pt idx="3">
                        <c:v>-107474832.13000005</c:v>
                      </c:pt>
                      <c:pt idx="4">
                        <c:v>-71070598.789999977</c:v>
                      </c:pt>
                      <c:pt idx="5">
                        <c:v>-54901456.790000029</c:v>
                      </c:pt>
                      <c:pt idx="6">
                        <c:v>-10727542.699999999</c:v>
                      </c:pt>
                      <c:pt idx="7">
                        <c:v>30115466.520000003</c:v>
                      </c:pt>
                      <c:pt idx="8">
                        <c:v>40842845.680000007</c:v>
                      </c:pt>
                      <c:pt idx="9">
                        <c:v>46155059.400000006</c:v>
                      </c:pt>
                      <c:pt idx="10">
                        <c:v>57091216.93999999</c:v>
                      </c:pt>
                      <c:pt idx="11">
                        <c:v>58671785.579999998</c:v>
                      </c:pt>
                      <c:pt idx="12">
                        <c:v>68172675.170000002</c:v>
                      </c:pt>
                      <c:pt idx="13">
                        <c:v>72830771.649999991</c:v>
                      </c:pt>
                      <c:pt idx="14">
                        <c:v>69704389.650000006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202B-4B3B-ACFE-D20DAB0E82E1}"/>
                  </c:ext>
                </c:extLst>
              </c15:ser>
            </c15:filteredBarSeries>
          </c:ext>
        </c:extLst>
      </c:barChart>
      <c:catAx>
        <c:axId val="90035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93346128"/>
        <c:crosses val="autoZero"/>
        <c:auto val="1"/>
        <c:lblAlgn val="ctr"/>
        <c:lblOffset val="100"/>
        <c:noMultiLvlLbl val="0"/>
      </c:catAx>
      <c:valAx>
        <c:axId val="99334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00357376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6"/>
          <c:order val="6"/>
          <c:tx>
            <c:strRef>
              <c:f>Rysunki!$A$103</c:f>
              <c:strCache>
                <c:ptCount val="1"/>
                <c:pt idx="0">
                  <c:v>ZIT Gniezna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1"/>
          <c:cat>
            <c:strRef>
              <c:f>Rysunki!$B$96:$P$96</c:f>
              <c:strCach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</c:strCache>
            </c:strRef>
          </c:cat>
          <c:val>
            <c:numRef>
              <c:f>Rysunki!$B$103:$P$103</c:f>
              <c:numCache>
                <c:formatCode>General</c:formatCode>
                <c:ptCount val="15"/>
                <c:pt idx="0">
                  <c:v>-46935298.200000003</c:v>
                </c:pt>
                <c:pt idx="1">
                  <c:v>-86671904.579999983</c:v>
                </c:pt>
                <c:pt idx="2">
                  <c:v>-204327189.38000005</c:v>
                </c:pt>
                <c:pt idx="3">
                  <c:v>-107474832.13000005</c:v>
                </c:pt>
                <c:pt idx="4">
                  <c:v>-71070598.789999977</c:v>
                </c:pt>
                <c:pt idx="5">
                  <c:v>-54901456.790000029</c:v>
                </c:pt>
                <c:pt idx="6">
                  <c:v>-10727542.699999999</c:v>
                </c:pt>
                <c:pt idx="7">
                  <c:v>30115466.520000003</c:v>
                </c:pt>
                <c:pt idx="8">
                  <c:v>40842845.680000007</c:v>
                </c:pt>
                <c:pt idx="9">
                  <c:v>46155059.400000006</c:v>
                </c:pt>
                <c:pt idx="10">
                  <c:v>57091216.93999999</c:v>
                </c:pt>
                <c:pt idx="11">
                  <c:v>58671785.579999998</c:v>
                </c:pt>
                <c:pt idx="12">
                  <c:v>68172675.170000002</c:v>
                </c:pt>
                <c:pt idx="13">
                  <c:v>72830771.649999991</c:v>
                </c:pt>
                <c:pt idx="14">
                  <c:v>69704389.650000006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3956-4064-AB64-D5BA3DFAA4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900357376"/>
        <c:axId val="99334612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Rysunki!$A$97</c15:sqref>
                        </c15:formulaRef>
                      </c:ext>
                    </c:extLst>
                    <c:strCache>
                      <c:ptCount val="1"/>
                      <c:pt idx="0">
                        <c:v> ZIT Kolsko-Turecki </c:v>
                      </c:pt>
                    </c:strCache>
                  </c:strRef>
                </c:tx>
                <c:spPr>
                  <a:solidFill>
                    <a:srgbClr val="00B050"/>
                  </a:solidFill>
                  <a:ln>
                    <a:noFill/>
                  </a:ln>
                  <a:effectLst/>
                </c:spPr>
                <c:invertIfNegative val="1"/>
                <c:cat>
                  <c:strRef>
                    <c:extLst>
                      <c:ext uri="{02D57815-91ED-43cb-92C2-25804820EDAC}">
                        <c15:formulaRef>
                          <c15:sqref>Rysunki!$B$96:$P$96</c15:sqref>
                        </c15:formulaRef>
                      </c:ext>
                    </c:extLst>
                    <c:strCache>
                      <c:ptCount val="1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  <c:pt idx="9">
                        <c:v>2025</c:v>
                      </c:pt>
                      <c:pt idx="10">
                        <c:v>2026</c:v>
                      </c:pt>
                      <c:pt idx="11">
                        <c:v>2027</c:v>
                      </c:pt>
                      <c:pt idx="12">
                        <c:v>2028</c:v>
                      </c:pt>
                      <c:pt idx="13">
                        <c:v>2029</c:v>
                      </c:pt>
                      <c:pt idx="14">
                        <c:v>2030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Rysunki!$B$97:$P$97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5579069.2799999788</c:v>
                      </c:pt>
                      <c:pt idx="1">
                        <c:v>-10303987.949999996</c:v>
                      </c:pt>
                      <c:pt idx="2">
                        <c:v>-50964751.069999978</c:v>
                      </c:pt>
                      <c:pt idx="3">
                        <c:v>-49026039.00999999</c:v>
                      </c:pt>
                      <c:pt idx="4">
                        <c:v>-6898108.7299999986</c:v>
                      </c:pt>
                      <c:pt idx="5">
                        <c:v>-10015656.890000008</c:v>
                      </c:pt>
                      <c:pt idx="6">
                        <c:v>-17064070.739999998</c:v>
                      </c:pt>
                      <c:pt idx="7">
                        <c:v>7191803.6499999994</c:v>
                      </c:pt>
                      <c:pt idx="8">
                        <c:v>7854681.3900000006</c:v>
                      </c:pt>
                      <c:pt idx="9">
                        <c:v>11171688</c:v>
                      </c:pt>
                      <c:pt idx="10">
                        <c:v>10810000</c:v>
                      </c:pt>
                      <c:pt idx="11">
                        <c:v>10210000</c:v>
                      </c:pt>
                      <c:pt idx="12">
                        <c:v>11500000</c:v>
                      </c:pt>
                      <c:pt idx="13">
                        <c:v>12225000</c:v>
                      </c:pt>
                      <c:pt idx="14">
                        <c:v>13410000</c:v>
                      </c:pt>
                    </c:numCache>
                  </c:numRef>
                </c:val>
                <c:extLst>
                  <c:ext xmlns:c14="http://schemas.microsoft.com/office/drawing/2007/8/2/chart" uri="{6F2FDCE9-48DA-4B69-8628-5D25D57E5C99}">
                    <c14:invertSolidFillFmt>
                      <c14:spPr xmlns:c14="http://schemas.microsoft.com/office/drawing/2007/8/2/chart">
                        <a:solidFill>
                          <a:srgbClr val="FF0000"/>
                        </a:solidFill>
                        <a:ln>
                          <a:noFill/>
                        </a:ln>
                        <a:effectLst/>
                      </c14:spPr>
                    </c14:invertSolidFillFmt>
                  </c:ext>
                  <c:ext xmlns:c16="http://schemas.microsoft.com/office/drawing/2014/chart" uri="{C3380CC4-5D6E-409C-BE32-E72D297353CC}">
                    <c16:uniqueId val="{00000001-3956-4064-AB64-D5BA3DFAA402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Rysunki!$A$98</c15:sqref>
                        </c15:formulaRef>
                      </c:ext>
                    </c:extLst>
                    <c:strCache>
                      <c:ptCount val="1"/>
                      <c:pt idx="0">
                        <c:v>„Partnerstwo dla rozwoju Krajny”</c:v>
                      </c:pt>
                    </c:strCache>
                  </c:strRef>
                </c:tx>
                <c:spPr>
                  <a:solidFill>
                    <a:srgbClr val="00B050"/>
                  </a:solidFill>
                  <a:ln>
                    <a:noFill/>
                  </a:ln>
                  <a:effectLst/>
                </c:spPr>
                <c:invertIfNegative val="1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Rysunki!$B$96:$P$96</c15:sqref>
                        </c15:formulaRef>
                      </c:ext>
                    </c:extLst>
                    <c:strCache>
                      <c:ptCount val="1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  <c:pt idx="9">
                        <c:v>2025</c:v>
                      </c:pt>
                      <c:pt idx="10">
                        <c:v>2026</c:v>
                      </c:pt>
                      <c:pt idx="11">
                        <c:v>2027</c:v>
                      </c:pt>
                      <c:pt idx="12">
                        <c:v>2028</c:v>
                      </c:pt>
                      <c:pt idx="13">
                        <c:v>2029</c:v>
                      </c:pt>
                      <c:pt idx="14">
                        <c:v>2030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Rysunki!$B$98:$P$98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-16379438.039999984</c:v>
                      </c:pt>
                      <c:pt idx="1">
                        <c:v>-27599838.370000005</c:v>
                      </c:pt>
                      <c:pt idx="2">
                        <c:v>-47255497.75</c:v>
                      </c:pt>
                      <c:pt idx="3">
                        <c:v>-53637674.380000003</c:v>
                      </c:pt>
                      <c:pt idx="4">
                        <c:v>-43028650.469999984</c:v>
                      </c:pt>
                      <c:pt idx="5">
                        <c:v>-34772573.900000006</c:v>
                      </c:pt>
                      <c:pt idx="6">
                        <c:v>-22740097.859999999</c:v>
                      </c:pt>
                      <c:pt idx="7">
                        <c:v>3003071.7600000007</c:v>
                      </c:pt>
                      <c:pt idx="8">
                        <c:v>13658685.91</c:v>
                      </c:pt>
                      <c:pt idx="9">
                        <c:v>14120524.039999999</c:v>
                      </c:pt>
                      <c:pt idx="10">
                        <c:v>18110557.779999997</c:v>
                      </c:pt>
                      <c:pt idx="11">
                        <c:v>17963468.370000001</c:v>
                      </c:pt>
                      <c:pt idx="12">
                        <c:v>19740470.240000002</c:v>
                      </c:pt>
                      <c:pt idx="13">
                        <c:v>19479249.02</c:v>
                      </c:pt>
                      <c:pt idx="14">
                        <c:v>17877276.859999999</c:v>
                      </c:pt>
                    </c:numCache>
                  </c:numRef>
                </c:val>
                <c:extLst xmlns:c15="http://schemas.microsoft.com/office/drawing/2012/chart">
                  <c:ext xmlns:c14="http://schemas.microsoft.com/office/drawing/2007/8/2/chart" uri="{6F2FDCE9-48DA-4B69-8628-5D25D57E5C99}">
                    <c14:invertSolidFillFmt>
                      <c14:spPr xmlns:c14="http://schemas.microsoft.com/office/drawing/2007/8/2/chart">
                        <a:solidFill>
                          <a:srgbClr val="FF0000"/>
                        </a:solidFill>
                        <a:ln>
                          <a:noFill/>
                        </a:ln>
                        <a:effectLst/>
                      </c14:spPr>
                    </c14:invertSolidFillFmt>
                  </c:ext>
                  <c:ext xmlns:c16="http://schemas.microsoft.com/office/drawing/2014/chart" uri="{C3380CC4-5D6E-409C-BE32-E72D297353CC}">
                    <c16:uniqueId val="{00000002-3956-4064-AB64-D5BA3DFAA402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Rysunki!$A$99</c15:sqref>
                        </c15:formulaRef>
                      </c:ext>
                    </c:extLst>
                    <c:strCache>
                      <c:ptCount val="1"/>
                      <c:pt idx="0">
                        <c:v>Partnerstwo „Razem dla rozwoju” (wraz z woj. kujawsko-pomorskim)</c:v>
                      </c:pt>
                    </c:strCache>
                  </c:strRef>
                </c:tx>
                <c:spPr>
                  <a:solidFill>
                    <a:srgbClr val="00B050"/>
                  </a:solidFill>
                  <a:ln>
                    <a:noFill/>
                  </a:ln>
                  <a:effectLst/>
                </c:spPr>
                <c:invertIfNegative val="1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Rysunki!$B$96:$P$96</c15:sqref>
                        </c15:formulaRef>
                      </c:ext>
                    </c:extLst>
                    <c:strCache>
                      <c:ptCount val="1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  <c:pt idx="9">
                        <c:v>2025</c:v>
                      </c:pt>
                      <c:pt idx="10">
                        <c:v>2026</c:v>
                      </c:pt>
                      <c:pt idx="11">
                        <c:v>2027</c:v>
                      </c:pt>
                      <c:pt idx="12">
                        <c:v>2028</c:v>
                      </c:pt>
                      <c:pt idx="13">
                        <c:v>2029</c:v>
                      </c:pt>
                      <c:pt idx="14">
                        <c:v>2030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Rysunki!$B$99:$P$99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-3936667.3400000068</c:v>
                      </c:pt>
                      <c:pt idx="1">
                        <c:v>-13853992.599999998</c:v>
                      </c:pt>
                      <c:pt idx="2">
                        <c:v>-22973809.259999994</c:v>
                      </c:pt>
                      <c:pt idx="3">
                        <c:v>-10037790.809999997</c:v>
                      </c:pt>
                      <c:pt idx="4">
                        <c:v>-7218834.0200000126</c:v>
                      </c:pt>
                      <c:pt idx="5">
                        <c:v>-22290572.699999984</c:v>
                      </c:pt>
                      <c:pt idx="6">
                        <c:v>-18063374.739999998</c:v>
                      </c:pt>
                      <c:pt idx="7">
                        <c:v>-737203.39999999991</c:v>
                      </c:pt>
                      <c:pt idx="8">
                        <c:v>867528.6</c:v>
                      </c:pt>
                      <c:pt idx="9">
                        <c:v>4041795.5</c:v>
                      </c:pt>
                      <c:pt idx="10">
                        <c:v>4112970.36</c:v>
                      </c:pt>
                      <c:pt idx="11">
                        <c:v>6227604.4199999999</c:v>
                      </c:pt>
                      <c:pt idx="12">
                        <c:v>8048699</c:v>
                      </c:pt>
                      <c:pt idx="13">
                        <c:v>8023790</c:v>
                      </c:pt>
                      <c:pt idx="14">
                        <c:v>6718962</c:v>
                      </c:pt>
                    </c:numCache>
                  </c:numRef>
                </c:val>
                <c:extLst xmlns:c15="http://schemas.microsoft.com/office/drawing/2012/chart">
                  <c:ext xmlns:c14="http://schemas.microsoft.com/office/drawing/2007/8/2/chart" uri="{6F2FDCE9-48DA-4B69-8628-5D25D57E5C99}">
                    <c14:invertSolidFillFmt>
                      <c14:spPr xmlns:c14="http://schemas.microsoft.com/office/drawing/2007/8/2/chart">
                        <a:solidFill>
                          <a:srgbClr val="FF0000"/>
                        </a:solidFill>
                        <a:ln>
                          <a:noFill/>
                        </a:ln>
                        <a:effectLst/>
                      </c14:spPr>
                    </c14:invertSolidFillFmt>
                  </c:ext>
                  <c:ext xmlns:c16="http://schemas.microsoft.com/office/drawing/2014/chart" uri="{C3380CC4-5D6E-409C-BE32-E72D297353CC}">
                    <c16:uniqueId val="{00000003-3956-4064-AB64-D5BA3DFAA402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Rysunki!$A$100</c15:sqref>
                        </c15:formulaRef>
                      </c:ext>
                    </c:extLst>
                    <c:strCache>
                      <c:ptCount val="1"/>
                      <c:pt idx="0">
                        <c:v>Partnerstwo „Strefa Centralna”</c:v>
                      </c:pt>
                    </c:strCache>
                  </c:strRef>
                </c:tx>
                <c:spPr>
                  <a:solidFill>
                    <a:srgbClr val="00B050"/>
                  </a:solidFill>
                  <a:ln>
                    <a:noFill/>
                  </a:ln>
                  <a:effectLst/>
                </c:spPr>
                <c:invertIfNegative val="1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Rysunki!$B$96:$P$96</c15:sqref>
                        </c15:formulaRef>
                      </c:ext>
                    </c:extLst>
                    <c:strCache>
                      <c:ptCount val="1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  <c:pt idx="9">
                        <c:v>2025</c:v>
                      </c:pt>
                      <c:pt idx="10">
                        <c:v>2026</c:v>
                      </c:pt>
                      <c:pt idx="11">
                        <c:v>2027</c:v>
                      </c:pt>
                      <c:pt idx="12">
                        <c:v>2028</c:v>
                      </c:pt>
                      <c:pt idx="13">
                        <c:v>2029</c:v>
                      </c:pt>
                      <c:pt idx="14">
                        <c:v>2030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Rysunki!$B$100:$P$100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-38320448.119999997</c:v>
                      </c:pt>
                      <c:pt idx="1">
                        <c:v>-54294339.75</c:v>
                      </c:pt>
                      <c:pt idx="2">
                        <c:v>-98397251.589999989</c:v>
                      </c:pt>
                      <c:pt idx="3">
                        <c:v>-71267660.49000001</c:v>
                      </c:pt>
                      <c:pt idx="4">
                        <c:v>-93592190.159999996</c:v>
                      </c:pt>
                      <c:pt idx="5">
                        <c:v>-92705938.829999998</c:v>
                      </c:pt>
                      <c:pt idx="6">
                        <c:v>-24044415.900000006</c:v>
                      </c:pt>
                      <c:pt idx="7">
                        <c:v>13208955.27</c:v>
                      </c:pt>
                      <c:pt idx="8">
                        <c:v>15471068.66</c:v>
                      </c:pt>
                      <c:pt idx="9">
                        <c:v>24909807.050000001</c:v>
                      </c:pt>
                      <c:pt idx="10">
                        <c:v>33532956.129999999</c:v>
                      </c:pt>
                      <c:pt idx="11">
                        <c:v>40362665.090000004</c:v>
                      </c:pt>
                      <c:pt idx="12">
                        <c:v>37612905.869999997</c:v>
                      </c:pt>
                      <c:pt idx="13">
                        <c:v>38736457.880000003</c:v>
                      </c:pt>
                      <c:pt idx="14">
                        <c:v>44548694.079999998</c:v>
                      </c:pt>
                    </c:numCache>
                  </c:numRef>
                </c:val>
                <c:extLst xmlns:c15="http://schemas.microsoft.com/office/drawing/2012/chart">
                  <c:ext xmlns:c14="http://schemas.microsoft.com/office/drawing/2007/8/2/chart" uri="{6F2FDCE9-48DA-4B69-8628-5D25D57E5C99}">
                    <c14:invertSolidFillFmt>
                      <c14:spPr xmlns:c14="http://schemas.microsoft.com/office/drawing/2007/8/2/chart">
                        <a:solidFill>
                          <a:srgbClr val="FF0000"/>
                        </a:solidFill>
                        <a:ln>
                          <a:noFill/>
                        </a:ln>
                        <a:effectLst/>
                      </c14:spPr>
                    </c14:invertSolidFillFmt>
                  </c:ext>
                  <c:ext xmlns:c16="http://schemas.microsoft.com/office/drawing/2014/chart" uri="{C3380CC4-5D6E-409C-BE32-E72D297353CC}">
                    <c16:uniqueId val="{00000004-3956-4064-AB64-D5BA3DFAA402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Rysunki!$A$101</c15:sqref>
                        </c15:formulaRef>
                      </c:ext>
                    </c:extLst>
                    <c:strCache>
                      <c:ptCount val="1"/>
                      <c:pt idx="0">
                        <c:v>Partnerstwo na 307  (wraz z woj. wielkopolskim)</c:v>
                      </c:pt>
                    </c:strCache>
                  </c:strRef>
                </c:tx>
                <c:spPr>
                  <a:solidFill>
                    <a:srgbClr val="00B050"/>
                  </a:solidFill>
                  <a:ln>
                    <a:noFill/>
                  </a:ln>
                  <a:effectLst/>
                </c:spPr>
                <c:invertIfNegative val="1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Rysunki!$B$96:$P$96</c15:sqref>
                        </c15:formulaRef>
                      </c:ext>
                    </c:extLst>
                    <c:strCache>
                      <c:ptCount val="1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  <c:pt idx="9">
                        <c:v>2025</c:v>
                      </c:pt>
                      <c:pt idx="10">
                        <c:v>2026</c:v>
                      </c:pt>
                      <c:pt idx="11">
                        <c:v>2027</c:v>
                      </c:pt>
                      <c:pt idx="12">
                        <c:v>2028</c:v>
                      </c:pt>
                      <c:pt idx="13">
                        <c:v>2029</c:v>
                      </c:pt>
                      <c:pt idx="14">
                        <c:v>2030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Rysunki!$B$101:$P$101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-15629163.729999991</c:v>
                      </c:pt>
                      <c:pt idx="1">
                        <c:v>-38491446.680000007</c:v>
                      </c:pt>
                      <c:pt idx="2">
                        <c:v>-47378595.720000021</c:v>
                      </c:pt>
                      <c:pt idx="3">
                        <c:v>-14366134.679999996</c:v>
                      </c:pt>
                      <c:pt idx="4">
                        <c:v>-48052649.780000001</c:v>
                      </c:pt>
                      <c:pt idx="5">
                        <c:v>-21377449.459999982</c:v>
                      </c:pt>
                      <c:pt idx="6">
                        <c:v>11389585.84</c:v>
                      </c:pt>
                      <c:pt idx="7">
                        <c:v>30395262.329999998</c:v>
                      </c:pt>
                      <c:pt idx="8">
                        <c:v>32541359.810000002</c:v>
                      </c:pt>
                      <c:pt idx="9">
                        <c:v>30611750.819999997</c:v>
                      </c:pt>
                      <c:pt idx="10">
                        <c:v>32045757.199999999</c:v>
                      </c:pt>
                      <c:pt idx="11">
                        <c:v>34375635.499999993</c:v>
                      </c:pt>
                      <c:pt idx="12">
                        <c:v>20686704.719999999</c:v>
                      </c:pt>
                      <c:pt idx="13">
                        <c:v>22913295.449999999</c:v>
                      </c:pt>
                      <c:pt idx="14">
                        <c:v>26290506.77</c:v>
                      </c:pt>
                    </c:numCache>
                  </c:numRef>
                </c:val>
                <c:extLst xmlns:c15="http://schemas.microsoft.com/office/drawing/2012/chart">
                  <c:ext xmlns:c14="http://schemas.microsoft.com/office/drawing/2007/8/2/chart" uri="{6F2FDCE9-48DA-4B69-8628-5D25D57E5C99}">
                    <c14:invertSolidFillFmt>
                      <c14:spPr xmlns:c14="http://schemas.microsoft.com/office/drawing/2007/8/2/chart">
                        <a:solidFill>
                          <a:srgbClr val="FF0000"/>
                        </a:solidFill>
                        <a:ln>
                          <a:noFill/>
                        </a:ln>
                        <a:effectLst/>
                      </c14:spPr>
                    </c14:invertSolidFillFmt>
                  </c:ext>
                  <c:ext xmlns:c16="http://schemas.microsoft.com/office/drawing/2014/chart" uri="{C3380CC4-5D6E-409C-BE32-E72D297353CC}">
                    <c16:uniqueId val="{00000005-3956-4064-AB64-D5BA3DFAA402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Rysunki!$A$102</c15:sqref>
                        </c15:formulaRef>
                      </c:ext>
                    </c:extLst>
                    <c:strCache>
                      <c:ptCount val="1"/>
                      <c:pt idx="0">
                        <c:v>Zintegrowane Inwestycje Terytorialne Leszna</c:v>
                      </c:pt>
                    </c:strCache>
                  </c:strRef>
                </c:tx>
                <c:spPr>
                  <a:solidFill>
                    <a:srgbClr val="00B050"/>
                  </a:solidFill>
                  <a:ln>
                    <a:noFill/>
                  </a:ln>
                  <a:effectLst/>
                </c:spPr>
                <c:invertIfNegative val="1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Rysunki!$B$96:$P$96</c15:sqref>
                        </c15:formulaRef>
                      </c:ext>
                    </c:extLst>
                    <c:strCache>
                      <c:ptCount val="1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  <c:pt idx="9">
                        <c:v>2025</c:v>
                      </c:pt>
                      <c:pt idx="10">
                        <c:v>2026</c:v>
                      </c:pt>
                      <c:pt idx="11">
                        <c:v>2027</c:v>
                      </c:pt>
                      <c:pt idx="12">
                        <c:v>2028</c:v>
                      </c:pt>
                      <c:pt idx="13">
                        <c:v>2029</c:v>
                      </c:pt>
                      <c:pt idx="14">
                        <c:v>2030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Rysunki!$B$102:$P$102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-31001088.600000031</c:v>
                      </c:pt>
                      <c:pt idx="1">
                        <c:v>-115518200.33000001</c:v>
                      </c:pt>
                      <c:pt idx="2">
                        <c:v>-164397306.83999997</c:v>
                      </c:pt>
                      <c:pt idx="3">
                        <c:v>-101487321.58</c:v>
                      </c:pt>
                      <c:pt idx="4">
                        <c:v>-96986048.360000014</c:v>
                      </c:pt>
                      <c:pt idx="5">
                        <c:v>-64676085.599999972</c:v>
                      </c:pt>
                      <c:pt idx="6">
                        <c:v>-28422660.960000001</c:v>
                      </c:pt>
                      <c:pt idx="7">
                        <c:v>14256697.459999999</c:v>
                      </c:pt>
                      <c:pt idx="8">
                        <c:v>20383236.630000003</c:v>
                      </c:pt>
                      <c:pt idx="9">
                        <c:v>24738510.919999998</c:v>
                      </c:pt>
                      <c:pt idx="10">
                        <c:v>25812939.77</c:v>
                      </c:pt>
                      <c:pt idx="11">
                        <c:v>31794131.310000002</c:v>
                      </c:pt>
                      <c:pt idx="12">
                        <c:v>30708856.68</c:v>
                      </c:pt>
                      <c:pt idx="13">
                        <c:v>24157396.48</c:v>
                      </c:pt>
                      <c:pt idx="14">
                        <c:v>26025081.729999997</c:v>
                      </c:pt>
                    </c:numCache>
                  </c:numRef>
                </c:val>
                <c:extLst xmlns:c15="http://schemas.microsoft.com/office/drawing/2012/chart">
                  <c:ext xmlns:c14="http://schemas.microsoft.com/office/drawing/2007/8/2/chart" uri="{6F2FDCE9-48DA-4B69-8628-5D25D57E5C99}">
                    <c14:invertSolidFillFmt>
                      <c14:spPr xmlns:c14="http://schemas.microsoft.com/office/drawing/2007/8/2/chart">
                        <a:solidFill>
                          <a:srgbClr val="FF0000"/>
                        </a:solidFill>
                        <a:ln>
                          <a:noFill/>
                        </a:ln>
                        <a:effectLst/>
                      </c14:spPr>
                    </c14:invertSolidFillFmt>
                  </c:ext>
                  <c:ext xmlns:c16="http://schemas.microsoft.com/office/drawing/2014/chart" uri="{C3380CC4-5D6E-409C-BE32-E72D297353CC}">
                    <c16:uniqueId val="{00000006-3956-4064-AB64-D5BA3DFAA402}"/>
                  </c:ext>
                </c:extLst>
              </c15:ser>
            </c15:filteredBarSeries>
          </c:ext>
        </c:extLst>
      </c:barChart>
      <c:catAx>
        <c:axId val="90035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93346128"/>
        <c:crosses val="autoZero"/>
        <c:auto val="1"/>
        <c:lblAlgn val="ctr"/>
        <c:lblOffset val="100"/>
        <c:noMultiLvlLbl val="0"/>
      </c:catAx>
      <c:valAx>
        <c:axId val="99334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00357376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ZIT Kolsko-Turecki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8.3738445737761041E-2"/>
          <c:y val="0.15474264705882354"/>
          <c:w val="0.86120663413668364"/>
          <c:h val="0.70039225335803612"/>
        </c:manualLayout>
      </c:layout>
      <c:bubbleChart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F981153-205E-49C0-95BB-279543CD671A}" type="CELLRANGE">
                      <a:rPr lang="en-US"/>
                      <a:pPr/>
                      <a:t>[ZAKRES KOMÓREK]</a:t>
                    </a:fld>
                    <a:r>
                      <a:rPr lang="en-US" baseline="0"/>
                      <a:t>; </a:t>
                    </a:r>
                    <a:fld id="{359117AA-9517-483B-AEE8-5304F86FD6F1}" type="XVALUE">
                      <a:rPr lang="en-US" baseline="0"/>
                      <a:pPr/>
                      <a:t>[WARTOŚĆ X]</a:t>
                    </a:fld>
                    <a:r>
                      <a:rPr lang="en-US" baseline="0"/>
                      <a:t>; </a:t>
                    </a:r>
                    <a:fld id="{4D8D9E9C-67D3-4FB5-BC73-B4482F9FFD66}" type="YVALUE">
                      <a:rPr lang="en-US" baseline="0"/>
                      <a:pPr/>
                      <a:t>[WARTOŚĆ Y]</a:t>
                    </a:fld>
                    <a:r>
                      <a:rPr lang="en-US" baseline="0"/>
                      <a:t>; </a:t>
                    </a:r>
                    <a:fld id="{022D202D-AC91-4E9B-B12E-A851419767D3}" type="BUBBLESIZE">
                      <a:rPr lang="en-US" baseline="0"/>
                      <a:pPr/>
                      <a:t>[ROZMIAR BĄBELKA]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280D-4068-93FB-29862BBDCD7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45F0DE3-6A86-49A3-A398-51C365F5A24D}" type="CELLRANGE">
                      <a:rPr lang="en-US"/>
                      <a:pPr/>
                      <a:t>[ZAKRES KOMÓREK]</a:t>
                    </a:fld>
                    <a:r>
                      <a:rPr lang="en-US" baseline="0"/>
                      <a:t>; </a:t>
                    </a:r>
                    <a:fld id="{442BBEEE-FAB6-4C78-BF54-4056774762E8}" type="XVALUE">
                      <a:rPr lang="en-US" baseline="0"/>
                      <a:pPr/>
                      <a:t>[WARTOŚĆ X]</a:t>
                    </a:fld>
                    <a:r>
                      <a:rPr lang="en-US" baseline="0"/>
                      <a:t>; </a:t>
                    </a:r>
                    <a:fld id="{0F6C455B-A29C-4DE1-91D9-8787CBFC74B9}" type="YVALUE">
                      <a:rPr lang="en-US" baseline="0"/>
                      <a:pPr/>
                      <a:t>[WARTOŚĆ Y]</a:t>
                    </a:fld>
                    <a:r>
                      <a:rPr lang="en-US" baseline="0"/>
                      <a:t>; </a:t>
                    </a:r>
                    <a:fld id="{38BCCE29-0067-4836-BD15-7A827C7F78BD}" type="BUBBLESIZE">
                      <a:rPr lang="en-US" baseline="0"/>
                      <a:pPr/>
                      <a:t>[ROZMIAR BĄBELKA]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280D-4068-93FB-29862BBDCD75}"/>
                </c:ext>
              </c:extLst>
            </c:dLbl>
            <c:dLbl>
              <c:idx val="2"/>
              <c:layout>
                <c:manualLayout>
                  <c:x val="-0.25772655840754322"/>
                  <c:y val="-3.6764705882353617E-3"/>
                </c:manualLayout>
              </c:layout>
              <c:tx>
                <c:rich>
                  <a:bodyPr/>
                  <a:lstStyle/>
                  <a:p>
                    <a:fld id="{712089D3-1C63-4DC1-A7CE-A0372D079896}" type="CELLRANGE">
                      <a:rPr lang="en-US" baseline="0"/>
                      <a:pPr/>
                      <a:t>[ZAKRES KOMÓREK]</a:t>
                    </a:fld>
                    <a:r>
                      <a:rPr lang="en-US" baseline="0"/>
                      <a:t>; </a:t>
                    </a:r>
                    <a:fld id="{2BBC7831-7A68-4779-A146-5BC07A5CEEDD}" type="XVALUE">
                      <a:rPr lang="en-US" baseline="0"/>
                      <a:pPr/>
                      <a:t>[WARTOŚĆ X]</a:t>
                    </a:fld>
                    <a:r>
                      <a:rPr lang="en-US" baseline="0"/>
                      <a:t>; </a:t>
                    </a:r>
                    <a:fld id="{FA1B526D-FF46-40BC-B51C-20AF2BCF9C72}" type="YVALUE">
                      <a:rPr lang="en-US" baseline="0"/>
                      <a:pPr/>
                      <a:t>[WARTOŚĆ Y]</a:t>
                    </a:fld>
                    <a:r>
                      <a:rPr lang="en-US" baseline="0"/>
                      <a:t>; </a:t>
                    </a:r>
                    <a:fld id="{8BEC08C4-321F-41D9-B22A-04399DBC1798}" type="BUBBLESIZE">
                      <a:rPr lang="en-US" baseline="0"/>
                      <a:pPr/>
                      <a:t>[ROZMIAR BĄBELKA]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280D-4068-93FB-29862BBDCD75}"/>
                </c:ext>
              </c:extLst>
            </c:dLbl>
            <c:dLbl>
              <c:idx val="3"/>
              <c:layout>
                <c:manualLayout>
                  <c:x val="-3.1430068098480916E-2"/>
                  <c:y val="-8.0882352941176489E-2"/>
                </c:manualLayout>
              </c:layout>
              <c:tx>
                <c:rich>
                  <a:bodyPr/>
                  <a:lstStyle/>
                  <a:p>
                    <a:fld id="{D083AB0C-25F7-4B93-B6AA-784A7A81A521}" type="CELLRANGE">
                      <a:rPr lang="en-US" baseline="0"/>
                      <a:pPr/>
                      <a:t>[ZAKRES KOMÓREK]</a:t>
                    </a:fld>
                    <a:r>
                      <a:rPr lang="en-US" baseline="0"/>
                      <a:t>; </a:t>
                    </a:r>
                    <a:fld id="{AA0476C3-0129-43E2-9EDF-B56D3DB70E9C}" type="XVALUE">
                      <a:rPr lang="en-US" baseline="0"/>
                      <a:pPr/>
                      <a:t>[WARTOŚĆ X]</a:t>
                    </a:fld>
                    <a:r>
                      <a:rPr lang="en-US" baseline="0"/>
                      <a:t>; </a:t>
                    </a:r>
                    <a:fld id="{099B062C-228A-42FF-9182-90A501EAC451}" type="YVALUE">
                      <a:rPr lang="en-US" baseline="0"/>
                      <a:pPr/>
                      <a:t>[WARTOŚĆ Y]</a:t>
                    </a:fld>
                    <a:r>
                      <a:rPr lang="en-US" baseline="0"/>
                      <a:t>; </a:t>
                    </a:r>
                    <a:fld id="{C75D9A60-B502-4623-9D29-55764B34C68B}" type="BUBBLESIZE">
                      <a:rPr lang="en-US" baseline="0"/>
                      <a:pPr/>
                      <a:t>[ROZMIAR BĄBELKA]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280D-4068-93FB-29862BBDCD7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A1F4D7F-87CD-40B0-9671-9E7DB644870C}" type="CELLRANGE">
                      <a:rPr lang="en-US"/>
                      <a:pPr/>
                      <a:t>[ZAKRES KOMÓREK]</a:t>
                    </a:fld>
                    <a:r>
                      <a:rPr lang="en-US" baseline="0"/>
                      <a:t>; </a:t>
                    </a:r>
                    <a:fld id="{FABCB57F-BEBF-4173-AED7-08FE44CD00B3}" type="XVALUE">
                      <a:rPr lang="en-US" baseline="0"/>
                      <a:pPr/>
                      <a:t>[WARTOŚĆ X]</a:t>
                    </a:fld>
                    <a:r>
                      <a:rPr lang="en-US" baseline="0"/>
                      <a:t>; </a:t>
                    </a:r>
                    <a:fld id="{F5F1CD0F-E33A-4F73-8475-14CAE75826AB}" type="YVALUE">
                      <a:rPr lang="en-US" baseline="0"/>
                      <a:pPr/>
                      <a:t>[WARTOŚĆ Y]</a:t>
                    </a:fld>
                    <a:r>
                      <a:rPr lang="en-US" baseline="0"/>
                      <a:t>; </a:t>
                    </a:r>
                    <a:fld id="{294B46A6-371F-48E0-9820-26E473470E75}" type="BUBBLESIZE">
                      <a:rPr lang="en-US" baseline="0"/>
                      <a:pPr/>
                      <a:t>[ROZMIAR BĄBELKA]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80D-4068-93FB-29862BBDCD75}"/>
                </c:ext>
              </c:extLst>
            </c:dLbl>
            <c:dLbl>
              <c:idx val="5"/>
              <c:layout>
                <c:manualLayout>
                  <c:x val="3.352540597171294E-2"/>
                  <c:y val="-7.904411764705882E-2"/>
                </c:manualLayout>
              </c:layout>
              <c:tx>
                <c:rich>
                  <a:bodyPr/>
                  <a:lstStyle/>
                  <a:p>
                    <a:fld id="{803FF99B-4D56-4589-A0BE-160E8E82CCAA}" type="CELLRANGE">
                      <a:rPr lang="en-US" baseline="0"/>
                      <a:pPr/>
                      <a:t>[ZAKRES KOMÓREK]</a:t>
                    </a:fld>
                    <a:r>
                      <a:rPr lang="en-US" baseline="0"/>
                      <a:t>; </a:t>
                    </a:r>
                    <a:fld id="{070F4CE1-8FCC-46CD-9FE2-84DC9A7F0E26}" type="XVALUE">
                      <a:rPr lang="en-US" baseline="0"/>
                      <a:pPr/>
                      <a:t>[WARTOŚĆ X]</a:t>
                    </a:fld>
                    <a:r>
                      <a:rPr lang="en-US" baseline="0"/>
                      <a:t>; </a:t>
                    </a:r>
                    <a:fld id="{FC0F49E6-D465-4767-9482-4969533BF003}" type="YVALUE">
                      <a:rPr lang="en-US" baseline="0"/>
                      <a:pPr/>
                      <a:t>[WARTOŚĆ Y]</a:t>
                    </a:fld>
                    <a:r>
                      <a:rPr lang="en-US" baseline="0"/>
                      <a:t>; </a:t>
                    </a:r>
                    <a:fld id="{F131DF1B-1CBD-4CC4-A0DF-03BD4ABABE86}" type="BUBBLESIZE">
                      <a:rPr lang="en-US" baseline="0"/>
                      <a:pPr/>
                      <a:t>[ROZMIAR BĄBELKA]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280D-4068-93FB-29862BBDCD75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0"/>
              </c:ext>
            </c:extLst>
          </c:dLbls>
          <c:xVal>
            <c:numRef>
              <c:f>Rysunki!$D$123:$D$128</c:f>
              <c:numCache>
                <c:formatCode>#,##0.00</c:formatCode>
                <c:ptCount val="6"/>
                <c:pt idx="0">
                  <c:v>12405920</c:v>
                </c:pt>
                <c:pt idx="1">
                  <c:v>64823230</c:v>
                </c:pt>
                <c:pt idx="2">
                  <c:v>20454977</c:v>
                </c:pt>
                <c:pt idx="3">
                  <c:v>16783946</c:v>
                </c:pt>
                <c:pt idx="4">
                  <c:v>70343296</c:v>
                </c:pt>
                <c:pt idx="5">
                  <c:v>28938539</c:v>
                </c:pt>
              </c:numCache>
            </c:numRef>
          </c:xVal>
          <c:yVal>
            <c:numRef>
              <c:f>Rysunki!$E$123:$E$128</c:f>
              <c:numCache>
                <c:formatCode>0%</c:formatCode>
                <c:ptCount val="6"/>
                <c:pt idx="0">
                  <c:v>0.57899999999999996</c:v>
                </c:pt>
                <c:pt idx="1">
                  <c:v>0.313</c:v>
                </c:pt>
                <c:pt idx="2">
                  <c:v>0.73699999999999999</c:v>
                </c:pt>
                <c:pt idx="3">
                  <c:v>0.85</c:v>
                </c:pt>
                <c:pt idx="4">
                  <c:v>0.14599999999999999</c:v>
                </c:pt>
                <c:pt idx="5">
                  <c:v>0.76500000000000001</c:v>
                </c:pt>
              </c:numCache>
            </c:numRef>
          </c:yVal>
          <c:bubbleSize>
            <c:numRef>
              <c:f>Rysunki!$F$123:$F$128</c:f>
              <c:numCache>
                <c:formatCode>0%</c:formatCode>
                <c:ptCount val="6"/>
                <c:pt idx="0">
                  <c:v>5.8000000000000003E-2</c:v>
                </c:pt>
                <c:pt idx="1">
                  <c:v>0.30299999999999999</c:v>
                </c:pt>
                <c:pt idx="2">
                  <c:v>9.6000000000000002E-2</c:v>
                </c:pt>
                <c:pt idx="3">
                  <c:v>7.9000000000000001E-2</c:v>
                </c:pt>
                <c:pt idx="4">
                  <c:v>0.32900000000000001</c:v>
                </c:pt>
                <c:pt idx="5">
                  <c:v>0.13500000000000001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Rysunki!$A$123:$A$128</c15:f>
                <c15:dlblRangeCache>
                  <c:ptCount val="6"/>
                  <c:pt idx="0">
                    <c:v>Brudzew</c:v>
                  </c:pt>
                  <c:pt idx="1">
                    <c:v>Koło</c:v>
                  </c:pt>
                  <c:pt idx="2">
                    <c:v>Koło</c:v>
                  </c:pt>
                  <c:pt idx="3">
                    <c:v>Kościelec</c:v>
                  </c:pt>
                  <c:pt idx="4">
                    <c:v>Turek</c:v>
                  </c:pt>
                  <c:pt idx="5">
                    <c:v>Turek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280D-4068-93FB-29862BBDC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848383344"/>
        <c:axId val="993366096"/>
      </c:bubbleChart>
      <c:valAx>
        <c:axId val="848383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93366096"/>
        <c:crosses val="autoZero"/>
        <c:crossBetween val="midCat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</c:dispUnitsLbl>
        </c:dispUnits>
      </c:valAx>
      <c:valAx>
        <c:axId val="993366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483833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„Partnerstwo dla rozwoju Krajny”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8.3738445737761041E-2"/>
          <c:y val="0.15474264705882354"/>
          <c:w val="0.86120663413668364"/>
          <c:h val="0.70039225335803612"/>
        </c:manualLayout>
      </c:layout>
      <c:bubbleChart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1156365045439245"/>
                  <c:y val="2.3209064327485273E-2"/>
                </c:manualLayout>
              </c:layout>
              <c:tx>
                <c:rich>
                  <a:bodyPr/>
                  <a:lstStyle/>
                  <a:p>
                    <a:fld id="{2FD9A6C9-F007-4B8A-9E7A-D6D03FAD99FA}" type="CELLRANGE">
                      <a:rPr lang="en-US"/>
                      <a:pPr/>
                      <a:t>[ZAKRES KOMÓREK]</a:t>
                    </a:fld>
                    <a:r>
                      <a:rPr lang="en-US" baseline="0"/>
                      <a:t>; </a:t>
                    </a:r>
                    <a:fld id="{E16BCE18-E14A-426D-AD3E-17CE4016E8AE}" type="XVALUE">
                      <a:rPr lang="en-US" baseline="0"/>
                      <a:pPr/>
                      <a:t>[WARTOŚĆ X]</a:t>
                    </a:fld>
                    <a:r>
                      <a:rPr lang="en-US" baseline="0"/>
                      <a:t>; </a:t>
                    </a:r>
                    <a:fld id="{6BBC3FE6-F194-4E25-8331-5315017AA086}" type="YVALUE">
                      <a:rPr lang="en-US" baseline="0"/>
                      <a:pPr/>
                      <a:t>[WARTOŚĆ Y]</a:t>
                    </a:fld>
                    <a:r>
                      <a:rPr lang="en-US" baseline="0"/>
                      <a:t>; </a:t>
                    </a:r>
                    <a:fld id="{7537349E-E99F-464E-8107-512145629CF7}" type="BUBBLESIZE">
                      <a:rPr lang="en-US" baseline="0"/>
                      <a:pPr/>
                      <a:t>[ROZMIAR BĄBELKA]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0.2111920400360264"/>
                      <c:h val="0.13026916248955725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320A-4E99-8CAF-623F3CACBCD5}"/>
                </c:ext>
              </c:extLst>
            </c:dLbl>
            <c:dLbl>
              <c:idx val="1"/>
              <c:layout>
                <c:manualLayout>
                  <c:x val="-6.1979805807995834E-3"/>
                  <c:y val="-8.2889515455304957E-2"/>
                </c:manualLayout>
              </c:layout>
              <c:tx>
                <c:rich>
                  <a:bodyPr/>
                  <a:lstStyle/>
                  <a:p>
                    <a:fld id="{98D1D946-31A9-43B5-99A2-57F087D8AE30}" type="CELLRANGE">
                      <a:rPr lang="en-US"/>
                      <a:pPr/>
                      <a:t>[ZAKRES KOMÓREK]</a:t>
                    </a:fld>
                    <a:r>
                      <a:rPr lang="en-US" baseline="0"/>
                      <a:t>; </a:t>
                    </a:r>
                    <a:fld id="{4CC08287-2770-4C8D-9C55-33919189F47C}" type="XVALUE">
                      <a:rPr lang="en-US" baseline="0"/>
                      <a:pPr/>
                      <a:t>[WARTOŚĆ X]</a:t>
                    </a:fld>
                    <a:r>
                      <a:rPr lang="en-US" baseline="0"/>
                      <a:t>; </a:t>
                    </a:r>
                    <a:fld id="{ED8115D9-BB78-42AA-A193-239A6A6FE0BA}" type="YVALUE">
                      <a:rPr lang="en-US" baseline="0"/>
                      <a:pPr/>
                      <a:t>[WARTOŚĆ Y]</a:t>
                    </a:fld>
                    <a:r>
                      <a:rPr lang="en-US" baseline="0"/>
                      <a:t>; </a:t>
                    </a:r>
                    <a:fld id="{E82DC3F6-532E-4F27-AE28-9E96E0582F45}" type="BUBBLESIZE">
                      <a:rPr lang="en-US" baseline="0"/>
                      <a:pPr/>
                      <a:t>[ROZMIAR BĄBELKA]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320A-4E99-8CAF-623F3CACBCD5}"/>
                </c:ext>
              </c:extLst>
            </c:dLbl>
            <c:dLbl>
              <c:idx val="2"/>
              <c:layout>
                <c:manualLayout>
                  <c:x val="-0.26341417468398232"/>
                  <c:y val="2.6524644945697576E-2"/>
                </c:manualLayout>
              </c:layout>
              <c:tx>
                <c:rich>
                  <a:bodyPr/>
                  <a:lstStyle/>
                  <a:p>
                    <a:fld id="{F1202728-96FA-4D27-B159-1190027F0761}" type="CELLRANGE">
                      <a:rPr lang="en-US"/>
                      <a:pPr/>
                      <a:t>[ZAKRES KOMÓREK]</a:t>
                    </a:fld>
                    <a:r>
                      <a:rPr lang="en-US" baseline="0"/>
                      <a:t>; </a:t>
                    </a:r>
                    <a:fld id="{676DB002-3805-49B4-95DA-E2159379D803}" type="XVALUE">
                      <a:rPr lang="en-US" baseline="0"/>
                      <a:pPr/>
                      <a:t>[WARTOŚĆ X]</a:t>
                    </a:fld>
                    <a:r>
                      <a:rPr lang="en-US" baseline="0"/>
                      <a:t>; </a:t>
                    </a:r>
                    <a:fld id="{561258F7-7641-4079-A98D-97821638BC72}" type="YVALUE">
                      <a:rPr lang="en-US" baseline="0"/>
                      <a:pPr/>
                      <a:t>[WARTOŚĆ Y]</a:t>
                    </a:fld>
                    <a:r>
                      <a:rPr lang="en-US" baseline="0"/>
                      <a:t>; </a:t>
                    </a:r>
                    <a:fld id="{8CFB8FB3-153B-4548-A179-34F97593B646}" type="BUBBLESIZE">
                      <a:rPr lang="en-US" baseline="0"/>
                      <a:pPr/>
                      <a:t>[ROZMIAR BĄBELKA]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320A-4E99-8CAF-623F3CACBCD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375F1D5-F96C-4F2C-9886-69210296E981}" type="CELLRANGE">
                      <a:rPr lang="en-US"/>
                      <a:pPr/>
                      <a:t>[ZAKRES KOMÓREK]</a:t>
                    </a:fld>
                    <a:r>
                      <a:rPr lang="en-US" baseline="0"/>
                      <a:t>; </a:t>
                    </a:r>
                    <a:fld id="{47BBF646-D396-4053-8981-50D534B70929}" type="XVALUE">
                      <a:rPr lang="en-US" baseline="0"/>
                      <a:pPr/>
                      <a:t>[WARTOŚĆ X]</a:t>
                    </a:fld>
                    <a:r>
                      <a:rPr lang="en-US" baseline="0"/>
                      <a:t>; </a:t>
                    </a:r>
                    <a:fld id="{DA780FFC-CE77-4EDC-9F35-4F830A2E73A7}" type="YVALUE">
                      <a:rPr lang="en-US" baseline="0"/>
                      <a:pPr/>
                      <a:t>[WARTOŚĆ Y]</a:t>
                    </a:fld>
                    <a:r>
                      <a:rPr lang="en-US" baseline="0"/>
                      <a:t>; </a:t>
                    </a:r>
                    <a:fld id="{A014E894-B4D2-4EF3-93FC-3D21C130EB0C}" type="BUBBLESIZE">
                      <a:rPr lang="en-US" baseline="0"/>
                      <a:pPr/>
                      <a:t>[ROZMIAR BĄBELKA]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320A-4E99-8CAF-623F3CACBCD5}"/>
                </c:ext>
              </c:extLst>
            </c:dLbl>
            <c:dLbl>
              <c:idx val="4"/>
              <c:layout>
                <c:manualLayout>
                  <c:x val="-0.31919612191867031"/>
                  <c:y val="-2.6524644945697576E-2"/>
                </c:manualLayout>
              </c:layout>
              <c:tx>
                <c:rich>
                  <a:bodyPr/>
                  <a:lstStyle/>
                  <a:p>
                    <a:fld id="{3C82592C-4939-4E66-BF48-C71074A82D3E}" type="CELLRANGE">
                      <a:rPr lang="en-US"/>
                      <a:pPr/>
                      <a:t>[ZAKRES KOMÓREK]</a:t>
                    </a:fld>
                    <a:r>
                      <a:rPr lang="en-US" baseline="0"/>
                      <a:t>; </a:t>
                    </a:r>
                    <a:fld id="{4F28CD75-7710-416F-9319-03F5BABF878D}" type="XVALUE">
                      <a:rPr lang="en-US" baseline="0"/>
                      <a:pPr/>
                      <a:t>[WARTOŚĆ X]</a:t>
                    </a:fld>
                    <a:r>
                      <a:rPr lang="en-US" baseline="0"/>
                      <a:t>; </a:t>
                    </a:r>
                    <a:fld id="{04F82135-92D5-494E-8A4E-6F3FADF4298A}" type="YVALUE">
                      <a:rPr lang="en-US" baseline="0"/>
                      <a:pPr/>
                      <a:t>[WARTOŚĆ Y]</a:t>
                    </a:fld>
                    <a:r>
                      <a:rPr lang="en-US" baseline="0"/>
                      <a:t>; </a:t>
                    </a:r>
                    <a:fld id="{BE1F7050-E626-47CE-BA10-B17CE73F9401}" type="BUBBLESIZE">
                      <a:rPr lang="en-US" baseline="0"/>
                      <a:pPr/>
                      <a:t>[ROZMIAR BĄBELKA]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0.23542468001705172"/>
                      <c:h val="0.13026916248955725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320A-4E99-8CAF-623F3CACBCD5}"/>
                </c:ext>
              </c:extLst>
            </c:dLbl>
            <c:dLbl>
              <c:idx val="5"/>
              <c:layout>
                <c:manualLayout>
                  <c:x val="9.2969708711993192E-3"/>
                  <c:y val="-3.3155806182121973E-2"/>
                </c:manualLayout>
              </c:layout>
              <c:tx>
                <c:rich>
                  <a:bodyPr/>
                  <a:lstStyle/>
                  <a:p>
                    <a:fld id="{9AEB03C1-1507-4237-93DB-A506AF130360}" type="CELLRANGE">
                      <a:rPr lang="en-US"/>
                      <a:pPr/>
                      <a:t>[ZAKRES KOMÓREK]</a:t>
                    </a:fld>
                    <a:r>
                      <a:rPr lang="en-US" baseline="0"/>
                      <a:t>; </a:t>
                    </a:r>
                    <a:fld id="{32E2C246-BBDF-4417-9841-06C29F1B14F2}" type="XVALUE">
                      <a:rPr lang="en-US" baseline="0"/>
                      <a:pPr/>
                      <a:t>[WARTOŚĆ X]</a:t>
                    </a:fld>
                    <a:r>
                      <a:rPr lang="en-US" baseline="0"/>
                      <a:t>; </a:t>
                    </a:r>
                    <a:fld id="{43B5AED9-F68D-4CD9-81B4-CCA9C157D307}" type="YVALUE">
                      <a:rPr lang="en-US" baseline="0"/>
                      <a:pPr/>
                      <a:t>[WARTOŚĆ Y]</a:t>
                    </a:fld>
                    <a:r>
                      <a:rPr lang="en-US" baseline="0"/>
                      <a:t>; </a:t>
                    </a:r>
                    <a:fld id="{66DCC486-DA3A-4E1A-A409-400FFD51E1CA}" type="BUBBLESIZE">
                      <a:rPr lang="en-US" baseline="0"/>
                      <a:pPr/>
                      <a:t>[ROZMIAR BĄBELKA]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320A-4E99-8CAF-623F3CACBCD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24D708A-D4D5-4137-808A-C0350D1392D4}" type="CELLRANGE">
                      <a:rPr lang="en-US"/>
                      <a:pPr/>
                      <a:t>[ZAKRES KOMÓREK]</a:t>
                    </a:fld>
                    <a:r>
                      <a:rPr lang="en-US" baseline="0"/>
                      <a:t>; </a:t>
                    </a:r>
                    <a:fld id="{2F42E3D8-4BD8-4B04-9786-33C231825F41}" type="XVALUE">
                      <a:rPr lang="en-US" baseline="0"/>
                      <a:pPr/>
                      <a:t>[WARTOŚĆ X]</a:t>
                    </a:fld>
                    <a:r>
                      <a:rPr lang="en-US" baseline="0"/>
                      <a:t>; </a:t>
                    </a:r>
                    <a:fld id="{21ED4CE6-7A20-4518-A400-1056BC6BCF13}" type="YVALUE">
                      <a:rPr lang="en-US" baseline="0"/>
                      <a:pPr/>
                      <a:t>[WARTOŚĆ Y]</a:t>
                    </a:fld>
                    <a:r>
                      <a:rPr lang="en-US" baseline="0"/>
                      <a:t>; </a:t>
                    </a:r>
                    <a:fld id="{C43481BB-CDB4-42E4-94B6-E74F81D2FEC1}" type="BUBBLESIZE">
                      <a:rPr lang="en-US" baseline="0"/>
                      <a:pPr/>
                      <a:t>[ROZMIAR BĄBELKA]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320A-4E99-8CAF-623F3CACBCD5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0"/>
              </c:ext>
            </c:extLst>
          </c:dLbls>
          <c:xVal>
            <c:numRef>
              <c:f>Rysunki!$K$123:$K$129</c:f>
              <c:numCache>
                <c:formatCode>#,##0.00</c:formatCode>
                <c:ptCount val="7"/>
                <c:pt idx="0">
                  <c:v>6860161</c:v>
                </c:pt>
                <c:pt idx="1">
                  <c:v>7588283</c:v>
                </c:pt>
                <c:pt idx="2">
                  <c:v>4828889</c:v>
                </c:pt>
                <c:pt idx="3">
                  <c:v>20639978</c:v>
                </c:pt>
                <c:pt idx="4">
                  <c:v>8437083</c:v>
                </c:pt>
                <c:pt idx="5">
                  <c:v>7352401</c:v>
                </c:pt>
                <c:pt idx="6">
                  <c:v>11642506</c:v>
                </c:pt>
              </c:numCache>
            </c:numRef>
          </c:xVal>
          <c:yVal>
            <c:numRef>
              <c:f>Rysunki!$L$123:$L$129</c:f>
              <c:numCache>
                <c:formatCode>0%</c:formatCode>
                <c:ptCount val="7"/>
                <c:pt idx="0">
                  <c:v>0.27800000000000002</c:v>
                </c:pt>
                <c:pt idx="1">
                  <c:v>0.49199999999999999</c:v>
                </c:pt>
                <c:pt idx="2">
                  <c:v>0.26300000000000001</c:v>
                </c:pt>
                <c:pt idx="3">
                  <c:v>0.40400000000000003</c:v>
                </c:pt>
                <c:pt idx="4">
                  <c:v>0.35</c:v>
                </c:pt>
                <c:pt idx="5">
                  <c:v>0.43099999999999999</c:v>
                </c:pt>
                <c:pt idx="6">
                  <c:v>0.34399999999999997</c:v>
                </c:pt>
              </c:numCache>
            </c:numRef>
          </c:yVal>
          <c:bubbleSize>
            <c:numRef>
              <c:f>Rysunki!$M$123:$M$129</c:f>
              <c:numCache>
                <c:formatCode>0%</c:formatCode>
                <c:ptCount val="7"/>
                <c:pt idx="0">
                  <c:v>0.10199999999999999</c:v>
                </c:pt>
                <c:pt idx="1">
                  <c:v>0.113</c:v>
                </c:pt>
                <c:pt idx="2">
                  <c:v>7.1999999999999995E-2</c:v>
                </c:pt>
                <c:pt idx="3">
                  <c:v>0.30599999999999999</c:v>
                </c:pt>
                <c:pt idx="4">
                  <c:v>0.125</c:v>
                </c:pt>
                <c:pt idx="5">
                  <c:v>0.109</c:v>
                </c:pt>
                <c:pt idx="6">
                  <c:v>0.17299999999999999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Rysunki!$H$123:$H$129</c15:f>
                <c15:dlblRangeCache>
                  <c:ptCount val="7"/>
                  <c:pt idx="0">
                    <c:v>Białośliwie</c:v>
                  </c:pt>
                  <c:pt idx="1">
                    <c:v>Lipka</c:v>
                  </c:pt>
                  <c:pt idx="2">
                    <c:v>Miasteczko Krajeńskie</c:v>
                  </c:pt>
                  <c:pt idx="3">
                    <c:v>Wyrzysk</c:v>
                  </c:pt>
                  <c:pt idx="4">
                    <c:v>Wysoka</c:v>
                  </c:pt>
                  <c:pt idx="5">
                    <c:v>Zakrzewo</c:v>
                  </c:pt>
                  <c:pt idx="6">
                    <c:v>Łobżenica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320A-4E99-8CAF-623F3CACBC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848383344"/>
        <c:axId val="993366096"/>
      </c:bubbleChart>
      <c:valAx>
        <c:axId val="848383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93366096"/>
        <c:crosses val="autoZero"/>
        <c:crossBetween val="midCat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</c:dispUnitsLbl>
        </c:dispUnits>
      </c:valAx>
      <c:valAx>
        <c:axId val="993366096"/>
        <c:scaling>
          <c:orientation val="minMax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48383344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l-PL" sz="1400"/>
              <a:t>Partnerstwo „Razem dla rozwoju” (wraz z woj. kujawsko-pomorskim)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8.3738445737761041E-2"/>
          <c:y val="0.15474264705882354"/>
          <c:w val="0.86120663413668364"/>
          <c:h val="0.70039225335803612"/>
        </c:manualLayout>
      </c:layout>
      <c:bubbleChart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30019861250979074"/>
                  <c:y val="0.15914786967418537"/>
                </c:manualLayout>
              </c:layout>
              <c:tx>
                <c:rich>
                  <a:bodyPr/>
                  <a:lstStyle/>
                  <a:p>
                    <a:fld id="{43372B2E-ED11-421B-BB02-91E0382F9CA3}" type="CELLRANGE">
                      <a:rPr lang="en-US"/>
                      <a:pPr/>
                      <a:t>[ZAKRES KOMÓREK]</a:t>
                    </a:fld>
                    <a:r>
                      <a:rPr lang="en-US" baseline="0"/>
                      <a:t>; </a:t>
                    </a:r>
                    <a:fld id="{E92357E2-24B9-4BD3-BBB1-04A5A0B748A5}" type="XVALUE">
                      <a:rPr lang="en-US" baseline="0"/>
                      <a:pPr/>
                      <a:t>[WARTOŚĆ X]</a:t>
                    </a:fld>
                    <a:r>
                      <a:rPr lang="en-US" baseline="0"/>
                      <a:t>; </a:t>
                    </a:r>
                    <a:fld id="{1C0E9511-4B60-4E76-88FE-CD2CADDCF73C}" type="YVALUE">
                      <a:rPr lang="en-US" baseline="0"/>
                      <a:pPr/>
                      <a:t>[WARTOŚĆ Y]</a:t>
                    </a:fld>
                    <a:r>
                      <a:rPr lang="en-US" baseline="0"/>
                      <a:t>; </a:t>
                    </a:r>
                    <a:fld id="{7B085D03-17B3-471B-8448-18BD9A2208E0}" type="BUBBLESIZE">
                      <a:rPr lang="en-US" baseline="0"/>
                      <a:pPr/>
                      <a:t>[ROZMIAR BĄBELKA]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0.25499020924247512"/>
                      <c:h val="0.13026916248955725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D1F9-4CD2-AB1F-F55F783EDDE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6EA0C02-E2D0-413A-A506-9A191A7BE785}" type="CELLRANGE">
                      <a:rPr lang="en-US"/>
                      <a:pPr/>
                      <a:t>[ZAKRES KOMÓREK]</a:t>
                    </a:fld>
                    <a:r>
                      <a:rPr lang="en-US" baseline="0"/>
                      <a:t>; </a:t>
                    </a:r>
                    <a:fld id="{7765BAC1-A4C9-4147-8197-3495CEAE9AF5}" type="XVALUE">
                      <a:rPr lang="en-US" baseline="0"/>
                      <a:pPr/>
                      <a:t>[WARTOŚĆ X]</a:t>
                    </a:fld>
                    <a:r>
                      <a:rPr lang="en-US" baseline="0"/>
                      <a:t>; </a:t>
                    </a:r>
                    <a:fld id="{5E3687BD-830F-40FB-B425-A36E514E7847}" type="YVALUE">
                      <a:rPr lang="en-US" baseline="0"/>
                      <a:pPr/>
                      <a:t>[WARTOŚĆ Y]</a:t>
                    </a:fld>
                    <a:r>
                      <a:rPr lang="en-US" baseline="0"/>
                      <a:t>; </a:t>
                    </a:r>
                    <a:fld id="{97136626-B3F8-4D25-820C-2381E5F5BF63}" type="BUBBLESIZE">
                      <a:rPr lang="en-US" baseline="0"/>
                      <a:pPr/>
                      <a:t>[ROZMIAR BĄBELKA]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0.27243174443325502"/>
                      <c:h val="0.17034408939014198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D1F9-4CD2-AB1F-F55F783EDDE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8AB2747-9EA9-4046-AABB-67106D5C79B6}" type="CELLRANGE">
                      <a:rPr lang="en-US"/>
                      <a:pPr/>
                      <a:t>[ZAKRES KOMÓREK]</a:t>
                    </a:fld>
                    <a:r>
                      <a:rPr lang="en-US" baseline="0"/>
                      <a:t>; </a:t>
                    </a:r>
                    <a:fld id="{08CE0FB7-FDA7-4AF3-8154-BDDCE1A225CE}" type="XVALUE">
                      <a:rPr lang="en-US" baseline="0"/>
                      <a:pPr/>
                      <a:t>[WARTOŚĆ X]</a:t>
                    </a:fld>
                    <a:r>
                      <a:rPr lang="en-US" baseline="0"/>
                      <a:t>; </a:t>
                    </a:r>
                    <a:fld id="{CA000582-1F36-4888-AF51-D04282DB9B75}" type="YVALUE">
                      <a:rPr lang="en-US" baseline="0"/>
                      <a:pPr/>
                      <a:t>[WARTOŚĆ Y]</a:t>
                    </a:fld>
                    <a:r>
                      <a:rPr lang="en-US" baseline="0"/>
                      <a:t>; </a:t>
                    </a:r>
                    <a:fld id="{701D4F8A-F0B7-45DF-937B-0B65FBE5C2BC}" type="BUBBLESIZE">
                      <a:rPr lang="en-US" baseline="0"/>
                      <a:pPr/>
                      <a:t>[ROZMIAR BĄBELKA]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D1F9-4CD2-AB1F-F55F783EDDE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BC81F0F-1D96-4299-AA2A-DF4FF5E2F82D}" type="CELLRANGE">
                      <a:rPr lang="en-US"/>
                      <a:pPr/>
                      <a:t>[ZAKRES KOMÓREK]</a:t>
                    </a:fld>
                    <a:r>
                      <a:rPr lang="en-US" baseline="0"/>
                      <a:t>; </a:t>
                    </a:r>
                    <a:fld id="{F08AB842-51CA-48FD-AEEF-A1F1DE0BDEEE}" type="XVALUE">
                      <a:rPr lang="en-US" baseline="0"/>
                      <a:pPr/>
                      <a:t>[WARTOŚĆ X]</a:t>
                    </a:fld>
                    <a:r>
                      <a:rPr lang="en-US" baseline="0"/>
                      <a:t>; </a:t>
                    </a:r>
                    <a:fld id="{819FF5AE-4B80-44B4-8456-BCC374402775}" type="YVALUE">
                      <a:rPr lang="en-US" baseline="0"/>
                      <a:pPr/>
                      <a:t>[WARTOŚĆ Y]</a:t>
                    </a:fld>
                    <a:r>
                      <a:rPr lang="en-US" baseline="0"/>
                      <a:t>; </a:t>
                    </a:r>
                    <a:fld id="{99DA6F93-7AC1-41D3-9F56-334BE0586D6D}" type="BUBBLESIZE">
                      <a:rPr lang="en-US" baseline="0"/>
                      <a:pPr/>
                      <a:t>[ROZMIAR BĄBELKA]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D1F9-4CD2-AB1F-F55F783EDDE7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0"/>
              </c:ext>
            </c:extLst>
          </c:dLbls>
          <c:xVal>
            <c:numRef>
              <c:f>Rysunki!$R$123:$R$126</c:f>
              <c:numCache>
                <c:formatCode>#,##0.00</c:formatCode>
                <c:ptCount val="4"/>
                <c:pt idx="0">
                  <c:v>8686486</c:v>
                </c:pt>
                <c:pt idx="1">
                  <c:v>13657400</c:v>
                </c:pt>
                <c:pt idx="2">
                  <c:v>19007514</c:v>
                </c:pt>
                <c:pt idx="3">
                  <c:v>3725188</c:v>
                </c:pt>
              </c:numCache>
            </c:numRef>
          </c:xVal>
          <c:yVal>
            <c:numRef>
              <c:f>Rysunki!$S$123:$S$126</c:f>
              <c:numCache>
                <c:formatCode>0%</c:formatCode>
                <c:ptCount val="4"/>
                <c:pt idx="0">
                  <c:v>0.33400000000000002</c:v>
                </c:pt>
                <c:pt idx="1">
                  <c:v>0.26800000000000002</c:v>
                </c:pt>
                <c:pt idx="2">
                  <c:v>0.48799999999999999</c:v>
                </c:pt>
                <c:pt idx="3">
                  <c:v>0.46</c:v>
                </c:pt>
              </c:numCache>
            </c:numRef>
          </c:yVal>
          <c:bubbleSize>
            <c:numRef>
              <c:f>Rysunki!$T$123:$T$126</c:f>
              <c:numCache>
                <c:formatCode>0%</c:formatCode>
                <c:ptCount val="4"/>
                <c:pt idx="0">
                  <c:v>0.193</c:v>
                </c:pt>
                <c:pt idx="1">
                  <c:v>0.30299999999999999</c:v>
                </c:pt>
                <c:pt idx="2">
                  <c:v>0.42199999999999999</c:v>
                </c:pt>
                <c:pt idx="3">
                  <c:v>8.3000000000000004E-2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Rysunki!$O$123:$O$126</c15:f>
                <c15:dlblRangeCache>
                  <c:ptCount val="4"/>
                  <c:pt idx="0">
                    <c:v>Damasławek</c:v>
                  </c:pt>
                  <c:pt idx="1">
                    <c:v>Janowiec Wielkopolski</c:v>
                  </c:pt>
                  <c:pt idx="2">
                    <c:v>Kcynia</c:v>
                  </c:pt>
                  <c:pt idx="3">
                    <c:v>Wapno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D1F9-4CD2-AB1F-F55F783EDD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848383344"/>
        <c:axId val="993366096"/>
      </c:bubbleChart>
      <c:valAx>
        <c:axId val="848383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93366096"/>
        <c:crosses val="autoZero"/>
        <c:crossBetween val="midCat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</c:dispUnitsLbl>
        </c:dispUnits>
      </c:valAx>
      <c:valAx>
        <c:axId val="993366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483833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13056693953058"/>
          <c:y val="3.6974789915966387E-2"/>
          <c:w val="0.88601972055279077"/>
          <c:h val="0.64302944484880564"/>
        </c:manualLayout>
      </c:layout>
      <c:lineChart>
        <c:grouping val="standard"/>
        <c:varyColors val="0"/>
        <c:ser>
          <c:idx val="0"/>
          <c:order val="0"/>
          <c:tx>
            <c:strRef>
              <c:f>Rysunki!$A$36</c:f>
              <c:strCache>
                <c:ptCount val="1"/>
                <c:pt idx="0">
                  <c:v> ZIT Kolsko-Turecki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Rysunki!$B$2:$J$2</c:f>
              <c:numCache>
                <c:formatCode>General</c:formatCode>
                <c:ptCount val="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</c:numCache>
            </c:numRef>
          </c:cat>
          <c:val>
            <c:numRef>
              <c:f>Rysunki!$B$36:$J$36</c:f>
              <c:numCache>
                <c:formatCode>General</c:formatCode>
                <c:ptCount val="9"/>
                <c:pt idx="0">
                  <c:v>29084670.52</c:v>
                </c:pt>
                <c:pt idx="1">
                  <c:v>22837852.960000001</c:v>
                </c:pt>
                <c:pt idx="2">
                  <c:v>19576462.710000001</c:v>
                </c:pt>
                <c:pt idx="3">
                  <c:v>17518916.789999999</c:v>
                </c:pt>
                <c:pt idx="4">
                  <c:v>14357548.740000002</c:v>
                </c:pt>
                <c:pt idx="5">
                  <c:v>12795977.77</c:v>
                </c:pt>
                <c:pt idx="6">
                  <c:v>13815860.559999999</c:v>
                </c:pt>
                <c:pt idx="7">
                  <c:v>8265359.0800000001</c:v>
                </c:pt>
                <c:pt idx="8">
                  <c:v>11917833.73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D7-41CB-97C6-C5933F2B3926}"/>
            </c:ext>
          </c:extLst>
        </c:ser>
        <c:ser>
          <c:idx val="1"/>
          <c:order val="1"/>
          <c:tx>
            <c:strRef>
              <c:f>Rysunki!$A$37</c:f>
              <c:strCache>
                <c:ptCount val="1"/>
                <c:pt idx="0">
                  <c:v>„Partnerstwo dla rozwoju Krajny”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Rysunki!$B$2:$J$2</c:f>
              <c:numCache>
                <c:formatCode>General</c:formatCode>
                <c:ptCount val="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</c:numCache>
            </c:numRef>
          </c:cat>
          <c:val>
            <c:numRef>
              <c:f>Rysunki!$B$37:$J$37</c:f>
              <c:numCache>
                <c:formatCode>General</c:formatCode>
                <c:ptCount val="9"/>
                <c:pt idx="0">
                  <c:v>12942428.73</c:v>
                </c:pt>
                <c:pt idx="1">
                  <c:v>9111192.370000001</c:v>
                </c:pt>
                <c:pt idx="2">
                  <c:v>11439610.030000001</c:v>
                </c:pt>
                <c:pt idx="3">
                  <c:v>11341647.350000001</c:v>
                </c:pt>
                <c:pt idx="4">
                  <c:v>15018904.92</c:v>
                </c:pt>
                <c:pt idx="5">
                  <c:v>11717711.720000001</c:v>
                </c:pt>
                <c:pt idx="6">
                  <c:v>14431755.790000003</c:v>
                </c:pt>
                <c:pt idx="7">
                  <c:v>13386815.309999999</c:v>
                </c:pt>
                <c:pt idx="8">
                  <c:v>19794727.940000001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D7-41CB-97C6-C5933F2B3926}"/>
            </c:ext>
          </c:extLst>
        </c:ser>
        <c:ser>
          <c:idx val="2"/>
          <c:order val="2"/>
          <c:tx>
            <c:strRef>
              <c:f>Rysunki!$A$38</c:f>
              <c:strCache>
                <c:ptCount val="1"/>
                <c:pt idx="0">
                  <c:v>Partnerstwo „Razem dla rozwoju” (wraz z woj. kujawsko-pomorskim)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Rysunki!$B$2:$J$2</c:f>
              <c:numCache>
                <c:formatCode>General</c:formatCode>
                <c:ptCount val="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</c:numCache>
            </c:numRef>
          </c:cat>
          <c:val>
            <c:numRef>
              <c:f>Rysunki!$B$38:$J$38</c:f>
              <c:numCache>
                <c:formatCode>General</c:formatCode>
                <c:ptCount val="9"/>
                <c:pt idx="0">
                  <c:v>9976228.2799999993</c:v>
                </c:pt>
                <c:pt idx="1">
                  <c:v>7959749.1799999997</c:v>
                </c:pt>
                <c:pt idx="2">
                  <c:v>6361610.5200000005</c:v>
                </c:pt>
                <c:pt idx="3">
                  <c:v>6118014.3200000003</c:v>
                </c:pt>
                <c:pt idx="4">
                  <c:v>4460447.6300000008</c:v>
                </c:pt>
                <c:pt idx="5">
                  <c:v>4808748.51</c:v>
                </c:pt>
                <c:pt idx="6">
                  <c:v>5442213.6699999999</c:v>
                </c:pt>
                <c:pt idx="7">
                  <c:v>4286377.38</c:v>
                </c:pt>
                <c:pt idx="8">
                  <c:v>6114697.1699999999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CD7-41CB-97C6-C5933F2B3926}"/>
            </c:ext>
          </c:extLst>
        </c:ser>
        <c:ser>
          <c:idx val="3"/>
          <c:order val="3"/>
          <c:tx>
            <c:strRef>
              <c:f>Rysunki!$A$39</c:f>
              <c:strCache>
                <c:ptCount val="1"/>
                <c:pt idx="0">
                  <c:v>Partnerstwo na 307  (wraz z woj. wielkopolskim)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Rysunki!$B$2:$J$2</c:f>
              <c:numCache>
                <c:formatCode>General</c:formatCode>
                <c:ptCount val="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</c:numCache>
            </c:numRef>
          </c:cat>
          <c:val>
            <c:numRef>
              <c:f>Rysunki!$B$39:$J$39</c:f>
              <c:numCache>
                <c:formatCode>General</c:formatCode>
                <c:ptCount val="9"/>
                <c:pt idx="0">
                  <c:v>49424010.399999999</c:v>
                </c:pt>
                <c:pt idx="1">
                  <c:v>39854017.32</c:v>
                </c:pt>
                <c:pt idx="2">
                  <c:v>40658884.440000005</c:v>
                </c:pt>
                <c:pt idx="3">
                  <c:v>40222547.439999998</c:v>
                </c:pt>
                <c:pt idx="4">
                  <c:v>37846141.330000006</c:v>
                </c:pt>
                <c:pt idx="5">
                  <c:v>37441880.660000004</c:v>
                </c:pt>
                <c:pt idx="6">
                  <c:v>20930373.879999999</c:v>
                </c:pt>
                <c:pt idx="7">
                  <c:v>18386880.829999998</c:v>
                </c:pt>
                <c:pt idx="8">
                  <c:v>23744788.009999998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CD7-41CB-97C6-C5933F2B3926}"/>
            </c:ext>
          </c:extLst>
        </c:ser>
        <c:ser>
          <c:idx val="4"/>
          <c:order val="4"/>
          <c:tx>
            <c:strRef>
              <c:f>Rysunki!$A$40</c:f>
              <c:strCache>
                <c:ptCount val="1"/>
                <c:pt idx="0">
                  <c:v>Zintegrowane Inwestycje Terytorialne Leszna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Rysunki!$B$2:$J$2</c:f>
              <c:numCache>
                <c:formatCode>General</c:formatCode>
                <c:ptCount val="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</c:numCache>
            </c:numRef>
          </c:cat>
          <c:val>
            <c:numRef>
              <c:f>Rysunki!$B$40:$J$40</c:f>
              <c:numCache>
                <c:formatCode>General</c:formatCode>
                <c:ptCount val="9"/>
                <c:pt idx="0">
                  <c:v>57330930.310000002</c:v>
                </c:pt>
                <c:pt idx="1">
                  <c:v>50809504.620000005</c:v>
                </c:pt>
                <c:pt idx="2">
                  <c:v>44143547.700000003</c:v>
                </c:pt>
                <c:pt idx="3">
                  <c:v>44711676.990000002</c:v>
                </c:pt>
                <c:pt idx="4">
                  <c:v>25697039.159999996</c:v>
                </c:pt>
                <c:pt idx="5">
                  <c:v>29597836.060000002</c:v>
                </c:pt>
                <c:pt idx="6">
                  <c:v>26199087.640000001</c:v>
                </c:pt>
                <c:pt idx="7">
                  <c:v>14180126.439999999</c:v>
                </c:pt>
                <c:pt idx="8">
                  <c:v>25268521.690000001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CD7-41CB-97C6-C5933F2B3926}"/>
            </c:ext>
          </c:extLst>
        </c:ser>
        <c:ser>
          <c:idx val="5"/>
          <c:order val="5"/>
          <c:tx>
            <c:strRef>
              <c:f>Rysunki!$A$41</c:f>
              <c:strCache>
                <c:ptCount val="1"/>
                <c:pt idx="0">
                  <c:v>ZIT Gniezna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Rysunki!$B$2:$J$2</c:f>
              <c:numCache>
                <c:formatCode>General</c:formatCode>
                <c:ptCount val="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</c:numCache>
            </c:numRef>
          </c:cat>
          <c:val>
            <c:numRef>
              <c:f>Rysunki!$B$41:$J$41</c:f>
              <c:numCache>
                <c:formatCode>General</c:formatCode>
                <c:ptCount val="9"/>
                <c:pt idx="0">
                  <c:v>80708665.039999992</c:v>
                </c:pt>
                <c:pt idx="1">
                  <c:v>64725430.290000007</c:v>
                </c:pt>
                <c:pt idx="2">
                  <c:v>63534490.109999992</c:v>
                </c:pt>
                <c:pt idx="3">
                  <c:v>61731190.200000003</c:v>
                </c:pt>
                <c:pt idx="4">
                  <c:v>44371145.170000002</c:v>
                </c:pt>
                <c:pt idx="5">
                  <c:v>44967121.599999994</c:v>
                </c:pt>
                <c:pt idx="6">
                  <c:v>51107971.769999996</c:v>
                </c:pt>
                <c:pt idx="7">
                  <c:v>55555004.050000004</c:v>
                </c:pt>
                <c:pt idx="8">
                  <c:v>63113062.879999995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CD7-41CB-97C6-C5933F2B3926}"/>
            </c:ext>
          </c:extLst>
        </c:ser>
        <c:ser>
          <c:idx val="6"/>
          <c:order val="6"/>
          <c:tx>
            <c:strRef>
              <c:f>Rysunki!$A$42</c:f>
              <c:strCache>
                <c:ptCount val="1"/>
                <c:pt idx="0">
                  <c:v>Partnerstwo "Południe Wielkopolski Działa Wspólnie"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Rysunki!$B$2:$J$2</c:f>
              <c:numCache>
                <c:formatCode>General</c:formatCode>
                <c:ptCount val="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</c:numCache>
            </c:numRef>
          </c:cat>
          <c:val>
            <c:numRef>
              <c:f>Rysunki!$B$42:$J$42</c:f>
              <c:numCache>
                <c:formatCode>General</c:formatCode>
                <c:ptCount val="9"/>
                <c:pt idx="0">
                  <c:v>27342510.349999998</c:v>
                </c:pt>
                <c:pt idx="1">
                  <c:v>25182077.559999999</c:v>
                </c:pt>
                <c:pt idx="2">
                  <c:v>25644448.219999999</c:v>
                </c:pt>
                <c:pt idx="3">
                  <c:v>21850250.099999998</c:v>
                </c:pt>
                <c:pt idx="4">
                  <c:v>15308215.879999999</c:v>
                </c:pt>
                <c:pt idx="5">
                  <c:v>15343612.309999999</c:v>
                </c:pt>
                <c:pt idx="6">
                  <c:v>16131926.67</c:v>
                </c:pt>
                <c:pt idx="7">
                  <c:v>12552975.969999999</c:v>
                </c:pt>
                <c:pt idx="8">
                  <c:v>16377097.6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CD7-41CB-97C6-C5933F2B39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68877824"/>
        <c:axId val="1549955936"/>
      </c:lineChart>
      <c:catAx>
        <c:axId val="136887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49955936"/>
        <c:crosses val="autoZero"/>
        <c:auto val="1"/>
        <c:lblAlgn val="ctr"/>
        <c:lblOffset val="100"/>
        <c:noMultiLvlLbl val="0"/>
      </c:catAx>
      <c:valAx>
        <c:axId val="154995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68877824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281383122467038E-2"/>
          <c:y val="0.67594546291370539"/>
          <c:w val="0.89056662525222385"/>
          <c:h val="0.30507653960872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l-PL" sz="1400"/>
              <a:t>Partnerstwo na 307  (wraz z woj. wielkopolskim)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8.3738445737761041E-2"/>
          <c:y val="0.15474264705882354"/>
          <c:w val="0.86120663413668364"/>
          <c:h val="0.70039225335803612"/>
        </c:manualLayout>
      </c:layout>
      <c:bubbleChart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25400"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F34EAA3-288C-4682-8061-CB392CFAA1F8}" type="CELLRANGE">
                      <a:rPr lang="en-US"/>
                      <a:pPr/>
                      <a:t>[ZAKRES KOMÓREK]</a:t>
                    </a:fld>
                    <a:r>
                      <a:rPr lang="en-US" baseline="0"/>
                      <a:t>; </a:t>
                    </a:r>
                    <a:fld id="{FC6AC826-2CF6-4BAE-98F2-EAAEB86FAFEF}" type="XVALUE">
                      <a:rPr lang="en-US" baseline="0"/>
                      <a:pPr/>
                      <a:t>[WARTOŚĆ X]</a:t>
                    </a:fld>
                    <a:r>
                      <a:rPr lang="en-US" baseline="0"/>
                      <a:t>; </a:t>
                    </a:r>
                    <a:fld id="{E6C6DC72-79DA-46CE-8711-B7477475675C}" type="YVALUE">
                      <a:rPr lang="en-US" baseline="0"/>
                      <a:pPr/>
                      <a:t>[WARTOŚĆ Y]</a:t>
                    </a:fld>
                    <a:r>
                      <a:rPr lang="en-US" baseline="0"/>
                      <a:t>; </a:t>
                    </a:r>
                    <a:fld id="{B53C9177-1113-4F23-8A83-306A9D0BA9C6}" type="BUBBLESIZE">
                      <a:rPr lang="en-US" baseline="0"/>
                      <a:pPr/>
                      <a:t>[ROZMIAR BĄBELKA]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0.24130217075081123"/>
                      <c:h val="0.13026916248955725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9884-4118-872C-7ADDE718BA35}"/>
                </c:ext>
              </c:extLst>
            </c:dLbl>
            <c:dLbl>
              <c:idx val="1"/>
              <c:layout>
                <c:manualLayout>
                  <c:x val="-8.8816157547275371E-2"/>
                  <c:y val="0.14920112781954886"/>
                </c:manualLayout>
              </c:layout>
              <c:tx>
                <c:rich>
                  <a:bodyPr/>
                  <a:lstStyle/>
                  <a:p>
                    <a:fld id="{B70E9E10-1F60-4A99-B660-13AFB85A9066}" type="CELLRANGE">
                      <a:rPr lang="en-US"/>
                      <a:pPr/>
                      <a:t>[ZAKRES KOMÓREK]</a:t>
                    </a:fld>
                    <a:r>
                      <a:rPr lang="en-US" baseline="0"/>
                      <a:t>; </a:t>
                    </a:r>
                    <a:fld id="{D8E9495C-2E80-4A52-BAD9-A9E174C15BF9}" type="XVALUE">
                      <a:rPr lang="en-US" baseline="0"/>
                      <a:pPr/>
                      <a:t>[WARTOŚĆ X]</a:t>
                    </a:fld>
                    <a:r>
                      <a:rPr lang="en-US" baseline="0"/>
                      <a:t>; </a:t>
                    </a:r>
                    <a:fld id="{C7C77ED1-EB4C-4A17-ABAD-DC9053AE8A81}" type="YVALUE">
                      <a:rPr lang="en-US" baseline="0"/>
                      <a:pPr/>
                      <a:t>[WARTOŚĆ Y]</a:t>
                    </a:fld>
                    <a:r>
                      <a:rPr lang="en-US" baseline="0"/>
                      <a:t>; </a:t>
                    </a:r>
                    <a:fld id="{C01D30D7-9E7D-408A-8D0B-D8A4DC7F416E}" type="BUBBLESIZE">
                      <a:rPr lang="en-US" baseline="0"/>
                      <a:pPr/>
                      <a:t>[ROZMIAR BĄBELKA]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0.26003161016000897"/>
                      <c:h val="0.13026916248955725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9884-4118-872C-7ADDE718BA3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658BE44-A134-48F4-8C3D-06D4BF40D4E7}" type="CELLRANGE">
                      <a:rPr lang="en-US"/>
                      <a:pPr/>
                      <a:t>[ZAKRES KOMÓREK]</a:t>
                    </a:fld>
                    <a:r>
                      <a:rPr lang="en-US" baseline="0"/>
                      <a:t>; </a:t>
                    </a:r>
                    <a:fld id="{C6C214EA-7DEA-4467-B4BA-39DEFA833A46}" type="XVALUE">
                      <a:rPr lang="en-US" baseline="0"/>
                      <a:pPr/>
                      <a:t>[WARTOŚĆ X]</a:t>
                    </a:fld>
                    <a:r>
                      <a:rPr lang="en-US" baseline="0"/>
                      <a:t>; </a:t>
                    </a:r>
                    <a:fld id="{D8B02CEC-129F-45A2-B8D3-8385EE89CD90}" type="YVALUE">
                      <a:rPr lang="en-US" baseline="0"/>
                      <a:pPr/>
                      <a:t>[WARTOŚĆ Y]</a:t>
                    </a:fld>
                    <a:r>
                      <a:rPr lang="en-US" baseline="0"/>
                      <a:t>; </a:t>
                    </a:r>
                    <a:fld id="{CD058699-5D0D-4FFD-BB4D-88FF92687871}" type="BUBBLESIZE">
                      <a:rPr lang="en-US" baseline="0"/>
                      <a:pPr/>
                      <a:t>[ROZMIAR BĄBELKA]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0.23080899630748569"/>
                      <c:h val="0.13026916248955725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9884-4118-872C-7ADDE718BA3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39027CD-C756-488E-8657-4A80DBABCD9A}" type="CELLRANGE">
                      <a:rPr lang="en-US"/>
                      <a:pPr/>
                      <a:t>[ZAKRES KOMÓREK]</a:t>
                    </a:fld>
                    <a:r>
                      <a:rPr lang="en-US" baseline="0"/>
                      <a:t>; </a:t>
                    </a:r>
                    <a:fld id="{076BDEA0-254D-4CA3-8572-FE5FD474317B}" type="XVALUE">
                      <a:rPr lang="en-US" baseline="0"/>
                      <a:pPr/>
                      <a:t>[WARTOŚĆ X]</a:t>
                    </a:fld>
                    <a:r>
                      <a:rPr lang="en-US" baseline="0"/>
                      <a:t>; </a:t>
                    </a:r>
                    <a:fld id="{8EB494E1-82DC-46F2-93E9-2698844F4CAC}" type="YVALUE">
                      <a:rPr lang="en-US" baseline="0"/>
                      <a:pPr/>
                      <a:t>[WARTOŚĆ Y]</a:t>
                    </a:fld>
                    <a:r>
                      <a:rPr lang="en-US" baseline="0"/>
                      <a:t>; </a:t>
                    </a:r>
                    <a:fld id="{5C294BB8-F1EC-491F-9EDE-AF782495B8BF}" type="BUBBLESIZE">
                      <a:rPr lang="en-US" baseline="0"/>
                      <a:pPr/>
                      <a:t>[ROZMIAR BĄBELKA]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0.22273777553989035"/>
                      <c:h val="0.13026916248955725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9884-4118-872C-7ADDE718BA35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0"/>
              </c:ext>
            </c:extLst>
          </c:dLbls>
          <c:xVal>
            <c:numRef>
              <c:f>Rysunki!$Z$123:$Z$126</c:f>
              <c:numCache>
                <c:formatCode>#,##0.00</c:formatCode>
                <c:ptCount val="4"/>
                <c:pt idx="0">
                  <c:v>75462571</c:v>
                </c:pt>
                <c:pt idx="1">
                  <c:v>99975551.920000002</c:v>
                </c:pt>
                <c:pt idx="2">
                  <c:v>6470322</c:v>
                </c:pt>
                <c:pt idx="3">
                  <c:v>14074844</c:v>
                </c:pt>
              </c:numCache>
            </c:numRef>
          </c:xVal>
          <c:yVal>
            <c:numRef>
              <c:f>Rysunki!$AA$123:$AA$126</c:f>
              <c:numCache>
                <c:formatCode>0%</c:formatCode>
                <c:ptCount val="4"/>
                <c:pt idx="0">
                  <c:v>1.8660000000000001</c:v>
                </c:pt>
                <c:pt idx="1">
                  <c:v>0.73899999999999999</c:v>
                </c:pt>
                <c:pt idx="2">
                  <c:v>0.80800000000000005</c:v>
                </c:pt>
                <c:pt idx="3">
                  <c:v>1.524</c:v>
                </c:pt>
              </c:numCache>
            </c:numRef>
          </c:yVal>
          <c:bubbleSize>
            <c:numRef>
              <c:f>Rysunki!$AB$123:$AB$126</c:f>
              <c:numCache>
                <c:formatCode>0%</c:formatCode>
                <c:ptCount val="4"/>
                <c:pt idx="0">
                  <c:v>0.38500000000000001</c:v>
                </c:pt>
                <c:pt idx="1">
                  <c:v>0.51</c:v>
                </c:pt>
                <c:pt idx="2">
                  <c:v>3.3000000000000002E-2</c:v>
                </c:pt>
                <c:pt idx="3">
                  <c:v>7.1999999999999995E-2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Rysunki!$W$123:$W$126</c15:f>
                <c15:dlblRangeCache>
                  <c:ptCount val="4"/>
                  <c:pt idx="0">
                    <c:v>Baranów</c:v>
                  </c:pt>
                  <c:pt idx="1">
                    <c:v>Kępno</c:v>
                  </c:pt>
                  <c:pt idx="2">
                    <c:v>Rychtal</c:v>
                  </c:pt>
                  <c:pt idx="3">
                    <c:v>Trzcinica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9884-4118-872C-7ADDE718BA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848383344"/>
        <c:axId val="993366096"/>
      </c:bubbleChart>
      <c:valAx>
        <c:axId val="848383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93366096"/>
        <c:crosses val="autoZero"/>
        <c:crossBetween val="midCat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</c:dispUnitsLbl>
        </c:dispUnits>
      </c:valAx>
      <c:valAx>
        <c:axId val="993366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483833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l-PL" sz="1400"/>
              <a:t>Zintegrowane Inwestycje Terytorialne Leszna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8.3738445737761041E-2"/>
          <c:y val="0.15474264705882354"/>
          <c:w val="0.86120663413668364"/>
          <c:h val="0.70039225335803612"/>
        </c:manualLayout>
      </c:layout>
      <c:bubbleChart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8158218641602301E-2"/>
                  <c:y val="0.12930764411027568"/>
                </c:manualLayout>
              </c:layout>
              <c:tx>
                <c:rich>
                  <a:bodyPr/>
                  <a:lstStyle/>
                  <a:p>
                    <a:fld id="{7D6232F0-7748-4DF7-96E0-6770EB9B3AA2}" type="CELLRANGE">
                      <a:rPr lang="en-US"/>
                      <a:pPr/>
                      <a:t>[ZAKRES KOMÓREK]</a:t>
                    </a:fld>
                    <a:r>
                      <a:rPr lang="en-US" baseline="0"/>
                      <a:t>; </a:t>
                    </a:r>
                    <a:fld id="{39E410EB-A80B-406B-97AB-BEA222DDE441}" type="XVALUE">
                      <a:rPr lang="en-US" baseline="0"/>
                      <a:pPr/>
                      <a:t>[WARTOŚĆ X]</a:t>
                    </a:fld>
                    <a:r>
                      <a:rPr lang="en-US" baseline="0"/>
                      <a:t>; </a:t>
                    </a:r>
                    <a:fld id="{A2395BBF-A9A9-4B81-AB00-182F36CCCD61}" type="YVALUE">
                      <a:rPr lang="en-US" baseline="0"/>
                      <a:pPr/>
                      <a:t>[WARTOŚĆ Y]</a:t>
                    </a:fld>
                    <a:r>
                      <a:rPr lang="en-US" baseline="0"/>
                      <a:t>; </a:t>
                    </a:r>
                    <a:fld id="{389FCAA7-FA17-4EEA-B3E3-6FEF7DF2C4BF}" type="BUBBLESIZE">
                      <a:rPr lang="en-US" baseline="0"/>
                      <a:pPr/>
                      <a:t>[ROZMIAR BĄBELKA]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0.25471159225690954"/>
                      <c:h val="0.13026916248955725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4797-4ED2-97FC-44DCA413CEDE}"/>
                </c:ext>
              </c:extLst>
            </c:dLbl>
            <c:dLbl>
              <c:idx val="1"/>
              <c:layout>
                <c:manualLayout>
                  <c:x val="-1.0657799037708403E-2"/>
                  <c:y val="-8.6204965538847142E-2"/>
                </c:manualLayout>
              </c:layout>
              <c:tx>
                <c:rich>
                  <a:bodyPr/>
                  <a:lstStyle/>
                  <a:p>
                    <a:fld id="{37383329-8EBB-4A74-9523-571BBCD7DA7E}" type="CELLRANGE">
                      <a:rPr lang="en-US"/>
                      <a:pPr/>
                      <a:t>[ZAKRES KOMÓREK]</a:t>
                    </a:fld>
                    <a:r>
                      <a:rPr lang="en-US" baseline="0"/>
                      <a:t>; </a:t>
                    </a:r>
                    <a:fld id="{5A5DC12F-6B31-4B40-86FF-749F6B325B0B}" type="XVALUE">
                      <a:rPr lang="en-US" baseline="0"/>
                      <a:pPr/>
                      <a:t>[WARTOŚĆ X]</a:t>
                    </a:fld>
                    <a:r>
                      <a:rPr lang="en-US" baseline="0"/>
                      <a:t>; </a:t>
                    </a:r>
                    <a:fld id="{54B60516-7C00-48B5-9C8C-854859B73A33}" type="YVALUE">
                      <a:rPr lang="en-US" baseline="0"/>
                      <a:pPr/>
                      <a:t>[WARTOŚĆ Y]</a:t>
                    </a:fld>
                    <a:r>
                      <a:rPr lang="en-US" baseline="0"/>
                      <a:t>; </a:t>
                    </a:r>
                    <a:fld id="{9BF7AB39-3E5B-41EF-8A82-22D5F134C026}" type="BUBBLESIZE">
                      <a:rPr lang="en-US" baseline="0"/>
                      <a:pPr/>
                      <a:t>[ROZMIAR BĄBELKA]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0.2689221774644735"/>
                      <c:h val="9.0482195071010851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4797-4ED2-97FC-44DCA413CEDE}"/>
                </c:ext>
              </c:extLst>
            </c:dLbl>
            <c:dLbl>
              <c:idx val="2"/>
              <c:layout>
                <c:manualLayout>
                  <c:x val="5.1513371377419667E-2"/>
                  <c:y val="-5.9680451127819549E-2"/>
                </c:manualLayout>
              </c:layout>
              <c:tx>
                <c:rich>
                  <a:bodyPr/>
                  <a:lstStyle/>
                  <a:p>
                    <a:fld id="{02F42D27-D5AA-4FD8-84BE-17015F23ED65}" type="CELLRANGE">
                      <a:rPr lang="en-US"/>
                      <a:pPr/>
                      <a:t>[ZAKRES KOMÓREK]</a:t>
                    </a:fld>
                    <a:r>
                      <a:rPr lang="en-US" baseline="0"/>
                      <a:t>; </a:t>
                    </a:r>
                    <a:fld id="{CCDF56F1-81EB-45FC-8337-C0D79F7BA446}" type="XVALUE">
                      <a:rPr lang="en-US" baseline="0"/>
                      <a:pPr/>
                      <a:t>[WARTOŚĆ X]</a:t>
                    </a:fld>
                    <a:r>
                      <a:rPr lang="en-US" baseline="0"/>
                      <a:t>; </a:t>
                    </a:r>
                    <a:fld id="{7D89816F-E56D-44DE-B081-E3F6C26D19B5}" type="YVALUE">
                      <a:rPr lang="en-US" baseline="0"/>
                      <a:pPr/>
                      <a:t>[WARTOŚĆ Y]</a:t>
                    </a:fld>
                    <a:r>
                      <a:rPr lang="en-US" baseline="0"/>
                      <a:t>; </a:t>
                    </a:r>
                    <a:fld id="{E3A0CE20-E5E1-4818-8E9B-EE2C9D0013CD}" type="BUBBLESIZE">
                      <a:rPr lang="en-US" baseline="0"/>
                      <a:pPr/>
                      <a:t>[ROZMIAR BĄBELKA]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0.29911071948081003"/>
                      <c:h val="0.1103756787802840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4797-4ED2-97FC-44DCA413CEDE}"/>
                </c:ext>
              </c:extLst>
            </c:dLbl>
            <c:dLbl>
              <c:idx val="3"/>
              <c:layout>
                <c:manualLayout>
                  <c:x val="-6.3947633434038254E-2"/>
                  <c:y val="0.13593880534670011"/>
                </c:manualLayout>
              </c:layout>
              <c:tx>
                <c:rich>
                  <a:bodyPr/>
                  <a:lstStyle/>
                  <a:p>
                    <a:fld id="{1A669557-665F-4042-8C54-63AAAC1BAA14}" type="CELLRANGE">
                      <a:rPr lang="en-US"/>
                      <a:pPr/>
                      <a:t>[ZAKRES KOMÓREK]</a:t>
                    </a:fld>
                    <a:r>
                      <a:rPr lang="en-US" baseline="0"/>
                      <a:t>; </a:t>
                    </a:r>
                    <a:fld id="{4FDEB465-0B11-41DA-B6D9-CFCCA7C6D3F8}" type="XVALUE">
                      <a:rPr lang="en-US" baseline="0"/>
                      <a:pPr/>
                      <a:t>[WARTOŚĆ X]</a:t>
                    </a:fld>
                    <a:r>
                      <a:rPr lang="en-US" baseline="0"/>
                      <a:t>; </a:t>
                    </a:r>
                    <a:fld id="{2FE338ED-23A1-418E-B062-BD8634D24F1F}" type="YVALUE">
                      <a:rPr lang="en-US" baseline="0"/>
                      <a:pPr/>
                      <a:t>[WARTOŚĆ Y]</a:t>
                    </a:fld>
                    <a:r>
                      <a:rPr lang="en-US" baseline="0"/>
                      <a:t>; </a:t>
                    </a:r>
                    <a:fld id="{CBF7C797-BFE2-434B-BB2B-021550CC8E33}" type="BUBBLESIZE">
                      <a:rPr lang="en-US" baseline="0"/>
                      <a:pPr/>
                      <a:t>[ROZMIAR BĄBELKA]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0.27424219536757305"/>
                      <c:h val="0.13026916248955725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4797-4ED2-97FC-44DCA413CEDE}"/>
                </c:ext>
              </c:extLst>
            </c:dLbl>
            <c:dLbl>
              <c:idx val="4"/>
              <c:layout>
                <c:manualLayout>
                  <c:x val="-7.1052926037820296E-3"/>
                  <c:y val="2.9840225563909775E-2"/>
                </c:manualLayout>
              </c:layout>
              <c:tx>
                <c:rich>
                  <a:bodyPr/>
                  <a:lstStyle/>
                  <a:p>
                    <a:fld id="{9D5472B3-BFAF-4330-B31C-733F11DF6BDD}" type="CELLRANGE">
                      <a:rPr lang="en-US"/>
                      <a:pPr/>
                      <a:t>[ZAKRES KOMÓREK]</a:t>
                    </a:fld>
                    <a:r>
                      <a:rPr lang="en-US" baseline="0"/>
                      <a:t>; </a:t>
                    </a:r>
                    <a:fld id="{4208EB8B-8818-4C8F-8A89-49A261FEF4D3}" type="XVALUE">
                      <a:rPr lang="en-US" baseline="0"/>
                      <a:pPr/>
                      <a:t>[WARTOŚĆ X]</a:t>
                    </a:fld>
                    <a:r>
                      <a:rPr lang="en-US" baseline="0"/>
                      <a:t>; </a:t>
                    </a:r>
                    <a:fld id="{20414CB2-7156-4E87-9520-70F6DB93B832}" type="YVALUE">
                      <a:rPr lang="en-US" baseline="0"/>
                      <a:pPr/>
                      <a:t>[WARTOŚĆ Y]</a:t>
                    </a:fld>
                    <a:r>
                      <a:rPr lang="en-US" baseline="0"/>
                      <a:t>; </a:t>
                    </a:r>
                    <a:fld id="{287A83B9-B7D4-4B43-A18B-7CD3912301E8}" type="BUBBLESIZE">
                      <a:rPr lang="en-US" baseline="0"/>
                      <a:pPr/>
                      <a:t>[ROZMIAR BĄBELKA]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0.29186443996866956"/>
                      <c:h val="0.13026916248955725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4797-4ED2-97FC-44DCA413CEDE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0"/>
              </c:ext>
            </c:extLst>
          </c:dLbls>
          <c:xVal>
            <c:numRef>
              <c:f>Rysunki!$AH$123:$AH$127</c:f>
              <c:numCache>
                <c:formatCode>#,##0.00</c:formatCode>
                <c:ptCount val="5"/>
                <c:pt idx="0">
                  <c:v>236146009.88999999</c:v>
                </c:pt>
                <c:pt idx="1">
                  <c:v>28166411</c:v>
                </c:pt>
                <c:pt idx="2">
                  <c:v>23912453</c:v>
                </c:pt>
                <c:pt idx="3">
                  <c:v>25934249</c:v>
                </c:pt>
                <c:pt idx="4">
                  <c:v>23973356.620000001</c:v>
                </c:pt>
              </c:numCache>
            </c:numRef>
          </c:xVal>
          <c:yVal>
            <c:numRef>
              <c:f>Rysunki!$AI$123:$AI$127</c:f>
              <c:numCache>
                <c:formatCode>0%</c:formatCode>
                <c:ptCount val="5"/>
                <c:pt idx="0">
                  <c:v>0.44700000000000001</c:v>
                </c:pt>
                <c:pt idx="1">
                  <c:v>1.242</c:v>
                </c:pt>
                <c:pt idx="2">
                  <c:v>0.86699999999999999</c:v>
                </c:pt>
                <c:pt idx="3">
                  <c:v>0.57099999999999995</c:v>
                </c:pt>
                <c:pt idx="4">
                  <c:v>0.76500000000000001</c:v>
                </c:pt>
              </c:numCache>
            </c:numRef>
          </c:yVal>
          <c:bubbleSize>
            <c:numRef>
              <c:f>Rysunki!$AJ$123:$AJ$127</c:f>
              <c:numCache>
                <c:formatCode>0%</c:formatCode>
                <c:ptCount val="5"/>
                <c:pt idx="0">
                  <c:v>0.69799999999999995</c:v>
                </c:pt>
                <c:pt idx="1">
                  <c:v>8.3000000000000004E-2</c:v>
                </c:pt>
                <c:pt idx="2">
                  <c:v>7.0999999999999994E-2</c:v>
                </c:pt>
                <c:pt idx="3">
                  <c:v>7.6999999999999999E-2</c:v>
                </c:pt>
                <c:pt idx="4">
                  <c:v>7.0999999999999994E-2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Rysunki!$AE$123:$AE$127</c15:f>
                <c15:dlblRangeCache>
                  <c:ptCount val="5"/>
                  <c:pt idx="0">
                    <c:v>Leszno</c:v>
                  </c:pt>
                  <c:pt idx="1">
                    <c:v>Lipno</c:v>
                  </c:pt>
                  <c:pt idx="2">
                    <c:v>Osieczna</c:v>
                  </c:pt>
                  <c:pt idx="3">
                    <c:v>Rydzyna</c:v>
                  </c:pt>
                  <c:pt idx="4">
                    <c:v>Święciechowa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4797-4ED2-97FC-44DCA413CE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848383344"/>
        <c:axId val="993366096"/>
      </c:bubbleChart>
      <c:valAx>
        <c:axId val="848383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93366096"/>
        <c:crosses val="autoZero"/>
        <c:crossBetween val="midCat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</c:dispUnitsLbl>
        </c:dispUnits>
      </c:valAx>
      <c:valAx>
        <c:axId val="993366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483833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l-PL" sz="1400"/>
              <a:t>Partnerstwo "Południe Wielkopolski Działa Wspólnie"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8.3738445737761041E-2"/>
          <c:y val="0.15474264705882354"/>
          <c:w val="0.86120663413668364"/>
          <c:h val="0.70039225335803612"/>
        </c:manualLayout>
      </c:layout>
      <c:bubbleChart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25400"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EF5DD7C-CE1F-4CE8-B3CE-9045C1D68ABC}" type="CELLRANGE">
                      <a:rPr lang="en-US"/>
                      <a:pPr/>
                      <a:t>[ZAKRES KOMÓREK]</a:t>
                    </a:fld>
                    <a:r>
                      <a:rPr lang="en-US" baseline="0"/>
                      <a:t>; </a:t>
                    </a:r>
                    <a:fld id="{37D47C87-4E64-4144-9A3A-35D24D83AC53}" type="XVALUE">
                      <a:rPr lang="en-US" baseline="0"/>
                      <a:pPr/>
                      <a:t>[WARTOŚĆ X]</a:t>
                    </a:fld>
                    <a:r>
                      <a:rPr lang="en-US" baseline="0"/>
                      <a:t>; </a:t>
                    </a:r>
                    <a:fld id="{E2F60A36-8BFA-482F-82B0-8D6555D33C74}" type="YVALUE">
                      <a:rPr lang="en-US" baseline="0"/>
                      <a:pPr/>
                      <a:t>[WARTOŚĆ Y]</a:t>
                    </a:fld>
                    <a:r>
                      <a:rPr lang="en-US" baseline="0"/>
                      <a:t>; </a:t>
                    </a:r>
                    <a:fld id="{D05A588F-7B87-43AB-8AFE-ECE549CFD164}" type="BUBBLESIZE">
                      <a:rPr lang="en-US" baseline="0"/>
                      <a:pPr/>
                      <a:t>[ROZMIAR BĄBELKA]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9750-40C6-9665-D3C180D4D9B2}"/>
                </c:ext>
              </c:extLst>
            </c:dLbl>
            <c:dLbl>
              <c:idx val="1"/>
              <c:layout>
                <c:manualLayout>
                  <c:x val="4.6197767528725425E-2"/>
                  <c:y val="-5.9680451127819487E-2"/>
                </c:manualLayout>
              </c:layout>
              <c:tx>
                <c:rich>
                  <a:bodyPr/>
                  <a:lstStyle/>
                  <a:p>
                    <a:fld id="{2C9ACACD-5EB3-42C0-B154-4AF974E248FD}" type="CELLRANGE">
                      <a:rPr lang="en-US"/>
                      <a:pPr/>
                      <a:t>[ZAKRES KOMÓREK]</a:t>
                    </a:fld>
                    <a:r>
                      <a:rPr lang="en-US" baseline="0"/>
                      <a:t>; </a:t>
                    </a:r>
                    <a:fld id="{25A7EC1A-B608-4FAB-B0FA-5F66FE1A9736}" type="XVALUE">
                      <a:rPr lang="en-US" baseline="0"/>
                      <a:pPr/>
                      <a:t>[WARTOŚĆ X]</a:t>
                    </a:fld>
                    <a:r>
                      <a:rPr lang="en-US" baseline="0"/>
                      <a:t>; </a:t>
                    </a:r>
                    <a:fld id="{F874CC9D-9771-4E88-AA48-6060207035A5}" type="YVALUE">
                      <a:rPr lang="en-US" baseline="0"/>
                      <a:pPr/>
                      <a:t>[WARTOŚĆ Y]</a:t>
                    </a:fld>
                    <a:r>
                      <a:rPr lang="en-US" baseline="0"/>
                      <a:t>; </a:t>
                    </a:r>
                    <a:fld id="{A6917ADA-0462-4C65-B6DF-249BF72CCF0A}" type="BUBBLESIZE">
                      <a:rPr lang="en-US" baseline="0"/>
                      <a:pPr/>
                      <a:t>[ROZMIAR BĄBELKA]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9750-40C6-9665-D3C180D4D9B2}"/>
                </c:ext>
              </c:extLst>
            </c:dLbl>
            <c:dLbl>
              <c:idx val="2"/>
              <c:layout>
                <c:manualLayout>
                  <c:x val="4.8915283265709271E-2"/>
                  <c:y val="7.9573934837092616E-2"/>
                </c:manualLayout>
              </c:layout>
              <c:tx>
                <c:rich>
                  <a:bodyPr/>
                  <a:lstStyle/>
                  <a:p>
                    <a:fld id="{8D8065AA-1E6C-40ED-A466-7232748DC9C3}" type="CELLRANGE">
                      <a:rPr lang="en-US"/>
                      <a:pPr/>
                      <a:t>[ZAKRES KOMÓREK]</a:t>
                    </a:fld>
                    <a:r>
                      <a:rPr lang="en-US" baseline="0"/>
                      <a:t>; </a:t>
                    </a:r>
                    <a:fld id="{2B08E5BE-1C46-421C-BAA0-9BDA09767E86}" type="XVALUE">
                      <a:rPr lang="en-US" baseline="0"/>
                      <a:pPr/>
                      <a:t>[WARTOŚĆ X]</a:t>
                    </a:fld>
                    <a:r>
                      <a:rPr lang="en-US" baseline="0"/>
                      <a:t>; </a:t>
                    </a:r>
                    <a:fld id="{02E757FD-D7FC-4235-9307-2E96F021D0DB}" type="YVALUE">
                      <a:rPr lang="en-US" baseline="0"/>
                      <a:pPr/>
                      <a:t>[WARTOŚĆ Y]</a:t>
                    </a:fld>
                    <a:r>
                      <a:rPr lang="en-US" baseline="0"/>
                      <a:t>; </a:t>
                    </a:r>
                    <a:fld id="{3E8589B3-04A8-4CFA-822F-21A317FBAF36}" type="BUBBLESIZE">
                      <a:rPr lang="en-US" baseline="0"/>
                      <a:pPr/>
                      <a:t>[ROZMIAR BĄBELKA]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9750-40C6-9665-D3C180D4D9B2}"/>
                </c:ext>
              </c:extLst>
            </c:dLbl>
            <c:dLbl>
              <c:idx val="3"/>
              <c:layout>
                <c:manualLayout>
                  <c:x val="2.7176227257923913E-3"/>
                  <c:y val="-4.9733709273183019E-2"/>
                </c:manualLayout>
              </c:layout>
              <c:tx>
                <c:rich>
                  <a:bodyPr/>
                  <a:lstStyle/>
                  <a:p>
                    <a:fld id="{B31D8D5C-281F-425E-A49A-87DD3216BCF3}" type="CELLRANGE">
                      <a:rPr lang="en-US"/>
                      <a:pPr/>
                      <a:t>[ZAKRES KOMÓREK]</a:t>
                    </a:fld>
                    <a:r>
                      <a:rPr lang="en-US" baseline="0"/>
                      <a:t>; </a:t>
                    </a:r>
                    <a:fld id="{F0E71EE0-A228-45BA-9A7D-4F80AA1837E2}" type="XVALUE">
                      <a:rPr lang="en-US" baseline="0"/>
                      <a:pPr/>
                      <a:t>[WARTOŚĆ X]</a:t>
                    </a:fld>
                    <a:r>
                      <a:rPr lang="en-US" baseline="0"/>
                      <a:t>; </a:t>
                    </a:r>
                    <a:fld id="{68AC2ADC-DF2A-4E6D-A5BD-E4599F83BF76}" type="YVALUE">
                      <a:rPr lang="en-US" baseline="0"/>
                      <a:pPr/>
                      <a:t>[WARTOŚĆ Y]</a:t>
                    </a:fld>
                    <a:r>
                      <a:rPr lang="en-US" baseline="0"/>
                      <a:t>; </a:t>
                    </a:r>
                    <a:fld id="{F99FE217-6579-4AF8-AED4-B55677680359}" type="BUBBLESIZE">
                      <a:rPr lang="en-US" baseline="0"/>
                      <a:pPr/>
                      <a:t>[ROZMIAR BĄBELKA]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0.31525900064749623"/>
                      <c:h val="0.13026916248955725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9750-40C6-9665-D3C180D4D9B2}"/>
                </c:ext>
              </c:extLst>
            </c:dLbl>
            <c:dLbl>
              <c:idx val="4"/>
              <c:layout>
                <c:manualLayout>
                  <c:x val="-0.32881940417504568"/>
                  <c:y val="-0.10278299916457817"/>
                </c:manualLayout>
              </c:layout>
              <c:tx>
                <c:rich>
                  <a:bodyPr/>
                  <a:lstStyle/>
                  <a:p>
                    <a:fld id="{49D2822C-8D69-4975-9901-3A6D27EFDE75}" type="CELLRANGE">
                      <a:rPr lang="en-US"/>
                      <a:pPr/>
                      <a:t>[ZAKRES KOMÓREK]</a:t>
                    </a:fld>
                    <a:r>
                      <a:rPr lang="en-US" baseline="0"/>
                      <a:t>; </a:t>
                    </a:r>
                    <a:fld id="{D2367C66-3E65-4EA4-AE43-A9CAFE3437B4}" type="XVALUE">
                      <a:rPr lang="en-US" baseline="0"/>
                      <a:pPr/>
                      <a:t>[WARTOŚĆ X]</a:t>
                    </a:fld>
                    <a:r>
                      <a:rPr lang="en-US" baseline="0"/>
                      <a:t>; </a:t>
                    </a:r>
                    <a:fld id="{F561046B-7B87-4570-8E83-30F424B30404}" type="YVALUE">
                      <a:rPr lang="en-US" baseline="0"/>
                      <a:pPr/>
                      <a:t>[WARTOŚĆ Y]</a:t>
                    </a:fld>
                    <a:r>
                      <a:rPr lang="en-US" baseline="0"/>
                      <a:t>; </a:t>
                    </a:r>
                    <a:fld id="{3B5A3F2E-35E3-4E9D-A6C2-BBBCB6312A11}" type="BUBBLESIZE">
                      <a:rPr lang="en-US" baseline="0"/>
                      <a:pPr/>
                      <a:t>[ROZMIAR BĄBELKA]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9750-40C6-9665-D3C180D4D9B2}"/>
                </c:ext>
              </c:extLst>
            </c:dLbl>
            <c:dLbl>
              <c:idx val="5"/>
              <c:layout>
                <c:manualLayout>
                  <c:x val="-0.15761591274506326"/>
                  <c:y val="0.1160453216374269"/>
                </c:manualLayout>
              </c:layout>
              <c:tx>
                <c:rich>
                  <a:bodyPr/>
                  <a:lstStyle/>
                  <a:p>
                    <a:fld id="{262B280C-E3A2-4A46-A229-5E4B11F8994B}" type="CELLRANGE">
                      <a:rPr lang="en-US"/>
                      <a:pPr/>
                      <a:t>[ZAKRES KOMÓREK]</a:t>
                    </a:fld>
                    <a:r>
                      <a:rPr lang="en-US" baseline="0"/>
                      <a:t>; </a:t>
                    </a:r>
                    <a:fld id="{E5C8B46C-CA0D-430B-99F7-B94E52550332}" type="XVALUE">
                      <a:rPr lang="en-US" baseline="0"/>
                      <a:pPr/>
                      <a:t>[WARTOŚĆ X]</a:t>
                    </a:fld>
                    <a:r>
                      <a:rPr lang="en-US" baseline="0"/>
                      <a:t>; </a:t>
                    </a:r>
                    <a:fld id="{F7A2D3EE-812E-4FE9-8C2B-077E7CAA20C9}" type="YVALUE">
                      <a:rPr lang="en-US" baseline="0"/>
                      <a:pPr/>
                      <a:t>[WARTOŚĆ Y]</a:t>
                    </a:fld>
                    <a:r>
                      <a:rPr lang="en-US" baseline="0"/>
                      <a:t>; </a:t>
                    </a:r>
                    <a:fld id="{D4FE9424-A1FE-4B08-A9A9-86982467B62D}" type="BUBBLESIZE">
                      <a:rPr lang="en-US" baseline="0"/>
                      <a:pPr/>
                      <a:t>[ROZMIAR BĄBELKA]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9750-40C6-9665-D3C180D4D9B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39FA04B-D63F-41AF-B484-3D0E679354DB}" type="CELLRANGE">
                      <a:rPr lang="en-US"/>
                      <a:pPr/>
                      <a:t>[ZAKRES KOMÓREK]</a:t>
                    </a:fld>
                    <a:r>
                      <a:rPr lang="en-US" baseline="0"/>
                      <a:t>; </a:t>
                    </a:r>
                    <a:fld id="{B6C53EB2-6C0D-4EB3-A82B-E873DA5DF505}" type="XVALUE">
                      <a:rPr lang="en-US" baseline="0"/>
                      <a:pPr/>
                      <a:t>[WARTOŚĆ X]</a:t>
                    </a:fld>
                    <a:r>
                      <a:rPr lang="en-US" baseline="0"/>
                      <a:t>; </a:t>
                    </a:r>
                    <a:fld id="{73B2E5B5-B6B1-4F42-AD1D-5E11638F3195}" type="YVALUE">
                      <a:rPr lang="en-US" baseline="0"/>
                      <a:pPr/>
                      <a:t>[WARTOŚĆ Y]</a:t>
                    </a:fld>
                    <a:r>
                      <a:rPr lang="en-US" baseline="0"/>
                      <a:t>; </a:t>
                    </a:r>
                    <a:fld id="{263E20B6-5E28-4F6B-AC5C-BCA0E6E675C4}" type="BUBBLESIZE">
                      <a:rPr lang="en-US" baseline="0"/>
                      <a:pPr/>
                      <a:t>[ROZMIAR BĄBELKA]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9750-40C6-9665-D3C180D4D9B2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0"/>
              </c:ext>
            </c:extLst>
          </c:dLbls>
          <c:xVal>
            <c:numRef>
              <c:f>Rysunki!$AX$123:$AX$129</c:f>
              <c:numCache>
                <c:formatCode>#,##0.00</c:formatCode>
                <c:ptCount val="7"/>
                <c:pt idx="0">
                  <c:v>8731340</c:v>
                </c:pt>
                <c:pt idx="1">
                  <c:v>8020226</c:v>
                </c:pt>
                <c:pt idx="2">
                  <c:v>16347601</c:v>
                </c:pt>
                <c:pt idx="3">
                  <c:v>19626730</c:v>
                </c:pt>
                <c:pt idx="4">
                  <c:v>9776177</c:v>
                </c:pt>
                <c:pt idx="5">
                  <c:v>11993588</c:v>
                </c:pt>
                <c:pt idx="6">
                  <c:v>67150075</c:v>
                </c:pt>
              </c:numCache>
            </c:numRef>
          </c:xVal>
          <c:yVal>
            <c:numRef>
              <c:f>Rysunki!$AY$123:$AY$129</c:f>
              <c:numCache>
                <c:formatCode>0%</c:formatCode>
                <c:ptCount val="7"/>
                <c:pt idx="0">
                  <c:v>2.456</c:v>
                </c:pt>
                <c:pt idx="1">
                  <c:v>0.65500000000000003</c:v>
                </c:pt>
                <c:pt idx="2">
                  <c:v>0.42399999999999999</c:v>
                </c:pt>
                <c:pt idx="3">
                  <c:v>1.476</c:v>
                </c:pt>
                <c:pt idx="4">
                  <c:v>0.755</c:v>
                </c:pt>
                <c:pt idx="5">
                  <c:v>0.58299999999999996</c:v>
                </c:pt>
                <c:pt idx="6">
                  <c:v>0.39900000000000002</c:v>
                </c:pt>
              </c:numCache>
            </c:numRef>
          </c:yVal>
          <c:bubbleSize>
            <c:numRef>
              <c:f>Rysunki!$AZ$123:$AZ$129</c:f>
              <c:numCache>
                <c:formatCode>0%</c:formatCode>
                <c:ptCount val="7"/>
                <c:pt idx="0">
                  <c:v>6.2E-2</c:v>
                </c:pt>
                <c:pt idx="1">
                  <c:v>5.7000000000000002E-2</c:v>
                </c:pt>
                <c:pt idx="2">
                  <c:v>0.115</c:v>
                </c:pt>
                <c:pt idx="3">
                  <c:v>0.13900000000000001</c:v>
                </c:pt>
                <c:pt idx="4">
                  <c:v>6.9000000000000006E-2</c:v>
                </c:pt>
                <c:pt idx="5">
                  <c:v>8.5000000000000006E-2</c:v>
                </c:pt>
                <c:pt idx="6">
                  <c:v>0.47399999999999998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Rysunki!$AU$123:$AU$129</c15:f>
                <c15:dlblRangeCache>
                  <c:ptCount val="7"/>
                  <c:pt idx="0">
                    <c:v>Czajków</c:v>
                  </c:pt>
                  <c:pt idx="1">
                    <c:v>Doruchów</c:v>
                  </c:pt>
                  <c:pt idx="2">
                    <c:v>Grabów nad Prosną</c:v>
                  </c:pt>
                  <c:pt idx="3">
                    <c:v>Kobyla Góra</c:v>
                  </c:pt>
                  <c:pt idx="4">
                    <c:v>Kraszewice</c:v>
                  </c:pt>
                  <c:pt idx="5">
                    <c:v>Mikstat</c:v>
                  </c:pt>
                  <c:pt idx="6">
                    <c:v>Ostrzeszów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9750-40C6-9665-D3C180D4D9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848383344"/>
        <c:axId val="993366096"/>
      </c:bubbleChart>
      <c:valAx>
        <c:axId val="848383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93366096"/>
        <c:crosses val="autoZero"/>
        <c:crossBetween val="midCat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</c:dispUnitsLbl>
        </c:dispUnits>
      </c:valAx>
      <c:valAx>
        <c:axId val="993366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483833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l-PL" sz="1400"/>
              <a:t>ZIT Gniezna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4.7097193020047105E-2"/>
          <c:y val="8.8430973266499582E-2"/>
          <c:w val="0.9048132782469086"/>
          <c:h val="0.85953999582289053"/>
        </c:manualLayout>
      </c:layout>
      <c:bubbleChart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05164558588748E-2"/>
                  <c:y val="6.9627192982456024E-2"/>
                </c:manualLayout>
              </c:layout>
              <c:tx>
                <c:rich>
                  <a:bodyPr/>
                  <a:lstStyle/>
                  <a:p>
                    <a:fld id="{D7E7B144-F207-4D45-9127-1B762E12DA02}" type="CELLRANGE">
                      <a:rPr lang="en-US"/>
                      <a:pPr/>
                      <a:t>[ZAKRES KOMÓREK]</a:t>
                    </a:fld>
                    <a:r>
                      <a:rPr lang="en-US" baseline="0"/>
                      <a:t>; </a:t>
                    </a:r>
                    <a:fld id="{CA32ECC7-7506-4E5B-B196-97C1C1FAE07A}" type="XVALUE">
                      <a:rPr lang="en-US" baseline="0"/>
                      <a:pPr/>
                      <a:t>[WARTOŚĆ X]</a:t>
                    </a:fld>
                    <a:r>
                      <a:rPr lang="en-US" baseline="0"/>
                      <a:t>; </a:t>
                    </a:r>
                    <a:fld id="{62955B4E-E3C0-4203-AA6F-5A83936A936E}" type="YVALUE">
                      <a:rPr lang="en-US" baseline="0"/>
                      <a:pPr/>
                      <a:t>[WARTOŚĆ Y]</a:t>
                    </a:fld>
                    <a:r>
                      <a:rPr lang="en-US" baseline="0"/>
                      <a:t>; </a:t>
                    </a:r>
                    <a:fld id="{321045FD-CD81-4337-A837-3EE2E1E9BBE2}" type="BUBBLESIZE">
                      <a:rPr lang="en-US" baseline="0"/>
                      <a:pPr/>
                      <a:t>[ROZMIAR BĄBELKA]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40D1-485C-B0DB-E1635CE8D34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4F2B337-6CD7-44C3-A153-C2B8D0A1C6E6}" type="CELLRANGE">
                      <a:rPr lang="en-US"/>
                      <a:pPr/>
                      <a:t>[ZAKRES KOMÓREK]</a:t>
                    </a:fld>
                    <a:r>
                      <a:rPr lang="en-US" baseline="0"/>
                      <a:t>; </a:t>
                    </a:r>
                    <a:fld id="{10E810F3-207D-4B9C-8841-158323930A90}" type="XVALUE">
                      <a:rPr lang="en-US" baseline="0"/>
                      <a:pPr/>
                      <a:t>[WARTOŚĆ X]</a:t>
                    </a:fld>
                    <a:r>
                      <a:rPr lang="en-US" baseline="0"/>
                      <a:t>; </a:t>
                    </a:r>
                    <a:fld id="{86759284-D794-4FCD-A9F2-598774043B28}" type="YVALUE">
                      <a:rPr lang="en-US" baseline="0"/>
                      <a:pPr/>
                      <a:t>[WARTOŚĆ Y]</a:t>
                    </a:fld>
                    <a:r>
                      <a:rPr lang="en-US" baseline="0"/>
                      <a:t>; </a:t>
                    </a:r>
                    <a:fld id="{F4C464AD-9C3A-48CE-A838-1CBCF2F3A8FC}" type="BUBBLESIZE">
                      <a:rPr lang="en-US" baseline="0"/>
                      <a:pPr/>
                      <a:t>[ROZMIAR BĄBELKA]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40D1-485C-B0DB-E1635CE8D342}"/>
                </c:ext>
              </c:extLst>
            </c:dLbl>
            <c:dLbl>
              <c:idx val="2"/>
              <c:layout>
                <c:manualLayout>
                  <c:x val="-2.5211012683047599E-3"/>
                  <c:y val="-7.9573934837092727E-2"/>
                </c:manualLayout>
              </c:layout>
              <c:tx>
                <c:rich>
                  <a:bodyPr/>
                  <a:lstStyle/>
                  <a:p>
                    <a:fld id="{2954A3C2-1486-4AEA-9275-873F1953B759}" type="CELLRANGE">
                      <a:rPr lang="en-US"/>
                      <a:pPr/>
                      <a:t>[ZAKRES KOMÓREK]</a:t>
                    </a:fld>
                    <a:r>
                      <a:rPr lang="en-US" baseline="0"/>
                      <a:t>; </a:t>
                    </a:r>
                    <a:fld id="{3FF8A068-D39B-4AF5-8371-C3FD72DF0CCA}" type="XVALUE">
                      <a:rPr lang="en-US" baseline="0"/>
                      <a:pPr/>
                      <a:t>[WARTOŚĆ X]</a:t>
                    </a:fld>
                    <a:r>
                      <a:rPr lang="en-US" baseline="0"/>
                      <a:t>; </a:t>
                    </a:r>
                    <a:fld id="{E21ABD78-9007-49B9-947C-E63A3B21BCDE}" type="YVALUE">
                      <a:rPr lang="en-US" baseline="0"/>
                      <a:pPr/>
                      <a:t>[WARTOŚĆ Y]</a:t>
                    </a:fld>
                    <a:r>
                      <a:rPr lang="en-US" baseline="0"/>
                      <a:t>; </a:t>
                    </a:r>
                    <a:fld id="{ACA2B4E2-C732-45CB-89C7-9CBA4D31FB4A}" type="BUBBLESIZE">
                      <a:rPr lang="en-US" baseline="0"/>
                      <a:pPr/>
                      <a:t>[ROZMIAR BĄBELKA]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0.18311191830488688"/>
                      <c:h val="0.1103756787802840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40D1-485C-B0DB-E1635CE8D34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684F22E-CFB7-44CF-9263-AC46C7CA587A}" type="CELLRANGE">
                      <a:rPr lang="en-US"/>
                      <a:pPr/>
                      <a:t>[ZAKRES KOMÓREK]</a:t>
                    </a:fld>
                    <a:r>
                      <a:rPr lang="en-US" baseline="0"/>
                      <a:t>; </a:t>
                    </a:r>
                    <a:fld id="{92D8FCBB-03DA-4BCE-A3A5-BABB1AF3B0CF}" type="XVALUE">
                      <a:rPr lang="en-US" baseline="0"/>
                      <a:pPr/>
                      <a:t>[WARTOŚĆ X]</a:t>
                    </a:fld>
                    <a:r>
                      <a:rPr lang="en-US" baseline="0"/>
                      <a:t>; </a:t>
                    </a:r>
                    <a:fld id="{B7A6A1A2-194D-404F-B4C4-7BA687AB4B0D}" type="YVALUE">
                      <a:rPr lang="en-US" baseline="0"/>
                      <a:pPr/>
                      <a:t>[WARTOŚĆ Y]</a:t>
                    </a:fld>
                    <a:r>
                      <a:rPr lang="en-US" baseline="0"/>
                      <a:t>; </a:t>
                    </a:r>
                    <a:fld id="{360C8F5A-8A15-4B5A-8786-2D476732196F}" type="BUBBLESIZE">
                      <a:rPr lang="en-US" baseline="0"/>
                      <a:pPr/>
                      <a:t>[ROZMIAR BĄBELKA]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40D1-485C-B0DB-E1635CE8D34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BA58674-CD46-4199-A834-CCC968769DB6}" type="CELLRANGE">
                      <a:rPr lang="en-US"/>
                      <a:pPr/>
                      <a:t>[ZAKRES KOMÓREK]</a:t>
                    </a:fld>
                    <a:r>
                      <a:rPr lang="en-US" baseline="0"/>
                      <a:t>; </a:t>
                    </a:r>
                    <a:fld id="{2741D791-C000-464D-B220-E7DC2BFED19F}" type="XVALUE">
                      <a:rPr lang="en-US" baseline="0"/>
                      <a:pPr/>
                      <a:t>[WARTOŚĆ X]</a:t>
                    </a:fld>
                    <a:r>
                      <a:rPr lang="en-US" baseline="0"/>
                      <a:t>; </a:t>
                    </a:r>
                    <a:fld id="{E21A27EC-D5DB-4FB4-BCE5-722C8DCF6F29}" type="YVALUE">
                      <a:rPr lang="en-US" baseline="0"/>
                      <a:pPr/>
                      <a:t>[WARTOŚĆ Y]</a:t>
                    </a:fld>
                    <a:r>
                      <a:rPr lang="en-US" baseline="0"/>
                      <a:t>; </a:t>
                    </a:r>
                    <a:fld id="{30F8DF83-2953-4E31-9E27-B3954487D930}" type="BUBBLESIZE">
                      <a:rPr lang="en-US" baseline="0"/>
                      <a:pPr/>
                      <a:t>[ROZMIAR BĄBELKA]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40D1-485C-B0DB-E1635CE8D34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E57B50F-1D3B-4EAC-BCED-E7B8445D0424}" type="CELLRANGE">
                      <a:rPr lang="en-US"/>
                      <a:pPr/>
                      <a:t>[ZAKRES KOMÓREK]</a:t>
                    </a:fld>
                    <a:r>
                      <a:rPr lang="en-US" baseline="0"/>
                      <a:t>; </a:t>
                    </a:r>
                    <a:fld id="{A37D820E-5260-4918-8CC2-55322859646F}" type="XVALUE">
                      <a:rPr lang="en-US" baseline="0"/>
                      <a:pPr/>
                      <a:t>[WARTOŚĆ X]</a:t>
                    </a:fld>
                    <a:r>
                      <a:rPr lang="en-US" baseline="0"/>
                      <a:t>; </a:t>
                    </a:r>
                    <a:fld id="{B402941C-317D-46FD-8539-494243DE4015}" type="YVALUE">
                      <a:rPr lang="en-US" baseline="0"/>
                      <a:pPr/>
                      <a:t>[WARTOŚĆ Y]</a:t>
                    </a:fld>
                    <a:r>
                      <a:rPr lang="en-US" baseline="0"/>
                      <a:t>; </a:t>
                    </a:r>
                    <a:fld id="{8AC3DFE2-2BB2-4A3C-9264-5C9800D06B20}" type="BUBBLESIZE">
                      <a:rPr lang="en-US" baseline="0"/>
                      <a:pPr/>
                      <a:t>[ROZMIAR BĄBELKA]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40D1-485C-B0DB-E1635CE8D342}"/>
                </c:ext>
              </c:extLst>
            </c:dLbl>
            <c:dLbl>
              <c:idx val="6"/>
              <c:layout>
                <c:manualLayout>
                  <c:x val="-1.4654027422468558E-2"/>
                  <c:y val="-0.10278312969924813"/>
                </c:manualLayout>
              </c:layout>
              <c:tx>
                <c:rich>
                  <a:bodyPr/>
                  <a:lstStyle/>
                  <a:p>
                    <a:fld id="{AF1913A0-8604-4710-B285-B98AEF4EDA4F}" type="CELLRANGE">
                      <a:rPr lang="en-US"/>
                      <a:pPr/>
                      <a:t>[ZAKRES KOMÓREK]</a:t>
                    </a:fld>
                    <a:r>
                      <a:rPr lang="en-US" baseline="0"/>
                      <a:t>; </a:t>
                    </a:r>
                    <a:fld id="{0D3CA245-4FCC-43D1-8BA2-47ADBE9C4B17}" type="XVALUE">
                      <a:rPr lang="en-US" baseline="0"/>
                      <a:pPr/>
                      <a:t>[WARTOŚĆ X]</a:t>
                    </a:fld>
                    <a:r>
                      <a:rPr lang="en-US" baseline="0"/>
                      <a:t>; </a:t>
                    </a:r>
                    <a:fld id="{BADA5B73-8C50-443A-8E28-5883AA7644BA}" type="YVALUE">
                      <a:rPr lang="en-US" baseline="0"/>
                      <a:pPr/>
                      <a:t>[WARTOŚĆ Y]</a:t>
                    </a:fld>
                    <a:r>
                      <a:rPr lang="en-US" baseline="0"/>
                      <a:t>; </a:t>
                    </a:r>
                    <a:fld id="{FAEF79F9-2ADB-46F2-9314-F5FA49986424}" type="BUBBLESIZE">
                      <a:rPr lang="en-US" baseline="0"/>
                      <a:pPr/>
                      <a:t>[ROZMIAR BĄBELKA]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layout>
                    <c:manualLayout>
                      <c:w val="0.20052400106883372"/>
                      <c:h val="9.0482195071010851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40D1-485C-B0DB-E1635CE8D342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1451F4D6-D25C-4968-A946-0DFD98288172}" type="CELLRANGE">
                      <a:rPr lang="en-US"/>
                      <a:pPr/>
                      <a:t>[ZAKRES KOMÓREK]</a:t>
                    </a:fld>
                    <a:r>
                      <a:rPr lang="en-US" baseline="0"/>
                      <a:t>; </a:t>
                    </a:r>
                    <a:fld id="{3E6579E1-65B2-4DAE-BC50-7977B22A757E}" type="XVALUE">
                      <a:rPr lang="en-US" baseline="0"/>
                      <a:pPr/>
                      <a:t>[WARTOŚĆ X]</a:t>
                    </a:fld>
                    <a:r>
                      <a:rPr lang="en-US" baseline="0"/>
                      <a:t>; </a:t>
                    </a:r>
                    <a:fld id="{212A2AF4-9EF2-4B4B-B0B3-CD612F2BDA04}" type="YVALUE">
                      <a:rPr lang="en-US" baseline="0"/>
                      <a:pPr/>
                      <a:t>[WARTOŚĆ Y]</a:t>
                    </a:fld>
                    <a:r>
                      <a:rPr lang="en-US" baseline="0"/>
                      <a:t>; </a:t>
                    </a:r>
                    <a:fld id="{B89F17F9-66EC-4F6A-9AAB-65DC59CA07A7}" type="BUBBLESIZE">
                      <a:rPr lang="en-US" baseline="0"/>
                      <a:pPr/>
                      <a:t>[ROZMIAR BĄBELKA]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40D1-485C-B0DB-E1635CE8D342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3B692BC1-F7B3-4C28-8FB5-166310550826}" type="CELLRANGE">
                      <a:rPr lang="en-US"/>
                      <a:pPr/>
                      <a:t>[ZAKRES KOMÓREK]</a:t>
                    </a:fld>
                    <a:r>
                      <a:rPr lang="en-US" baseline="0"/>
                      <a:t>; </a:t>
                    </a:r>
                    <a:fld id="{A4CC259D-F2CB-4762-B745-3878E2939F0A}" type="XVALUE">
                      <a:rPr lang="en-US" baseline="0"/>
                      <a:pPr/>
                      <a:t>[WARTOŚĆ X]</a:t>
                    </a:fld>
                    <a:r>
                      <a:rPr lang="en-US" baseline="0"/>
                      <a:t>; </a:t>
                    </a:r>
                    <a:fld id="{620641DF-A26D-4B3D-9015-E0E21FE15CD7}" type="YVALUE">
                      <a:rPr lang="en-US" baseline="0"/>
                      <a:pPr/>
                      <a:t>[WARTOŚĆ Y]</a:t>
                    </a:fld>
                    <a:r>
                      <a:rPr lang="en-US" baseline="0"/>
                      <a:t>; </a:t>
                    </a:r>
                    <a:fld id="{F1FA6782-BCF6-4713-AB35-3B2C59958D96}" type="BUBBLESIZE">
                      <a:rPr lang="en-US" baseline="0"/>
                      <a:pPr/>
                      <a:t>[ROZMIAR BĄBELKA]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40D1-485C-B0DB-E1635CE8D342}"/>
                </c:ext>
              </c:extLst>
            </c:dLbl>
            <c:dLbl>
              <c:idx val="9"/>
              <c:layout>
                <c:manualLayout>
                  <c:x val="1.5876371321572901E-3"/>
                  <c:y val="-3.6471386800334168E-2"/>
                </c:manualLayout>
              </c:layout>
              <c:tx>
                <c:rich>
                  <a:bodyPr/>
                  <a:lstStyle/>
                  <a:p>
                    <a:fld id="{52BB864F-CBCC-466C-88F6-ED3A7B804CB5}" type="CELLRANGE">
                      <a:rPr lang="en-US"/>
                      <a:pPr/>
                      <a:t>[ZAKRES KOMÓREK]</a:t>
                    </a:fld>
                    <a:r>
                      <a:rPr lang="en-US" baseline="0"/>
                      <a:t>; </a:t>
                    </a:r>
                    <a:fld id="{EA2EAFF7-5349-45FE-8D33-24AB3E0E4F93}" type="XVALUE">
                      <a:rPr lang="en-US" baseline="0"/>
                      <a:pPr/>
                      <a:t>[WARTOŚĆ X]</a:t>
                    </a:fld>
                    <a:r>
                      <a:rPr lang="en-US" baseline="0"/>
                      <a:t>; </a:t>
                    </a:r>
                    <a:fld id="{4B5E0884-F11F-4CB3-B721-49DBE3A7986E}" type="YVALUE">
                      <a:rPr lang="en-US" baseline="0"/>
                      <a:pPr/>
                      <a:t>[WARTOŚĆ Y]</a:t>
                    </a:fld>
                    <a:r>
                      <a:rPr lang="en-US" baseline="0"/>
                      <a:t>; </a:t>
                    </a:r>
                    <a:fld id="{DE3B8783-42A5-4EF6-9461-FF2865273C6A}" type="BUBBLESIZE">
                      <a:rPr lang="en-US" baseline="0"/>
                      <a:pPr/>
                      <a:t>[ROZMIAR BĄBELKA]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40D1-485C-B0DB-E1635CE8D342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0"/>
              </c:ext>
            </c:extLst>
          </c:dLbls>
          <c:xVal>
            <c:numRef>
              <c:f>Rysunki!$AP$123:$AP$132</c:f>
              <c:numCache>
                <c:formatCode>#,##0.00</c:formatCode>
                <c:ptCount val="10"/>
                <c:pt idx="0">
                  <c:v>15218367</c:v>
                </c:pt>
                <c:pt idx="1">
                  <c:v>174814740</c:v>
                </c:pt>
                <c:pt idx="2">
                  <c:v>45088794</c:v>
                </c:pt>
                <c:pt idx="3">
                  <c:v>12342803</c:v>
                </c:pt>
                <c:pt idx="4">
                  <c:v>11601325</c:v>
                </c:pt>
                <c:pt idx="5">
                  <c:v>7671105</c:v>
                </c:pt>
                <c:pt idx="6">
                  <c:v>12692519</c:v>
                </c:pt>
                <c:pt idx="7">
                  <c:v>27374711</c:v>
                </c:pt>
                <c:pt idx="8">
                  <c:v>26273295</c:v>
                </c:pt>
                <c:pt idx="9">
                  <c:v>16418577</c:v>
                </c:pt>
              </c:numCache>
            </c:numRef>
          </c:xVal>
          <c:yVal>
            <c:numRef>
              <c:f>Rysunki!$AQ$123:$AQ$132</c:f>
              <c:numCache>
                <c:formatCode>0%</c:formatCode>
                <c:ptCount val="10"/>
                <c:pt idx="0">
                  <c:v>7.8E-2</c:v>
                </c:pt>
                <c:pt idx="1">
                  <c:v>0.33600000000000002</c:v>
                </c:pt>
                <c:pt idx="2">
                  <c:v>0.91</c:v>
                </c:pt>
                <c:pt idx="3">
                  <c:v>0.79200000000000004</c:v>
                </c:pt>
                <c:pt idx="4">
                  <c:v>0.16800000000000001</c:v>
                </c:pt>
                <c:pt idx="5">
                  <c:v>0.50900000000000001</c:v>
                </c:pt>
                <c:pt idx="6">
                  <c:v>1.0940000000000001</c:v>
                </c:pt>
                <c:pt idx="7">
                  <c:v>0.38400000000000001</c:v>
                </c:pt>
                <c:pt idx="8">
                  <c:v>0.27500000000000002</c:v>
                </c:pt>
                <c:pt idx="9">
                  <c:v>0.57899999999999996</c:v>
                </c:pt>
              </c:numCache>
            </c:numRef>
          </c:yVal>
          <c:bubbleSize>
            <c:numRef>
              <c:f>Rysunki!$AR$123:$AR$132</c:f>
              <c:numCache>
                <c:formatCode>0%</c:formatCode>
                <c:ptCount val="10"/>
                <c:pt idx="0">
                  <c:v>4.3999999999999997E-2</c:v>
                </c:pt>
                <c:pt idx="1">
                  <c:v>0.5</c:v>
                </c:pt>
                <c:pt idx="2">
                  <c:v>0.129</c:v>
                </c:pt>
                <c:pt idx="3">
                  <c:v>3.5000000000000003E-2</c:v>
                </c:pt>
                <c:pt idx="4">
                  <c:v>3.3000000000000002E-2</c:v>
                </c:pt>
                <c:pt idx="5">
                  <c:v>2.1999999999999999E-2</c:v>
                </c:pt>
                <c:pt idx="6">
                  <c:v>3.5999999999999997E-2</c:v>
                </c:pt>
                <c:pt idx="7">
                  <c:v>7.8E-2</c:v>
                </c:pt>
                <c:pt idx="8">
                  <c:v>7.4999999999999997E-2</c:v>
                </c:pt>
                <c:pt idx="9">
                  <c:v>4.7E-2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Rysunki!$AM$123:$AM$132</c15:f>
                <c15:dlblRangeCache>
                  <c:ptCount val="10"/>
                  <c:pt idx="0">
                    <c:v>Czerniejewo</c:v>
                  </c:pt>
                  <c:pt idx="1">
                    <c:v>Gniezno GM</c:v>
                  </c:pt>
                  <c:pt idx="2">
                    <c:v>Gniezno GW</c:v>
                  </c:pt>
                  <c:pt idx="3">
                    <c:v>Kiszkowo</c:v>
                  </c:pt>
                  <c:pt idx="4">
                    <c:v>Kłecko</c:v>
                  </c:pt>
                  <c:pt idx="5">
                    <c:v>Mieleszyn</c:v>
                  </c:pt>
                  <c:pt idx="6">
                    <c:v>Niechanowo</c:v>
                  </c:pt>
                  <c:pt idx="7">
                    <c:v>Trzemeszno</c:v>
                  </c:pt>
                  <c:pt idx="8">
                    <c:v>Witkowo</c:v>
                  </c:pt>
                  <c:pt idx="9">
                    <c:v>Łubowo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40D1-485C-B0DB-E1635CE8D3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848383344"/>
        <c:axId val="993366096"/>
      </c:bubbleChart>
      <c:valAx>
        <c:axId val="848383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93366096"/>
        <c:crosses val="autoZero"/>
        <c:crossBetween val="midCat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</c:dispUnitsLbl>
        </c:dispUnits>
      </c:valAx>
      <c:valAx>
        <c:axId val="993366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483833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l-PL" sz="1400"/>
              <a:t> ZIT Kolsko-Turecki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7760892388451444"/>
          <c:y val="0.18300925925925926"/>
          <c:w val="0.68089326334208222"/>
          <c:h val="0.5944980314960630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Rysunki!$B$68</c:f>
              <c:strCache>
                <c:ptCount val="1"/>
                <c:pt idx="0">
                  <c:v>Obsługa długu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86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86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8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Rysunki!$A$69:$A$83</c:f>
              <c:strCach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</c:strCache>
            </c:strRef>
          </c:cat>
          <c:val>
            <c:numRef>
              <c:f>Rysunki!$B$69:$B$83</c:f>
              <c:numCache>
                <c:formatCode>#,##0.00</c:formatCode>
                <c:ptCount val="15"/>
                <c:pt idx="0">
                  <c:v>1854329.1199999996</c:v>
                </c:pt>
                <c:pt idx="1">
                  <c:v>1667432.84</c:v>
                </c:pt>
                <c:pt idx="2">
                  <c:v>1500809.1800000002</c:v>
                </c:pt>
                <c:pt idx="3">
                  <c:v>1519012.54</c:v>
                </c:pt>
                <c:pt idx="4">
                  <c:v>1060336.04</c:v>
                </c:pt>
                <c:pt idx="5">
                  <c:v>631939.25</c:v>
                </c:pt>
                <c:pt idx="6" formatCode="General">
                  <c:v>2237000</c:v>
                </c:pt>
                <c:pt idx="7" formatCode="General">
                  <c:v>2421000</c:v>
                </c:pt>
                <c:pt idx="8" formatCode="General">
                  <c:v>2307000</c:v>
                </c:pt>
                <c:pt idx="9" formatCode="General">
                  <c:v>1949000</c:v>
                </c:pt>
                <c:pt idx="10" formatCode="General">
                  <c:v>1645000</c:v>
                </c:pt>
                <c:pt idx="11" formatCode="General">
                  <c:v>1382500</c:v>
                </c:pt>
                <c:pt idx="12" formatCode="General">
                  <c:v>1069200</c:v>
                </c:pt>
                <c:pt idx="13" formatCode="General">
                  <c:v>850000</c:v>
                </c:pt>
                <c:pt idx="14" formatCode="General">
                  <c:v>620000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02-4A6F-94C9-ADEEE624CED7}"/>
            </c:ext>
          </c:extLst>
        </c:ser>
        <c:ser>
          <c:idx val="2"/>
          <c:order val="1"/>
          <c:tx>
            <c:strRef>
              <c:f>Rysunki!$C$68</c:f>
              <c:strCache>
                <c:ptCount val="1"/>
                <c:pt idx="0">
                  <c:v>Spłata długu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6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86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8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Rysunki!$A$69:$A$83</c:f>
              <c:strCach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</c:strCache>
            </c:strRef>
          </c:cat>
          <c:val>
            <c:numRef>
              <c:f>Rysunki!$C$69:$C$83</c:f>
              <c:numCache>
                <c:formatCode>#,##0.00</c:formatCode>
                <c:ptCount val="15"/>
                <c:pt idx="0">
                  <c:v>8332716.1099999994</c:v>
                </c:pt>
                <c:pt idx="1">
                  <c:v>9340549.6600000001</c:v>
                </c:pt>
                <c:pt idx="2">
                  <c:v>9623530.3699999992</c:v>
                </c:pt>
                <c:pt idx="3">
                  <c:v>12814644.18</c:v>
                </c:pt>
                <c:pt idx="4">
                  <c:v>10585839.74</c:v>
                </c:pt>
                <c:pt idx="5">
                  <c:v>9508903.2799999993</c:v>
                </c:pt>
                <c:pt idx="6" formatCode="General">
                  <c:v>9444811.5700000003</c:v>
                </c:pt>
                <c:pt idx="7" formatCode="General">
                  <c:v>9498801.9199999999</c:v>
                </c:pt>
                <c:pt idx="8" formatCode="General">
                  <c:v>9074699.9299999997</c:v>
                </c:pt>
                <c:pt idx="9" formatCode="General">
                  <c:v>7380769.54</c:v>
                </c:pt>
                <c:pt idx="10" formatCode="General">
                  <c:v>5481368.6899999995</c:v>
                </c:pt>
                <c:pt idx="11" formatCode="General">
                  <c:v>4714695.9399999995</c:v>
                </c:pt>
                <c:pt idx="12" formatCode="General">
                  <c:v>4100000</c:v>
                </c:pt>
                <c:pt idx="13" formatCode="General">
                  <c:v>3000000</c:v>
                </c:pt>
                <c:pt idx="14" formatCode="General">
                  <c:v>2700000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02-4A6F-94C9-ADEEE624CE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883300800"/>
        <c:axId val="1873968048"/>
      </c:barChart>
      <c:lineChart>
        <c:grouping val="standard"/>
        <c:varyColors val="0"/>
        <c:ser>
          <c:idx val="3"/>
          <c:order val="2"/>
          <c:tx>
            <c:strRef>
              <c:f>Rysunki!$D$68</c:f>
              <c:strCache>
                <c:ptCount val="1"/>
                <c:pt idx="0">
                  <c:v>Kwota długu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Rysunki!$A$69:$A$83</c:f>
              <c:strCach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</c:strCache>
            </c:strRef>
          </c:cat>
          <c:val>
            <c:numRef>
              <c:f>Rysunki!$D$69:$D$83</c:f>
              <c:numCache>
                <c:formatCode>#,##0.00</c:formatCode>
                <c:ptCount val="15"/>
                <c:pt idx="0">
                  <c:v>60604447.539999999</c:v>
                </c:pt>
                <c:pt idx="1">
                  <c:v>55320886.640000001</c:v>
                </c:pt>
                <c:pt idx="2">
                  <c:v>58030396.080000006</c:v>
                </c:pt>
                <c:pt idx="3">
                  <c:v>52119563.910000004</c:v>
                </c:pt>
                <c:pt idx="4">
                  <c:v>46870337.079999998</c:v>
                </c:pt>
                <c:pt idx="5">
                  <c:v>48699026.729999997</c:v>
                </c:pt>
                <c:pt idx="6" formatCode="General">
                  <c:v>47950336.019999996</c:v>
                </c:pt>
                <c:pt idx="7" formatCode="General">
                  <c:v>41451534.099999994</c:v>
                </c:pt>
                <c:pt idx="8" formatCode="General">
                  <c:v>32376834.170000002</c:v>
                </c:pt>
                <c:pt idx="9" formatCode="General">
                  <c:v>24996064.629999999</c:v>
                </c:pt>
                <c:pt idx="10" formatCode="General">
                  <c:v>19514695.939999998</c:v>
                </c:pt>
                <c:pt idx="11" formatCode="General">
                  <c:v>14800000</c:v>
                </c:pt>
                <c:pt idx="12" formatCode="General">
                  <c:v>10700000</c:v>
                </c:pt>
                <c:pt idx="13" formatCode="General">
                  <c:v>7700000</c:v>
                </c:pt>
                <c:pt idx="14" formatCode="General">
                  <c:v>5000000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002-4A6F-94C9-ADEEE624CE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0171056"/>
        <c:axId val="2027396176"/>
      </c:lineChart>
      <c:catAx>
        <c:axId val="202017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27396176"/>
        <c:crosses val="autoZero"/>
        <c:auto val="1"/>
        <c:lblAlgn val="ctr"/>
        <c:lblOffset val="100"/>
        <c:noMultiLvlLbl val="0"/>
      </c:catAx>
      <c:valAx>
        <c:axId val="202739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000"/>
                  <a:t>Kwota długu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20171056"/>
        <c:crosses val="autoZero"/>
        <c:crossBetween val="between"/>
        <c:dispUnits>
          <c:builtInUnit val="millions"/>
        </c:dispUnits>
      </c:valAx>
      <c:valAx>
        <c:axId val="187396804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000"/>
                  <a:t>Spłata i obsługa długu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83300800"/>
        <c:crosses val="max"/>
        <c:crossBetween val="between"/>
        <c:dispUnits>
          <c:builtInUnit val="millions"/>
        </c:dispUnits>
      </c:valAx>
      <c:catAx>
        <c:axId val="18833008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739680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l-PL" sz="1400"/>
              <a:t> „Partnerstwo dla rozwoju Krajny”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7760892388451444"/>
          <c:y val="0.18300925925925926"/>
          <c:w val="0.68089326334208222"/>
          <c:h val="0.5944980314960630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Rysunki!$G$68</c:f>
              <c:strCache>
                <c:ptCount val="1"/>
                <c:pt idx="0">
                  <c:v>Obsługa długu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86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86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8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Rysunki!$A$69:$A$83</c:f>
              <c:strCach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</c:strCache>
            </c:strRef>
          </c:cat>
          <c:val>
            <c:numRef>
              <c:f>Rysunki!$G$69:$G$83</c:f>
              <c:numCache>
                <c:formatCode>#,##0.00</c:formatCode>
                <c:ptCount val="15"/>
                <c:pt idx="0">
                  <c:v>2588967.13</c:v>
                </c:pt>
                <c:pt idx="1">
                  <c:v>2525076</c:v>
                </c:pt>
                <c:pt idx="2">
                  <c:v>2962996.7399999998</c:v>
                </c:pt>
                <c:pt idx="3">
                  <c:v>4022764.0699999994</c:v>
                </c:pt>
                <c:pt idx="4">
                  <c:v>3349480.41</c:v>
                </c:pt>
                <c:pt idx="5">
                  <c:v>2498701.86</c:v>
                </c:pt>
                <c:pt idx="6" formatCode="General">
                  <c:v>5832583.5199999996</c:v>
                </c:pt>
                <c:pt idx="7" formatCode="General">
                  <c:v>6484527.6799999997</c:v>
                </c:pt>
                <c:pt idx="8" formatCode="General">
                  <c:v>6404508.0300000003</c:v>
                </c:pt>
                <c:pt idx="9" formatCode="General">
                  <c:v>5815844.5300000003</c:v>
                </c:pt>
                <c:pt idx="10" formatCode="General">
                  <c:v>5144068.28</c:v>
                </c:pt>
                <c:pt idx="11" formatCode="General">
                  <c:v>4516254.03</c:v>
                </c:pt>
                <c:pt idx="12" formatCode="General">
                  <c:v>3876409.7800000003</c:v>
                </c:pt>
                <c:pt idx="13" formatCode="General">
                  <c:v>3336276.5300000003</c:v>
                </c:pt>
                <c:pt idx="14" formatCode="General">
                  <c:v>2700700.2800000003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43-4405-B7C6-FC50F468BF44}"/>
            </c:ext>
          </c:extLst>
        </c:ser>
        <c:ser>
          <c:idx val="2"/>
          <c:order val="1"/>
          <c:tx>
            <c:strRef>
              <c:f>Rysunki!$H$68</c:f>
              <c:strCache>
                <c:ptCount val="1"/>
                <c:pt idx="0">
                  <c:v>Spłata długu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6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86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8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Rysunki!$A$69:$A$83</c:f>
              <c:strCach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</c:strCache>
            </c:strRef>
          </c:cat>
          <c:val>
            <c:numRef>
              <c:f>Rysunki!$H$69:$H$83</c:f>
              <c:numCache>
                <c:formatCode>#,##0.00</c:formatCode>
                <c:ptCount val="15"/>
                <c:pt idx="0">
                  <c:v>12047979.48</c:v>
                </c:pt>
                <c:pt idx="1">
                  <c:v>13193426.879999999</c:v>
                </c:pt>
                <c:pt idx="2">
                  <c:v>13862542.059999999</c:v>
                </c:pt>
                <c:pt idx="3">
                  <c:v>15528015.399999999</c:v>
                </c:pt>
                <c:pt idx="4">
                  <c:v>16034269.82</c:v>
                </c:pt>
                <c:pt idx="5">
                  <c:v>16326293.68</c:v>
                </c:pt>
                <c:pt idx="6" formatCode="General">
                  <c:v>17504425.75</c:v>
                </c:pt>
                <c:pt idx="7" formatCode="General">
                  <c:v>16686061.779999999</c:v>
                </c:pt>
                <c:pt idx="8" formatCode="General">
                  <c:v>15549174.890000001</c:v>
                </c:pt>
                <c:pt idx="9" formatCode="General">
                  <c:v>16385006.279999999</c:v>
                </c:pt>
                <c:pt idx="10" formatCode="General">
                  <c:v>15621857.59</c:v>
                </c:pt>
                <c:pt idx="11" formatCode="General">
                  <c:v>15999235.48</c:v>
                </c:pt>
                <c:pt idx="12" formatCode="General">
                  <c:v>14109823.83</c:v>
                </c:pt>
                <c:pt idx="13" formatCode="General">
                  <c:v>14061420.68</c:v>
                </c:pt>
                <c:pt idx="14" formatCode="General">
                  <c:v>12874420.68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43-4405-B7C6-FC50F468BF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883300800"/>
        <c:axId val="1873968048"/>
      </c:barChart>
      <c:lineChart>
        <c:grouping val="standard"/>
        <c:varyColors val="0"/>
        <c:ser>
          <c:idx val="3"/>
          <c:order val="2"/>
          <c:tx>
            <c:strRef>
              <c:f>Rysunki!$I$68</c:f>
              <c:strCache>
                <c:ptCount val="1"/>
                <c:pt idx="0">
                  <c:v>Kwota długu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Rysunki!$A$69:$A$83</c:f>
              <c:strCach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</c:strCache>
            </c:strRef>
          </c:cat>
          <c:val>
            <c:numRef>
              <c:f>Rysunki!$I$69:$I$83</c:f>
              <c:numCache>
                <c:formatCode>#,##0.00</c:formatCode>
                <c:ptCount val="15"/>
                <c:pt idx="0">
                  <c:v>93507828.010000005</c:v>
                </c:pt>
                <c:pt idx="1">
                  <c:v>103444309.03999999</c:v>
                </c:pt>
                <c:pt idx="2">
                  <c:v>119505424.07000001</c:v>
                </c:pt>
                <c:pt idx="3">
                  <c:v>136195121.48000002</c:v>
                </c:pt>
                <c:pt idx="4">
                  <c:v>140318370.00999999</c:v>
                </c:pt>
                <c:pt idx="5">
                  <c:v>142940451.22</c:v>
                </c:pt>
                <c:pt idx="6" formatCode="General">
                  <c:v>151562520.37</c:v>
                </c:pt>
                <c:pt idx="7" formatCode="General">
                  <c:v>145876458.59</c:v>
                </c:pt>
                <c:pt idx="8" formatCode="General">
                  <c:v>130327283.69999999</c:v>
                </c:pt>
                <c:pt idx="9" formatCode="General">
                  <c:v>113942277.41999999</c:v>
                </c:pt>
                <c:pt idx="10" formatCode="General">
                  <c:v>98320419.829999983</c:v>
                </c:pt>
                <c:pt idx="11" formatCode="General">
                  <c:v>82321184.349999994</c:v>
                </c:pt>
                <c:pt idx="12" formatCode="General">
                  <c:v>68211360.520000011</c:v>
                </c:pt>
                <c:pt idx="13" formatCode="General">
                  <c:v>54149939.840000004</c:v>
                </c:pt>
                <c:pt idx="14" formatCode="General">
                  <c:v>41275519.159999996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443-4405-B7C6-FC50F468BF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0171056"/>
        <c:axId val="2027396176"/>
      </c:lineChart>
      <c:catAx>
        <c:axId val="202017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27396176"/>
        <c:crosses val="autoZero"/>
        <c:auto val="1"/>
        <c:lblAlgn val="ctr"/>
        <c:lblOffset val="100"/>
        <c:noMultiLvlLbl val="0"/>
      </c:catAx>
      <c:valAx>
        <c:axId val="202739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000"/>
                  <a:t>Kwota długu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20171056"/>
        <c:crosses val="autoZero"/>
        <c:crossBetween val="between"/>
        <c:dispUnits>
          <c:builtInUnit val="millions"/>
        </c:dispUnits>
      </c:valAx>
      <c:valAx>
        <c:axId val="187396804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000"/>
                  <a:t>Spłata i obsługa długu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83300800"/>
        <c:crosses val="max"/>
        <c:crossBetween val="between"/>
        <c:dispUnits>
          <c:builtInUnit val="millions"/>
        </c:dispUnits>
      </c:valAx>
      <c:catAx>
        <c:axId val="18833008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739680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l-PL" sz="1400"/>
              <a:t>Partnerstwo „Razem dla rozwoju” (wraz z woj. kujawsko-pomorskim)</a:t>
            </a:r>
          </a:p>
        </c:rich>
      </c:tx>
      <c:layout>
        <c:manualLayout>
          <c:xMode val="edge"/>
          <c:yMode val="edge"/>
          <c:x val="0.15827539195637355"/>
          <c:y val="3.70694687682428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7760892388451444"/>
          <c:y val="0.18300925925925926"/>
          <c:w val="0.68089326334208222"/>
          <c:h val="0.5944980314960630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Rysunki!$L$68</c:f>
              <c:strCache>
                <c:ptCount val="1"/>
                <c:pt idx="0">
                  <c:v>Obsługa długu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86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86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8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Rysunki!$A$69:$A$83</c:f>
              <c:strCach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</c:strCache>
            </c:strRef>
          </c:cat>
          <c:val>
            <c:numRef>
              <c:f>Rysunki!$L$69:$L$83</c:f>
              <c:numCache>
                <c:formatCode>General</c:formatCode>
                <c:ptCount val="15"/>
                <c:pt idx="0">
                  <c:v>1678612.61</c:v>
                </c:pt>
                <c:pt idx="1">
                  <c:v>1578769.56</c:v>
                </c:pt>
                <c:pt idx="2">
                  <c:v>1615298.4</c:v>
                </c:pt>
                <c:pt idx="3">
                  <c:v>1937143.22</c:v>
                </c:pt>
                <c:pt idx="4">
                  <c:v>1390265.92</c:v>
                </c:pt>
                <c:pt idx="5">
                  <c:v>965298.78</c:v>
                </c:pt>
                <c:pt idx="6">
                  <c:v>3892553.73</c:v>
                </c:pt>
                <c:pt idx="7">
                  <c:v>3916048</c:v>
                </c:pt>
                <c:pt idx="8">
                  <c:v>2472883</c:v>
                </c:pt>
                <c:pt idx="9">
                  <c:v>2230288</c:v>
                </c:pt>
                <c:pt idx="10">
                  <c:v>1988278</c:v>
                </c:pt>
                <c:pt idx="11">
                  <c:v>1552317</c:v>
                </c:pt>
                <c:pt idx="12">
                  <c:v>1327610</c:v>
                </c:pt>
                <c:pt idx="13">
                  <c:v>1165000</c:v>
                </c:pt>
                <c:pt idx="14">
                  <c:v>986580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96-4503-908F-267756F4F245}"/>
            </c:ext>
          </c:extLst>
        </c:ser>
        <c:ser>
          <c:idx val="2"/>
          <c:order val="1"/>
          <c:tx>
            <c:strRef>
              <c:f>Rysunki!$M$68</c:f>
              <c:strCache>
                <c:ptCount val="1"/>
                <c:pt idx="0">
                  <c:v>Spłata długu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6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86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8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Rysunki!$A$69:$A$83</c:f>
              <c:strCach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</c:strCache>
            </c:strRef>
          </c:cat>
          <c:val>
            <c:numRef>
              <c:f>Rysunki!$M$69:$M$83</c:f>
              <c:numCache>
                <c:formatCode>General</c:formatCode>
                <c:ptCount val="15"/>
                <c:pt idx="0">
                  <c:v>7094103.6399999997</c:v>
                </c:pt>
                <c:pt idx="1">
                  <c:v>7575582.5599999996</c:v>
                </c:pt>
                <c:pt idx="2">
                  <c:v>8661958.9000000004</c:v>
                </c:pt>
                <c:pt idx="3">
                  <c:v>6155965.7799999993</c:v>
                </c:pt>
                <c:pt idx="4">
                  <c:v>6024956.4399999995</c:v>
                </c:pt>
                <c:pt idx="5">
                  <c:v>5249135.91</c:v>
                </c:pt>
                <c:pt idx="6">
                  <c:v>8802206.5600000005</c:v>
                </c:pt>
                <c:pt idx="7">
                  <c:v>5445657.4000000004</c:v>
                </c:pt>
                <c:pt idx="8">
                  <c:v>7508791.4000000004</c:v>
                </c:pt>
                <c:pt idx="9">
                  <c:v>7437791.4000000004</c:v>
                </c:pt>
                <c:pt idx="10">
                  <c:v>7244505.6400000006</c:v>
                </c:pt>
                <c:pt idx="11">
                  <c:v>6009856</c:v>
                </c:pt>
                <c:pt idx="12">
                  <c:v>5029856</c:v>
                </c:pt>
                <c:pt idx="13">
                  <c:v>5390356</c:v>
                </c:pt>
                <c:pt idx="14">
                  <c:v>6900642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96-4503-908F-267756F4F2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883300800"/>
        <c:axId val="1873968048"/>
      </c:barChart>
      <c:lineChart>
        <c:grouping val="standard"/>
        <c:varyColors val="0"/>
        <c:ser>
          <c:idx val="3"/>
          <c:order val="2"/>
          <c:tx>
            <c:strRef>
              <c:f>Rysunki!$N$68</c:f>
              <c:strCache>
                <c:ptCount val="1"/>
                <c:pt idx="0">
                  <c:v>Kwota długu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Rysunki!$A$69:$A$83</c:f>
              <c:strCach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</c:strCache>
            </c:strRef>
          </c:cat>
          <c:val>
            <c:numRef>
              <c:f>Rysunki!$N$69:$N$83</c:f>
              <c:numCache>
                <c:formatCode>General</c:formatCode>
                <c:ptCount val="15"/>
                <c:pt idx="0">
                  <c:v>48266906.219999999</c:v>
                </c:pt>
                <c:pt idx="1">
                  <c:v>50139598.989999995</c:v>
                </c:pt>
                <c:pt idx="2">
                  <c:v>57423393.340000004</c:v>
                </c:pt>
                <c:pt idx="3">
                  <c:v>60874114.340000004</c:v>
                </c:pt>
                <c:pt idx="4">
                  <c:v>56503585.68</c:v>
                </c:pt>
                <c:pt idx="5">
                  <c:v>66408203.989999995</c:v>
                </c:pt>
                <c:pt idx="6">
                  <c:v>83154769.599999994</c:v>
                </c:pt>
                <c:pt idx="7">
                  <c:v>79971982.25</c:v>
                </c:pt>
                <c:pt idx="8">
                  <c:v>72119007.039999992</c:v>
                </c:pt>
                <c:pt idx="9">
                  <c:v>64681215.640000001</c:v>
                </c:pt>
                <c:pt idx="10">
                  <c:v>57436710</c:v>
                </c:pt>
                <c:pt idx="11">
                  <c:v>51426854</c:v>
                </c:pt>
                <c:pt idx="12">
                  <c:v>46396998</c:v>
                </c:pt>
                <c:pt idx="13">
                  <c:v>41006642</c:v>
                </c:pt>
                <c:pt idx="14">
                  <c:v>34106000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96-4503-908F-267756F4F2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0171056"/>
        <c:axId val="2027396176"/>
      </c:lineChart>
      <c:catAx>
        <c:axId val="202017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27396176"/>
        <c:crosses val="autoZero"/>
        <c:auto val="1"/>
        <c:lblAlgn val="ctr"/>
        <c:lblOffset val="100"/>
        <c:noMultiLvlLbl val="0"/>
      </c:catAx>
      <c:valAx>
        <c:axId val="202739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000"/>
                  <a:t>Kwota długu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20171056"/>
        <c:crosses val="autoZero"/>
        <c:crossBetween val="between"/>
        <c:dispUnits>
          <c:builtInUnit val="millions"/>
        </c:dispUnits>
      </c:valAx>
      <c:valAx>
        <c:axId val="187396804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000"/>
                  <a:t>Spłata i obsługa długu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83300800"/>
        <c:crosses val="max"/>
        <c:crossBetween val="between"/>
        <c:dispUnits>
          <c:builtInUnit val="millions"/>
        </c:dispUnits>
      </c:valAx>
      <c:catAx>
        <c:axId val="18833008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739680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l-PL" sz="1400"/>
              <a:t>Partnerstwo na 307  (wraz z woj. wielkopolskim)</a:t>
            </a:r>
          </a:p>
        </c:rich>
      </c:tx>
      <c:layout>
        <c:manualLayout>
          <c:xMode val="edge"/>
          <c:yMode val="edge"/>
          <c:x val="0.1485423999419427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7760892388451444"/>
          <c:y val="0.18300925925925926"/>
          <c:w val="0.68089326334208222"/>
          <c:h val="0.5944980314960630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Rysunki!$V$68</c:f>
              <c:strCache>
                <c:ptCount val="1"/>
                <c:pt idx="0">
                  <c:v>Obsługa długu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86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86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8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Rysunki!$A$69:$A$83</c:f>
              <c:strCach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</c:strCache>
            </c:strRef>
          </c:cat>
          <c:val>
            <c:numRef>
              <c:f>Rysunki!$V$69:$V$83</c:f>
              <c:numCache>
                <c:formatCode>General</c:formatCode>
                <c:ptCount val="15"/>
                <c:pt idx="0">
                  <c:v>1302554.2799999998</c:v>
                </c:pt>
                <c:pt idx="1">
                  <c:v>1369474.9500000002</c:v>
                </c:pt>
                <c:pt idx="2">
                  <c:v>1696507.5299999998</c:v>
                </c:pt>
                <c:pt idx="3">
                  <c:v>2066127.6</c:v>
                </c:pt>
                <c:pt idx="4">
                  <c:v>1563666.3199999998</c:v>
                </c:pt>
                <c:pt idx="5">
                  <c:v>959188.47</c:v>
                </c:pt>
                <c:pt idx="6">
                  <c:v>2992520.35</c:v>
                </c:pt>
                <c:pt idx="7">
                  <c:v>3193532</c:v>
                </c:pt>
                <c:pt idx="8">
                  <c:v>2270364</c:v>
                </c:pt>
                <c:pt idx="9">
                  <c:v>1966586</c:v>
                </c:pt>
                <c:pt idx="10">
                  <c:v>1706347</c:v>
                </c:pt>
                <c:pt idx="11">
                  <c:v>1427300</c:v>
                </c:pt>
                <c:pt idx="12">
                  <c:v>1131274</c:v>
                </c:pt>
                <c:pt idx="13">
                  <c:v>881199</c:v>
                </c:pt>
                <c:pt idx="14">
                  <c:v>631077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21-4087-B9A8-ECECFAE0026B}"/>
            </c:ext>
          </c:extLst>
        </c:ser>
        <c:ser>
          <c:idx val="2"/>
          <c:order val="1"/>
          <c:tx>
            <c:strRef>
              <c:f>Rysunki!$W$68</c:f>
              <c:strCache>
                <c:ptCount val="1"/>
                <c:pt idx="0">
                  <c:v>Spłata długu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6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86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8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Rysunki!$A$69:$A$83</c:f>
              <c:strCach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</c:strCache>
            </c:strRef>
          </c:cat>
          <c:val>
            <c:numRef>
              <c:f>Rysunki!$W$69:$W$83</c:f>
              <c:numCache>
                <c:formatCode>General</c:formatCode>
                <c:ptCount val="15"/>
                <c:pt idx="0">
                  <c:v>11581166</c:v>
                </c:pt>
                <c:pt idx="1">
                  <c:v>8123382</c:v>
                </c:pt>
                <c:pt idx="2">
                  <c:v>11423359.48</c:v>
                </c:pt>
                <c:pt idx="3">
                  <c:v>7363736.4100000001</c:v>
                </c:pt>
                <c:pt idx="4">
                  <c:v>8397597</c:v>
                </c:pt>
                <c:pt idx="5">
                  <c:v>8513743.459999999</c:v>
                </c:pt>
                <c:pt idx="6">
                  <c:v>8777001.8900000006</c:v>
                </c:pt>
                <c:pt idx="7">
                  <c:v>12891762.57</c:v>
                </c:pt>
                <c:pt idx="8">
                  <c:v>12656497.99</c:v>
                </c:pt>
                <c:pt idx="9">
                  <c:v>13804798.6</c:v>
                </c:pt>
                <c:pt idx="10">
                  <c:v>13853635.73</c:v>
                </c:pt>
                <c:pt idx="11">
                  <c:v>13042934.5</c:v>
                </c:pt>
                <c:pt idx="12">
                  <c:v>9858296.5</c:v>
                </c:pt>
                <c:pt idx="13">
                  <c:v>9000902</c:v>
                </c:pt>
                <c:pt idx="14">
                  <c:v>7000902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21-4087-B9A8-ECECFAE002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883300800"/>
        <c:axId val="1873968048"/>
      </c:barChart>
      <c:lineChart>
        <c:grouping val="standard"/>
        <c:varyColors val="0"/>
        <c:ser>
          <c:idx val="3"/>
          <c:order val="2"/>
          <c:tx>
            <c:strRef>
              <c:f>Rysunki!$X$68</c:f>
              <c:strCache>
                <c:ptCount val="1"/>
                <c:pt idx="0">
                  <c:v>Kwota długu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Rysunki!$A$69:$A$83</c:f>
              <c:strCach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</c:strCache>
            </c:strRef>
          </c:cat>
          <c:val>
            <c:numRef>
              <c:f>Rysunki!$X$69:$X$83</c:f>
              <c:numCache>
                <c:formatCode>General</c:formatCode>
                <c:ptCount val="15"/>
                <c:pt idx="0">
                  <c:v>53012083.370000005</c:v>
                </c:pt>
                <c:pt idx="1">
                  <c:v>62564701.369999997</c:v>
                </c:pt>
                <c:pt idx="2">
                  <c:v>76806601.299999997</c:v>
                </c:pt>
                <c:pt idx="3">
                  <c:v>77323005.939999998</c:v>
                </c:pt>
                <c:pt idx="4">
                  <c:v>81565298.390000001</c:v>
                </c:pt>
                <c:pt idx="5">
                  <c:v>83792973.780000001</c:v>
                </c:pt>
                <c:pt idx="6">
                  <c:v>106907865.36</c:v>
                </c:pt>
                <c:pt idx="7">
                  <c:v>92616061.710000008</c:v>
                </c:pt>
                <c:pt idx="8">
                  <c:v>78314090.629999995</c:v>
                </c:pt>
                <c:pt idx="9">
                  <c:v>64509292.030000001</c:v>
                </c:pt>
                <c:pt idx="10">
                  <c:v>50655656.299999997</c:v>
                </c:pt>
                <c:pt idx="11">
                  <c:v>37612721.799999997</c:v>
                </c:pt>
                <c:pt idx="12">
                  <c:v>27754425.299999997</c:v>
                </c:pt>
                <c:pt idx="13">
                  <c:v>18753523.300000001</c:v>
                </c:pt>
                <c:pt idx="14">
                  <c:v>11752621.300000001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F21-4087-B9A8-ECECFAE002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0171056"/>
        <c:axId val="2027396176"/>
      </c:lineChart>
      <c:catAx>
        <c:axId val="202017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27396176"/>
        <c:crosses val="autoZero"/>
        <c:auto val="1"/>
        <c:lblAlgn val="ctr"/>
        <c:lblOffset val="100"/>
        <c:noMultiLvlLbl val="0"/>
      </c:catAx>
      <c:valAx>
        <c:axId val="202739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000"/>
                  <a:t>Kwota długu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20171056"/>
        <c:crosses val="autoZero"/>
        <c:crossBetween val="between"/>
        <c:dispUnits>
          <c:builtInUnit val="millions"/>
        </c:dispUnits>
      </c:valAx>
      <c:valAx>
        <c:axId val="187396804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000"/>
                  <a:t>Spłata i obsługa długu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83300800"/>
        <c:crosses val="max"/>
        <c:crossBetween val="between"/>
        <c:dispUnits>
          <c:builtInUnit val="millions"/>
        </c:dispUnits>
      </c:valAx>
      <c:catAx>
        <c:axId val="18833008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739680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l-PL" sz="1400"/>
              <a:t>Zintegrowane Inwestycje Terytorialne Leszna</a:t>
            </a:r>
          </a:p>
        </c:rich>
      </c:tx>
      <c:layout>
        <c:manualLayout>
          <c:xMode val="edge"/>
          <c:yMode val="edge"/>
          <c:x val="0.1485423999419427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7760892388451444"/>
          <c:y val="0.18300925925925926"/>
          <c:w val="0.68089326334208222"/>
          <c:h val="0.5944980314960630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Rysunki!$AA$68</c:f>
              <c:strCache>
                <c:ptCount val="1"/>
                <c:pt idx="0">
                  <c:v>Obsługa długu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86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86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8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Rysunki!$A$69:$A$83</c:f>
              <c:strCach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</c:strCache>
            </c:strRef>
          </c:cat>
          <c:val>
            <c:numRef>
              <c:f>Rysunki!$AA$69:$AA$83</c:f>
              <c:numCache>
                <c:formatCode>General</c:formatCode>
                <c:ptCount val="15"/>
                <c:pt idx="0">
                  <c:v>4925716.6100000003</c:v>
                </c:pt>
                <c:pt idx="1">
                  <c:v>5333115.3499999996</c:v>
                </c:pt>
                <c:pt idx="2">
                  <c:v>5701778.2800000003</c:v>
                </c:pt>
                <c:pt idx="3">
                  <c:v>6868755.4499999993</c:v>
                </c:pt>
                <c:pt idx="4">
                  <c:v>5754831.6099999994</c:v>
                </c:pt>
                <c:pt idx="5">
                  <c:v>3860623.13</c:v>
                </c:pt>
                <c:pt idx="6">
                  <c:v>9226144.4699999988</c:v>
                </c:pt>
                <c:pt idx="7">
                  <c:v>8928465.3200000003</c:v>
                </c:pt>
                <c:pt idx="8">
                  <c:v>8184531.8399999999</c:v>
                </c:pt>
                <c:pt idx="9">
                  <c:v>7125131.3700000001</c:v>
                </c:pt>
                <c:pt idx="10">
                  <c:v>5856277.5999999996</c:v>
                </c:pt>
                <c:pt idx="11">
                  <c:v>5408563.7800000003</c:v>
                </c:pt>
                <c:pt idx="12">
                  <c:v>4659173.96</c:v>
                </c:pt>
                <c:pt idx="13">
                  <c:v>3752703.27</c:v>
                </c:pt>
                <c:pt idx="14">
                  <c:v>2812422.48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E3-4D98-B832-EF2E70D82067}"/>
            </c:ext>
          </c:extLst>
        </c:ser>
        <c:ser>
          <c:idx val="2"/>
          <c:order val="1"/>
          <c:tx>
            <c:strRef>
              <c:f>Rysunki!$AB$68</c:f>
              <c:strCache>
                <c:ptCount val="1"/>
                <c:pt idx="0">
                  <c:v>Spłata długu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6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86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8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Rysunki!$A$69:$A$83</c:f>
              <c:strCach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</c:strCache>
            </c:strRef>
          </c:cat>
          <c:val>
            <c:numRef>
              <c:f>Rysunki!$AB$69:$AB$83</c:f>
              <c:numCache>
                <c:formatCode>General</c:formatCode>
                <c:ptCount val="15"/>
                <c:pt idx="0">
                  <c:v>13068653.699999999</c:v>
                </c:pt>
                <c:pt idx="1">
                  <c:v>26730611.699999999</c:v>
                </c:pt>
                <c:pt idx="2">
                  <c:v>22177455.279999997</c:v>
                </c:pt>
                <c:pt idx="3">
                  <c:v>29020160.600000001</c:v>
                </c:pt>
                <c:pt idx="4">
                  <c:v>19909925.039999999</c:v>
                </c:pt>
                <c:pt idx="5">
                  <c:v>16385788.599999998</c:v>
                </c:pt>
                <c:pt idx="6">
                  <c:v>20625216.079999998</c:v>
                </c:pt>
                <c:pt idx="7">
                  <c:v>20232883.68</c:v>
                </c:pt>
                <c:pt idx="8">
                  <c:v>25336939.68</c:v>
                </c:pt>
                <c:pt idx="9">
                  <c:v>24233050.73</c:v>
                </c:pt>
                <c:pt idx="10">
                  <c:v>24953993.27</c:v>
                </c:pt>
                <c:pt idx="11">
                  <c:v>20561138.829999998</c:v>
                </c:pt>
                <c:pt idx="12">
                  <c:v>24015634.43</c:v>
                </c:pt>
                <c:pt idx="13">
                  <c:v>26074464.030000001</c:v>
                </c:pt>
                <c:pt idx="14">
                  <c:v>25476640.030000001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E3-4D98-B832-EF2E70D820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883300800"/>
        <c:axId val="1873968048"/>
      </c:barChart>
      <c:lineChart>
        <c:grouping val="standard"/>
        <c:varyColors val="0"/>
        <c:ser>
          <c:idx val="3"/>
          <c:order val="2"/>
          <c:tx>
            <c:strRef>
              <c:f>Rysunki!$AC$68</c:f>
              <c:strCache>
                <c:ptCount val="1"/>
                <c:pt idx="0">
                  <c:v>Kwota długu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Rysunki!$A$69:$A$83</c:f>
              <c:strCach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</c:strCache>
            </c:strRef>
          </c:cat>
          <c:val>
            <c:numRef>
              <c:f>Rysunki!$AC$69:$AC$83</c:f>
              <c:numCache>
                <c:formatCode>General</c:formatCode>
                <c:ptCount val="15"/>
                <c:pt idx="0">
                  <c:v>159678559.78999999</c:v>
                </c:pt>
                <c:pt idx="1">
                  <c:v>190528777.88</c:v>
                </c:pt>
                <c:pt idx="2">
                  <c:v>250878827.95000002</c:v>
                </c:pt>
                <c:pt idx="3">
                  <c:v>254056050.30000001</c:v>
                </c:pt>
                <c:pt idx="4">
                  <c:v>274510114.57999998</c:v>
                </c:pt>
                <c:pt idx="5">
                  <c:v>273899066.62</c:v>
                </c:pt>
                <c:pt idx="6">
                  <c:v>295152999.56</c:v>
                </c:pt>
                <c:pt idx="7">
                  <c:v>285120115.88</c:v>
                </c:pt>
                <c:pt idx="8">
                  <c:v>259783176.20000002</c:v>
                </c:pt>
                <c:pt idx="9">
                  <c:v>235550125.47</c:v>
                </c:pt>
                <c:pt idx="10">
                  <c:v>210596132.20000002</c:v>
                </c:pt>
                <c:pt idx="11">
                  <c:v>190034993.37</c:v>
                </c:pt>
                <c:pt idx="12">
                  <c:v>166019358.94</c:v>
                </c:pt>
                <c:pt idx="13">
                  <c:v>139944894.91</c:v>
                </c:pt>
                <c:pt idx="14">
                  <c:v>114468254.88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5E3-4D98-B832-EF2E70D820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0171056"/>
        <c:axId val="2027396176"/>
      </c:lineChart>
      <c:catAx>
        <c:axId val="202017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27396176"/>
        <c:crosses val="autoZero"/>
        <c:auto val="1"/>
        <c:lblAlgn val="ctr"/>
        <c:lblOffset val="100"/>
        <c:noMultiLvlLbl val="0"/>
      </c:catAx>
      <c:valAx>
        <c:axId val="202739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000"/>
                  <a:t>Kwota długu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20171056"/>
        <c:crosses val="autoZero"/>
        <c:crossBetween val="between"/>
        <c:dispUnits>
          <c:builtInUnit val="millions"/>
        </c:dispUnits>
      </c:valAx>
      <c:valAx>
        <c:axId val="187396804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000"/>
                  <a:t>Spłata i obsługa długu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83300800"/>
        <c:crosses val="max"/>
        <c:crossBetween val="between"/>
        <c:dispUnits>
          <c:builtInUnit val="millions"/>
        </c:dispUnits>
      </c:valAx>
      <c:catAx>
        <c:axId val="18833008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739680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l-PL" sz="1400"/>
              <a:t>ZIT Gniezna</a:t>
            </a:r>
          </a:p>
        </c:rich>
      </c:tx>
      <c:layout>
        <c:manualLayout>
          <c:xMode val="edge"/>
          <c:yMode val="edge"/>
          <c:x val="0.35591567183134365"/>
          <c:y val="1.49625935162094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7760892388451444"/>
          <c:y val="0.18300925925925926"/>
          <c:w val="0.68089326334208222"/>
          <c:h val="0.5944980314960630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Rysunki!$AF$68</c:f>
              <c:strCache>
                <c:ptCount val="1"/>
                <c:pt idx="0">
                  <c:v>Obsługa długu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86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86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8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Rysunki!$A$69:$A$83</c:f>
              <c:strCach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</c:strCache>
            </c:strRef>
          </c:cat>
          <c:val>
            <c:numRef>
              <c:f>Rysunki!$AF$69:$AF$83</c:f>
              <c:numCache>
                <c:formatCode>General</c:formatCode>
                <c:ptCount val="15"/>
                <c:pt idx="0">
                  <c:v>2576929.52</c:v>
                </c:pt>
                <c:pt idx="1">
                  <c:v>2838476.0300000003</c:v>
                </c:pt>
                <c:pt idx="2">
                  <c:v>4008040.4099999997</c:v>
                </c:pt>
                <c:pt idx="3">
                  <c:v>5490135.6200000001</c:v>
                </c:pt>
                <c:pt idx="4">
                  <c:v>4202756.25</c:v>
                </c:pt>
                <c:pt idx="5">
                  <c:v>2734572.42</c:v>
                </c:pt>
                <c:pt idx="6">
                  <c:v>6064695.8100000005</c:v>
                </c:pt>
                <c:pt idx="7">
                  <c:v>5548358.2200000007</c:v>
                </c:pt>
                <c:pt idx="8">
                  <c:v>4996470.99</c:v>
                </c:pt>
                <c:pt idx="9">
                  <c:v>4444350.05</c:v>
                </c:pt>
                <c:pt idx="10">
                  <c:v>3727797.17</c:v>
                </c:pt>
                <c:pt idx="11">
                  <c:v>3051985.9699999997</c:v>
                </c:pt>
                <c:pt idx="12">
                  <c:v>2423249.98</c:v>
                </c:pt>
                <c:pt idx="13">
                  <c:v>1856413.99</c:v>
                </c:pt>
                <c:pt idx="14">
                  <c:v>1414377.97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7B-4B8B-AF59-6E20278BB23D}"/>
            </c:ext>
          </c:extLst>
        </c:ser>
        <c:ser>
          <c:idx val="2"/>
          <c:order val="1"/>
          <c:tx>
            <c:strRef>
              <c:f>Rysunki!$AG$68</c:f>
              <c:strCache>
                <c:ptCount val="1"/>
                <c:pt idx="0">
                  <c:v>Spłata długu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6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86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8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Rysunki!$A$69:$A$83</c:f>
              <c:strCach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</c:strCache>
            </c:strRef>
          </c:cat>
          <c:val>
            <c:numRef>
              <c:f>Rysunki!$AG$69:$AG$83</c:f>
              <c:numCache>
                <c:formatCode>General</c:formatCode>
                <c:ptCount val="15"/>
                <c:pt idx="0">
                  <c:v>21203069.910000004</c:v>
                </c:pt>
                <c:pt idx="1">
                  <c:v>21207436.810000002</c:v>
                </c:pt>
                <c:pt idx="2">
                  <c:v>26355887.600000001</c:v>
                </c:pt>
                <c:pt idx="3">
                  <c:v>40802273.439999998</c:v>
                </c:pt>
                <c:pt idx="4">
                  <c:v>36876857.890000001</c:v>
                </c:pt>
                <c:pt idx="5">
                  <c:v>34877914.25</c:v>
                </c:pt>
                <c:pt idx="6">
                  <c:v>19213887.379999999</c:v>
                </c:pt>
                <c:pt idx="7">
                  <c:v>30616338.830000002</c:v>
                </c:pt>
                <c:pt idx="8">
                  <c:v>32976768.050000004</c:v>
                </c:pt>
                <c:pt idx="9">
                  <c:v>33393172.280000001</c:v>
                </c:pt>
                <c:pt idx="10">
                  <c:v>31059240.309999999</c:v>
                </c:pt>
                <c:pt idx="11">
                  <c:v>27340334.949999999</c:v>
                </c:pt>
                <c:pt idx="12">
                  <c:v>22405598.719999999</c:v>
                </c:pt>
                <c:pt idx="13">
                  <c:v>20102710.260000002</c:v>
                </c:pt>
                <c:pt idx="14">
                  <c:v>14008194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7B-4B8B-AF59-6E20278BB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883300800"/>
        <c:axId val="1873968048"/>
      </c:barChart>
      <c:lineChart>
        <c:grouping val="standard"/>
        <c:varyColors val="0"/>
        <c:ser>
          <c:idx val="3"/>
          <c:order val="2"/>
          <c:tx>
            <c:strRef>
              <c:f>Rysunki!$AH$68</c:f>
              <c:strCache>
                <c:ptCount val="1"/>
                <c:pt idx="0">
                  <c:v>Kwota długu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Rysunki!$A$69:$A$83</c:f>
              <c:strCach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</c:strCache>
            </c:strRef>
          </c:cat>
          <c:val>
            <c:numRef>
              <c:f>Rysunki!$AH$69:$AH$83</c:f>
              <c:numCache>
                <c:formatCode>General</c:formatCode>
                <c:ptCount val="15"/>
                <c:pt idx="0">
                  <c:v>111896479.17</c:v>
                </c:pt>
                <c:pt idx="1">
                  <c:v>148603351.68000001</c:v>
                </c:pt>
                <c:pt idx="2">
                  <c:v>234100134.18000001</c:v>
                </c:pt>
                <c:pt idx="3">
                  <c:v>243704129.13999999</c:v>
                </c:pt>
                <c:pt idx="4">
                  <c:v>240300190.02999997</c:v>
                </c:pt>
                <c:pt idx="5">
                  <c:v>208986753.82999998</c:v>
                </c:pt>
                <c:pt idx="6">
                  <c:v>241975608.95999998</c:v>
                </c:pt>
                <c:pt idx="7">
                  <c:v>212002185.76999998</c:v>
                </c:pt>
                <c:pt idx="8">
                  <c:v>178968333.36000001</c:v>
                </c:pt>
                <c:pt idx="9">
                  <c:v>145512670.59</c:v>
                </c:pt>
                <c:pt idx="10">
                  <c:v>114453430.27999999</c:v>
                </c:pt>
                <c:pt idx="11">
                  <c:v>87113095.329999998</c:v>
                </c:pt>
                <c:pt idx="12">
                  <c:v>64707496.609999999</c:v>
                </c:pt>
                <c:pt idx="13">
                  <c:v>44604786.350000001</c:v>
                </c:pt>
                <c:pt idx="14">
                  <c:v>30596592.350000001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57B-4B8B-AF59-6E20278BB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0171056"/>
        <c:axId val="2027396176"/>
      </c:lineChart>
      <c:catAx>
        <c:axId val="202017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27396176"/>
        <c:crosses val="autoZero"/>
        <c:auto val="1"/>
        <c:lblAlgn val="ctr"/>
        <c:lblOffset val="100"/>
        <c:noMultiLvlLbl val="0"/>
      </c:catAx>
      <c:valAx>
        <c:axId val="202739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000"/>
                  <a:t>Kwota długu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20171056"/>
        <c:crosses val="autoZero"/>
        <c:crossBetween val="between"/>
        <c:dispUnits>
          <c:builtInUnit val="millions"/>
        </c:dispUnits>
      </c:valAx>
      <c:valAx>
        <c:axId val="187396804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000"/>
                  <a:t>Spłata i obsługa długu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83300800"/>
        <c:crosses val="max"/>
        <c:crossBetween val="between"/>
        <c:dispUnits>
          <c:builtInUnit val="millions"/>
        </c:dispUnits>
      </c:valAx>
      <c:catAx>
        <c:axId val="18833008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739680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l-PL" sz="1400"/>
              <a:t>Partnerstwo "Południe Wielkopolski Działa Wspólnie"</a:t>
            </a:r>
          </a:p>
        </c:rich>
      </c:tx>
      <c:layout>
        <c:manualLayout>
          <c:xMode val="edge"/>
          <c:yMode val="edge"/>
          <c:x val="0.12155063605645003"/>
          <c:y val="1.11655964195368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7760892388451444"/>
          <c:y val="0.18300925925925926"/>
          <c:w val="0.68089326334208222"/>
          <c:h val="0.5944980314960630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Rysunki!$Q$68</c:f>
              <c:strCache>
                <c:ptCount val="1"/>
                <c:pt idx="0">
                  <c:v>Obsługa długu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86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86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8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Rysunki!$A$69:$A$83</c:f>
              <c:strCach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</c:strCache>
            </c:strRef>
          </c:cat>
          <c:val>
            <c:numRef>
              <c:f>Rysunki!$Q$69:$Q$83</c:f>
              <c:numCache>
                <c:formatCode>#,##0.00</c:formatCode>
                <c:ptCount val="15"/>
                <c:pt idx="0">
                  <c:v>1023129.37</c:v>
                </c:pt>
                <c:pt idx="1">
                  <c:v>940332.3</c:v>
                </c:pt>
                <c:pt idx="2">
                  <c:v>900237.12999999989</c:v>
                </c:pt>
                <c:pt idx="3">
                  <c:v>1182923.7</c:v>
                </c:pt>
                <c:pt idx="4">
                  <c:v>726132.17000000016</c:v>
                </c:pt>
                <c:pt idx="5">
                  <c:v>422695.60000000003</c:v>
                </c:pt>
                <c:pt idx="6" formatCode="General">
                  <c:v>1847890</c:v>
                </c:pt>
                <c:pt idx="7" formatCode="General">
                  <c:v>1480002</c:v>
                </c:pt>
                <c:pt idx="8" formatCode="General">
                  <c:v>1261515</c:v>
                </c:pt>
                <c:pt idx="9" formatCode="General">
                  <c:v>965586</c:v>
                </c:pt>
                <c:pt idx="10" formatCode="General">
                  <c:v>751215</c:v>
                </c:pt>
                <c:pt idx="11" formatCode="General">
                  <c:v>456755</c:v>
                </c:pt>
                <c:pt idx="12" formatCode="General">
                  <c:v>364308</c:v>
                </c:pt>
                <c:pt idx="13" formatCode="General">
                  <c:v>292060</c:v>
                </c:pt>
                <c:pt idx="14" formatCode="General">
                  <c:v>223180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E9-41AA-8D61-56C64C1EFEA6}"/>
            </c:ext>
          </c:extLst>
        </c:ser>
        <c:ser>
          <c:idx val="2"/>
          <c:order val="1"/>
          <c:tx>
            <c:strRef>
              <c:f>Rysunki!$R$68</c:f>
              <c:strCache>
                <c:ptCount val="1"/>
                <c:pt idx="0">
                  <c:v>Spłata długu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6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86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8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Rysunki!$A$69:$A$83</c:f>
              <c:strCach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</c:strCache>
            </c:strRef>
          </c:cat>
          <c:val>
            <c:numRef>
              <c:f>Rysunki!$R$69:$R$83</c:f>
              <c:numCache>
                <c:formatCode>#,##0.00</c:formatCode>
                <c:ptCount val="15"/>
                <c:pt idx="0">
                  <c:v>9398371.2800000012</c:v>
                </c:pt>
                <c:pt idx="1">
                  <c:v>8269532.2800000003</c:v>
                </c:pt>
                <c:pt idx="2">
                  <c:v>11520481</c:v>
                </c:pt>
                <c:pt idx="3">
                  <c:v>8944647</c:v>
                </c:pt>
                <c:pt idx="4">
                  <c:v>13329189</c:v>
                </c:pt>
                <c:pt idx="5">
                  <c:v>7519734</c:v>
                </c:pt>
                <c:pt idx="6" formatCode="General">
                  <c:v>11088296</c:v>
                </c:pt>
                <c:pt idx="7" formatCode="General">
                  <c:v>10192372</c:v>
                </c:pt>
                <c:pt idx="8" formatCode="General">
                  <c:v>6665790</c:v>
                </c:pt>
                <c:pt idx="9" formatCode="General">
                  <c:v>7932109</c:v>
                </c:pt>
                <c:pt idx="10" formatCode="General">
                  <c:v>8228078.5300000003</c:v>
                </c:pt>
                <c:pt idx="11" formatCode="General">
                  <c:v>3612396</c:v>
                </c:pt>
                <c:pt idx="12" formatCode="General">
                  <c:v>3032803.8</c:v>
                </c:pt>
                <c:pt idx="13" formatCode="General">
                  <c:v>3099618</c:v>
                </c:pt>
                <c:pt idx="14" formatCode="General">
                  <c:v>3328396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E9-41AA-8D61-56C64C1EF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883300800"/>
        <c:axId val="1873968048"/>
      </c:barChart>
      <c:lineChart>
        <c:grouping val="standard"/>
        <c:varyColors val="0"/>
        <c:ser>
          <c:idx val="3"/>
          <c:order val="2"/>
          <c:tx>
            <c:strRef>
              <c:f>Rysunki!$S$68</c:f>
              <c:strCache>
                <c:ptCount val="1"/>
                <c:pt idx="0">
                  <c:v>Kwota długu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Rysunki!$A$69:$A$83</c:f>
              <c:strCache>
                <c:ptCount val="1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</c:strCache>
            </c:strRef>
          </c:cat>
          <c:val>
            <c:numRef>
              <c:f>Rysunki!$S$69:$S$83</c:f>
              <c:numCache>
                <c:formatCode>#,##0.00</c:formatCode>
                <c:ptCount val="15"/>
                <c:pt idx="0">
                  <c:v>37325464.519999996</c:v>
                </c:pt>
                <c:pt idx="1">
                  <c:v>33299448.790000003</c:v>
                </c:pt>
                <c:pt idx="2">
                  <c:v>47903006.669999994</c:v>
                </c:pt>
                <c:pt idx="3">
                  <c:v>53045938</c:v>
                </c:pt>
                <c:pt idx="4">
                  <c:v>43790565.020000003</c:v>
                </c:pt>
                <c:pt idx="5">
                  <c:v>45186594.479999997</c:v>
                </c:pt>
                <c:pt idx="6" formatCode="General">
                  <c:v>52058772.329999998</c:v>
                </c:pt>
                <c:pt idx="7" formatCode="General">
                  <c:v>42626400.329999998</c:v>
                </c:pt>
                <c:pt idx="8" formatCode="General">
                  <c:v>35960610.329999998</c:v>
                </c:pt>
                <c:pt idx="9" formatCode="General">
                  <c:v>28028501.330000002</c:v>
                </c:pt>
                <c:pt idx="10" formatCode="General">
                  <c:v>19800422.800000001</c:v>
                </c:pt>
                <c:pt idx="11" formatCode="General">
                  <c:v>16188026.800000001</c:v>
                </c:pt>
                <c:pt idx="12" formatCode="General">
                  <c:v>13155223</c:v>
                </c:pt>
                <c:pt idx="13" formatCode="General">
                  <c:v>10055605</c:v>
                </c:pt>
                <c:pt idx="14" formatCode="General">
                  <c:v>6727209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E9-41AA-8D61-56C64C1EF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0171056"/>
        <c:axId val="2027396176"/>
      </c:lineChart>
      <c:catAx>
        <c:axId val="202017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27396176"/>
        <c:crosses val="autoZero"/>
        <c:auto val="1"/>
        <c:lblAlgn val="ctr"/>
        <c:lblOffset val="100"/>
        <c:noMultiLvlLbl val="0"/>
      </c:catAx>
      <c:valAx>
        <c:axId val="202739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000"/>
                  <a:t>Kwota długu</a:t>
                </a:r>
              </a:p>
            </c:rich>
          </c:tx>
          <c:layout>
            <c:manualLayout>
              <c:xMode val="edge"/>
              <c:yMode val="edge"/>
              <c:x val="3.0181872391174713E-2"/>
              <c:y val="0.263309009534929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20171056"/>
        <c:crosses val="autoZero"/>
        <c:crossBetween val="between"/>
        <c:dispUnits>
          <c:builtInUnit val="millions"/>
        </c:dispUnits>
      </c:valAx>
      <c:valAx>
        <c:axId val="187396804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000"/>
                  <a:t>Spłata i obsługa długu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83300800"/>
        <c:crosses val="max"/>
        <c:crossBetween val="between"/>
        <c:dispUnits>
          <c:builtInUnit val="millions"/>
        </c:dispUnits>
      </c:valAx>
      <c:catAx>
        <c:axId val="18833008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739680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9C0DEC31-05E9-4F04-8D85-41FC0972BF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0458F40-92EA-4FB1-B141-8CFE81A2FB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16F9202A-A588-4A66-9964-F0B106B6EF36}" type="datetimeFigureOut">
              <a:rPr lang="pl-PL" smtClean="0"/>
              <a:t>12.09.2022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663EA8B-31E3-41E1-97B7-BC98C954CF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9CAD3A8-D7DC-4E97-AC01-154F502E61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56F5F6E-87F3-4261-8495-4838F28706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9895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3BC813A5-6672-D044-9A78-0D15B7E31035}" type="datetimeFigureOut">
              <a:rPr lang="pl-PL" smtClean="0"/>
              <a:t>12.09.2022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E1CBDF3C-22AE-324B-8BDF-95D6FDAC84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0200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n prezentacji">
    <p:bg>
      <p:bgPr>
        <a:solidFill>
          <a:srgbClr val="3D44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F8ACF264-13C7-4224-9E65-CE89C2B365A5}"/>
              </a:ext>
            </a:extLst>
          </p:cNvPr>
          <p:cNvSpPr/>
          <p:nvPr userDrawn="1"/>
        </p:nvSpPr>
        <p:spPr>
          <a:xfrm>
            <a:off x="0" y="0"/>
            <a:ext cx="9144000" cy="700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03B800B-9F9A-4CE9-B71A-27A7C6C2B1E2}"/>
              </a:ext>
            </a:extLst>
          </p:cNvPr>
          <p:cNvSpPr/>
          <p:nvPr userDrawn="1"/>
        </p:nvSpPr>
        <p:spPr>
          <a:xfrm>
            <a:off x="0" y="4274557"/>
            <a:ext cx="9144000" cy="870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8A5DADF-287A-41F2-99CD-17A193A0E6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616" y="4274557"/>
            <a:ext cx="4437634" cy="87053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A34CA78-4FF5-4F06-A710-7D3DA4892E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133" y="7116"/>
            <a:ext cx="3530600" cy="692972"/>
          </a:xfrm>
          <a:prstGeom prst="rect">
            <a:avLst/>
          </a:prstGeom>
        </p:spPr>
      </p:pic>
      <p:sp>
        <p:nvSpPr>
          <p:cNvPr id="9" name="Tytuł 8">
            <a:extLst>
              <a:ext uri="{FF2B5EF4-FFF2-40B4-BE49-F238E27FC236}">
                <a16:creationId xmlns:a16="http://schemas.microsoft.com/office/drawing/2014/main" id="{CA25737E-BF28-4E71-8D37-DDC1E9047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47738"/>
            <a:ext cx="8515350" cy="99377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5723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n prezentacji">
    <p:bg>
      <p:bgPr>
        <a:solidFill>
          <a:srgbClr val="3D44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>
            <a:extLst>
              <a:ext uri="{FF2B5EF4-FFF2-40B4-BE49-F238E27FC236}">
                <a16:creationId xmlns:a16="http://schemas.microsoft.com/office/drawing/2014/main" id="{C653781A-5677-4267-AA7B-F5CEA8B134FD}"/>
              </a:ext>
            </a:extLst>
          </p:cNvPr>
          <p:cNvSpPr/>
          <p:nvPr userDrawn="1"/>
        </p:nvSpPr>
        <p:spPr>
          <a:xfrm>
            <a:off x="-15240" y="-5047"/>
            <a:ext cx="9159240" cy="10642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51CEE0B-05A2-4D93-822E-B2C8D7B19E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50" y="-5047"/>
            <a:ext cx="2076450" cy="980238"/>
          </a:xfrm>
          <a:prstGeom prst="rect">
            <a:avLst/>
          </a:prstGeom>
        </p:spPr>
      </p:pic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D6029C5E-BC6D-4535-9FB6-D61CC11EC1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838" y="1173163"/>
            <a:ext cx="8975725" cy="1400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7" name="Tytuł 16">
            <a:extLst>
              <a:ext uri="{FF2B5EF4-FFF2-40B4-BE49-F238E27FC236}">
                <a16:creationId xmlns:a16="http://schemas.microsoft.com/office/drawing/2014/main" id="{81F3B455-95D9-4235-AD23-8D5F4A930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8" y="23410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552592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n prezentacji">
    <p:bg>
      <p:bgPr>
        <a:solidFill>
          <a:srgbClr val="3D44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0FFDCC20-8FCD-D031-74AF-2260D61FF50B}"/>
              </a:ext>
            </a:extLst>
          </p:cNvPr>
          <p:cNvSpPr/>
          <p:nvPr userDrawn="1"/>
        </p:nvSpPr>
        <p:spPr>
          <a:xfrm>
            <a:off x="3184187" y="2382"/>
            <a:ext cx="5959813" cy="51427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E7A53861-34DF-76C7-DD51-BEB35DF23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2" y="975191"/>
            <a:ext cx="3028544" cy="3343898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A0D9AE45-4870-46E6-A09A-B3362B6CF0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50" y="-5047"/>
            <a:ext cx="2076450" cy="980238"/>
          </a:xfrm>
          <a:prstGeom prst="rect">
            <a:avLst/>
          </a:prstGeom>
        </p:spPr>
      </p:pic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541E8A9B-9939-47B8-BB55-78E388ADEC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3075" y="990826"/>
            <a:ext cx="5773103" cy="38478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71590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lan prezentacji">
    <p:bg>
      <p:bgPr>
        <a:solidFill>
          <a:srgbClr val="3D44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0FFDCC20-8FCD-D031-74AF-2260D61FF50B}"/>
              </a:ext>
            </a:extLst>
          </p:cNvPr>
          <p:cNvSpPr/>
          <p:nvPr userDrawn="1"/>
        </p:nvSpPr>
        <p:spPr>
          <a:xfrm>
            <a:off x="8855" y="-5047"/>
            <a:ext cx="5959813" cy="51427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E7A53861-34DF-76C7-DD51-BEB35DF23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166" y="906780"/>
            <a:ext cx="3028544" cy="340726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A0D9AE45-4870-46E6-A09A-B3362B6CF0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9"/>
            <a:ext cx="2076450" cy="980238"/>
          </a:xfrm>
          <a:prstGeom prst="rect">
            <a:avLst/>
          </a:prstGeom>
        </p:spPr>
      </p:pic>
      <p:sp>
        <p:nvSpPr>
          <p:cNvPr id="5" name="Symbol zastępczy tekstu 12">
            <a:extLst>
              <a:ext uri="{FF2B5EF4-FFF2-40B4-BE49-F238E27FC236}">
                <a16:creationId xmlns:a16="http://schemas.microsoft.com/office/drawing/2014/main" id="{CD873917-4840-4E2D-B1DC-24B61DF47B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209" y="923354"/>
            <a:ext cx="5773103" cy="40474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208160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n prezentacji">
    <p:bg>
      <p:bgPr>
        <a:solidFill>
          <a:srgbClr val="3D44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27B4D946-8E1D-46ED-86D4-D0D512220E44}"/>
              </a:ext>
            </a:extLst>
          </p:cNvPr>
          <p:cNvSpPr/>
          <p:nvPr userDrawn="1"/>
        </p:nvSpPr>
        <p:spPr>
          <a:xfrm rot="5400000">
            <a:off x="5726428" y="1725929"/>
            <a:ext cx="5143501" cy="16916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AE15923-0C51-40CD-9278-E4E33782D0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50" y="-5047"/>
            <a:ext cx="2076450" cy="98023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4BDCA91-5980-453E-B438-DC2A8F0C6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" y="71438"/>
            <a:ext cx="7302500" cy="993775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5" name="Symbol zastępczy tekstu 12">
            <a:extLst>
              <a:ext uri="{FF2B5EF4-FFF2-40B4-BE49-F238E27FC236}">
                <a16:creationId xmlns:a16="http://schemas.microsoft.com/office/drawing/2014/main" id="{FAA61D65-F990-44C7-BF0E-BCE51FDFF8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500" y="1225776"/>
            <a:ext cx="7042150" cy="38478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09381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- szare tło">
    <p:bg>
      <p:bgPr>
        <a:gradFill rotWithShape="1">
          <a:gsLst>
            <a:gs pos="83000">
              <a:srgbClr val="E5E5E2"/>
            </a:gs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99AB5A-106D-49A8-86BA-0867AD3E3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81608"/>
            <a:ext cx="7886700" cy="234739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14000"/>
              </a:lnSpc>
              <a:defRPr sz="3200" b="1">
                <a:solidFill>
                  <a:schemeClr val="tx1"/>
                </a:solidFill>
                <a:latin typeface="Raleway" pitchFamily="2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C6FA696-A7E9-4246-8D74-C3D69A1F5C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50" y="-5047"/>
            <a:ext cx="2076450" cy="98023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15AFD98-A149-4725-8AD0-728C94BD4F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616" y="4274557"/>
            <a:ext cx="4437634" cy="87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29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n prezenta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>
            <a:extLst>
              <a:ext uri="{FF2B5EF4-FFF2-40B4-BE49-F238E27FC236}">
                <a16:creationId xmlns:a16="http://schemas.microsoft.com/office/drawing/2014/main" id="{C653781A-5677-4267-AA7B-F5CEA8B134FD}"/>
              </a:ext>
            </a:extLst>
          </p:cNvPr>
          <p:cNvSpPr/>
          <p:nvPr userDrawn="1"/>
        </p:nvSpPr>
        <p:spPr>
          <a:xfrm>
            <a:off x="-15240" y="-5047"/>
            <a:ext cx="9159240" cy="10642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51CEE0B-05A2-4D93-822E-B2C8D7B19E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50" y="-5047"/>
            <a:ext cx="2076450" cy="980238"/>
          </a:xfrm>
          <a:prstGeom prst="rect">
            <a:avLst/>
          </a:prstGeom>
        </p:spPr>
      </p:pic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D6029C5E-BC6D-4535-9FB6-D61CC11EC1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838" y="1173163"/>
            <a:ext cx="8975725" cy="1400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7" name="Tytuł 16">
            <a:extLst>
              <a:ext uri="{FF2B5EF4-FFF2-40B4-BE49-F238E27FC236}">
                <a16:creationId xmlns:a16="http://schemas.microsoft.com/office/drawing/2014/main" id="{81F3B455-95D9-4235-AD23-8D5F4A930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8" y="23410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624084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- szare tł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EB607855-93CD-414E-B824-107D54E2E037}"/>
              </a:ext>
            </a:extLst>
          </p:cNvPr>
          <p:cNvSpPr/>
          <p:nvPr userDrawn="1"/>
        </p:nvSpPr>
        <p:spPr>
          <a:xfrm flipV="1">
            <a:off x="0" y="962525"/>
            <a:ext cx="9144000" cy="7656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93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- szare tł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4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3490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5FA14EF-C170-49A6-9891-CEBE67A5A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8850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4EACE-7A77-45FE-827F-3CF663087824}" type="datetimeFigureOut">
              <a:rPr lang="pl-PL" smtClean="0"/>
              <a:t>12.09.2022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8BFA4A7-A055-4E29-9343-01B57C92FA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8850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2399C2D-8730-45BC-8389-BA47B5267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8850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85434-17ED-4918-B557-1FFBB6A3E3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613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39" r:id="rId2"/>
    <p:sldLayoutId id="2147483749" r:id="rId3"/>
    <p:sldLayoutId id="2147483751" r:id="rId4"/>
    <p:sldLayoutId id="2147483748" r:id="rId5"/>
    <p:sldLayoutId id="2147483740" r:id="rId6"/>
    <p:sldLayoutId id="2147483752" r:id="rId7"/>
    <p:sldLayoutId id="2147483742" r:id="rId8"/>
    <p:sldLayoutId id="214748374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przedsiebiorczosc.monitorrozwoju.pl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nalizy.monitorrozwoju.pl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754C55D-AE5D-460C-ABF8-A6983A0DD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56298"/>
            <a:ext cx="8515350" cy="3311842"/>
          </a:xfrm>
        </p:spPr>
        <p:txBody>
          <a:bodyPr/>
          <a:lstStyle/>
          <a:p>
            <a:r>
              <a:rPr lang="pl-PL" dirty="0"/>
              <a:t>Finansowy potencjał partnerstw z Wielkopolski</a:t>
            </a:r>
            <a:br>
              <a:rPr lang="pl-PL" dirty="0"/>
            </a:br>
            <a:br>
              <a:rPr lang="pl-PL" dirty="0"/>
            </a:br>
            <a:r>
              <a:rPr lang="pl-PL" sz="2400" b="0" dirty="0"/>
              <a:t>Daniel Budzeń, ZMP</a:t>
            </a:r>
            <a:br>
              <a:rPr lang="pl-PL" dirty="0"/>
            </a:br>
            <a:br>
              <a:rPr lang="pl-PL" dirty="0"/>
            </a:br>
            <a:r>
              <a:rPr lang="pl-PL" sz="2000" dirty="0"/>
              <a:t>Forum Wymiany Doświadczeń w Województwie Wielkopolskim</a:t>
            </a:r>
            <a:br>
              <a:rPr lang="pl-PL" sz="2000" dirty="0"/>
            </a:br>
            <a:r>
              <a:rPr lang="pl-PL" sz="2000" b="0" dirty="0"/>
              <a:t>Poznań, 13 września 2022 r.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754157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8AB35FDB-705B-4111-A463-EDCB10299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8" y="23410"/>
            <a:ext cx="7387411" cy="993775"/>
          </a:xfrm>
        </p:spPr>
        <p:txBody>
          <a:bodyPr/>
          <a:lstStyle/>
          <a:p>
            <a:r>
              <a:rPr lang="pl-PL" dirty="0"/>
              <a:t>Aktywność ekonomiczna jako potencjał rozwojowy partnerstwa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9F3911BA-05C5-49FB-B103-F023EB77AF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202863"/>
              </p:ext>
            </p:extLst>
          </p:nvPr>
        </p:nvGraphicFramePr>
        <p:xfrm>
          <a:off x="373489" y="1291018"/>
          <a:ext cx="3914201" cy="383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947025BF-F82C-4392-B4AD-F4EE44258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0230781"/>
              </p:ext>
            </p:extLst>
          </p:nvPr>
        </p:nvGraphicFramePr>
        <p:xfrm>
          <a:off x="4932679" y="1291018"/>
          <a:ext cx="4098109" cy="383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id="{9AF76908-1E06-4B25-9AD5-BE7D88C14B8C}"/>
              </a:ext>
            </a:extLst>
          </p:cNvPr>
          <p:cNvSpPr txBox="1"/>
          <p:nvPr/>
        </p:nvSpPr>
        <p:spPr>
          <a:xfrm>
            <a:off x="160340" y="1017185"/>
            <a:ext cx="8823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X – kwota zaliczki na podatek, Y – dynamika 2020/2015, X – udział w strukturze 2020</a:t>
            </a:r>
          </a:p>
        </p:txBody>
      </p:sp>
    </p:spTree>
    <p:extLst>
      <p:ext uri="{BB962C8B-B14F-4D97-AF65-F5344CB8AC3E}">
        <p14:creationId xmlns:p14="http://schemas.microsoft.com/office/powerpoint/2010/main" val="4093261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8AB35FDB-705B-4111-A463-EDCB10299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8" y="23410"/>
            <a:ext cx="7387411" cy="993775"/>
          </a:xfrm>
        </p:spPr>
        <p:txBody>
          <a:bodyPr/>
          <a:lstStyle/>
          <a:p>
            <a:r>
              <a:rPr lang="pl-PL" dirty="0"/>
              <a:t>Aktywność ekonomiczna jako potencjał rozwojowy partnerstwa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E41CEC30-42B6-42AA-A2FB-DCF347A66D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1198669"/>
              </p:ext>
            </p:extLst>
          </p:nvPr>
        </p:nvGraphicFramePr>
        <p:xfrm>
          <a:off x="398075" y="1291278"/>
          <a:ext cx="3874248" cy="383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B5FE8425-2184-4842-8F7B-8D9A8E7CDE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7012098"/>
              </p:ext>
            </p:extLst>
          </p:nvPr>
        </p:nvGraphicFramePr>
        <p:xfrm>
          <a:off x="5008497" y="1291278"/>
          <a:ext cx="3874248" cy="383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36A3AB33-8542-4A35-81B7-BF041222C850}"/>
              </a:ext>
            </a:extLst>
          </p:cNvPr>
          <p:cNvSpPr txBox="1"/>
          <p:nvPr/>
        </p:nvSpPr>
        <p:spPr>
          <a:xfrm>
            <a:off x="160340" y="1017185"/>
            <a:ext cx="8823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X – kwota zaliczki na podatek, Y – dynamika 2020/2015, X – udział w strukturze 2020</a:t>
            </a:r>
          </a:p>
        </p:txBody>
      </p:sp>
    </p:spTree>
    <p:extLst>
      <p:ext uri="{BB962C8B-B14F-4D97-AF65-F5344CB8AC3E}">
        <p14:creationId xmlns:p14="http://schemas.microsoft.com/office/powerpoint/2010/main" val="2630231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8AB35FDB-705B-4111-A463-EDCB10299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8" y="23410"/>
            <a:ext cx="7387411" cy="993775"/>
          </a:xfrm>
        </p:spPr>
        <p:txBody>
          <a:bodyPr/>
          <a:lstStyle/>
          <a:p>
            <a:r>
              <a:rPr lang="pl-PL" dirty="0"/>
              <a:t>Aktywność ekonomiczna jako potencjał rozwojowy partnerstwa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8BE2C853-3CCF-4716-AB83-917177AC39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451431"/>
              </p:ext>
            </p:extLst>
          </p:nvPr>
        </p:nvGraphicFramePr>
        <p:xfrm>
          <a:off x="96838" y="1305039"/>
          <a:ext cx="4390638" cy="383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088C5565-91C9-4A0F-AE8B-4F755F6C02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6342324"/>
              </p:ext>
            </p:extLst>
          </p:nvPr>
        </p:nvGraphicFramePr>
        <p:xfrm>
          <a:off x="4373776" y="1305039"/>
          <a:ext cx="4673386" cy="383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9">
            <a:extLst>
              <a:ext uri="{FF2B5EF4-FFF2-40B4-BE49-F238E27FC236}">
                <a16:creationId xmlns:a16="http://schemas.microsoft.com/office/drawing/2014/main" id="{9F762A1F-1D52-4564-BC45-026FE0233856}"/>
              </a:ext>
            </a:extLst>
          </p:cNvPr>
          <p:cNvSpPr txBox="1"/>
          <p:nvPr/>
        </p:nvSpPr>
        <p:spPr>
          <a:xfrm>
            <a:off x="160340" y="1017185"/>
            <a:ext cx="8823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X – kwota zaliczki na podatek, Y – dynamika 2020/2015, X – udział w strukturze 2020</a:t>
            </a:r>
          </a:p>
        </p:txBody>
      </p:sp>
    </p:spTree>
    <p:extLst>
      <p:ext uri="{BB962C8B-B14F-4D97-AF65-F5344CB8AC3E}">
        <p14:creationId xmlns:p14="http://schemas.microsoft.com/office/powerpoint/2010/main" val="1101330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8AB35FDB-705B-4111-A463-EDCB10299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8" y="23410"/>
            <a:ext cx="7387411" cy="993775"/>
          </a:xfrm>
        </p:spPr>
        <p:txBody>
          <a:bodyPr/>
          <a:lstStyle/>
          <a:p>
            <a:r>
              <a:rPr lang="pl-PL" dirty="0"/>
              <a:t>Aktywność ekonomiczna jako potencjał rozwojowy partnerstwa</a:t>
            </a: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26760880-06E5-4898-ADFC-EAC71B792F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837665"/>
              </p:ext>
            </p:extLst>
          </p:nvPr>
        </p:nvGraphicFramePr>
        <p:xfrm>
          <a:off x="323753" y="1291278"/>
          <a:ext cx="8659906" cy="383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5B388684-E0FC-4A44-B390-3B0E3410ACEF}"/>
              </a:ext>
            </a:extLst>
          </p:cNvPr>
          <p:cNvSpPr txBox="1"/>
          <p:nvPr/>
        </p:nvSpPr>
        <p:spPr>
          <a:xfrm>
            <a:off x="160340" y="1017185"/>
            <a:ext cx="8823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X – kwota zaliczki na podatek, Y – dynamika 2020/2015, X – udział w strukturze 2020</a:t>
            </a:r>
          </a:p>
        </p:txBody>
      </p:sp>
    </p:spTree>
    <p:extLst>
      <p:ext uri="{BB962C8B-B14F-4D97-AF65-F5344CB8AC3E}">
        <p14:creationId xmlns:p14="http://schemas.microsoft.com/office/powerpoint/2010/main" val="930020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FBA745C-861F-4DBF-A926-3E1EBDAFF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Kluczowe wnioski</a:t>
            </a:r>
          </a:p>
        </p:txBody>
      </p:sp>
      <p:sp>
        <p:nvSpPr>
          <p:cNvPr id="4" name="Strzałka: w prawo 3">
            <a:extLst>
              <a:ext uri="{FF2B5EF4-FFF2-40B4-BE49-F238E27FC236}">
                <a16:creationId xmlns:a16="http://schemas.microsoft.com/office/drawing/2014/main" id="{BD0BD11C-84F4-462E-AFC1-A3D216A15D5C}"/>
              </a:ext>
            </a:extLst>
          </p:cNvPr>
          <p:cNvSpPr/>
          <p:nvPr/>
        </p:nvSpPr>
        <p:spPr>
          <a:xfrm rot="10800000">
            <a:off x="329549" y="1380564"/>
            <a:ext cx="457200" cy="2667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B75E0B6-FC94-407C-B5F8-BD5008D7AC28}"/>
              </a:ext>
            </a:extLst>
          </p:cNvPr>
          <p:cNvSpPr txBox="1"/>
          <p:nvPr/>
        </p:nvSpPr>
        <p:spPr>
          <a:xfrm>
            <a:off x="916289" y="1739766"/>
            <a:ext cx="8081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dirty="0"/>
              <a:t>realizacja projektów powinna być poprzedzona analizą możliwości finansowych partnerstwa</a:t>
            </a:r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7643F033-2290-40F0-B9EA-71E5707D29D6}"/>
              </a:ext>
            </a:extLst>
          </p:cNvPr>
          <p:cNvSpPr/>
          <p:nvPr/>
        </p:nvSpPr>
        <p:spPr>
          <a:xfrm rot="10800000">
            <a:off x="355579" y="1861601"/>
            <a:ext cx="457200" cy="2667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D861B8D-75FD-41DE-A051-EB1B9AB4C7DD}"/>
              </a:ext>
            </a:extLst>
          </p:cNvPr>
          <p:cNvSpPr txBox="1"/>
          <p:nvPr/>
        </p:nvSpPr>
        <p:spPr>
          <a:xfrm>
            <a:off x="916289" y="1294842"/>
            <a:ext cx="808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dirty="0"/>
              <a:t>partnerstwa posiadają zróżnicowane możliwości finansowania projektów</a:t>
            </a:r>
          </a:p>
        </p:txBody>
      </p:sp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3311655E-2FA8-4F7E-8F59-3133FDBC658E}"/>
              </a:ext>
            </a:extLst>
          </p:cNvPr>
          <p:cNvSpPr/>
          <p:nvPr/>
        </p:nvSpPr>
        <p:spPr>
          <a:xfrm rot="10800000">
            <a:off x="329549" y="2476653"/>
            <a:ext cx="457200" cy="2667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EE99870-3742-409B-82AA-E274351797B7}"/>
              </a:ext>
            </a:extLst>
          </p:cNvPr>
          <p:cNvSpPr txBox="1"/>
          <p:nvPr/>
        </p:nvSpPr>
        <p:spPr>
          <a:xfrm>
            <a:off x="916289" y="2392833"/>
            <a:ext cx="8081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dirty="0"/>
              <a:t>znaczenie zrównoważenia spłaty długu i realności WPF jako polityki finansowej JST</a:t>
            </a:r>
          </a:p>
        </p:txBody>
      </p:sp>
      <p:sp>
        <p:nvSpPr>
          <p:cNvPr id="10" name="Strzałka: w prawo 9">
            <a:extLst>
              <a:ext uri="{FF2B5EF4-FFF2-40B4-BE49-F238E27FC236}">
                <a16:creationId xmlns:a16="http://schemas.microsoft.com/office/drawing/2014/main" id="{62D32BDF-2949-4577-8DC8-077D9234BC24}"/>
              </a:ext>
            </a:extLst>
          </p:cNvPr>
          <p:cNvSpPr/>
          <p:nvPr/>
        </p:nvSpPr>
        <p:spPr>
          <a:xfrm rot="10800000">
            <a:off x="329549" y="3109512"/>
            <a:ext cx="457200" cy="2667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B3605CC-DBE0-44B5-B3CE-9E0256CB5C8B}"/>
              </a:ext>
            </a:extLst>
          </p:cNvPr>
          <p:cNvSpPr txBox="1"/>
          <p:nvPr/>
        </p:nvSpPr>
        <p:spPr>
          <a:xfrm>
            <a:off x="916289" y="3025692"/>
            <a:ext cx="8081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dirty="0"/>
              <a:t>analiza możliwości finansowych dla realizacji projektów powinna uwzględniać skutki finansowe dla budżetów lat przyszłych (koszty i korzyści)</a:t>
            </a:r>
          </a:p>
        </p:txBody>
      </p:sp>
      <p:sp>
        <p:nvSpPr>
          <p:cNvPr id="12" name="Strzałka: w prawo 11">
            <a:extLst>
              <a:ext uri="{FF2B5EF4-FFF2-40B4-BE49-F238E27FC236}">
                <a16:creationId xmlns:a16="http://schemas.microsoft.com/office/drawing/2014/main" id="{1D3C0992-D7BA-4827-B513-5B6EEDD48090}"/>
              </a:ext>
            </a:extLst>
          </p:cNvPr>
          <p:cNvSpPr/>
          <p:nvPr/>
        </p:nvSpPr>
        <p:spPr>
          <a:xfrm rot="10800000">
            <a:off x="329549" y="3798836"/>
            <a:ext cx="457200" cy="2667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5B8C7B0-0BB4-4A82-9B61-EFB7650452E4}"/>
              </a:ext>
            </a:extLst>
          </p:cNvPr>
          <p:cNvSpPr txBox="1"/>
          <p:nvPr/>
        </p:nvSpPr>
        <p:spPr>
          <a:xfrm>
            <a:off x="916289" y="3715016"/>
            <a:ext cx="8081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dirty="0"/>
              <a:t>aktywność ekonomiczna mieszkańców jako jeden z istotnych potencjałów rozwojowych partnerstw</a:t>
            </a:r>
          </a:p>
        </p:txBody>
      </p:sp>
      <p:sp>
        <p:nvSpPr>
          <p:cNvPr id="14" name="Strzałka: w prawo 13">
            <a:extLst>
              <a:ext uri="{FF2B5EF4-FFF2-40B4-BE49-F238E27FC236}">
                <a16:creationId xmlns:a16="http://schemas.microsoft.com/office/drawing/2014/main" id="{19A60C79-7E12-459B-9026-CFA4FF8450F8}"/>
              </a:ext>
            </a:extLst>
          </p:cNvPr>
          <p:cNvSpPr/>
          <p:nvPr/>
        </p:nvSpPr>
        <p:spPr>
          <a:xfrm rot="10800000">
            <a:off x="329549" y="4488160"/>
            <a:ext cx="457200" cy="2667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E7167FF9-4562-4FCA-B2FA-2B1C0E50CFAD}"/>
              </a:ext>
            </a:extLst>
          </p:cNvPr>
          <p:cNvSpPr txBox="1"/>
          <p:nvPr/>
        </p:nvSpPr>
        <p:spPr>
          <a:xfrm>
            <a:off x="916289" y="4404340"/>
            <a:ext cx="8081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b="1" dirty="0"/>
              <a:t>ryzyko związane z niestabilnością źródeł dochodów i wzrostu kosztów realizacji zadań publicznych</a:t>
            </a:r>
          </a:p>
        </p:txBody>
      </p:sp>
    </p:spTree>
    <p:extLst>
      <p:ext uri="{BB962C8B-B14F-4D97-AF65-F5344CB8AC3E}">
        <p14:creationId xmlns:p14="http://schemas.microsoft.com/office/powerpoint/2010/main" val="2766423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B13DF6-1234-4706-AC40-D50F4E902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98847"/>
            <a:ext cx="7886700" cy="2347393"/>
          </a:xfrm>
        </p:spPr>
        <p:txBody>
          <a:bodyPr/>
          <a:lstStyle/>
          <a:p>
            <a:r>
              <a:rPr lang="pl-PL" dirty="0"/>
              <a:t>Narzędzia do analizy potencjału finansowego partnerstw</a:t>
            </a:r>
          </a:p>
        </p:txBody>
      </p:sp>
    </p:spTree>
    <p:extLst>
      <p:ext uri="{BB962C8B-B14F-4D97-AF65-F5344CB8AC3E}">
        <p14:creationId xmlns:p14="http://schemas.microsoft.com/office/powerpoint/2010/main" val="822839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E0E470C3-D9C5-4794-B203-CBD38044D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2" y="853217"/>
            <a:ext cx="3028544" cy="3343898"/>
          </a:xfrm>
        </p:spPr>
        <p:txBody>
          <a:bodyPr/>
          <a:lstStyle/>
          <a:p>
            <a:r>
              <a:rPr lang="pl-PL" dirty="0"/>
              <a:t>Monitor Rozwoju Lokalnego </a:t>
            </a:r>
            <a:br>
              <a:rPr lang="pl-PL" dirty="0"/>
            </a:br>
            <a:br>
              <a:rPr lang="pl-PL" dirty="0"/>
            </a:br>
            <a:r>
              <a:rPr lang="pl-PL" dirty="0"/>
              <a:t>- Zdolność finansowania rozwoju partnerstw</a:t>
            </a:r>
            <a:br>
              <a:rPr lang="pl-PL" dirty="0"/>
            </a:br>
            <a:br>
              <a:rPr lang="pl-PL" dirty="0"/>
            </a:br>
            <a:r>
              <a:rPr lang="pl-PL" dirty="0"/>
              <a:t>-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94D7DBB-75DD-40A6-AB28-5514D0638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125" y="124617"/>
            <a:ext cx="2901351" cy="172941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29BFEEE-E491-4733-8DAF-738E16828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125" y="2032764"/>
            <a:ext cx="2340459" cy="200410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2E0A6C5-82EC-4CA4-B5B2-4CE73D223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649" y="1015628"/>
            <a:ext cx="2901351" cy="173226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750E975-6C7F-4773-B8CE-143A11E977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9335" y="2835396"/>
            <a:ext cx="3626843" cy="1361719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0530D73-C73E-49C2-A97D-70A0A3F01A3B}"/>
              </a:ext>
            </a:extLst>
          </p:cNvPr>
          <p:cNvSpPr txBox="1"/>
          <p:nvPr/>
        </p:nvSpPr>
        <p:spPr>
          <a:xfrm>
            <a:off x="3205600" y="4124377"/>
            <a:ext cx="5664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hlinkClick r:id="rId6"/>
              </a:rPr>
              <a:t>https://partnerstwa.monitorrozwoju.pl/</a:t>
            </a:r>
          </a:p>
          <a:p>
            <a:r>
              <a:rPr lang="pl-PL" dirty="0">
                <a:hlinkClick r:id="rId6"/>
              </a:rPr>
              <a:t>https://analizy.monitorrozwoju.pl/</a:t>
            </a:r>
            <a:r>
              <a:rPr lang="pl-PL" dirty="0"/>
              <a:t> </a:t>
            </a:r>
          </a:p>
          <a:p>
            <a:r>
              <a:rPr lang="pl-PL" dirty="0">
                <a:hlinkClick r:id="rId7"/>
              </a:rPr>
              <a:t>https://przedsiebiorczosc.monitorrozwoju.pl/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1362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E0E470C3-D9C5-4794-B203-CBD38044D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40" y="356626"/>
            <a:ext cx="3028544" cy="4322950"/>
          </a:xfrm>
        </p:spPr>
        <p:txBody>
          <a:bodyPr/>
          <a:lstStyle/>
          <a:p>
            <a:r>
              <a:rPr lang="pl-PL" dirty="0"/>
              <a:t>Zdolność finansowania rozwoju przez poszczególne JST</a:t>
            </a:r>
            <a:br>
              <a:rPr lang="pl-PL" dirty="0"/>
            </a:br>
            <a:br>
              <a:rPr lang="pl-PL" dirty="0"/>
            </a:br>
            <a:r>
              <a:rPr lang="pl-PL" dirty="0"/>
              <a:t>- Symulacje w systemie </a:t>
            </a:r>
            <a:r>
              <a:rPr lang="pl-PL" dirty="0" err="1"/>
              <a:t>BeSTi</a:t>
            </a:r>
            <a:r>
              <a:rPr lang="pl-PL" dirty="0"/>
              <a:t>@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D826295-3D5C-4312-A3D4-F93C0FA60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212" y="3284366"/>
            <a:ext cx="2857902" cy="180254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DB95D3C-A736-43F5-A676-D0CE02E89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627" y="2640133"/>
            <a:ext cx="4802933" cy="85013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80A7C33-D7C5-4781-87D2-43CFD64DC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212" y="788241"/>
            <a:ext cx="4743647" cy="1809995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2D2611F6-1D1E-459E-BEB9-D3B1795D2F84}"/>
              </a:ext>
            </a:extLst>
          </p:cNvPr>
          <p:cNvSpPr/>
          <p:nvPr/>
        </p:nvSpPr>
        <p:spPr>
          <a:xfrm>
            <a:off x="6257138" y="3609585"/>
            <a:ext cx="27754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ocena możliwości spłaty  </a:t>
            </a:r>
          </a:p>
          <a:p>
            <a:r>
              <a:rPr lang="pl-PL" dirty="0"/>
              <a:t>i obsługi długu, ocena skutków zmian dochodów i wydatków</a:t>
            </a:r>
          </a:p>
        </p:txBody>
      </p:sp>
    </p:spTree>
    <p:extLst>
      <p:ext uri="{BB962C8B-B14F-4D97-AF65-F5344CB8AC3E}">
        <p14:creationId xmlns:p14="http://schemas.microsoft.com/office/powerpoint/2010/main" val="1028117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754C55D-AE5D-460C-ABF8-A6983A0DD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56298"/>
            <a:ext cx="8515350" cy="3311842"/>
          </a:xfrm>
        </p:spPr>
        <p:txBody>
          <a:bodyPr/>
          <a:lstStyle/>
          <a:p>
            <a:r>
              <a:rPr lang="pl-PL" dirty="0"/>
              <a:t>Finansowy potencjał partnerstw z Wielkopolski</a:t>
            </a:r>
            <a:br>
              <a:rPr lang="pl-PL" dirty="0"/>
            </a:br>
            <a:br>
              <a:rPr lang="pl-PL" dirty="0"/>
            </a:br>
            <a:r>
              <a:rPr lang="pl-PL" sz="2400" b="0" dirty="0"/>
              <a:t>Daniel Budzeń, ZMP</a:t>
            </a:r>
            <a:br>
              <a:rPr lang="pl-PL" dirty="0"/>
            </a:br>
            <a:br>
              <a:rPr lang="pl-PL" dirty="0"/>
            </a:br>
            <a:r>
              <a:rPr lang="pl-PL" sz="2000" b="0" dirty="0"/>
              <a:t>daniel.budzen@zmp.poznan.pl</a:t>
            </a:r>
          </a:p>
        </p:txBody>
      </p:sp>
    </p:spTree>
    <p:extLst>
      <p:ext uri="{BB962C8B-B14F-4D97-AF65-F5344CB8AC3E}">
        <p14:creationId xmlns:p14="http://schemas.microsoft.com/office/powerpoint/2010/main" val="276180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B13DF6-1234-4706-AC40-D50F4E902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98847"/>
            <a:ext cx="7886700" cy="2347393"/>
          </a:xfrm>
        </p:spPr>
        <p:txBody>
          <a:bodyPr/>
          <a:lstStyle/>
          <a:p>
            <a:r>
              <a:rPr lang="pl-PL" dirty="0"/>
              <a:t>Zdolność do finansowania rozwoju w czasach niepewności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1556578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349F7199-7F97-4250-8DB4-61E0B2F09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8" y="23410"/>
            <a:ext cx="7886700" cy="993775"/>
          </a:xfrm>
        </p:spPr>
        <p:txBody>
          <a:bodyPr/>
          <a:lstStyle/>
          <a:p>
            <a:r>
              <a:rPr lang="pl-PL" dirty="0"/>
              <a:t>Potencjał finansowy partnerstw</a:t>
            </a:r>
            <a:br>
              <a:rPr lang="pl-PL" dirty="0"/>
            </a:br>
            <a:r>
              <a:rPr lang="pl-PL" dirty="0"/>
              <a:t>w latach 2022-2030</a:t>
            </a:r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A6DC3086-E3BD-4532-B4B8-644D284C21ED}"/>
              </a:ext>
            </a:extLst>
          </p:cNvPr>
          <p:cNvSpPr/>
          <p:nvPr/>
        </p:nvSpPr>
        <p:spPr>
          <a:xfrm>
            <a:off x="5485712" y="1162941"/>
            <a:ext cx="2522014" cy="163250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/>
              <a:t>3,2 </a:t>
            </a:r>
          </a:p>
          <a:p>
            <a:pPr algn="ctr"/>
            <a:r>
              <a:rPr lang="pl-PL" sz="2000" b="1" dirty="0"/>
              <a:t>mld PLN </a:t>
            </a:r>
            <a:r>
              <a:rPr lang="pl-PL" sz="1600" b="1" dirty="0"/>
              <a:t>(POTENCJAŁ)</a:t>
            </a:r>
            <a:endParaRPr lang="pl-PL" sz="2000" b="1" dirty="0"/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3F324F48-3BF5-45CA-A188-569E41FA1100}"/>
              </a:ext>
            </a:extLst>
          </p:cNvPr>
          <p:cNvSpPr/>
          <p:nvPr/>
        </p:nvSpPr>
        <p:spPr>
          <a:xfrm>
            <a:off x="4825877" y="2736491"/>
            <a:ext cx="1465425" cy="116203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/>
              <a:t>1,6 </a:t>
            </a:r>
          </a:p>
          <a:p>
            <a:pPr algn="ctr"/>
            <a:r>
              <a:rPr lang="pl-PL" sz="1600" b="1" dirty="0"/>
              <a:t>mld PLN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D64B57D-7E3D-4361-B5A4-CEE383959358}"/>
              </a:ext>
            </a:extLst>
          </p:cNvPr>
          <p:cNvSpPr txBox="1"/>
          <p:nvPr/>
        </p:nvSpPr>
        <p:spPr>
          <a:xfrm>
            <a:off x="6227805" y="2902594"/>
            <a:ext cx="2277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1600" dirty="0"/>
              <a:t>Zdolność do spłaty i obsługi nowego długu (niezaplanowanego)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9024095-27F1-432B-806C-0316E74ECE17}"/>
              </a:ext>
            </a:extLst>
          </p:cNvPr>
          <p:cNvSpPr txBox="1"/>
          <p:nvPr/>
        </p:nvSpPr>
        <p:spPr>
          <a:xfrm>
            <a:off x="5037513" y="4063453"/>
            <a:ext cx="2277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1600" dirty="0"/>
              <a:t>Niepodzielone wydatki majątkowe</a:t>
            </a:r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34727CEA-2102-4DCC-9F68-D7695BFB8C50}"/>
              </a:ext>
            </a:extLst>
          </p:cNvPr>
          <p:cNvSpPr/>
          <p:nvPr/>
        </p:nvSpPr>
        <p:spPr>
          <a:xfrm>
            <a:off x="7177620" y="3871663"/>
            <a:ext cx="1465425" cy="116203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/>
              <a:t>1,6</a:t>
            </a:r>
          </a:p>
          <a:p>
            <a:pPr algn="ctr"/>
            <a:r>
              <a:rPr lang="pl-PL" sz="1600" b="1" dirty="0"/>
              <a:t>mld PLN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290D3D6C-9377-4246-B9E5-50ACE4416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05" y="1128243"/>
            <a:ext cx="2902099" cy="390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9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349F7199-7F97-4250-8DB4-61E0B2F09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Potencjał finansowy partnerstw </a:t>
            </a:r>
            <a:br>
              <a:rPr lang="pl-PL" dirty="0"/>
            </a:br>
            <a:r>
              <a:rPr lang="pl-PL" dirty="0"/>
              <a:t>a niepewność w latach 2022-2030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13C34F88-E4BA-40CC-B7A8-F9943C5680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312052"/>
              </p:ext>
            </p:extLst>
          </p:nvPr>
        </p:nvGraphicFramePr>
        <p:xfrm>
          <a:off x="233362" y="1136777"/>
          <a:ext cx="8677276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A1D176C3-2F54-4BB0-ADD7-182D1DB1DD07}"/>
              </a:ext>
            </a:extLst>
          </p:cNvPr>
          <p:cNvSpPr/>
          <p:nvPr/>
        </p:nvSpPr>
        <p:spPr>
          <a:xfrm>
            <a:off x="899337" y="1765394"/>
            <a:ext cx="1329034" cy="45939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/>
              <a:t>288,9 </a:t>
            </a:r>
          </a:p>
          <a:p>
            <a:pPr algn="ctr"/>
            <a:r>
              <a:rPr lang="pl-PL" sz="1600" dirty="0"/>
              <a:t>mln PLN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80683673-B4B7-4ECB-9DC6-9596A42F7AAF}"/>
              </a:ext>
            </a:extLst>
          </p:cNvPr>
          <p:cNvSpPr/>
          <p:nvPr/>
        </p:nvSpPr>
        <p:spPr>
          <a:xfrm>
            <a:off x="2050661" y="1077409"/>
            <a:ext cx="1329034" cy="45939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/>
              <a:t>299,3 </a:t>
            </a:r>
          </a:p>
          <a:p>
            <a:pPr algn="ctr"/>
            <a:r>
              <a:rPr lang="pl-PL" sz="1600" dirty="0"/>
              <a:t>mln PLN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C2507E70-6A6B-4B13-B955-34519D849F78}"/>
              </a:ext>
            </a:extLst>
          </p:cNvPr>
          <p:cNvSpPr/>
          <p:nvPr/>
        </p:nvSpPr>
        <p:spPr>
          <a:xfrm>
            <a:off x="3079041" y="1805116"/>
            <a:ext cx="1329034" cy="45939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/>
              <a:t>187,7 </a:t>
            </a:r>
          </a:p>
          <a:p>
            <a:pPr algn="ctr"/>
            <a:r>
              <a:rPr lang="pl-PL" sz="1600" dirty="0"/>
              <a:t>mln PLN</a:t>
            </a: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962CE371-07D8-499A-A6DF-6D5A8AAA7FB6}"/>
              </a:ext>
            </a:extLst>
          </p:cNvPr>
          <p:cNvSpPr/>
          <p:nvPr/>
        </p:nvSpPr>
        <p:spPr>
          <a:xfrm>
            <a:off x="4348535" y="1156851"/>
            <a:ext cx="1329034" cy="45939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/>
              <a:t>536,1 </a:t>
            </a:r>
          </a:p>
          <a:p>
            <a:pPr algn="ctr"/>
            <a:r>
              <a:rPr lang="pl-PL" sz="1600" dirty="0"/>
              <a:t>mln PLN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42441C82-EFED-45F3-92C4-9D81C97264F1}"/>
              </a:ext>
            </a:extLst>
          </p:cNvPr>
          <p:cNvSpPr/>
          <p:nvPr/>
        </p:nvSpPr>
        <p:spPr>
          <a:xfrm>
            <a:off x="5376915" y="1765394"/>
            <a:ext cx="1329034" cy="45939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/>
              <a:t>517,1 </a:t>
            </a:r>
          </a:p>
          <a:p>
            <a:pPr algn="ctr"/>
            <a:r>
              <a:rPr lang="pl-PL" sz="1600" dirty="0"/>
              <a:t>mln PLN</a:t>
            </a: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C66409B6-61B6-450E-9903-13E6674517B6}"/>
              </a:ext>
            </a:extLst>
          </p:cNvPr>
          <p:cNvSpPr/>
          <p:nvPr/>
        </p:nvSpPr>
        <p:spPr>
          <a:xfrm>
            <a:off x="6619690" y="936631"/>
            <a:ext cx="1329034" cy="45939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/>
              <a:t>1 050,1 </a:t>
            </a:r>
          </a:p>
          <a:p>
            <a:pPr algn="ctr"/>
            <a:r>
              <a:rPr lang="pl-PL" sz="1600" dirty="0"/>
              <a:t>mln PLN</a:t>
            </a: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273EA2C9-62FA-4FD5-B199-DAB00D72D900}"/>
              </a:ext>
            </a:extLst>
          </p:cNvPr>
          <p:cNvSpPr/>
          <p:nvPr/>
        </p:nvSpPr>
        <p:spPr>
          <a:xfrm>
            <a:off x="7679079" y="2120830"/>
            <a:ext cx="1329034" cy="45939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/>
              <a:t>323,1</a:t>
            </a:r>
          </a:p>
          <a:p>
            <a:pPr algn="ctr"/>
            <a:r>
              <a:rPr lang="pl-PL" sz="1600" dirty="0"/>
              <a:t>mln PLN</a:t>
            </a:r>
          </a:p>
        </p:txBody>
      </p:sp>
      <p:sp>
        <p:nvSpPr>
          <p:cNvPr id="2" name="Strzałka: w dół 1">
            <a:extLst>
              <a:ext uri="{FF2B5EF4-FFF2-40B4-BE49-F238E27FC236}">
                <a16:creationId xmlns:a16="http://schemas.microsoft.com/office/drawing/2014/main" id="{940D3D21-3CDB-420F-8023-2857A0E81BBF}"/>
              </a:ext>
            </a:extLst>
          </p:cNvPr>
          <p:cNvSpPr/>
          <p:nvPr/>
        </p:nvSpPr>
        <p:spPr>
          <a:xfrm rot="10800000">
            <a:off x="1421545" y="2427235"/>
            <a:ext cx="268941" cy="71057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: w dół 12">
            <a:extLst>
              <a:ext uri="{FF2B5EF4-FFF2-40B4-BE49-F238E27FC236}">
                <a16:creationId xmlns:a16="http://schemas.microsoft.com/office/drawing/2014/main" id="{996C0277-F863-4EE7-A81A-EA6D0A9ABBF4}"/>
              </a:ext>
            </a:extLst>
          </p:cNvPr>
          <p:cNvSpPr/>
          <p:nvPr/>
        </p:nvSpPr>
        <p:spPr>
          <a:xfrm rot="10800000">
            <a:off x="2529144" y="1656398"/>
            <a:ext cx="268941" cy="1481411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: w dół 13">
            <a:extLst>
              <a:ext uri="{FF2B5EF4-FFF2-40B4-BE49-F238E27FC236}">
                <a16:creationId xmlns:a16="http://schemas.microsoft.com/office/drawing/2014/main" id="{5754255B-6634-49DA-9D1A-16C4240807EE}"/>
              </a:ext>
            </a:extLst>
          </p:cNvPr>
          <p:cNvSpPr/>
          <p:nvPr/>
        </p:nvSpPr>
        <p:spPr>
          <a:xfrm rot="10800000">
            <a:off x="3695371" y="2427235"/>
            <a:ext cx="268941" cy="71057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: w dół 14">
            <a:extLst>
              <a:ext uri="{FF2B5EF4-FFF2-40B4-BE49-F238E27FC236}">
                <a16:creationId xmlns:a16="http://schemas.microsoft.com/office/drawing/2014/main" id="{B864377D-EFDA-48CE-89A9-F44C5969F9CF}"/>
              </a:ext>
            </a:extLst>
          </p:cNvPr>
          <p:cNvSpPr/>
          <p:nvPr/>
        </p:nvSpPr>
        <p:spPr>
          <a:xfrm rot="10800000">
            <a:off x="4802967" y="1656398"/>
            <a:ext cx="268943" cy="119437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trzałka: w dół 15">
            <a:extLst>
              <a:ext uri="{FF2B5EF4-FFF2-40B4-BE49-F238E27FC236}">
                <a16:creationId xmlns:a16="http://schemas.microsoft.com/office/drawing/2014/main" id="{6F2C3510-1ED9-4301-8432-3E60F1676E09}"/>
              </a:ext>
            </a:extLst>
          </p:cNvPr>
          <p:cNvSpPr/>
          <p:nvPr/>
        </p:nvSpPr>
        <p:spPr>
          <a:xfrm rot="10800000">
            <a:off x="5906961" y="2315327"/>
            <a:ext cx="268941" cy="71057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trzałka: w dół 16">
            <a:extLst>
              <a:ext uri="{FF2B5EF4-FFF2-40B4-BE49-F238E27FC236}">
                <a16:creationId xmlns:a16="http://schemas.microsoft.com/office/drawing/2014/main" id="{D51A29E5-B857-4A4B-AFDC-690F7FB5B2EC}"/>
              </a:ext>
            </a:extLst>
          </p:cNvPr>
          <p:cNvSpPr/>
          <p:nvPr/>
        </p:nvSpPr>
        <p:spPr>
          <a:xfrm rot="10800000">
            <a:off x="7076792" y="1497911"/>
            <a:ext cx="268941" cy="71057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trzałka: w dół 17">
            <a:extLst>
              <a:ext uri="{FF2B5EF4-FFF2-40B4-BE49-F238E27FC236}">
                <a16:creationId xmlns:a16="http://schemas.microsoft.com/office/drawing/2014/main" id="{AF06BBAC-24D3-4F39-A51A-CDDE9064757D}"/>
              </a:ext>
            </a:extLst>
          </p:cNvPr>
          <p:cNvSpPr/>
          <p:nvPr/>
        </p:nvSpPr>
        <p:spPr>
          <a:xfrm rot="10800000">
            <a:off x="8266091" y="2615058"/>
            <a:ext cx="268941" cy="71057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6951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349F7199-7F97-4250-8DB4-61E0B2F09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Bezpieczeństwo spłaty i obsługi </a:t>
            </a:r>
            <a:br>
              <a:rPr lang="pl-PL" dirty="0"/>
            </a:br>
            <a:r>
              <a:rPr lang="pl-PL" dirty="0"/>
              <a:t>nowego długu (nieplanowanego)</a:t>
            </a:r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BAB02D11-A6ED-461C-BE92-4EF10FBF17F8}"/>
              </a:ext>
            </a:extLst>
          </p:cNvPr>
          <p:cNvSpPr/>
          <p:nvPr/>
        </p:nvSpPr>
        <p:spPr>
          <a:xfrm rot="10800000">
            <a:off x="5132070" y="2133600"/>
            <a:ext cx="457200" cy="2667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3DDAC91-1797-4BAF-8993-C0C9CEC8D35C}"/>
              </a:ext>
            </a:extLst>
          </p:cNvPr>
          <p:cNvSpPr txBox="1"/>
          <p:nvPr/>
        </p:nvSpPr>
        <p:spPr>
          <a:xfrm>
            <a:off x="5718810" y="2049780"/>
            <a:ext cx="329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dirty="0"/>
              <a:t>zrównoważona polityka długu</a:t>
            </a:r>
          </a:p>
        </p:txBody>
      </p:sp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23A09DC4-AF2C-41CB-8F97-D5FD9C8E229C}"/>
              </a:ext>
            </a:extLst>
          </p:cNvPr>
          <p:cNvSpPr/>
          <p:nvPr/>
        </p:nvSpPr>
        <p:spPr>
          <a:xfrm rot="10800000">
            <a:off x="5132070" y="2646541"/>
            <a:ext cx="457200" cy="2667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9B6A89F4-02CD-4A3C-882B-2D2C7BA987B4}"/>
              </a:ext>
            </a:extLst>
          </p:cNvPr>
          <p:cNvSpPr txBox="1"/>
          <p:nvPr/>
        </p:nvSpPr>
        <p:spPr>
          <a:xfrm>
            <a:off x="5718810" y="2562721"/>
            <a:ext cx="329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dirty="0"/>
              <a:t>analiza zaciągniętych zobowiązań</a:t>
            </a:r>
          </a:p>
        </p:txBody>
      </p:sp>
      <p:sp>
        <p:nvSpPr>
          <p:cNvPr id="11" name="Strzałka: w prawo 10">
            <a:extLst>
              <a:ext uri="{FF2B5EF4-FFF2-40B4-BE49-F238E27FC236}">
                <a16:creationId xmlns:a16="http://schemas.microsoft.com/office/drawing/2014/main" id="{088B8BC2-ABBB-449B-997D-3985603C61FD}"/>
              </a:ext>
            </a:extLst>
          </p:cNvPr>
          <p:cNvSpPr/>
          <p:nvPr/>
        </p:nvSpPr>
        <p:spPr>
          <a:xfrm rot="10800000">
            <a:off x="5132070" y="3388360"/>
            <a:ext cx="457200" cy="2667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D104BDC-F480-4D13-B05B-B107F80F6387}"/>
              </a:ext>
            </a:extLst>
          </p:cNvPr>
          <p:cNvSpPr txBox="1"/>
          <p:nvPr/>
        </p:nvSpPr>
        <p:spPr>
          <a:xfrm>
            <a:off x="5718810" y="3304540"/>
            <a:ext cx="329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bieżące monitorowanie sytuacji finansowej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5B95DDE-C13A-4D14-AD8C-533CE0AB147F}"/>
              </a:ext>
            </a:extLst>
          </p:cNvPr>
          <p:cNvSpPr txBox="1"/>
          <p:nvPr/>
        </p:nvSpPr>
        <p:spPr>
          <a:xfrm>
            <a:off x="5400358" y="1260049"/>
            <a:ext cx="329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b="1" dirty="0">
                <a:solidFill>
                  <a:srgbClr val="C00000"/>
                </a:solidFill>
              </a:rPr>
              <a:t>Jak ograniczyć ryzyko płynności/kredytowe?</a:t>
            </a:r>
          </a:p>
        </p:txBody>
      </p:sp>
      <p:sp>
        <p:nvSpPr>
          <p:cNvPr id="14" name="Strzałka: w prawo 13">
            <a:extLst>
              <a:ext uri="{FF2B5EF4-FFF2-40B4-BE49-F238E27FC236}">
                <a16:creationId xmlns:a16="http://schemas.microsoft.com/office/drawing/2014/main" id="{86789243-D9A6-4714-98E8-FC90C865BDAF}"/>
              </a:ext>
            </a:extLst>
          </p:cNvPr>
          <p:cNvSpPr/>
          <p:nvPr/>
        </p:nvSpPr>
        <p:spPr>
          <a:xfrm rot="10800000">
            <a:off x="5099368" y="4130179"/>
            <a:ext cx="457200" cy="2667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696FBE1-63CD-4D20-B020-E8BA82E0D5CE}"/>
              </a:ext>
            </a:extLst>
          </p:cNvPr>
          <p:cNvSpPr txBox="1"/>
          <p:nvPr/>
        </p:nvSpPr>
        <p:spPr>
          <a:xfrm>
            <a:off x="5686108" y="4046359"/>
            <a:ext cx="329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koordynacja zarządzania majątkiem i długiem</a:t>
            </a:r>
          </a:p>
        </p:txBody>
      </p:sp>
      <p:graphicFrame>
        <p:nvGraphicFramePr>
          <p:cNvPr id="16" name="Wykres 15">
            <a:extLst>
              <a:ext uri="{FF2B5EF4-FFF2-40B4-BE49-F238E27FC236}">
                <a16:creationId xmlns:a16="http://schemas.microsoft.com/office/drawing/2014/main" id="{EF3FF9F7-94FF-46A4-BF54-EB8DBAD5EA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417662"/>
              </p:ext>
            </p:extLst>
          </p:nvPr>
        </p:nvGraphicFramePr>
        <p:xfrm>
          <a:off x="133350" y="1106501"/>
          <a:ext cx="4836477" cy="4015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id="{65648929-29DB-4EB3-9B6C-3DFBA2048B3F}"/>
              </a:ext>
            </a:extLst>
          </p:cNvPr>
          <p:cNvSpPr txBox="1"/>
          <p:nvPr/>
        </p:nvSpPr>
        <p:spPr>
          <a:xfrm>
            <a:off x="2948382" y="1398548"/>
            <a:ext cx="1390810" cy="369332"/>
          </a:xfrm>
          <a:prstGeom prst="rect">
            <a:avLst/>
          </a:prstGeom>
          <a:solidFill>
            <a:srgbClr val="FFFF00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C00000"/>
                </a:solidFill>
              </a:rPr>
              <a:t>ryzyko !!!</a:t>
            </a:r>
          </a:p>
        </p:txBody>
      </p:sp>
    </p:spTree>
    <p:extLst>
      <p:ext uri="{BB962C8B-B14F-4D97-AF65-F5344CB8AC3E}">
        <p14:creationId xmlns:p14="http://schemas.microsoft.com/office/powerpoint/2010/main" val="3846544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8AB35FDB-705B-4111-A463-EDCB10299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Spłata i obsługa długu </a:t>
            </a:r>
            <a:br>
              <a:rPr lang="pl-PL" dirty="0"/>
            </a:br>
            <a:r>
              <a:rPr lang="pl-PL" dirty="0"/>
              <a:t>w latach 2016-2030 [mln zł]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B707AF0-830B-4CEE-8C47-F27A41454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5" y="3713506"/>
            <a:ext cx="1478434" cy="1320967"/>
          </a:xfrm>
          <a:prstGeom prst="rect">
            <a:avLst/>
          </a:prstGeom>
        </p:spPr>
      </p:pic>
      <p:graphicFrame>
        <p:nvGraphicFramePr>
          <p:cNvPr id="14" name="Wykres 13">
            <a:extLst>
              <a:ext uri="{FF2B5EF4-FFF2-40B4-BE49-F238E27FC236}">
                <a16:creationId xmlns:a16="http://schemas.microsoft.com/office/drawing/2014/main" id="{EB857832-25CB-4391-A915-AF21A1BF10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9397330"/>
              </p:ext>
            </p:extLst>
          </p:nvPr>
        </p:nvGraphicFramePr>
        <p:xfrm>
          <a:off x="96838" y="1185576"/>
          <a:ext cx="4107117" cy="205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Wykres 15">
            <a:extLst>
              <a:ext uri="{FF2B5EF4-FFF2-40B4-BE49-F238E27FC236}">
                <a16:creationId xmlns:a16="http://schemas.microsoft.com/office/drawing/2014/main" id="{EBB34D03-282F-42A0-8673-30452605B2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6747614"/>
              </p:ext>
            </p:extLst>
          </p:nvPr>
        </p:nvGraphicFramePr>
        <p:xfrm>
          <a:off x="4848679" y="1185576"/>
          <a:ext cx="4107600" cy="205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Wykres 16">
            <a:extLst>
              <a:ext uri="{FF2B5EF4-FFF2-40B4-BE49-F238E27FC236}">
                <a16:creationId xmlns:a16="http://schemas.microsoft.com/office/drawing/2014/main" id="{A72DBEDB-BC80-404E-A61E-BDC19CF4A2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7909427"/>
              </p:ext>
            </p:extLst>
          </p:nvPr>
        </p:nvGraphicFramePr>
        <p:xfrm>
          <a:off x="2705393" y="3066078"/>
          <a:ext cx="4107600" cy="205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26431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8AB35FDB-705B-4111-A463-EDCB10299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Spłata i obsługa długu </a:t>
            </a:r>
            <a:br>
              <a:rPr lang="pl-PL" dirty="0"/>
            </a:br>
            <a:r>
              <a:rPr lang="pl-PL" dirty="0"/>
              <a:t>w latach 2016-2030 [mln zł]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B707AF0-830B-4CEE-8C47-F27A41454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5" y="3713506"/>
            <a:ext cx="1416962" cy="1320967"/>
          </a:xfrm>
          <a:prstGeom prst="rect">
            <a:avLst/>
          </a:prstGeom>
        </p:spPr>
      </p:pic>
      <p:graphicFrame>
        <p:nvGraphicFramePr>
          <p:cNvPr id="13" name="Wykres 12">
            <a:extLst>
              <a:ext uri="{FF2B5EF4-FFF2-40B4-BE49-F238E27FC236}">
                <a16:creationId xmlns:a16="http://schemas.microsoft.com/office/drawing/2014/main" id="{B2680C21-B282-4ECC-BBA5-B6F047B53A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1330269"/>
              </p:ext>
            </p:extLst>
          </p:nvPr>
        </p:nvGraphicFramePr>
        <p:xfrm>
          <a:off x="4995687" y="1115252"/>
          <a:ext cx="4107600" cy="205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Wykres 13">
            <a:extLst>
              <a:ext uri="{FF2B5EF4-FFF2-40B4-BE49-F238E27FC236}">
                <a16:creationId xmlns:a16="http://schemas.microsoft.com/office/drawing/2014/main" id="{285B1AFC-033F-4532-B579-2EC9034BA0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154445"/>
              </p:ext>
            </p:extLst>
          </p:nvPr>
        </p:nvGraphicFramePr>
        <p:xfrm>
          <a:off x="1127278" y="3080973"/>
          <a:ext cx="4026175" cy="205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Wykres 14">
            <a:extLst>
              <a:ext uri="{FF2B5EF4-FFF2-40B4-BE49-F238E27FC236}">
                <a16:creationId xmlns:a16="http://schemas.microsoft.com/office/drawing/2014/main" id="{A5938FF3-A794-40BA-A367-CEB22A965B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3382838"/>
              </p:ext>
            </p:extLst>
          </p:nvPr>
        </p:nvGraphicFramePr>
        <p:xfrm>
          <a:off x="5036400" y="2991093"/>
          <a:ext cx="4026175" cy="205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72CDD2D7-5F97-48D6-9A19-0D656CC48B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423477"/>
              </p:ext>
            </p:extLst>
          </p:nvPr>
        </p:nvGraphicFramePr>
        <p:xfrm>
          <a:off x="1086565" y="1092170"/>
          <a:ext cx="4024800" cy="205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16491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8AB35FDB-705B-4111-A463-EDCB10299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Nadwyżka operacyjna netto</a:t>
            </a:r>
            <a:br>
              <a:rPr lang="pl-PL" dirty="0"/>
            </a:br>
            <a:r>
              <a:rPr lang="pl-PL" dirty="0"/>
              <a:t>w latach 2016-2030 [mln zł]</a:t>
            </a: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EB1BC89A-6B1A-49A2-AF15-AC2571E034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021785"/>
              </p:ext>
            </p:extLst>
          </p:nvPr>
        </p:nvGraphicFramePr>
        <p:xfrm>
          <a:off x="153001" y="1017185"/>
          <a:ext cx="4107600" cy="205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EB1BC89A-6B1A-49A2-AF15-AC2571E034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8455611"/>
              </p:ext>
            </p:extLst>
          </p:nvPr>
        </p:nvGraphicFramePr>
        <p:xfrm>
          <a:off x="4572000" y="1017185"/>
          <a:ext cx="4107600" cy="205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EB1BC89A-6B1A-49A2-AF15-AC2571E034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9810136"/>
              </p:ext>
            </p:extLst>
          </p:nvPr>
        </p:nvGraphicFramePr>
        <p:xfrm>
          <a:off x="153001" y="3038760"/>
          <a:ext cx="4107600" cy="205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EB1BC89A-6B1A-49A2-AF15-AC2571E034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3588849"/>
              </p:ext>
            </p:extLst>
          </p:nvPr>
        </p:nvGraphicFramePr>
        <p:xfrm>
          <a:off x="4572000" y="3038760"/>
          <a:ext cx="4107600" cy="205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24416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8AB35FDB-705B-4111-A463-EDCB10299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Nadwyżka operacyjna netto</a:t>
            </a:r>
            <a:br>
              <a:rPr lang="pl-PL" dirty="0"/>
            </a:br>
            <a:r>
              <a:rPr lang="pl-PL" dirty="0"/>
              <a:t>w latach 2016-2030 [mln zł]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EB1BC89A-6B1A-49A2-AF15-AC2571E034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9888379"/>
              </p:ext>
            </p:extLst>
          </p:nvPr>
        </p:nvGraphicFramePr>
        <p:xfrm>
          <a:off x="0" y="1017185"/>
          <a:ext cx="4107600" cy="205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EB1BC89A-6B1A-49A2-AF15-AC2571E034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2475905"/>
              </p:ext>
            </p:extLst>
          </p:nvPr>
        </p:nvGraphicFramePr>
        <p:xfrm>
          <a:off x="4648159" y="1017185"/>
          <a:ext cx="4107600" cy="205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EB1BC89A-6B1A-49A2-AF15-AC2571E034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2935055"/>
              </p:ext>
            </p:extLst>
          </p:nvPr>
        </p:nvGraphicFramePr>
        <p:xfrm>
          <a:off x="2442042" y="2968272"/>
          <a:ext cx="4107600" cy="205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00005901"/>
      </p:ext>
    </p:extLst>
  </p:cSld>
  <p:clrMapOvr>
    <a:masterClrMapping/>
  </p:clrMapOvr>
</p:sld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1">
      <a:majorFont>
        <a:latin typeface="Raleway"/>
        <a:ea typeface=""/>
        <a:cs typeface=""/>
      </a:majorFont>
      <a:minorFont>
        <a:latin typeface="Lato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A6A3D1210D0064ABE1BE124E2AFFDE3" ma:contentTypeVersion="12" ma:contentTypeDescription="Utwórz nowy dokument." ma:contentTypeScope="" ma:versionID="21687dbcb1fbaf84631b621fa378bd76">
  <xsd:schema xmlns:xsd="http://www.w3.org/2001/XMLSchema" xmlns:xs="http://www.w3.org/2001/XMLSchema" xmlns:p="http://schemas.microsoft.com/office/2006/metadata/properties" xmlns:ns2="4a07eeba-9bc3-47e7-9ac4-fddd11761be8" xmlns:ns3="695eaa01-9f43-4f0d-8e22-e7319a802ad9" targetNamespace="http://schemas.microsoft.com/office/2006/metadata/properties" ma:root="true" ma:fieldsID="e9151574ba4b496360241b4ca8e952e8" ns2:_="" ns3:_="">
    <xsd:import namespace="4a07eeba-9bc3-47e7-9ac4-fddd11761be8"/>
    <xsd:import namespace="695eaa01-9f43-4f0d-8e22-e7319a802a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7eeba-9bc3-47e7-9ac4-fddd11761b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5eaa01-9f43-4f0d-8e22-e7319a802ad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76E9B1-3E81-4CE1-BD55-6B56D5DE91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07eeba-9bc3-47e7-9ac4-fddd11761be8"/>
    <ds:schemaRef ds:uri="695eaa01-9f43-4f0d-8e22-e7319a802a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660F9B-3517-4570-A176-26C5503FA656}">
  <ds:schemaRefs>
    <ds:schemaRef ds:uri="http://schemas.microsoft.com/office/2006/documentManagement/types"/>
    <ds:schemaRef ds:uri="4a07eeba-9bc3-47e7-9ac4-fddd11761be8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695eaa01-9f43-4f0d-8e22-e7319a802ad9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C3020F8-6374-4691-A605-EE9483B5AB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7147</TotalTime>
  <Words>807</Words>
  <Application>Microsoft Office PowerPoint</Application>
  <PresentationFormat>Niestandardowy</PresentationFormat>
  <Paragraphs>124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Arial</vt:lpstr>
      <vt:lpstr>Calibri</vt:lpstr>
      <vt:lpstr>Lato</vt:lpstr>
      <vt:lpstr>Raleway</vt:lpstr>
      <vt:lpstr>Projekt niestandardowy</vt:lpstr>
      <vt:lpstr>Finansowy potencjał partnerstw z Wielkopolski  Daniel Budzeń, ZMP  Forum Wymiany Doświadczeń w Województwie Wielkopolskim Poznań, 13 września 2022 r.</vt:lpstr>
      <vt:lpstr>Zdolność do finansowania rozwoju w czasach niepewności</vt:lpstr>
      <vt:lpstr>Potencjał finansowy partnerstw w latach 2022-2030</vt:lpstr>
      <vt:lpstr>Potencjał finansowy partnerstw  a niepewność w latach 2022-2030</vt:lpstr>
      <vt:lpstr>Bezpieczeństwo spłaty i obsługi  nowego długu (nieplanowanego)</vt:lpstr>
      <vt:lpstr>Spłata i obsługa długu  w latach 2016-2030 [mln zł]</vt:lpstr>
      <vt:lpstr>Spłata i obsługa długu  w latach 2016-2030 [mln zł]</vt:lpstr>
      <vt:lpstr>Nadwyżka operacyjna netto w latach 2016-2030 [mln zł]</vt:lpstr>
      <vt:lpstr>Nadwyżka operacyjna netto w latach 2016-2030 [mln zł]</vt:lpstr>
      <vt:lpstr>Aktywność ekonomiczna jako potencjał rozwojowy partnerstwa</vt:lpstr>
      <vt:lpstr>Aktywność ekonomiczna jako potencjał rozwojowy partnerstwa</vt:lpstr>
      <vt:lpstr>Aktywność ekonomiczna jako potencjał rozwojowy partnerstwa</vt:lpstr>
      <vt:lpstr>Aktywność ekonomiczna jako potencjał rozwojowy partnerstwa</vt:lpstr>
      <vt:lpstr>Kluczowe wnioski</vt:lpstr>
      <vt:lpstr>Narzędzia do analizy potencjału finansowego partnerstw</vt:lpstr>
      <vt:lpstr>Monitor Rozwoju Lokalnego   - Zdolność finansowania rozwoju partnerstw  -</vt:lpstr>
      <vt:lpstr>Zdolność finansowania rozwoju przez poszczególne JST  - Symulacje w systemie BeSTi@</vt:lpstr>
      <vt:lpstr>Finansowy potencjał partnerstw z Wielkopolski  Daniel Budzeń, ZMP  daniel.budzen@zmp.poznan.pl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Justyna Majchrowska</dc:creator>
  <cp:lastModifiedBy>Daniel Budzeń</cp:lastModifiedBy>
  <cp:revision>234</cp:revision>
  <cp:lastPrinted>2022-05-09T10:47:17Z</cp:lastPrinted>
  <dcterms:created xsi:type="dcterms:W3CDTF">2021-02-12T11:02:36Z</dcterms:created>
  <dcterms:modified xsi:type="dcterms:W3CDTF">2022-09-12T11:58:35Z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0x0101001A6A3D1210D0064ABE1BE124E2AFFDE3</vt:lpwstr>
  </property>
</Properties>
</file>