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pl-PL" sz="1400" b="1" dirty="0">
                <a:solidFill>
                  <a:srgbClr val="0070C0"/>
                </a:solidFill>
              </a:rPr>
              <a:t>Środki z RFIL na wydatki inwestycyjne</a:t>
            </a:r>
          </a:p>
          <a:p>
            <a:pPr>
              <a:defRPr sz="1400" b="1">
                <a:solidFill>
                  <a:srgbClr val="0070C0"/>
                </a:solidFill>
              </a:defRPr>
            </a:pPr>
            <a:r>
              <a:rPr lang="pl-PL" sz="1400" b="1" dirty="0">
                <a:solidFill>
                  <a:srgbClr val="0070C0"/>
                </a:solidFill>
              </a:rPr>
              <a:t>przekazane do JST w 2020 i 2021 r. </a:t>
            </a:r>
          </a:p>
        </c:rich>
      </c:tx>
      <c:layout>
        <c:manualLayout>
          <c:xMode val="edge"/>
          <c:yMode val="edge"/>
          <c:x val="0.50547170138888886"/>
          <c:y val="5.291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1490042650918635"/>
          <c:y val="3.2194883155075502E-2"/>
          <c:w val="0.87008743438320213"/>
          <c:h val="0.907695381987292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zestawienie_zb!$V$473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F1-4B43-B7EF-4A8270AB91C3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F1-4B43-B7EF-4A8270AB91C3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FF1-4B43-B7EF-4A8270AB91C3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FF1-4B43-B7EF-4A8270AB91C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FF1-4B43-B7EF-4A8270AB91C3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FF1-4B43-B7EF-4A8270AB91C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0008586-84A4-4535-A09B-41DCB8CE389D}" type="SERIESNAME">
                      <a:rPr lang="en-US">
                        <a:solidFill>
                          <a:srgbClr val="FF0000"/>
                        </a:solidFill>
                      </a:rPr>
                      <a:pPr/>
                      <a:t>[NAZWA SERII]</a:t>
                    </a:fld>
                    <a:endParaRPr lang="en-US" baseline="0">
                      <a:solidFill>
                        <a:srgbClr val="FF0000"/>
                      </a:solidFill>
                    </a:endParaRPr>
                  </a:p>
                  <a:p>
                    <a:fld id="{023C1E0E-0D5A-445C-A8B5-82B399A858BE}" type="VALUE">
                      <a:rPr lang="en-US"/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FF1-4B43-B7EF-4A8270AB91C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F7D25E7-E85C-4874-9CC3-84C604185372}" type="SERIESNAME">
                      <a:rPr lang="en-US">
                        <a:solidFill>
                          <a:srgbClr val="FF0000"/>
                        </a:solidFill>
                      </a:rPr>
                      <a:pPr/>
                      <a:t>[NAZWA SERII]</a:t>
                    </a:fld>
                    <a:endParaRPr lang="en-US" baseline="0">
                      <a:solidFill>
                        <a:srgbClr val="FF0000"/>
                      </a:solidFill>
                    </a:endParaRPr>
                  </a:p>
                  <a:p>
                    <a:fld id="{F8670401-BE66-4212-9F5B-A264E1ED9B65}" type="VALUE">
                      <a:rPr lang="en-US"/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FF1-4B43-B7EF-4A8270AB91C3}"/>
                </c:ext>
              </c:extLst>
            </c:dLbl>
            <c:dLbl>
              <c:idx val="2"/>
              <c:layout>
                <c:manualLayout>
                  <c:x val="0"/>
                  <c:y val="6.2686568637596906E-3"/>
                </c:manualLayout>
              </c:layout>
              <c:tx>
                <c:rich>
                  <a:bodyPr/>
                  <a:lstStyle/>
                  <a:p>
                    <a:fld id="{43AB13B1-3CFA-42A4-A647-A6488D167F7C}" type="SERIESNAME">
                      <a:rPr lang="en-US">
                        <a:solidFill>
                          <a:srgbClr val="FF0000"/>
                        </a:solidFill>
                      </a:rPr>
                      <a:pPr/>
                      <a:t>[NAZWA SERII]</a:t>
                    </a:fld>
                    <a:endParaRPr lang="en-US" baseline="0">
                      <a:solidFill>
                        <a:srgbClr val="FF0000"/>
                      </a:solidFill>
                    </a:endParaRPr>
                  </a:p>
                  <a:p>
                    <a:fld id="{C16A7F55-D760-4F07-A34D-CF3754806FC0}" type="VALUE">
                      <a:rPr lang="en-US"/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FF1-4B43-B7EF-4A8270AB91C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9C0BC2F-FA3B-4F3C-A3AC-A861625CBD09}" type="SERIESNAME">
                      <a:rPr lang="en-US">
                        <a:solidFill>
                          <a:srgbClr val="FF0000"/>
                        </a:solidFill>
                      </a:rPr>
                      <a:pPr/>
                      <a:t>[NAZWA SERII]</a:t>
                    </a:fld>
                    <a:endParaRPr lang="en-US" baseline="0">
                      <a:solidFill>
                        <a:srgbClr val="FF0000"/>
                      </a:solidFill>
                    </a:endParaRPr>
                  </a:p>
                  <a:p>
                    <a:fld id="{C6DED935-12FC-407F-A60E-0371F43CE74D}" type="VALUE">
                      <a:rPr lang="en-US"/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FF1-4B43-B7EF-4A8270AB91C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9F18D5D-9D28-4D8B-8F28-8865C45EE810}" type="SERIESNAME">
                      <a:rPr lang="en-US">
                        <a:solidFill>
                          <a:srgbClr val="FF0000"/>
                        </a:solidFill>
                      </a:rPr>
                      <a:pPr/>
                      <a:t>[NAZWA SERII]</a:t>
                    </a:fld>
                    <a:endParaRPr lang="en-US" baseline="0">
                      <a:solidFill>
                        <a:srgbClr val="FF0000"/>
                      </a:solidFill>
                    </a:endParaRPr>
                  </a:p>
                  <a:p>
                    <a:fld id="{E59B3522-B31F-4A67-AC4F-ACC36679E620}" type="VALUE">
                      <a:rPr lang="en-US"/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FF1-4B43-B7EF-4A8270AB91C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C09BC19-9EEF-4225-8331-A82667AAE09B}" type="SERIESNAME">
                      <a:rPr lang="en-US">
                        <a:solidFill>
                          <a:srgbClr val="FF0000"/>
                        </a:solidFill>
                      </a:rPr>
                      <a:pPr/>
                      <a:t>[NAZWA SERII]</a:t>
                    </a:fld>
                    <a:endParaRPr lang="en-US" baseline="0">
                      <a:solidFill>
                        <a:srgbClr val="FF0000"/>
                      </a:solidFill>
                    </a:endParaRPr>
                  </a:p>
                  <a:p>
                    <a:fld id="{93F455BA-B3A3-41A4-8718-DEAED019D789}" type="VALUE">
                      <a:rPr lang="en-US"/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FF1-4B43-B7EF-4A8270AB91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zestawienie_zb!$E$474:$E$479</c:f>
              <c:strCache>
                <c:ptCount val="6"/>
                <c:pt idx="0">
                  <c:v>GM</c:v>
                </c:pt>
                <c:pt idx="1">
                  <c:v>GMW</c:v>
                </c:pt>
                <c:pt idx="2">
                  <c:v>GW</c:v>
                </c:pt>
                <c:pt idx="3">
                  <c:v>MNPP</c:v>
                </c:pt>
                <c:pt idx="4">
                  <c:v>POW</c:v>
                </c:pt>
                <c:pt idx="5">
                  <c:v>WOJ</c:v>
                </c:pt>
              </c:strCache>
            </c:strRef>
          </c:cat>
          <c:val>
            <c:numRef>
              <c:f>zestawienie_zb!$V$474:$V$479</c:f>
              <c:numCache>
                <c:formatCode>#,##0</c:formatCode>
                <c:ptCount val="6"/>
                <c:pt idx="0">
                  <c:v>1030514726.8399998</c:v>
                </c:pt>
                <c:pt idx="1">
                  <c:v>1862887652.1300008</c:v>
                </c:pt>
                <c:pt idx="2">
                  <c:v>2858658761.3199968</c:v>
                </c:pt>
                <c:pt idx="3">
                  <c:v>1993106763.2899997</c:v>
                </c:pt>
                <c:pt idx="4">
                  <c:v>1806770150.2900002</c:v>
                </c:pt>
                <c:pt idx="5">
                  <c:v>277838569.98000002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FF1-4B43-B7EF-4A8270AB91C3}"/>
            </c:ext>
          </c:extLst>
        </c:ser>
        <c:ser>
          <c:idx val="1"/>
          <c:order val="1"/>
          <c:tx>
            <c:strRef>
              <c:f>zestawienie_zb!$W$473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4FF1-4B43-B7EF-4A8270AB91C3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4FF1-4B43-B7EF-4A8270AB91C3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4FF1-4B43-B7EF-4A8270AB91C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4FF1-4B43-B7EF-4A8270AB91C3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4FF1-4B43-B7EF-4A8270AB91C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05B2879-5EAE-438F-93DA-33F3337B39F2}" type="SERIESNAME">
                      <a:rPr lang="en-US">
                        <a:solidFill>
                          <a:srgbClr val="C00000"/>
                        </a:solidFill>
                      </a:rPr>
                      <a:pPr/>
                      <a:t>[NAZWA SERII]</a:t>
                    </a:fld>
                    <a:endParaRPr lang="en-US" baseline="0" dirty="0">
                      <a:solidFill>
                        <a:srgbClr val="C00000"/>
                      </a:solidFill>
                    </a:endParaRPr>
                  </a:p>
                  <a:p>
                    <a:fld id="{017B15FA-A864-4CDF-A78F-4717266B4FD1}" type="VALUE">
                      <a:rPr lang="en-US"/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4FF1-4B43-B7EF-4A8270AB91C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CF875A2-A32E-4212-BF0D-CE60E11579C8}" type="SERIESNAME">
                      <a:rPr lang="en-US">
                        <a:solidFill>
                          <a:srgbClr val="C00000"/>
                        </a:solidFill>
                      </a:rPr>
                      <a:pPr/>
                      <a:t>[NAZWA SERII]</a:t>
                    </a:fld>
                    <a:endParaRPr lang="en-US" baseline="0" dirty="0">
                      <a:solidFill>
                        <a:srgbClr val="C00000"/>
                      </a:solidFill>
                    </a:endParaRPr>
                  </a:p>
                  <a:p>
                    <a:fld id="{B80D89F1-9864-4132-9BF4-7319B396017C}" type="VALUE">
                      <a:rPr lang="en-US"/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4FF1-4B43-B7EF-4A8270AB91C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F616969-429F-41E8-8E75-E458CC70243C}" type="SERIESNAME">
                      <a:rPr lang="en-US">
                        <a:solidFill>
                          <a:srgbClr val="C00000"/>
                        </a:solidFill>
                      </a:rPr>
                      <a:pPr/>
                      <a:t>[NAZWA SERII]</a:t>
                    </a:fld>
                    <a:endParaRPr lang="en-US" baseline="0" dirty="0">
                      <a:solidFill>
                        <a:srgbClr val="C00000"/>
                      </a:solidFill>
                    </a:endParaRPr>
                  </a:p>
                  <a:p>
                    <a:fld id="{453426C3-EB04-49F6-B74D-FF6D832945FF}" type="VALUE">
                      <a:rPr lang="en-US"/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4FF1-4B43-B7EF-4A8270AB91C3}"/>
                </c:ext>
              </c:extLst>
            </c:dLbl>
            <c:dLbl>
              <c:idx val="3"/>
              <c:layout>
                <c:manualLayout>
                  <c:x val="2.7294881650897604E-3"/>
                  <c:y val="4.1791045758396532E-3"/>
                </c:manualLayout>
              </c:layout>
              <c:tx>
                <c:rich>
                  <a:bodyPr/>
                  <a:lstStyle/>
                  <a:p>
                    <a:fld id="{A061BA83-993A-4466-AD4E-C41AD0CE98C6}" type="SERIESNAME">
                      <a:rPr lang="en-US">
                        <a:solidFill>
                          <a:srgbClr val="C00000"/>
                        </a:solidFill>
                      </a:rPr>
                      <a:pPr/>
                      <a:t>[NAZWA SERII]</a:t>
                    </a:fld>
                    <a:endParaRPr lang="en-US" baseline="0" dirty="0">
                      <a:solidFill>
                        <a:srgbClr val="C00000"/>
                      </a:solidFill>
                    </a:endParaRPr>
                  </a:p>
                  <a:p>
                    <a:fld id="{DE7E493D-9053-48D7-8148-DF69F9F22AC4}" type="VALUE">
                      <a:rPr lang="en-US"/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4FF1-4B43-B7EF-4A8270AB91C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6FCC485-64B4-470F-B521-83EC01BBE40A}" type="SERIESNAME">
                      <a:rPr lang="en-US">
                        <a:solidFill>
                          <a:srgbClr val="C00000"/>
                        </a:solidFill>
                      </a:rPr>
                      <a:pPr/>
                      <a:t>[NAZWA SERII]</a:t>
                    </a:fld>
                    <a:endParaRPr lang="en-US" baseline="0" dirty="0">
                      <a:solidFill>
                        <a:srgbClr val="C00000"/>
                      </a:solidFill>
                    </a:endParaRPr>
                  </a:p>
                  <a:p>
                    <a:fld id="{B3C18E29-7D2D-4B71-B2F9-F66C6AE67037}" type="VALUE">
                      <a:rPr lang="en-US"/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4FF1-4B43-B7EF-4A8270AB91C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A939843-8B3B-4537-9F5D-97DC2FD33EBD}" type="SERIESNAME">
                      <a:rPr lang="en-US">
                        <a:solidFill>
                          <a:srgbClr val="C00000"/>
                        </a:solidFill>
                      </a:rPr>
                      <a:pPr/>
                      <a:t>[NAZWA SERII]</a:t>
                    </a:fld>
                    <a:endParaRPr lang="en-US" baseline="0" dirty="0">
                      <a:solidFill>
                        <a:srgbClr val="C00000"/>
                      </a:solidFill>
                    </a:endParaRPr>
                  </a:p>
                  <a:p>
                    <a:fld id="{A0E33AF7-6E0A-4DEC-B01B-BB471D62A86D}" type="VALUE">
                      <a:rPr lang="en-US"/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4FF1-4B43-B7EF-4A8270AB91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zestawienie_zb!$E$474:$E$479</c:f>
              <c:strCache>
                <c:ptCount val="6"/>
                <c:pt idx="0">
                  <c:v>GM</c:v>
                </c:pt>
                <c:pt idx="1">
                  <c:v>GMW</c:v>
                </c:pt>
                <c:pt idx="2">
                  <c:v>GW</c:v>
                </c:pt>
                <c:pt idx="3">
                  <c:v>MNPP</c:v>
                </c:pt>
                <c:pt idx="4">
                  <c:v>POW</c:v>
                </c:pt>
                <c:pt idx="5">
                  <c:v>WOJ</c:v>
                </c:pt>
              </c:strCache>
            </c:strRef>
          </c:cat>
          <c:val>
            <c:numRef>
              <c:f>zestawienie_zb!$W$474:$W$479</c:f>
              <c:numCache>
                <c:formatCode>#,##0</c:formatCode>
                <c:ptCount val="6"/>
                <c:pt idx="0">
                  <c:v>307936545.59999996</c:v>
                </c:pt>
                <c:pt idx="1">
                  <c:v>645784585.94999993</c:v>
                </c:pt>
                <c:pt idx="2">
                  <c:v>1137519187.9500005</c:v>
                </c:pt>
                <c:pt idx="3">
                  <c:v>173312911.13000003</c:v>
                </c:pt>
                <c:pt idx="4">
                  <c:v>470298308.29000014</c:v>
                </c:pt>
                <c:pt idx="5">
                  <c:v>121729293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FF1-4B43-B7EF-4A8270AB91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1184432"/>
        <c:axId val="191184992"/>
      </c:barChart>
      <c:catAx>
        <c:axId val="19118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1184992"/>
        <c:crosses val="autoZero"/>
        <c:auto val="1"/>
        <c:lblAlgn val="ctr"/>
        <c:lblOffset val="0"/>
        <c:noMultiLvlLbl val="0"/>
      </c:catAx>
      <c:valAx>
        <c:axId val="191184992"/>
        <c:scaling>
          <c:orientation val="minMax"/>
          <c:max val="3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1184432"/>
        <c:crosses val="autoZero"/>
        <c:crossBetween val="between"/>
        <c:majorUnit val="200000000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pl-PL" sz="1400" b="1">
                <a:solidFill>
                  <a:srgbClr val="0070C0"/>
                </a:solidFill>
              </a:rPr>
              <a:t>Środki z RFIL na wydatki inwestycyjne, </a:t>
            </a:r>
          </a:p>
          <a:p>
            <a:pPr>
              <a:defRPr sz="1400" b="1">
                <a:solidFill>
                  <a:srgbClr val="0070C0"/>
                </a:solidFill>
              </a:defRPr>
            </a:pPr>
            <a:r>
              <a:rPr lang="pl-PL" sz="1400" b="1">
                <a:solidFill>
                  <a:srgbClr val="0070C0"/>
                </a:solidFill>
              </a:rPr>
              <a:t>przypadające na 1 mieszkańca, 2020, 2021.</a:t>
            </a:r>
          </a:p>
        </c:rich>
      </c:tx>
      <c:layout>
        <c:manualLayout>
          <c:xMode val="edge"/>
          <c:yMode val="edge"/>
          <c:x val="8.3154513888888844E-3"/>
          <c:y val="5.50184027777777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7.1094165261238365E-2"/>
          <c:y val="1.5306052774851399E-2"/>
          <c:w val="0.91929473112217008"/>
          <c:h val="0.930476811152351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zestawienie_zb!$V$481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4CB-4E62-AF6B-8A780D6D9C8F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4CB-4E62-AF6B-8A780D6D9C8F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4CB-4E62-AF6B-8A780D6D9C8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4CB-4E62-AF6B-8A780D6D9C8F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4CB-4E62-AF6B-8A780D6D9C8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2EB7B647-863C-432C-8442-6CD2F106EC1F}" type="SERIESNAME">
                      <a:rPr lang="en-US">
                        <a:solidFill>
                          <a:srgbClr val="FF0000"/>
                        </a:solidFill>
                      </a:rPr>
                      <a:pPr/>
                      <a:t>[NAZWA SERII]</a:t>
                    </a:fld>
                    <a:endParaRPr lang="en-US" baseline="0">
                      <a:solidFill>
                        <a:srgbClr val="FF0000"/>
                      </a:solidFill>
                    </a:endParaRPr>
                  </a:p>
                  <a:p>
                    <a:fld id="{00878F08-3B93-4553-9ADC-3AA4E0D28239}" type="VALUE">
                      <a:rPr lang="en-US"/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A4CB-4E62-AF6B-8A780D6D9C8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B2939B3-7BB6-48AB-8243-8F18E7944DAF}" type="SERIESNAME">
                      <a:rPr lang="en-US">
                        <a:solidFill>
                          <a:srgbClr val="FF0000"/>
                        </a:solidFill>
                      </a:rPr>
                      <a:pPr/>
                      <a:t>[NAZWA SERII]</a:t>
                    </a:fld>
                    <a:endParaRPr lang="en-US" baseline="0">
                      <a:solidFill>
                        <a:srgbClr val="FF0000"/>
                      </a:solidFill>
                    </a:endParaRPr>
                  </a:p>
                  <a:p>
                    <a:fld id="{7FCDE6DF-8124-47AF-B325-2441473A7F8D}" type="VALUE">
                      <a:rPr lang="en-US"/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4CB-4E62-AF6B-8A780D6D9C8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D50D4B6-8EB8-48A6-BCE5-1900F63B6BC4}" type="SERIESNAME">
                      <a:rPr lang="en-US">
                        <a:solidFill>
                          <a:srgbClr val="FF0000"/>
                        </a:solidFill>
                      </a:rPr>
                      <a:pPr/>
                      <a:t>[NAZWA SERII]</a:t>
                    </a:fld>
                    <a:endParaRPr lang="en-US" baseline="0">
                      <a:solidFill>
                        <a:srgbClr val="FF0000"/>
                      </a:solidFill>
                    </a:endParaRPr>
                  </a:p>
                  <a:p>
                    <a:fld id="{B5A4FE22-1E8C-4862-B983-5A5FAA557B26}" type="VALUE">
                      <a:rPr lang="en-US"/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4CB-4E62-AF6B-8A780D6D9C8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CBC38CD-E065-49A3-9C9A-4B0C75CE1DFC}" type="SERIESNAME">
                      <a:rPr lang="en-US">
                        <a:solidFill>
                          <a:srgbClr val="FF0000"/>
                        </a:solidFill>
                      </a:rPr>
                      <a:pPr/>
                      <a:t>[NAZWA SERII]</a:t>
                    </a:fld>
                    <a:endParaRPr lang="en-US" baseline="0">
                      <a:solidFill>
                        <a:srgbClr val="FF0000"/>
                      </a:solidFill>
                    </a:endParaRPr>
                  </a:p>
                  <a:p>
                    <a:fld id="{AF8C2681-6B4E-4924-B62C-98EED533ECC4}" type="VALUE">
                      <a:rPr lang="en-US"/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4CB-4E62-AF6B-8A780D6D9C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zestawienie_zb!$E$482:$E$485</c:f>
              <c:strCache>
                <c:ptCount val="4"/>
                <c:pt idx="0">
                  <c:v>GM</c:v>
                </c:pt>
                <c:pt idx="1">
                  <c:v>GMW</c:v>
                </c:pt>
                <c:pt idx="2">
                  <c:v>GW</c:v>
                </c:pt>
                <c:pt idx="3">
                  <c:v>MNPP</c:v>
                </c:pt>
              </c:strCache>
            </c:strRef>
          </c:cat>
          <c:val>
            <c:numRef>
              <c:f>zestawienie_zb!$V$482:$V$485</c:f>
              <c:numCache>
                <c:formatCode>#,##0.00</c:formatCode>
                <c:ptCount val="4"/>
                <c:pt idx="0">
                  <c:v>176.21950135296336</c:v>
                </c:pt>
                <c:pt idx="1">
                  <c:v>206.38078034033066</c:v>
                </c:pt>
                <c:pt idx="2">
                  <c:v>262.74400920586936</c:v>
                </c:pt>
                <c:pt idx="3">
                  <c:v>159.31299756487178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4CB-4E62-AF6B-8A780D6D9C8F}"/>
            </c:ext>
          </c:extLst>
        </c:ser>
        <c:ser>
          <c:idx val="1"/>
          <c:order val="1"/>
          <c:tx>
            <c:strRef>
              <c:f>zestawienie_zb!$W$481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4CB-4E62-AF6B-8A780D6D9C8F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4CB-4E62-AF6B-8A780D6D9C8F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4CB-4E62-AF6B-8A780D6D9C8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2A592AF4-6E55-40BC-81FB-E371C83FD050}" type="SERIESNAME">
                      <a:rPr lang="en-US">
                        <a:solidFill>
                          <a:srgbClr val="C00000"/>
                        </a:solidFill>
                      </a:rPr>
                      <a:pPr/>
                      <a:t>[NAZWA SERII]</a:t>
                    </a:fld>
                    <a:endParaRPr lang="en-US" baseline="0" dirty="0">
                      <a:solidFill>
                        <a:srgbClr val="C00000"/>
                      </a:solidFill>
                    </a:endParaRPr>
                  </a:p>
                  <a:p>
                    <a:fld id="{63DADC97-B01D-44F2-A4D3-55C0B2EDF835}" type="VALUE">
                      <a:rPr lang="en-US"/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A4CB-4E62-AF6B-8A780D6D9C8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52BF601-F851-48C2-8482-58D2FC2D62F1}" type="SERIESNAME">
                      <a:rPr lang="en-US">
                        <a:solidFill>
                          <a:srgbClr val="C00000"/>
                        </a:solidFill>
                      </a:rPr>
                      <a:pPr/>
                      <a:t>[NAZWA SERII]</a:t>
                    </a:fld>
                    <a:endParaRPr lang="en-US" baseline="0" dirty="0">
                      <a:solidFill>
                        <a:srgbClr val="C00000"/>
                      </a:solidFill>
                    </a:endParaRPr>
                  </a:p>
                  <a:p>
                    <a:fld id="{A04E617B-682C-4C5B-AB8E-EBF8FCD6BFEA}" type="VALUE">
                      <a:rPr lang="en-US"/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A4CB-4E62-AF6B-8A780D6D9C8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40FBC06-5E41-47E0-9B74-A8CC7DB08F61}" type="SERIESNAME">
                      <a:rPr lang="en-US">
                        <a:solidFill>
                          <a:srgbClr val="C00000"/>
                        </a:solidFill>
                      </a:rPr>
                      <a:pPr/>
                      <a:t>[NAZWA SERII]</a:t>
                    </a:fld>
                    <a:endParaRPr lang="en-US" baseline="0" dirty="0">
                      <a:solidFill>
                        <a:srgbClr val="C00000"/>
                      </a:solidFill>
                    </a:endParaRPr>
                  </a:p>
                  <a:p>
                    <a:fld id="{FD742CD3-42EF-446D-83DB-310ACE0E1B00}" type="VALUE">
                      <a:rPr lang="en-US"/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A4CB-4E62-AF6B-8A780D6D9C8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FAE8E9A-C4D5-4425-B4EF-7B1BDC88137B}" type="SERIESNAME">
                      <a:rPr lang="en-US">
                        <a:solidFill>
                          <a:srgbClr val="C00000"/>
                        </a:solidFill>
                      </a:rPr>
                      <a:pPr/>
                      <a:t>[NAZWA SERII]</a:t>
                    </a:fld>
                    <a:endParaRPr lang="en-US" baseline="0" dirty="0">
                      <a:solidFill>
                        <a:srgbClr val="C00000"/>
                      </a:solidFill>
                    </a:endParaRPr>
                  </a:p>
                  <a:p>
                    <a:fld id="{EB5BECF8-B710-499B-BE73-2D6427ED7A62}" type="VALUE">
                      <a:rPr lang="en-US"/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A4CB-4E62-AF6B-8A780D6D9C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zestawienie_zb!$E$482:$E$485</c:f>
              <c:strCache>
                <c:ptCount val="4"/>
                <c:pt idx="0">
                  <c:v>GM</c:v>
                </c:pt>
                <c:pt idx="1">
                  <c:v>GMW</c:v>
                </c:pt>
                <c:pt idx="2">
                  <c:v>GW</c:v>
                </c:pt>
                <c:pt idx="3">
                  <c:v>MNPP</c:v>
                </c:pt>
              </c:strCache>
            </c:strRef>
          </c:cat>
          <c:val>
            <c:numRef>
              <c:f>zestawienie_zb!$W$482:$W$485</c:f>
              <c:numCache>
                <c:formatCode>#,##0.00</c:formatCode>
                <c:ptCount val="4"/>
                <c:pt idx="0">
                  <c:v>52.657592463898169</c:v>
                </c:pt>
                <c:pt idx="1">
                  <c:v>71.543512904672795</c:v>
                </c:pt>
                <c:pt idx="2">
                  <c:v>104.55125180893597</c:v>
                </c:pt>
                <c:pt idx="3">
                  <c:v>13.853246548236763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A4CB-4E62-AF6B-8A780D6D9C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1187792"/>
        <c:axId val="191188352"/>
      </c:barChart>
      <c:catAx>
        <c:axId val="19118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1188352"/>
        <c:crosses val="autoZero"/>
        <c:auto val="1"/>
        <c:lblAlgn val="ctr"/>
        <c:lblOffset val="0"/>
        <c:noMultiLvlLbl val="0"/>
      </c:catAx>
      <c:valAx>
        <c:axId val="19118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1187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l-P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>
                <a:solidFill>
                  <a:srgbClr val="0070C0"/>
                </a:solidFill>
              </a:rPr>
              <a:t>Dochody JST z PIT, wykonanie</a:t>
            </a:r>
          </a:p>
          <a:p>
            <a:pPr>
              <a:defRPr sz="1400">
                <a:solidFill>
                  <a:srgbClr val="0070C0"/>
                </a:solidFill>
              </a:defRPr>
            </a:pPr>
            <a:r>
              <a:rPr lang="pl-PL" sz="1400" dirty="0">
                <a:solidFill>
                  <a:srgbClr val="0070C0"/>
                </a:solidFill>
              </a:rPr>
              <a:t>w zestawieniu z </a:t>
            </a:r>
            <a:r>
              <a:rPr lang="pl-PL" sz="1400" dirty="0">
                <a:solidFill>
                  <a:srgbClr val="7030A0"/>
                </a:solidFill>
              </a:rPr>
              <a:t>prognozą tych dochodów z lat 2014-2019</a:t>
            </a:r>
          </a:p>
          <a:p>
            <a:pPr>
              <a:defRPr sz="1400">
                <a:solidFill>
                  <a:srgbClr val="0070C0"/>
                </a:solidFill>
              </a:defRPr>
            </a:pPr>
            <a:r>
              <a:rPr lang="pl-PL" sz="1400" dirty="0">
                <a:solidFill>
                  <a:srgbClr val="7030A0"/>
                </a:solidFill>
              </a:rPr>
              <a:t>z uwzględnieniem strat dochodów </a:t>
            </a:r>
          </a:p>
          <a:p>
            <a:pPr>
              <a:defRPr sz="1400">
                <a:solidFill>
                  <a:srgbClr val="0070C0"/>
                </a:solidFill>
              </a:defRPr>
            </a:pPr>
            <a:r>
              <a:rPr lang="pl-PL" sz="1400" dirty="0">
                <a:solidFill>
                  <a:srgbClr val="7030A0"/>
                </a:solidFill>
              </a:rPr>
              <a:t>wg. OSR ustaw zmieniających system PIT w latach 2019, 2020 i 2022</a:t>
            </a:r>
          </a:p>
        </c:rich>
      </c:tx>
      <c:layout>
        <c:manualLayout>
          <c:xMode val="edge"/>
          <c:yMode val="edge"/>
          <c:x val="0.28093402777777776"/>
          <c:y val="3.371874999999999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5.4457552083333347E-2"/>
          <c:y val="1.7395605062771304E-2"/>
          <c:w val="0.93189505208333334"/>
          <c:h val="0.93702661372998075"/>
        </c:manualLayout>
      </c:layout>
      <c:lineChart>
        <c:grouping val="standard"/>
        <c:varyColors val="0"/>
        <c:ser>
          <c:idx val="0"/>
          <c:order val="0"/>
          <c:tx>
            <c:strRef>
              <c:f>zestawienie_zb!$E$560</c:f>
              <c:strCache>
                <c:ptCount val="1"/>
                <c:pt idx="0">
                  <c:v>wykonanie PIT_JST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2.4565393485807843E-2"/>
                  <c:y val="1.6716418303359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C7-4AF7-B289-F8D8784CBFE4}"/>
                </c:ext>
              </c:extLst>
            </c:dLbl>
            <c:dLbl>
              <c:idx val="7"/>
              <c:layout>
                <c:manualLayout>
                  <c:x val="-2.3187987598498043E-2"/>
                  <c:y val="-1.6724181952541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C7-4AF7-B289-F8D8784CBFE4}"/>
                </c:ext>
              </c:extLst>
            </c:dLbl>
            <c:dLbl>
              <c:idx val="8"/>
              <c:layout>
                <c:manualLayout>
                  <c:x val="-2.4565393485807843E-2"/>
                  <c:y val="1.6716418303359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C7-4AF7-B289-F8D8784CBFE4}"/>
                </c:ext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C7-4AF7-B289-F8D8784CBFE4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AC7-4AF7-B289-F8D8784CBFE4}"/>
                </c:ext>
              </c:extLst>
            </c:dLbl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C7-4AF7-B289-F8D8784CBFE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zestawienie_zb!$P$559:$Y$559</c:f>
              <c:strCach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2022_mf</c:v>
                </c:pt>
                <c:pt idx="9">
                  <c:v>2023</c:v>
                </c:pt>
              </c:strCache>
            </c:strRef>
          </c:cat>
          <c:val>
            <c:numRef>
              <c:f>zestawienie_zb!$P$560:$Y$560</c:f>
              <c:numCache>
                <c:formatCode>#,##0</c:formatCode>
                <c:ptCount val="10"/>
                <c:pt idx="0">
                  <c:v>35087305016</c:v>
                </c:pt>
                <c:pt idx="1">
                  <c:v>38099216250</c:v>
                </c:pt>
                <c:pt idx="2">
                  <c:v>41107266701</c:v>
                </c:pt>
                <c:pt idx="3">
                  <c:v>44884491995</c:v>
                </c:pt>
                <c:pt idx="4">
                  <c:v>50906871732</c:v>
                </c:pt>
                <c:pt idx="5">
                  <c:v>56152278469</c:v>
                </c:pt>
                <c:pt idx="6">
                  <c:v>55077614588</c:v>
                </c:pt>
                <c:pt idx="7">
                  <c:v>62075717792</c:v>
                </c:pt>
                <c:pt idx="8">
                  <c:v>53969808885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AC7-4AF7-B289-F8D8784CBFE4}"/>
            </c:ext>
          </c:extLst>
        </c:ser>
        <c:ser>
          <c:idx val="1"/>
          <c:order val="1"/>
          <c:tx>
            <c:strRef>
              <c:f>zestawienie_zb!$E$561</c:f>
              <c:strCache>
                <c:ptCount val="1"/>
                <c:pt idx="0">
                  <c:v>trend wzrostu PIT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0471161238173202E-2"/>
                  <c:y val="-2.7164179742958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AC7-4AF7-B289-F8D8784CBFE4}"/>
                </c:ext>
              </c:extLst>
            </c:dLbl>
            <c:dLbl>
              <c:idx val="1"/>
              <c:layout>
                <c:manualLayout>
                  <c:x val="-2.5930137568352725E-2"/>
                  <c:y val="-2.5074627455038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AC7-4AF7-B289-F8D8784CBFE4}"/>
                </c:ext>
              </c:extLst>
            </c:dLbl>
            <c:dLbl>
              <c:idx val="2"/>
              <c:layout>
                <c:manualLayout>
                  <c:x val="-2.5930137568352725E-2"/>
                  <c:y val="-2.5074627455038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AC7-4AF7-B289-F8D8784CBFE4}"/>
                </c:ext>
              </c:extLst>
            </c:dLbl>
            <c:dLbl>
              <c:idx val="3"/>
              <c:layout>
                <c:manualLayout>
                  <c:x val="-1.7741673073083442E-2"/>
                  <c:y val="2.0895522879199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AC7-4AF7-B289-F8D8784CBFE4}"/>
                </c:ext>
              </c:extLst>
            </c:dLbl>
            <c:dLbl>
              <c:idx val="4"/>
              <c:layout>
                <c:manualLayout>
                  <c:x val="-2.8659625733442485E-2"/>
                  <c:y val="-2.2985075167119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AC7-4AF7-B289-F8D8784CBFE4}"/>
                </c:ext>
              </c:extLst>
            </c:dLbl>
            <c:dLbl>
              <c:idx val="5"/>
              <c:layout>
                <c:manualLayout>
                  <c:x val="-3.6429774305555634E-2"/>
                  <c:y val="-6.02413194444452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AC7-4AF7-B289-F8D8784CBFE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zestawienie_zb!$P$559:$Y$559</c:f>
              <c:strCach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2022_mf</c:v>
                </c:pt>
                <c:pt idx="9">
                  <c:v>2023</c:v>
                </c:pt>
              </c:strCache>
            </c:strRef>
          </c:cat>
          <c:val>
            <c:numRef>
              <c:f>zestawienie_zb!$P$561:$Y$561</c:f>
              <c:numCache>
                <c:formatCode>#,##0</c:formatCode>
                <c:ptCount val="10"/>
                <c:pt idx="0">
                  <c:v>35087305016</c:v>
                </c:pt>
                <c:pt idx="1">
                  <c:v>38099216250</c:v>
                </c:pt>
                <c:pt idx="2">
                  <c:v>41107266701</c:v>
                </c:pt>
                <c:pt idx="3">
                  <c:v>44884491995</c:v>
                </c:pt>
                <c:pt idx="4">
                  <c:v>50906871732</c:v>
                </c:pt>
                <c:pt idx="5">
                  <c:v>56152278469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2AC7-4AF7-B289-F8D8784CBFE4}"/>
            </c:ext>
          </c:extLst>
        </c:ser>
        <c:ser>
          <c:idx val="2"/>
          <c:order val="2"/>
          <c:tx>
            <c:strRef>
              <c:f>zestawienie_zb!$E$562</c:f>
              <c:strCache>
                <c:ptCount val="1"/>
                <c:pt idx="0">
                  <c:v>wykonanie PIT+straty OSR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rgbClr val="FF0000"/>
              </a:solidFill>
              <a:ln w="19050">
                <a:solidFill>
                  <a:srgbClr val="C00000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2.6841077378410436E-2"/>
                  <c:y val="-2.88879781146545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AC7-4AF7-B289-F8D8784CBFE4}"/>
                </c:ext>
              </c:extLst>
            </c:dLbl>
            <c:dLbl>
              <c:idx val="6"/>
              <c:layout>
                <c:manualLayout>
                  <c:x val="-2.8205815972222305E-2"/>
                  <c:y val="-3.5733159722222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AC7-4AF7-B289-F8D8784CBFE4}"/>
                </c:ext>
              </c:extLst>
            </c:dLbl>
            <c:dLbl>
              <c:idx val="7"/>
              <c:layout>
                <c:manualLayout>
                  <c:x val="-2.8205821460955318E-2"/>
                  <c:y val="-2.67984258267346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AC7-4AF7-B289-F8D8784CBFE4}"/>
                </c:ext>
              </c:extLst>
            </c:dLbl>
            <c:dLbl>
              <c:idx val="8"/>
              <c:layout>
                <c:manualLayout>
                  <c:x val="-2.8205805242922235E-2"/>
                  <c:y val="2.75577867707544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AC7-4AF7-B289-F8D8784CBFE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zestawienie_zb!$P$559:$Y$559</c:f>
              <c:strCach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2022_mf</c:v>
                </c:pt>
                <c:pt idx="9">
                  <c:v>2023</c:v>
                </c:pt>
              </c:strCache>
            </c:strRef>
          </c:cat>
          <c:val>
            <c:numRef>
              <c:f>zestawienie_zb!$P$562:$Y$562</c:f>
              <c:numCache>
                <c:formatCode>General</c:formatCode>
                <c:ptCount val="10"/>
                <c:pt idx="5" formatCode="#,##0">
                  <c:v>57493000000</c:v>
                </c:pt>
                <c:pt idx="6" formatCode="#,##0">
                  <c:v>59890000000</c:v>
                </c:pt>
                <c:pt idx="7" formatCode="#,##0">
                  <c:v>68321717792</c:v>
                </c:pt>
                <c:pt idx="8" formatCode="#,##0">
                  <c:v>72049808885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2AC7-4AF7-B289-F8D8784CBFE4}"/>
            </c:ext>
          </c:extLst>
        </c:ser>
        <c:ser>
          <c:idx val="3"/>
          <c:order val="3"/>
          <c:tx>
            <c:strRef>
              <c:f>zestawienie_zb!$E$563</c:f>
              <c:strCache>
                <c:ptCount val="1"/>
                <c:pt idx="0">
                  <c:v>Prognoza MF
 na 2021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7030A0"/>
              </a:solidFill>
              <a:ln w="12700">
                <a:noFill/>
              </a:ln>
              <a:effectLst/>
            </c:spPr>
          </c:marker>
          <c:dLbls>
            <c:dLbl>
              <c:idx val="7"/>
              <c:layout>
                <c:manualLayout>
                  <c:x val="-4.5037797316419562E-2"/>
                  <c:y val="5.2247738417088609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AC7-4AF7-B289-F8D8784CBF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zestawienie_zb!$P$559:$Y$559</c:f>
              <c:strCach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2022_mf</c:v>
                </c:pt>
                <c:pt idx="9">
                  <c:v>2023</c:v>
                </c:pt>
              </c:strCache>
            </c:strRef>
          </c:cat>
          <c:val>
            <c:numRef>
              <c:f>zestawienie_zb!$P$563:$Y$563</c:f>
              <c:numCache>
                <c:formatCode>General</c:formatCode>
                <c:ptCount val="10"/>
                <c:pt idx="7" formatCode="#,##0">
                  <c:v>57148000000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2AC7-4AF7-B289-F8D8784CBFE4}"/>
            </c:ext>
          </c:extLst>
        </c:ser>
        <c:ser>
          <c:idx val="4"/>
          <c:order val="4"/>
          <c:tx>
            <c:strRef>
              <c:f>zestawienie_zb!$E$564</c:f>
              <c:strCache>
                <c:ptCount val="1"/>
                <c:pt idx="0">
                  <c:v>PIT refer. na 2022</c:v>
                </c:pt>
              </c:strCache>
            </c:strRef>
          </c:tx>
          <c:spPr>
            <a:ln w="31750" cap="rnd" cmpd="dbl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AC7-4AF7-B289-F8D8784CBFE4}"/>
                </c:ext>
              </c:extLst>
            </c:dLbl>
            <c:dLbl>
              <c:idx val="8"/>
              <c:layout>
                <c:manualLayout>
                  <c:x val="-3.2064741907261592E-3"/>
                  <c:y val="4.1944263625750102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AC7-4AF7-B289-F8D8784CBFE4}"/>
                </c:ext>
              </c:extLst>
            </c:dLbl>
            <c:dLbl>
              <c:idx val="9"/>
              <c:layout>
                <c:manualLayout>
                  <c:x val="-2.1846046865361249E-2"/>
                  <c:y val="-2.0906667860706281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AC7-4AF7-B289-F8D8784CBFE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zestawienie_zb!$P$559:$Y$559</c:f>
              <c:strCach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2022_mf</c:v>
                </c:pt>
                <c:pt idx="9">
                  <c:v>2023</c:v>
                </c:pt>
              </c:strCache>
            </c:strRef>
          </c:cat>
          <c:val>
            <c:numRef>
              <c:f>zestawienie_zb!$P$564:$Y$564</c:f>
              <c:numCache>
                <c:formatCode>General</c:formatCode>
                <c:ptCount val="10"/>
                <c:pt idx="7" formatCode="#,##0">
                  <c:v>59530000000</c:v>
                </c:pt>
                <c:pt idx="8" formatCode="#,##0">
                  <c:v>59530000000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2AC7-4AF7-B289-F8D8784CBFE4}"/>
            </c:ext>
          </c:extLst>
        </c:ser>
        <c:ser>
          <c:idx val="5"/>
          <c:order val="5"/>
          <c:tx>
            <c:strRef>
              <c:f>zestawienie_zb!$E$565</c:f>
              <c:strCache>
                <c:ptCount val="1"/>
                <c:pt idx="0">
                  <c:v>trend-funkcja</c:v>
                </c:pt>
              </c:strCache>
            </c:strRef>
          </c:tx>
          <c:spPr>
            <a:ln w="19050" cap="rnd">
              <a:solidFill>
                <a:srgbClr val="7030A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3.686520408529697E-2"/>
                  <c:y val="-2.2997334646776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AC7-4AF7-B289-F8D8784CBFE4}"/>
                </c:ext>
              </c:extLst>
            </c:dLbl>
            <c:dLbl>
              <c:idx val="9"/>
              <c:layout>
                <c:manualLayout>
                  <c:x val="-3.4134448227126843E-2"/>
                  <c:y val="-2.2997334646776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AC7-4AF7-B289-F8D8784CBFE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zestawienie_zb!$P$559:$Y$559</c:f>
              <c:strCach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2022_mf</c:v>
                </c:pt>
                <c:pt idx="9">
                  <c:v>2023</c:v>
                </c:pt>
              </c:strCache>
            </c:strRef>
          </c:cat>
          <c:val>
            <c:numRef>
              <c:f>zestawienie_zb!$P$565:$Y$565</c:f>
              <c:numCache>
                <c:formatCode>#,##0</c:formatCode>
                <c:ptCount val="10"/>
                <c:pt idx="0">
                  <c:v>34429167145.762703</c:v>
                </c:pt>
                <c:pt idx="1">
                  <c:v>37841413088.945076</c:v>
                </c:pt>
                <c:pt idx="2">
                  <c:v>41591843871.960205</c:v>
                </c:pt>
                <c:pt idx="3">
                  <c:v>45713976711.268166</c:v>
                </c:pt>
                <c:pt idx="4">
                  <c:v>50244650686.602943</c:v>
                </c:pt>
                <c:pt idx="5">
                  <c:v>55224355968.061577</c:v>
                </c:pt>
                <c:pt idx="6">
                  <c:v>60697595672.61451</c:v>
                </c:pt>
                <c:pt idx="7">
                  <c:v>66713283583.911934</c:v>
                </c:pt>
                <c:pt idx="8">
                  <c:v>73325181289.767288</c:v>
                </c:pt>
                <c:pt idx="9">
                  <c:v>80592378643.970917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2AC7-4AF7-B289-F8D8784CB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756352"/>
        <c:axId val="166756912"/>
      </c:lineChart>
      <c:catAx>
        <c:axId val="166756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6756912"/>
        <c:crosses val="autoZero"/>
        <c:auto val="1"/>
        <c:lblAlgn val="ctr"/>
        <c:lblOffset val="10"/>
        <c:noMultiLvlLbl val="0"/>
      </c:catAx>
      <c:valAx>
        <c:axId val="166756912"/>
        <c:scaling>
          <c:orientation val="minMax"/>
          <c:max val="85000000000"/>
          <c:min val="35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6756352"/>
        <c:crosses val="autoZero"/>
        <c:crossBetween val="between"/>
        <c:dispUnits>
          <c:builtInUnit val="b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78192083333333329"/>
          <c:y val="0.6577543402777779"/>
          <c:w val="0.19954045138888885"/>
          <c:h val="0.287196354166666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1"/>
      </a:pPr>
      <a:endParaRPr lang="pl-P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0.12348</cdr:x>
      <cdr:y>0.19901</cdr:y>
    </cdr:from>
    <cdr:to>
      <cdr:x>0.46223</cdr:x>
      <cdr:y>0.36443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149048" y="1209524"/>
          <a:ext cx="3152321" cy="1005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/>
        </a:p>
      </cdr:txBody>
    </cdr:sp>
  </cdr:relSizeAnchor>
  <cdr:relSizeAnchor xmlns:cdr="http://schemas.openxmlformats.org/drawingml/2006/chartDrawing">
    <cdr:from>
      <cdr:x>0.06572</cdr:x>
      <cdr:y>0.19024</cdr:y>
    </cdr:from>
    <cdr:to>
      <cdr:x>0.48402</cdr:x>
      <cdr:y>0.65757</cdr:y>
    </cdr:to>
    <cdr:grpSp>
      <cdr:nvGrpSpPr>
        <cdr:cNvPr id="13" name="Grupa 12">
          <a:extLst xmlns:a="http://schemas.openxmlformats.org/drawingml/2006/main">
            <a:ext uri="{FF2B5EF4-FFF2-40B4-BE49-F238E27FC236}">
              <a16:creationId xmlns:a16="http://schemas.microsoft.com/office/drawing/2014/main" id="{2FB2BAAC-0315-4F96-A8D9-E2858FE5FE1C}"/>
            </a:ext>
          </a:extLst>
        </cdr:cNvPr>
        <cdr:cNvGrpSpPr/>
      </cdr:nvGrpSpPr>
      <cdr:grpSpPr>
        <a:xfrm xmlns:a="http://schemas.openxmlformats.org/drawingml/2006/main">
          <a:off x="757094" y="1095782"/>
          <a:ext cx="4818816" cy="2691821"/>
          <a:chOff x="701611" y="991925"/>
          <a:chExt cx="3448567" cy="2507055"/>
        </a:xfrm>
      </cdr:grpSpPr>
      <cdr:sp macro="" textlink="">
        <cdr:nvSpPr>
          <cdr:cNvPr id="6" name="pole tekstowe 5"/>
          <cdr:cNvSpPr txBox="1"/>
        </cdr:nvSpPr>
        <cdr:spPr>
          <a:xfrm xmlns:a="http://schemas.openxmlformats.org/drawingml/2006/main">
            <a:off x="701611" y="991925"/>
            <a:ext cx="3448567" cy="2507055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pl-PL" sz="1300" b="1" dirty="0"/>
              <a:t>Wykres pokazuje:</a:t>
            </a:r>
            <a:r>
              <a:rPr lang="pl-PL" sz="1300" b="1" baseline="0" dirty="0"/>
              <a:t> </a:t>
            </a:r>
            <a:endParaRPr lang="pl-PL" sz="1300" baseline="0" dirty="0"/>
          </a:p>
          <a:p xmlns:a="http://schemas.openxmlformats.org/drawingml/2006/main">
            <a:r>
              <a:rPr lang="pl-PL" sz="1300" baseline="0" dirty="0"/>
              <a:t>- wykonanie PIT (dla roku 2022 kwoty ostateczne z MF)   </a:t>
            </a:r>
          </a:p>
          <a:p xmlns:a="http://schemas.openxmlformats.org/drawingml/2006/main">
            <a:r>
              <a:rPr lang="pl-PL" sz="1300" baseline="0" dirty="0"/>
              <a:t>- potencjalne dochody z PIT po uwzględnieniu strat z OSR ust. zmieniających</a:t>
            </a:r>
          </a:p>
          <a:p xmlns:a="http://schemas.openxmlformats.org/drawingml/2006/main">
            <a:r>
              <a:rPr lang="pl-PL" sz="1300" dirty="0"/>
              <a:t>- prognozę dochodów wg trendu z lat2014-2019</a:t>
            </a:r>
          </a:p>
          <a:p xmlns:a="http://schemas.openxmlformats.org/drawingml/2006/main">
            <a:r>
              <a:rPr lang="pl-PL" sz="1300" i="1" baseline="0" dirty="0"/>
              <a:t>     </a:t>
            </a:r>
            <a:r>
              <a:rPr lang="pl-PL" sz="1300" i="1" dirty="0"/>
              <a:t>W roku 2021 wykonane dochody z PIT były o ok. </a:t>
            </a:r>
            <a:r>
              <a:rPr lang="pl-PL" sz="1300" b="1" i="1" dirty="0"/>
              <a:t>5 mld wyższe</a:t>
            </a:r>
            <a:r>
              <a:rPr lang="pl-PL" sz="1300" i="1" dirty="0"/>
              <a:t>, niż prognozowane przez MF wcześniej. To poskutkowało  </a:t>
            </a:r>
            <a:r>
              <a:rPr lang="pl-PL" sz="1300" b="1" i="1" u="sng" dirty="0"/>
              <a:t>zmniejszeniem kwoty referencyjnej PIT w "subwencji rozwojowej"</a:t>
            </a:r>
            <a:r>
              <a:rPr lang="pl-PL" sz="1300" b="0" i="1" u="none" dirty="0"/>
              <a:t> w związku z</a:t>
            </a:r>
            <a:r>
              <a:rPr lang="pl-PL" sz="1300" b="0" i="1" u="none" baseline="0" dirty="0"/>
              <a:t> konsekwentnym zmniejszeniem w WPF z maja 2021 r prognozy dochodów z PIT na 2022 r.</a:t>
            </a:r>
            <a:endParaRPr lang="pl-PL" sz="1300" i="1" dirty="0"/>
          </a:p>
          <a:p xmlns:a="http://schemas.openxmlformats.org/drawingml/2006/main">
            <a:r>
              <a:rPr lang="pl-PL" sz="1300" i="1" dirty="0"/>
              <a:t>     Kwota dochodów z </a:t>
            </a:r>
            <a:r>
              <a:rPr lang="pl-PL" sz="1300" b="1" i="1" dirty="0"/>
              <a:t>PIT na 2022 wg MF wynosi</a:t>
            </a:r>
            <a:r>
              <a:rPr lang="pl-PL" sz="1300" b="1" i="1" baseline="0" dirty="0"/>
              <a:t> 54 mld </a:t>
            </a:r>
            <a:r>
              <a:rPr lang="pl-PL" sz="1300" i="1" baseline="0" dirty="0"/>
              <a:t>co oznacza </a:t>
            </a:r>
            <a:r>
              <a:rPr lang="pl-PL" sz="1300" b="1" i="1" baseline="0" dirty="0"/>
              <a:t>zmniejszenie</a:t>
            </a:r>
            <a:r>
              <a:rPr lang="pl-PL" sz="1300" i="1" baseline="0" dirty="0"/>
              <a:t> dochodów w stosunku do prognozy poziomu sprzed zmiany </a:t>
            </a:r>
            <a:r>
              <a:rPr lang="pl-PL" sz="1300" b="1" i="1" baseline="0" dirty="0"/>
              <a:t>o ponad 20 mld</a:t>
            </a:r>
            <a:r>
              <a:rPr lang="pl-PL" sz="1300" i="1" baseline="0" dirty="0"/>
              <a:t>.</a:t>
            </a:r>
            <a:endParaRPr lang="pl-PL" sz="1300" i="1" dirty="0"/>
          </a:p>
        </cdr:txBody>
      </cdr:sp>
      <cdr:sp macro="" textlink="">
        <cdr:nvSpPr>
          <cdr:cNvPr id="7" name="Elipsa 6"/>
          <cdr:cNvSpPr/>
        </cdr:nvSpPr>
        <cdr:spPr>
          <a:xfrm xmlns:a="http://schemas.openxmlformats.org/drawingml/2006/main">
            <a:off x="1538933" y="1573561"/>
            <a:ext cx="90000" cy="116107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F0000"/>
          </a:solidFill>
          <a:ln xmlns:a="http://schemas.openxmlformats.org/drawingml/2006/main">
            <a:solidFill>
              <a:srgbClr val="C00000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pl-PL" sz="1100"/>
          </a:p>
        </cdr:txBody>
      </cdr:sp>
    </cdr:grp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2067BE-46E3-44FA-8D17-2307C6FC2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DC2422F-F491-480E-BBAE-F452100A8C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7F81D44-9C75-414E-A658-03CACE816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626F-7C80-4BB2-9968-6001739B09D5}" type="datetimeFigureOut">
              <a:rPr lang="pl-PL" smtClean="0"/>
              <a:t>20.07.2022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0965D3E-338D-4282-A4D1-41A7C4C4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2B8DC0B-3F93-4B1A-A538-442B415D6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8885-8295-45E9-A7E8-9B99EB3ED5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7415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7D48C6-0BEE-4DE9-92FB-D7CADFE4B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1D9A18C-F8B2-44BC-9951-8C05CBDBE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0E76723-CFD5-44A5-83F4-0E0396502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626F-7C80-4BB2-9968-6001739B09D5}" type="datetimeFigureOut">
              <a:rPr lang="pl-PL" smtClean="0"/>
              <a:t>20.07.2022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3021E5B-446C-4CFC-951B-8B28115E3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12DD8BC-7FDB-42C0-9F37-C5394BCA8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8885-8295-45E9-A7E8-9B99EB3ED5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804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A6343BA-83FA-444E-B5CB-95EEF6465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D036D00-3B76-4454-B66F-DA20CEC54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41E47DB-6312-4AED-AEDD-03DF324E6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626F-7C80-4BB2-9968-6001739B09D5}" type="datetimeFigureOut">
              <a:rPr lang="pl-PL" smtClean="0"/>
              <a:t>20.07.2022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C20C622-C7F6-4AAD-BCFC-BE030E32D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73C1D86-3C59-4AD3-9C60-01F5CAA26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8885-8295-45E9-A7E8-9B99EB3ED5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903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633898-82D0-49F9-894A-51B71F9C5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8B2065-3D68-43E3-A007-67D64A6FE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BE2C36E-4B88-49AE-92A6-B7C5FB968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626F-7C80-4BB2-9968-6001739B09D5}" type="datetimeFigureOut">
              <a:rPr lang="pl-PL" smtClean="0"/>
              <a:t>20.07.2022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5CEBC9-BACE-44B7-8E21-77609746D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A0931DA-793D-4AF7-B1B3-54AE69960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8885-8295-45E9-A7E8-9B99EB3ED5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5540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1C6D1A-76AE-40FE-BBF4-5E836F7A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EF5BD95-9FE6-40D6-94BD-C3BC78F2F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9BD1AD9-A106-4B77-A2AD-F9954D9B3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626F-7C80-4BB2-9968-6001739B09D5}" type="datetimeFigureOut">
              <a:rPr lang="pl-PL" smtClean="0"/>
              <a:t>20.07.2022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C8820E5-7FE5-4E5C-BE2A-FE820FDD8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67D38F1-6C92-46E5-8BDC-F80BE6FB6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8885-8295-45E9-A7E8-9B99EB3ED5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4851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0017BF-25CC-497D-A080-315067497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7447CF-E9F9-4ACD-8CB0-B0F91519F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68D66DF-F486-44FA-BBBC-591559FFA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076171A-DB0E-4576-89D1-C395EFC52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626F-7C80-4BB2-9968-6001739B09D5}" type="datetimeFigureOut">
              <a:rPr lang="pl-PL" smtClean="0"/>
              <a:t>20.07.2022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C0FF999-F17E-4977-9B6E-887FB51E3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B663B25-162D-44A9-9485-654E85B1F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8885-8295-45E9-A7E8-9B99EB3ED5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5064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7B4552-57DB-4B60-B70E-A7D13B1C0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7A44996-5084-4FF1-8844-896BF3403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54F5F2C-0725-476A-9D47-6FD1438B9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238A8E0-9D26-49A3-95FD-C84FB18334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ED6F736-812C-456C-BB18-CF3FDC5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B0FA1FB-383C-4760-AFBE-95385A259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626F-7C80-4BB2-9968-6001739B09D5}" type="datetimeFigureOut">
              <a:rPr lang="pl-PL" smtClean="0"/>
              <a:t>20.07.2022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2026C79-DAE9-498C-8052-1B67D8E3F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C9FE542-4AAA-425B-B0DA-2BF981DF3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8885-8295-45E9-A7E8-9B99EB3ED5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26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817545-E914-46FA-811D-81937D0E4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C0CBDD9-4C31-4B34-B18F-3C53FC1F3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626F-7C80-4BB2-9968-6001739B09D5}" type="datetimeFigureOut">
              <a:rPr lang="pl-PL" smtClean="0"/>
              <a:t>20.07.2022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E0BCADE-C3A1-4B59-A21F-FD9BFA502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95D6C39-11E7-4023-ACF3-342DA7660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8885-8295-45E9-A7E8-9B99EB3ED5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037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4F68DD7-3D4F-4821-9D73-67BE3698B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626F-7C80-4BB2-9968-6001739B09D5}" type="datetimeFigureOut">
              <a:rPr lang="pl-PL" smtClean="0"/>
              <a:t>20.07.2022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C3C6D6B-76A0-4007-86C3-B35270CD5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A2B05E2-0FDC-4647-BF18-74408B967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8885-8295-45E9-A7E8-9B99EB3ED5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4153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228F43-1E1A-4212-9285-B472AADA5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38D5FE-A8E2-4929-8FDB-2181795C6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A7C2F26-F26D-4E37-A0B0-9705299AC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63D7FC0-8F6A-4CB5-BCD3-FAADD2BCD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626F-7C80-4BB2-9968-6001739B09D5}" type="datetimeFigureOut">
              <a:rPr lang="pl-PL" smtClean="0"/>
              <a:t>20.07.2022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7A4F54A-EDAD-44A8-AAD7-8B1E46714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0E745B8-7141-4904-83DB-A4CBE422F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8885-8295-45E9-A7E8-9B99EB3ED5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8372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973AE0-9082-434C-ABD0-159EBA281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57CEE2F-1D30-4F35-ACE5-5A9844FA7A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BBFF74E-7BB6-4EB4-BBC2-63316DBA8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84B6C09-50AA-40B3-BA4A-FC0725966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626F-7C80-4BB2-9968-6001739B09D5}" type="datetimeFigureOut">
              <a:rPr lang="pl-PL" smtClean="0"/>
              <a:t>20.07.2022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A1AEFDF-AA6B-49A1-B372-BE031D9B7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0FB930E-5FA5-4DBA-9FE4-2A199102C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8885-8295-45E9-A7E8-9B99EB3ED5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8340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143B2AD-A553-4609-8372-A128161C8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C7618AE-16D1-4860-9A0D-5B0B2EFA0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589FA56-4EA7-41BC-9ACE-AAC98B9BC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2626F-7C80-4BB2-9968-6001739B09D5}" type="datetimeFigureOut">
              <a:rPr lang="pl-PL" smtClean="0"/>
              <a:t>20.07.2022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BEF82A4-0120-499F-8EBB-4173D0ED24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6F23E1D-31B4-4D82-80AD-5AD32C5DA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B8885-8295-45E9-A7E8-9B99EB3ED5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599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CA87A4-437A-429F-A80A-31DBEF41D1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3243" y="1122363"/>
            <a:ext cx="10078279" cy="2387600"/>
          </a:xfrm>
        </p:spPr>
        <p:txBody>
          <a:bodyPr/>
          <a:lstStyle/>
          <a:p>
            <a:r>
              <a:rPr lang="pl-PL" b="1" dirty="0"/>
              <a:t>Dyskryminacja miast postępuje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563A6D1-3FB2-4BFA-BD0B-24EEBF812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6808"/>
            <a:ext cx="9144000" cy="1470991"/>
          </a:xfrm>
        </p:spPr>
        <p:txBody>
          <a:bodyPr/>
          <a:lstStyle/>
          <a:p>
            <a:r>
              <a:rPr lang="pl-PL" dirty="0"/>
              <a:t>Zarząd ZMP, Suwałki, 8 lipca 2022 r.</a:t>
            </a:r>
          </a:p>
          <a:p>
            <a:r>
              <a:rPr lang="pl-PL" dirty="0"/>
              <a:t>A. Porawski </a:t>
            </a:r>
            <a:r>
              <a:rPr lang="pl-PL"/>
              <a:t>(uzupełnione)</a:t>
            </a:r>
            <a:endParaRPr lang="pl-PL" dirty="0"/>
          </a:p>
          <a:p>
            <a:r>
              <a:rPr lang="pl-PL" dirty="0"/>
              <a:t>J. M. Czajkowski (wykresy RFIL)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9BDE1C4-AE54-4A6B-A872-ADCDF707D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155" y="429698"/>
            <a:ext cx="4175760" cy="214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53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E0EF3E-2DF1-4FAE-849A-46E8FDB1E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RFIL – I transza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FA25D5-1085-43FF-9A3F-45799FE22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09" y="1825625"/>
            <a:ext cx="11330608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Dofinansowanie inwestycji wg planu wydatków inwestycyjnych na poziomie 10,1% planowanych wydatków inwestycyjnych – I transza – kwota 5 mld zł;</a:t>
            </a:r>
          </a:p>
          <a:p>
            <a:pPr marL="0" indent="0">
              <a:buNone/>
            </a:pPr>
            <a:r>
              <a:rPr lang="pl-PL" dirty="0"/>
              <a:t>Przyznane środki:</a:t>
            </a:r>
          </a:p>
          <a:p>
            <a:r>
              <a:rPr lang="pl-PL" dirty="0"/>
              <a:t>GW				1,515 mld zł 	12,59%</a:t>
            </a:r>
          </a:p>
          <a:p>
            <a:r>
              <a:rPr lang="pl-PL" dirty="0"/>
              <a:t>GM-W			1,112 mld zł		12,28%</a:t>
            </a:r>
          </a:p>
          <a:p>
            <a:r>
              <a:rPr lang="pl-PL" dirty="0"/>
              <a:t>GM				0,751 mld zł		12,54%</a:t>
            </a:r>
          </a:p>
          <a:p>
            <a:r>
              <a:rPr lang="pl-PL" dirty="0"/>
              <a:t>MNPP			1,622 mld zł		  7,26%</a:t>
            </a:r>
          </a:p>
          <a:p>
            <a:r>
              <a:rPr lang="pl-PL" i="1" dirty="0">
                <a:solidFill>
                  <a:srgbClr val="FF0000"/>
                </a:solidFill>
              </a:rPr>
              <a:t>w tym Warszawa	 	     93,5 mln zł	  2,72%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C2698FF-73CF-4A37-BAC7-2242379A3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225" y="5446705"/>
            <a:ext cx="1683689" cy="86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29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EA12C0-7879-4B27-8AB8-4E040A061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8179"/>
          </a:xfrm>
        </p:spPr>
        <p:txBody>
          <a:bodyPr/>
          <a:lstStyle/>
          <a:p>
            <a:r>
              <a:rPr lang="pl-PL" dirty="0"/>
              <a:t>RFIL – podsumowanie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A6BC92C4-659F-454F-9259-744DB53D60A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093788"/>
          <a:ext cx="10515600" cy="5675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Obraz 7">
            <a:extLst>
              <a:ext uri="{FF2B5EF4-FFF2-40B4-BE49-F238E27FC236}">
                <a16:creationId xmlns:a16="http://schemas.microsoft.com/office/drawing/2014/main" id="{5399CF7B-B03C-4D42-B046-438B30602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139" y="6211956"/>
            <a:ext cx="811322" cy="41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46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717C00-D5BE-45BA-9573-CFAD8CB0D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8849"/>
          </a:xfrm>
        </p:spPr>
        <p:txBody>
          <a:bodyPr>
            <a:normAutofit fontScale="90000"/>
          </a:bodyPr>
          <a:lstStyle/>
          <a:p>
            <a:r>
              <a:rPr lang="pl-PL" dirty="0"/>
              <a:t>RFIL w gminach – na 1 mieszkańca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D64B7A56-3EE4-4C8B-8F28-3E046B9531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1723363"/>
              </p:ext>
            </p:extLst>
          </p:nvPr>
        </p:nvGraphicFramePr>
        <p:xfrm>
          <a:off x="838199" y="984250"/>
          <a:ext cx="10432775" cy="569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3776804B-F692-46F9-B308-780F7A5C5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816" y="6115234"/>
            <a:ext cx="928315" cy="47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57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772D09-7F3A-49A4-B370-4843BBD8E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/>
          </a:bodyPr>
          <a:lstStyle/>
          <a:p>
            <a:r>
              <a:rPr lang="pl-PL" b="1" dirty="0"/>
              <a:t>RFIS „PŁ” 1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414D22-FE32-4F61-ADC4-45EDAB74E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43000"/>
            <a:ext cx="10724983" cy="5516217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Przyznane gminom środki - </a:t>
            </a:r>
            <a:r>
              <a:rPr lang="pl-PL" b="1" dirty="0"/>
              <a:t>19,312 mld zł (z 23 mld)</a:t>
            </a:r>
          </a:p>
          <a:p>
            <a:pPr marL="0" indent="0">
              <a:buNone/>
            </a:pPr>
            <a:r>
              <a:rPr lang="pl-PL" i="1" dirty="0"/>
              <a:t>z tego:</a:t>
            </a:r>
          </a:p>
          <a:p>
            <a:pPr marL="0" indent="0">
              <a:buNone/>
            </a:pPr>
            <a:r>
              <a:rPr lang="pl-PL" dirty="0"/>
              <a:t>GW				10,033 mld zł		928 zł/mieszk.</a:t>
            </a:r>
          </a:p>
          <a:p>
            <a:pPr marL="0" indent="0">
              <a:buNone/>
            </a:pPr>
            <a:r>
              <a:rPr lang="pl-PL" dirty="0"/>
              <a:t>GM-W			  4,404 mld zł		484 zł/mieszk.</a:t>
            </a:r>
          </a:p>
          <a:p>
            <a:pPr marL="0" indent="0">
              <a:buNone/>
            </a:pPr>
            <a:r>
              <a:rPr lang="pl-PL" dirty="0"/>
              <a:t>GM				  2,314 mld zł		396 zł/mieszk.</a:t>
            </a:r>
          </a:p>
          <a:p>
            <a:pPr marL="0" indent="0">
              <a:buNone/>
            </a:pPr>
            <a:r>
              <a:rPr lang="pl-PL" dirty="0"/>
              <a:t>MNPP				  2,560 mld zł		205 zł/mieszk.</a:t>
            </a:r>
          </a:p>
          <a:p>
            <a:pPr marL="0" indent="0">
              <a:buNone/>
            </a:pPr>
            <a:r>
              <a:rPr lang="pl-PL" i="1" dirty="0"/>
              <a:t>w tym:</a:t>
            </a:r>
          </a:p>
          <a:p>
            <a:pPr marL="0" indent="0">
              <a:buNone/>
            </a:pPr>
            <a:r>
              <a:rPr lang="pl-PL" i="1" dirty="0"/>
              <a:t>Warszawa 			     149 mln zł		  83 zł/mieszk.</a:t>
            </a:r>
          </a:p>
          <a:p>
            <a:pPr marL="0" indent="0">
              <a:buNone/>
            </a:pPr>
            <a:r>
              <a:rPr lang="pl-PL" sz="2400" i="1" dirty="0">
                <a:solidFill>
                  <a:srgbClr val="FF0000"/>
                </a:solidFill>
                <a:latin typeface="Arial Narrow" panose="020B0606020202030204" pitchFamily="34" charset="0"/>
              </a:rPr>
              <a:t>dodatkowo powiaty ziemskie - 	   2,277 mld zł, 		tzn.	  90 zł/mieszk. poza MNPP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FE82857-DB6B-45C5-8F78-80992083C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756" y="5857514"/>
            <a:ext cx="1236427" cy="63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2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B196B7-457E-4950-99C6-D03BC7E39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r>
              <a:rPr lang="pl-PL" b="1" dirty="0"/>
              <a:t>RFIS „PS” 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9FC30E-E4BC-4F6F-9CA2-AEE3796D4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5197"/>
            <a:ext cx="10651435" cy="527767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Przyznane gminom środki – </a:t>
            </a:r>
            <a:r>
              <a:rPr lang="pl-PL" b="1" dirty="0"/>
              <a:t>24,589 mld zł (z 30,2 mld)</a:t>
            </a:r>
          </a:p>
          <a:p>
            <a:pPr marL="0" indent="0">
              <a:buNone/>
            </a:pPr>
            <a:r>
              <a:rPr lang="pl-PL" i="1" dirty="0"/>
              <a:t>z tego:</a:t>
            </a:r>
          </a:p>
          <a:p>
            <a:pPr marL="0" indent="0">
              <a:buNone/>
            </a:pPr>
            <a:r>
              <a:rPr lang="pl-PL" dirty="0"/>
              <a:t>GW				12,780 mld zł	         1185 zł/mieszk.</a:t>
            </a:r>
          </a:p>
          <a:p>
            <a:pPr marL="0" indent="0">
              <a:buNone/>
            </a:pPr>
            <a:r>
              <a:rPr lang="pl-PL" dirty="0"/>
              <a:t>GM-W			  6,250 mld zł		690 zł/mieszk.</a:t>
            </a:r>
          </a:p>
          <a:p>
            <a:pPr marL="0" indent="0">
              <a:buNone/>
            </a:pPr>
            <a:r>
              <a:rPr lang="pl-PL" dirty="0"/>
              <a:t>GM				  2,927 mld zł		505 zł/mieszk.</a:t>
            </a:r>
          </a:p>
          <a:p>
            <a:pPr marL="0" indent="0">
              <a:buNone/>
            </a:pPr>
            <a:r>
              <a:rPr lang="pl-PL" dirty="0"/>
              <a:t>MNPP				  2,612 mld zł		210 zł/mieszk.</a:t>
            </a:r>
          </a:p>
          <a:p>
            <a:pPr marL="0" indent="0">
              <a:buNone/>
            </a:pPr>
            <a:r>
              <a:rPr lang="pl-PL" i="1" dirty="0"/>
              <a:t>w tym:</a:t>
            </a:r>
          </a:p>
          <a:p>
            <a:pPr marL="0" indent="0">
              <a:buNone/>
            </a:pPr>
            <a:r>
              <a:rPr lang="pl-PL" i="1" dirty="0"/>
              <a:t>Warszawa 			     100 mln zł		  56 zł/mieszk.</a:t>
            </a:r>
          </a:p>
          <a:p>
            <a:pPr marL="0" indent="0">
              <a:buNone/>
            </a:pPr>
            <a:r>
              <a:rPr lang="pl-PL" sz="2400" i="1" dirty="0">
                <a:solidFill>
                  <a:srgbClr val="FF0000"/>
                </a:solidFill>
                <a:latin typeface="Arial Narrow" panose="020B0606020202030204" pitchFamily="34" charset="0"/>
              </a:rPr>
              <a:t>dodatkowo powiaty ziemskie - 	   4,040 mld zł, 		tzn.	 158 zł/mieszk. poza MNPP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6BDBEE6-6038-4004-A7A3-EE1DE018F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268" y="5769740"/>
            <a:ext cx="1246367" cy="64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88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124965"/>
              </p:ext>
            </p:extLst>
          </p:nvPr>
        </p:nvGraphicFramePr>
        <p:xfrm>
          <a:off x="336000" y="549000"/>
          <a:ext cx="11520000" cy="57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CE1C-24EE-4650-8D41-C8EE6927A26D}" type="datetime1">
              <a:rPr lang="pl-PL" smtClean="0"/>
              <a:t>20.07.2022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JMCzajkowski  ZMP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5F22-C454-4F68-8961-2513F7611EE1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8228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B13FB5-966E-47AC-A464-BA26773E3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35" y="365125"/>
            <a:ext cx="11638722" cy="1325563"/>
          </a:xfrm>
        </p:spPr>
        <p:txBody>
          <a:bodyPr>
            <a:normAutofit/>
          </a:bodyPr>
          <a:lstStyle/>
          <a:p>
            <a:r>
              <a:rPr lang="pl-PL" sz="4000" b="1" dirty="0"/>
              <a:t>Ubytki we wpływach JST z PIT po zmianach ustawowych – stan w 2022 roku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4D3532-C58E-4DB9-A84B-EB934E8F4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39" y="1825625"/>
            <a:ext cx="11251096" cy="4667250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Łącznie – </a:t>
            </a:r>
            <a:r>
              <a:rPr lang="pl-PL" b="1" dirty="0"/>
              <a:t>19,3 mld zł </a:t>
            </a:r>
            <a:r>
              <a:rPr lang="pl-PL" dirty="0"/>
              <a:t>(w stosunku do linii trendu bez zmian ustawowych), </a:t>
            </a:r>
          </a:p>
          <a:p>
            <a:pPr marL="0" indent="0">
              <a:buNone/>
            </a:pPr>
            <a:r>
              <a:rPr lang="pl-PL" dirty="0"/>
              <a:t>z tego: </a:t>
            </a:r>
          </a:p>
          <a:p>
            <a:pPr lvl="1">
              <a:spcAft>
                <a:spcPts val="600"/>
              </a:spcAft>
            </a:pPr>
            <a:r>
              <a:rPr lang="pl-PL" sz="2800" dirty="0"/>
              <a:t>GM	- 2,23 mld	385,50 zł/mieszk.</a:t>
            </a:r>
          </a:p>
          <a:p>
            <a:pPr lvl="1">
              <a:spcAft>
                <a:spcPts val="600"/>
              </a:spcAft>
            </a:pPr>
            <a:r>
              <a:rPr lang="pl-PL" sz="2800" dirty="0"/>
              <a:t>GM-W	- 2,77 mld	306,10 zł/mieszk.</a:t>
            </a:r>
          </a:p>
          <a:p>
            <a:pPr lvl="1">
              <a:spcAft>
                <a:spcPts val="600"/>
              </a:spcAft>
            </a:pPr>
            <a:r>
              <a:rPr lang="pl-PL" sz="2800" dirty="0"/>
              <a:t>GW	- 2,97 mld	274,80 zł/mieszk.</a:t>
            </a:r>
          </a:p>
          <a:p>
            <a:pPr lvl="1">
              <a:spcAft>
                <a:spcPts val="600"/>
              </a:spcAft>
            </a:pPr>
            <a:r>
              <a:rPr lang="pl-PL" sz="2800" dirty="0"/>
              <a:t>MNPP	- 8,56 mld	688,80 zł/mieszk.</a:t>
            </a:r>
          </a:p>
          <a:p>
            <a:pPr lvl="1">
              <a:spcAft>
                <a:spcPts val="600"/>
              </a:spcAft>
            </a:pPr>
            <a:r>
              <a:rPr lang="pl-PL" sz="2800" dirty="0"/>
              <a:t>POW.	- 2,15 mld	  83,70 zł/mieszk.</a:t>
            </a:r>
          </a:p>
          <a:p>
            <a:pPr lvl="1">
              <a:spcAft>
                <a:spcPts val="600"/>
              </a:spcAft>
            </a:pPr>
            <a:r>
              <a:rPr lang="pl-PL" sz="2800" dirty="0"/>
              <a:t>WOJ.	- 0,62 mld	  16,20 zł/mieszk.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744929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721</Words>
  <Application>Microsoft Office PowerPoint</Application>
  <PresentationFormat>Panoramiczny</PresentationFormat>
  <Paragraphs>117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Motyw pakietu Office</vt:lpstr>
      <vt:lpstr>Dyskryminacja miast postępuje</vt:lpstr>
      <vt:lpstr>RFIL – I transza</vt:lpstr>
      <vt:lpstr>RFIL – podsumowanie</vt:lpstr>
      <vt:lpstr>RFIL w gminach – na 1 mieszkańca</vt:lpstr>
      <vt:lpstr>RFIS „PŁ” 1</vt:lpstr>
      <vt:lpstr>RFIS „PS” 2</vt:lpstr>
      <vt:lpstr>Prezentacja programu PowerPoint</vt:lpstr>
      <vt:lpstr>Ubytki we wpływach JST z PIT po zmianach ustawowych – stan w 2022 roku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Dyskryminacja miast</dc:title>
  <dc:creator>Andrzej Porawski</dc:creator>
  <cp:lastModifiedBy>Andrzej Porawski</cp:lastModifiedBy>
  <cp:revision>17</cp:revision>
  <dcterms:created xsi:type="dcterms:W3CDTF">2022-07-07T16:36:14Z</dcterms:created>
  <dcterms:modified xsi:type="dcterms:W3CDTF">2022-07-20T02:42:26Z</dcterms:modified>
</cp:coreProperties>
</file>