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77" r:id="rId10"/>
    <p:sldId id="272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52C"/>
    <a:srgbClr val="F49E69"/>
    <a:srgbClr val="0F5D2F"/>
    <a:srgbClr val="EF7428"/>
    <a:srgbClr val="4F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70694-7005-4FA0-8176-D1717EAA47D1}" type="datetimeFigureOut">
              <a:rPr lang="pl-PL" smtClean="0"/>
              <a:t>21.06.2022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C5B5D-3907-4843-8577-7338537EA0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65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5B5D-3907-4843-8577-7338537EA09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15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5B5D-3907-4843-8577-7338537EA09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08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5B5D-3907-4843-8577-7338537EA098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04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5B5D-3907-4843-8577-7338537EA098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96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5B5D-3907-4843-8577-7338537EA098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62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C5B5D-3907-4843-8577-7338537EA098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38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228D-C0D6-4127-BE35-19298E0F26EC}" type="datetime1">
              <a:rPr lang="pl-PL" smtClean="0"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19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A26F-3A90-4FAB-B60B-3E4ADC6EB82B}" type="datetime1">
              <a:rPr lang="pl-PL" smtClean="0"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7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C018-DB2D-44B7-9348-E477E3FAAD14}" type="datetime1">
              <a:rPr lang="pl-PL" smtClean="0"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68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D86B-19C3-4278-AA96-C28F4E84849B}" type="datetime1">
              <a:rPr lang="pl-PL" smtClean="0"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22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022A-77BE-4D07-9CB9-5A45305A17C9}" type="datetime1">
              <a:rPr lang="pl-PL" smtClean="0"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00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A4C5-DDAD-41A3-8399-EAF3B86249E7}" type="datetime1">
              <a:rPr lang="pl-PL" smtClean="0"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70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C3A-C79C-42C2-AC9D-DB2D32B363DE}" type="datetime1">
              <a:rPr lang="pl-PL" smtClean="0"/>
              <a:t>21.06.2022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80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EBE7-7086-4659-BD0B-6C3314DA3AD0}" type="datetime1">
              <a:rPr lang="pl-PL" smtClean="0"/>
              <a:t>21.06.2022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51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CE2-3B0B-4904-A634-62FD14F9E77C}" type="datetime1">
              <a:rPr lang="pl-PL" smtClean="0"/>
              <a:t>21.06.2022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10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1E2D-527D-4D6D-8004-02BAB7DB735B}" type="datetime1">
              <a:rPr lang="pl-PL" smtClean="0"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3BDC-7F21-4CDE-ABED-FA3A7985617C}" type="datetime1">
              <a:rPr lang="pl-PL" smtClean="0"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87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3B86-75A8-4A56-8221-66F9D9F5756B}" type="datetime1">
              <a:rPr lang="pl-PL" smtClean="0"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ver. 21.06.2022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6F41-EC40-4F53-8A1D-C76F7B4D52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33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.romowicz@ustrzyki-dolne.p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Nowy model transferu turystycznego </a:t>
            </a:r>
            <a:b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 Bieszczadach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46882" y="5018284"/>
            <a:ext cx="9144000" cy="87081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Nowy wymiar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-turystyki w Karpatach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" y="270940"/>
            <a:ext cx="2728255" cy="21136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33" y="478627"/>
            <a:ext cx="1429867" cy="1658645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1193495" y="6392819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3889988" y="6315354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6151081" y="6236748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8509613" y="6148266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714375" y="5731413"/>
            <a:ext cx="3726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Bartosz Romowicz – Burmistrz Ustrzyk Dolnych</a:t>
            </a:r>
          </a:p>
          <a:p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b.romowicz@ustrzyki-dolne.pl</a:t>
            </a:r>
            <a:endParaRPr lang="pl-PL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47722"/>
            <a:ext cx="4114800" cy="365125"/>
          </a:xfrm>
        </p:spPr>
        <p:txBody>
          <a:bodyPr/>
          <a:lstStyle/>
          <a:p>
            <a:r>
              <a:rPr lang="pl-PL" smtClean="0"/>
              <a:t>ver. 21.06.2022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3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KREATOR POBYTU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6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157657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KREATOR POBYTU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2546158"/>
            <a:ext cx="991885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Aplikacja zainstalowana na tablecie wbudowanym w pojeździe, która dzięki zaprogramowanemu algorytmowi zaproponuje plan pobytu turyście z uwzględnieniem zmiennych: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rodzaje pojazdów,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punkty turystyczne,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sieć parkingów.</a:t>
            </a:r>
          </a:p>
          <a:p>
            <a:pPr algn="just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Aplikacja ma wykorzystać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geolokalizację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samochodu i w trakcie poruszania się pomiędzy punktami turystycznymi będzie nadawać z głośników samochodu informacje w formie głosowej dotyczące zbliżającego się punktu. Informacje głosowe nadawane przez lektora będą dostępne również w językach obcych.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3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trzałka w prawo 13"/>
          <p:cNvSpPr/>
          <p:nvPr/>
        </p:nvSpPr>
        <p:spPr>
          <a:xfrm>
            <a:off x="3816538" y="1994565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"/>
          <p:cNvSpPr/>
          <p:nvPr/>
        </p:nvSpPr>
        <p:spPr>
          <a:xfrm>
            <a:off x="1149427" y="1661131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turysta pozostawia  swój samochód w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CCP</a:t>
            </a:r>
            <a:endParaRPr lang="pl-PL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4739097" y="1608976"/>
            <a:ext cx="2291508" cy="1057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instaluje aplikację w telefonie, aby uzyskać dostęp do wypożyczonego samochodu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(SE)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trzałka w prawo 23"/>
          <p:cNvSpPr/>
          <p:nvPr/>
        </p:nvSpPr>
        <p:spPr>
          <a:xfrm>
            <a:off x="7494341" y="2014761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zaokrąglony 24"/>
          <p:cNvSpPr/>
          <p:nvPr/>
        </p:nvSpPr>
        <p:spPr>
          <a:xfrm>
            <a:off x="8416900" y="1690506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otwarciu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jego uruchomienie turysta w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odpowiada na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pytania</a:t>
            </a:r>
            <a:endParaRPr lang="pl-PL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prawo 25"/>
          <p:cNvSpPr/>
          <p:nvPr/>
        </p:nvSpPr>
        <p:spPr>
          <a:xfrm rot="5400000">
            <a:off x="9338418" y="3249113"/>
            <a:ext cx="1259928" cy="215344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zaokrąglony 38"/>
          <p:cNvSpPr/>
          <p:nvPr/>
        </p:nvSpPr>
        <p:spPr>
          <a:xfrm>
            <a:off x="8415062" y="4212778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przedstawia propozycję planu pobytu i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odwiedzenia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trzałka w prawo 39"/>
          <p:cNvSpPr/>
          <p:nvPr/>
        </p:nvSpPr>
        <p:spPr>
          <a:xfrm rot="10800000">
            <a:off x="7458017" y="4546212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zaokrąglony 40"/>
          <p:cNvSpPr/>
          <p:nvPr/>
        </p:nvSpPr>
        <p:spPr>
          <a:xfrm>
            <a:off x="4739097" y="4099517"/>
            <a:ext cx="2291508" cy="1101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turysta akceptuje lub nanosi zmiany w planie pobytu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trzałka w prawo 43"/>
          <p:cNvSpPr/>
          <p:nvPr/>
        </p:nvSpPr>
        <p:spPr>
          <a:xfrm rot="10800000">
            <a:off x="3816538" y="4546212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zaokrąglony 44"/>
          <p:cNvSpPr/>
          <p:nvPr/>
        </p:nvSpPr>
        <p:spPr>
          <a:xfrm>
            <a:off x="1097618" y="4212778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turysta rozpoczyna realizację planu pobytu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trzałka w prawo 47"/>
          <p:cNvSpPr/>
          <p:nvPr/>
        </p:nvSpPr>
        <p:spPr>
          <a:xfrm rot="5400000">
            <a:off x="2048161" y="5258415"/>
            <a:ext cx="369600" cy="238979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zaokrąglony 48"/>
          <p:cNvSpPr/>
          <p:nvPr/>
        </p:nvSpPr>
        <p:spPr>
          <a:xfrm>
            <a:off x="1149427" y="5660253"/>
            <a:ext cx="2291508" cy="1079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pomiędzy poszczególnymi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planuje ładowanie pojazdu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trzałka w prawo 49"/>
          <p:cNvSpPr/>
          <p:nvPr/>
        </p:nvSpPr>
        <p:spPr>
          <a:xfrm>
            <a:off x="3816537" y="6115697"/>
            <a:ext cx="2290476" cy="233345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zaokrąglony 50"/>
          <p:cNvSpPr/>
          <p:nvPr/>
        </p:nvSpPr>
        <p:spPr>
          <a:xfrm>
            <a:off x="6503257" y="5782262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zrealizowaniu całego pobytu zwraca SE do CCP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1093866" y="2819480"/>
            <a:ext cx="7494697" cy="11672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m.in. w zakresie: czas pobytu, miejsce zakwaterowania, sposób wyżywienia, preferencje dot. hobby i zainteresowań, tryb życia</a:t>
            </a:r>
            <a:endParaRPr lang="pl-PL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trzałka w prawo 27"/>
          <p:cNvSpPr/>
          <p:nvPr/>
        </p:nvSpPr>
        <p:spPr>
          <a:xfrm rot="7956760">
            <a:off x="8689643" y="3057103"/>
            <a:ext cx="1177659" cy="178762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6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PUNKTY TURYSTYCZNE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9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PUNKTY TURYSTYCZNE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3231958"/>
            <a:ext cx="991885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projekcie wprowadzone zostaje pojęcie punktu turystycznego na potrzeby kreatora pobytu. Punkty turystyczne to: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zabytki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atrakcje turystyczne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miejsca gastronomii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miejsca zakwaterowania.</a:t>
            </a:r>
          </a:p>
          <a:p>
            <a:pPr marL="285750" indent="-285750" algn="just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Każdy punkt turystyczny- z uwzględnieniem jego charakterystyki- będzie opisany w kreatorze pobytu oraz będzie posiadał informację głosową na swój temat. Pożądane jest w projekcie, aby jak największa liczba punktów turystycznych posiadała infrastrukturę projektową (tj. stację ładowania SE lub pozostałe pojazdy jako wypożyczalnię.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8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1722338"/>
            <a:ext cx="991885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Zabytki oraz atrakcje turystyczne jako punkty turystyczne w kreatorze pobytu zostaną opisane, sfotografowane i wprowadzone na etapie wdrażania projektów. Do sprawnego zarządzania projektem konieczne jest również dokonanie tych czynności dla miejsc gastronomii oraz miejsc zakwaterowania. Istnieje możliwość powiązania z kreatorem pobytu już istniejących systemów rezerwacji noclegów (np. booking.com lub trivago.com).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Punkty turystyczne mają stworzyć swoisty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zdigitalizowany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przewodnik po obszarze realizacji projektu.</a:t>
            </a:r>
          </a:p>
          <a:p>
            <a:pPr algn="just"/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7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SIEĆ PARKINGÓW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9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SIEĆ PARKINGÓW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3231958"/>
            <a:ext cx="991885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projekcie tworzy się trzy kategorie parkingów: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Central Car Park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Medium Car Park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Small Car Park</a:t>
            </a:r>
          </a:p>
          <a:p>
            <a:pPr marL="285750" indent="-285750" algn="just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Każdy parking wyposażony będzie w stacje ładowania pojazdów zasilanych z odnawialnych źródeł energii. Planuje się wykorzystanie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protypowej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technologii zadaszeń dwustanowiskowych z dachem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fotowoltaicznym.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9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CAR PARK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3231958"/>
            <a:ext cx="991885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trakcie pierwszego wdrożenia projektu Central Car Park (dalej: CCP) zlokalizowany będzie w Ustrzykach Dolnych na skrzyżowaniu ulic: Sikorskiego, 1 Maja, Kopernika.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CCP to budynek wielokondygnacyjny o wysokości około 23 metrów z zamontowanym urządzeniem parkingowym, który może pomieścić 60 samochodów. Budynek w ostatniej kondygnacji będzie zwieńczony punktem widokowym wraz z placem zabaw i miejscem rekreacji. W przyziemiu budynku będzie zlokalizowany punkt obsługi projektu. Budynek na dachu oraz ścianach zewnętrznych będzie posiadał panele fotowoltaiczne, niezbędne do zapewnienia produkcji energii elektrycznej na potrzeby projektu.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CCP to miejsce wypożyczenia samochodu elektrycznego i pozostawienia samochodu spalinowego. To swoisty punkt startowy projektu.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5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1722338"/>
            <a:ext cx="991885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CCP będzie posiadał wszystkie rodzaje pojazdów do wypożyczenia. Będzie on również pełnił rolę informacji turystycznej. Ilość poszczególnych rodzajów pojazdów w projekcie oraz w CCP może być modyfikowana, jednakże tabela w kolejnych slajdach przedstawia planowane ilości poszczególnych pojazdów.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Projekt przewiduje na etapie wdrożenia budowę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jednego CCP w Ustrzykach Dolnych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W dalszych etapach przewiduje kolejne CCP w miejscowościach strategicznych dla projektu.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KOSZT BUDOWY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2293"/>
              </p:ext>
            </p:extLst>
          </p:nvPr>
        </p:nvGraphicFramePr>
        <p:xfrm>
          <a:off x="2305050" y="4319367"/>
          <a:ext cx="79431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667"/>
                <a:gridCol w="5433783"/>
                <a:gridCol w="1675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Pozycja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kosztu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brutto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techniczny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Część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budowlana wraz z zagospodarowaniem terenu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Urządzenie do magazynowania pojazdów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Instalacje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fotowoltaiczne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10 550 000 zł</a:t>
                      </a:r>
                      <a:endParaRPr lang="pl-PL" sz="16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5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STATYSTYKI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4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4063" t="16805" r="30625" b="9306"/>
          <a:stretch/>
        </p:blipFill>
        <p:spPr>
          <a:xfrm>
            <a:off x="2809875" y="1520494"/>
            <a:ext cx="6743700" cy="5067301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3672" t="33334" r="33437" b="22778"/>
          <a:stretch/>
        </p:blipFill>
        <p:spPr>
          <a:xfrm>
            <a:off x="1488160" y="1790700"/>
            <a:ext cx="9386949" cy="43815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2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14141" t="24306" r="32109" b="29306"/>
          <a:stretch/>
        </p:blipFill>
        <p:spPr>
          <a:xfrm>
            <a:off x="1549671" y="1752599"/>
            <a:ext cx="9289779" cy="4509863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9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4062" t="31945" r="31797" b="21111"/>
          <a:stretch/>
        </p:blipFill>
        <p:spPr>
          <a:xfrm>
            <a:off x="1514475" y="1685175"/>
            <a:ext cx="9297372" cy="4534649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MEDIUM CAR PARK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3231958"/>
            <a:ext cx="991885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trakcie pierwszego wdrożenia projektu Medium Car Park (dalej: MCP) zlokalizowane będą: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 Teleśnicy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Sannej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 Ropience,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 Stebniku (sołectwo Krościenko),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 Jureczkowej.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2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49" y="1570242"/>
            <a:ext cx="7486248" cy="4732209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4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1722338"/>
            <a:ext cx="991885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MCP będzie posiadał wszystkie rodzaje pojazdów do wypożyczenia. Będzie on również pełnił stacji ładowania wszystkich pojazdów. Ilość poszczególnych rodzajów pojazdów w projekcie oraz w MCP może być modyfikowana, jednakże tabela w kolejnych slajdach przedstawia planowane ilości poszczególnych pojazdów.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Projekt przewiduje na etapie wdrożenia budowę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czterech MCP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W dalszych etapach przewiduje kolejne MCP w miejscowościach strategicznych dla projektu.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KOSZT BUDOWY 1 MCP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21592"/>
              </p:ext>
            </p:extLst>
          </p:nvPr>
        </p:nvGraphicFramePr>
        <p:xfrm>
          <a:off x="2305050" y="4319367"/>
          <a:ext cx="79431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667"/>
                <a:gridCol w="5433783"/>
                <a:gridCol w="1675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Pozycja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kosztu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brutto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techniczny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Część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budowlana wraz z zagospodarowaniem terenu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Instalacje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fotowoltaiczne wraz ze stacją ładowania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440 000 zł</a:t>
                      </a:r>
                      <a:endParaRPr lang="pl-PL" sz="16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3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CAR PARK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3231958"/>
            <a:ext cx="991885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trakcie pierwszego wdrożenia projektu Small Car Park (dalej: SCP) zlokalizowane będą: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 Łobozewie Dolnym,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 Hoszowie,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 Ustjanowej Dolnej,</a:t>
            </a: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w Krościenku.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5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84" y="1520494"/>
            <a:ext cx="8651458" cy="502920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7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1722338"/>
            <a:ext cx="991885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MCP będzie posiadał wszystkie rodzaje pojazdów do wypożyczenia z wyłączeniem samochodów elektrycznych i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hulajnog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Będzie on również pełnił stacji ładowania wszystkich pojazdów. Ilość poszczególnych rodzajów pojazdów w projekcie oraz w SCP może być modyfikowana.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Projekt przewiduje na etapie wdrożenia budowę </a:t>
            </a:r>
            <a:r>
              <a:rPr 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czterech SCP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 W dalszych etapach przewiduje kolejne MCP w miejscowościach strategicznych dla projektu.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KOSZT BUDOWY 1 SCP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35733"/>
              </p:ext>
            </p:extLst>
          </p:nvPr>
        </p:nvGraphicFramePr>
        <p:xfrm>
          <a:off x="2305050" y="4319367"/>
          <a:ext cx="79431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667"/>
                <a:gridCol w="5433783"/>
                <a:gridCol w="1675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Pozycja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kosztu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brutto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techniczny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Część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budowlana wraz z zagospodarowaniem terenu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Instalacje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fotowoltaiczne wraz ze stacją ładowania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 zł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pl-PL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endParaRPr lang="pl-PL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220 000 zł</a:t>
                      </a:r>
                      <a:endParaRPr lang="pl-PL" sz="16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2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1149426" y="1944818"/>
            <a:ext cx="99188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Polsce jest zarejestrowanych 25 438 samochodów elektrycznych (stan na 30.04.2021 r.), co stanowi </a:t>
            </a:r>
            <a:r>
              <a:rPr lang="pl-PL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~0,1%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ogółu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914401" y="2038123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158605" y="1612471"/>
            <a:ext cx="99188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Polsce jest zarejestrowanych ~23,4 miliona samochodów (stan na 30.04.2021 r.)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923580" y="1705776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839119" y="2328575"/>
            <a:ext cx="99188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Wniosek:</a:t>
            </a:r>
            <a:r>
              <a:rPr lang="pl-PL" sz="1400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prawdopodobieństwo przyjazdu turysty w Bieszczady samochodem spalinowym graniczy z pewnością</a:t>
            </a:r>
            <a:endParaRPr lang="pl-PL" sz="1400" dirty="0">
              <a:solidFill>
                <a:srgbClr val="0F5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158605" y="3419244"/>
            <a:ext cx="99188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najważniejsze szlaki komunikacyjne drogowe do Bieszczadzkiego Parku Narodowego przechodzą przez Ustrzyki Dolne, zaś przyjazd w Bieszczady komunikacją zbiorową jest bardzo utrudniony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załka w prawo 16"/>
          <p:cNvSpPr/>
          <p:nvPr/>
        </p:nvSpPr>
        <p:spPr>
          <a:xfrm>
            <a:off x="923580" y="3622719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1176963" y="2896024"/>
            <a:ext cx="99188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okresie wakacyjnym (lipiec-sierpień) na szlaki piesze i ścieżki przyrodnicze na terenie Bieszczadzkiego Parku Narodowego weszło ~309 tys. turystów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rzałka w prawo 18"/>
          <p:cNvSpPr/>
          <p:nvPr/>
        </p:nvSpPr>
        <p:spPr>
          <a:xfrm>
            <a:off x="932759" y="3092066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848298" y="3957239"/>
            <a:ext cx="99188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Wniosek: </a:t>
            </a:r>
            <a:r>
              <a:rPr lang="pl-PL" sz="1400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przyjmując założenie, że w jednym samochodzie przyjeżdża średnio 4 turystów, to przez (w tym do) Ustrzyki Dolne przyjechało w okresie lipiec- sierpień </a:t>
            </a:r>
            <a:r>
              <a:rPr lang="pl-PL" sz="1400" b="1" u="sng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~77 tysięcy samochodów spalinowych</a:t>
            </a:r>
            <a:endParaRPr lang="pl-PL" sz="1400" b="1" u="sng" dirty="0">
              <a:solidFill>
                <a:srgbClr val="0F5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167784" y="5598752"/>
            <a:ext cx="99188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2021 roku najpopularniejszym samochodem elektrycznym w Polsce był Nissan LEAF, który posiada </a:t>
            </a:r>
            <a:r>
              <a:rPr lang="pl-PL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zerową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emisję CO</a:t>
            </a:r>
            <a:r>
              <a:rPr lang="pl-PL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trzałka w prawo 21"/>
          <p:cNvSpPr/>
          <p:nvPr/>
        </p:nvSpPr>
        <p:spPr>
          <a:xfrm>
            <a:off x="932759" y="5703074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176963" y="5090133"/>
            <a:ext cx="99188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2020 roku najpopularniejszym samochodem w Polsce było Audi A4, które emituje CO</a:t>
            </a:r>
            <a:r>
              <a:rPr lang="pl-PL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od 104 g/km do 121 g/km (wyprodukowane w latach 2015-2019)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trzałka w prawo 23"/>
          <p:cNvSpPr/>
          <p:nvPr/>
        </p:nvSpPr>
        <p:spPr>
          <a:xfrm>
            <a:off x="941938" y="5271574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857477" y="5938441"/>
            <a:ext cx="99188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Wniosek: </a:t>
            </a:r>
            <a:r>
              <a:rPr lang="pl-PL" sz="1400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przyjmując założenie, że każdy z ww. samochodów do </a:t>
            </a:r>
            <a:r>
              <a:rPr lang="pl-PL" sz="1400" dirty="0" err="1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średniostatystycznie</a:t>
            </a:r>
            <a:r>
              <a:rPr lang="pl-PL" sz="1400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 A4 to do atmosfery zostało wyemitowane </a:t>
            </a:r>
            <a:r>
              <a:rPr lang="pl-PL" sz="1400" b="1" u="sng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~800 ton CO</a:t>
            </a:r>
            <a:r>
              <a:rPr lang="pl-PL" sz="1400" b="1" u="sng" baseline="-25000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400" b="1" u="sng" dirty="0">
              <a:solidFill>
                <a:srgbClr val="0F5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857477" y="4440147"/>
            <a:ext cx="99188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Wniosek: </a:t>
            </a:r>
            <a:r>
              <a:rPr lang="pl-PL" sz="1400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przyjmując założenie, że każdy z samochodów przejechał tylko i wyłącznie trasę Ustrzyki Dolne – Ustrzyki Górne – Ustrzyki Dolne, to łącznie wszystkie te samochody pokonały </a:t>
            </a:r>
            <a:r>
              <a:rPr lang="pl-PL" sz="1400" b="1" u="sng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~7,7 miliona kilometrów </a:t>
            </a:r>
            <a:r>
              <a:rPr lang="pl-PL" sz="1400" dirty="0" smtClean="0">
                <a:solidFill>
                  <a:srgbClr val="0F5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powiecie bieszczadzkim</a:t>
            </a:r>
            <a:endParaRPr lang="pl-PL" sz="1400" b="1" dirty="0">
              <a:solidFill>
                <a:srgbClr val="0F5D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14051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POJAZDÓW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84237"/>
              </p:ext>
            </p:extLst>
          </p:nvPr>
        </p:nvGraphicFramePr>
        <p:xfrm>
          <a:off x="1136583" y="2331904"/>
          <a:ext cx="9931692" cy="2142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282"/>
                <a:gridCol w="1655282"/>
                <a:gridCol w="1655282"/>
                <a:gridCol w="1655282"/>
                <a:gridCol w="1655282"/>
                <a:gridCol w="165528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Pojazd/parking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Samochód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Motocykl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Rower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Hulajnoga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949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CCP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949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MCP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(12)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(20)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(20)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(40)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(40)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949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SCP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(16)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(40)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949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RAZEM*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projekcie)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8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14051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KOSZTY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399904"/>
              </p:ext>
            </p:extLst>
          </p:nvPr>
        </p:nvGraphicFramePr>
        <p:xfrm>
          <a:off x="1149427" y="2446204"/>
          <a:ext cx="9931692" cy="159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282"/>
                <a:gridCol w="1655282"/>
                <a:gridCol w="1655282"/>
                <a:gridCol w="1655282"/>
                <a:gridCol w="1655282"/>
                <a:gridCol w="165528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Pojazd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Samochód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Motocykl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</a:t>
                      </a:r>
                      <a:r>
                        <a:rPr lang="pl-PL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Rower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Hulajnoga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949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jedn.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949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Całkowity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3 190 000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9497">
                <a:tc gridSpan="5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r>
                        <a:rPr lang="pl-PL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DOCELOWO</a:t>
                      </a:r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12 435</a:t>
                      </a:r>
                      <a:r>
                        <a:rPr lang="pl-PL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zł</a:t>
                      </a:r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45474"/>
              </p:ext>
            </p:extLst>
          </p:nvPr>
        </p:nvGraphicFramePr>
        <p:xfrm>
          <a:off x="2136775" y="4262966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jednostkowy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CCP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10 550 000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10 550 000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MCP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SCP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r>
                        <a:rPr lang="pl-PL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DOCELOWO</a:t>
                      </a:r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14 070 000 zł</a:t>
                      </a:r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9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14051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KOSZTY CAŁKOWITE 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47431"/>
              </p:ext>
            </p:extLst>
          </p:nvPr>
        </p:nvGraphicFramePr>
        <p:xfrm>
          <a:off x="2043013" y="248179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Pozycja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kosztów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Pojazdy – zakup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12 435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Pojazdy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wdrożenia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Kreator pobytu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Punkty turystyczne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Sieć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parkingów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14 070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zł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RAZEM:</a:t>
                      </a:r>
                      <a:endParaRPr lang="pl-PL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35 105 000 zł</a:t>
                      </a:r>
                      <a:endParaRPr lang="pl-PL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1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POTENCJALNE ŹRÓDŁA FINANSOWANIA PROJEKTU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4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32985"/>
              </p:ext>
            </p:extLst>
          </p:nvPr>
        </p:nvGraphicFramePr>
        <p:xfrm>
          <a:off x="1725513" y="1492662"/>
          <a:ext cx="8763000" cy="495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212"/>
                <a:gridCol w="4052788"/>
                <a:gridCol w="2921000"/>
              </a:tblGrid>
              <a:tr h="35455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Pozycja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kosztów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projektu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Uwagi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Pojazdy – zakup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Polski Ład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dofinansowania w zależności od warunków naboru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NFOŚiGW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dofinansowania w zależności od warunków naboru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1197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Pojazdy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wdrożenia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NCBR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 w zakresie wsparcia start-</a:t>
                      </a:r>
                      <a:r>
                        <a:rPr lang="pl-PL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upów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455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Kreator pobytu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Life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dofinansowania 100% w przypadku innowacji na skalę Europy, partner Galanta (Słowacja)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1197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Punkty turystyczne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Polski Ład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dofinansowania w zależności od warunków naboru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2844">
                <a:tc rowSpan="4"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Sieć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parkingów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Polski Ład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dofinansowania w zależności od warunków naboru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94734"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NFOŚiGW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Poziom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dofinansowania w zależności od warunków naboru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PWT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(2020-2027)</a:t>
                      </a:r>
                      <a:endParaRPr lang="pl-PL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Dofinansowanie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85%, partner Borysław (Ukraina)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PTW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(2020-2027)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Dofinansowanie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85%, partner 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ustalenia (Słowacja</a:t>
                      </a:r>
                      <a:r>
                        <a:rPr lang="pl-PL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4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3675142" y="3286205"/>
            <a:ext cx="4716384" cy="11672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ODDZIAŁYWANIE NA INNE PROJEKTY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WZAJEMNE POWIĄZANIA PROJEKTOW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6762750" y="5372773"/>
            <a:ext cx="4976589" cy="10024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10 AUTOBUSÓW EL. I 2 BUSÓW EL. – URUCHOMIENIE ZEROEMISYJNEJ KOMUNIKACJI PUBLICZNEJ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(złożony w NFOŚiGW)</a:t>
            </a:r>
          </a:p>
        </p:txBody>
      </p:sp>
      <p:sp>
        <p:nvSpPr>
          <p:cNvPr id="15" name="Strzałka w prawo 14"/>
          <p:cNvSpPr/>
          <p:nvPr/>
        </p:nvSpPr>
        <p:spPr>
          <a:xfrm rot="2399062">
            <a:off x="7848593" y="4759234"/>
            <a:ext cx="594112" cy="32327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436641" y="5372773"/>
            <a:ext cx="4811633" cy="1266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ZAGOSPODAROWANIE TELEŚNICY SANNEJ – NOWA WIOSKA NISKOEMISYJNA TURYSTYCZNA W BIESZCZADACH (Fundusz Dróg Samorządowych [droga], Program Rozwoju Obszarów Wiejskich [wodociągi i kanalizacje])</a:t>
            </a:r>
          </a:p>
          <a:p>
            <a:pPr algn="ctr"/>
            <a:endParaRPr lang="pl-PL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załka w prawo 16"/>
          <p:cNvSpPr/>
          <p:nvPr/>
        </p:nvSpPr>
        <p:spPr>
          <a:xfrm rot="8179759">
            <a:off x="3189646" y="4776911"/>
            <a:ext cx="594112" cy="32327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6762750" y="1476462"/>
            <a:ext cx="4976589" cy="10024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PASYWNEGO SEGMENTU B BUDYNKU URZĘDU MIEJSKIEGO W USTRZYKACH DOLNYCH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trakcie realizacji, dofinansowany z RPO WP)</a:t>
            </a:r>
          </a:p>
        </p:txBody>
      </p:sp>
      <p:sp>
        <p:nvSpPr>
          <p:cNvPr id="19" name="Strzałka w prawo 18"/>
          <p:cNvSpPr/>
          <p:nvPr/>
        </p:nvSpPr>
        <p:spPr>
          <a:xfrm rot="19440258">
            <a:off x="7762994" y="2723487"/>
            <a:ext cx="594112" cy="32327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266700" y="1485987"/>
            <a:ext cx="4976589" cy="10024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 ROZPROSZONYCH INSTALACJI FOTOWOLTAICZNYCH NA TERENIE GMINY USTRZYKI DOLNE WRAZ USŁUGĄ BILANSOWANIA ENERGII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trakcie realizacji, finansowany w modelu ESCO)</a:t>
            </a:r>
          </a:p>
        </p:txBody>
      </p:sp>
      <p:sp>
        <p:nvSpPr>
          <p:cNvPr id="21" name="Strzałka w prawo 20"/>
          <p:cNvSpPr/>
          <p:nvPr/>
        </p:nvSpPr>
        <p:spPr>
          <a:xfrm rot="13500000">
            <a:off x="3191781" y="2742160"/>
            <a:ext cx="594112" cy="32327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9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Zrealizowanie omówionego projektu to przejście w nowy wymiar ekoturystyki w Polsce. Projekt w takim kształcie ze wszystkimi jego komponentami będzie innowacją na skalę europejską.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Dziękuję za uwagę.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0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ZAŁOŻENIA PROJEKTU-</a:t>
            </a:r>
            <a:b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czyli jak to ma w praktyce wyglądać?</a:t>
            </a:r>
            <a:b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ETAP I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2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trzałka w prawo 13"/>
          <p:cNvSpPr/>
          <p:nvPr/>
        </p:nvSpPr>
        <p:spPr>
          <a:xfrm>
            <a:off x="3816538" y="1994565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"/>
          <p:cNvSpPr/>
          <p:nvPr/>
        </p:nvSpPr>
        <p:spPr>
          <a:xfrm>
            <a:off x="1149427" y="1661131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turysta przyjeżdża w Bieszczady samochodem spalinowym</a:t>
            </a:r>
            <a:endPara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4739097" y="1608976"/>
            <a:ext cx="2291508" cy="1057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pozostawia swój samochód na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PARKINGU „CENTRAL CAR PARK”</a:t>
            </a:r>
            <a:r>
              <a:rPr lang="pl-PL" sz="1400" b="1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(dalej CCP)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trzałka w prawo 23"/>
          <p:cNvSpPr/>
          <p:nvPr/>
        </p:nvSpPr>
        <p:spPr>
          <a:xfrm>
            <a:off x="7494341" y="2014761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zaokrąglony 24"/>
          <p:cNvSpPr/>
          <p:nvPr/>
        </p:nvSpPr>
        <p:spPr>
          <a:xfrm>
            <a:off x="8416900" y="1690506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wypożycza nieodpłatnie* samochód elektryczny (dalej SE)</a:t>
            </a:r>
            <a:endPara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trzałka w prawo 25"/>
          <p:cNvSpPr/>
          <p:nvPr/>
        </p:nvSpPr>
        <p:spPr>
          <a:xfrm rot="5400000">
            <a:off x="9236736" y="3015458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zaokrąglony 38"/>
          <p:cNvSpPr/>
          <p:nvPr/>
        </p:nvSpPr>
        <p:spPr>
          <a:xfrm>
            <a:off x="8415062" y="3660692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wypożyczeniu SE przechodzi przez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KREATOR POBYTU</a:t>
            </a:r>
            <a:r>
              <a:rPr lang="pl-PL" sz="1400" b="1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(dalej KP)</a:t>
            </a:r>
            <a:r>
              <a:rPr lang="pl-PL" sz="1400" b="1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trzałka w prawo 39"/>
          <p:cNvSpPr/>
          <p:nvPr/>
        </p:nvSpPr>
        <p:spPr>
          <a:xfrm rot="10800000">
            <a:off x="7458017" y="3994126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zaokrąglony 40"/>
          <p:cNvSpPr/>
          <p:nvPr/>
        </p:nvSpPr>
        <p:spPr>
          <a:xfrm>
            <a:off x="4739097" y="3547431"/>
            <a:ext cx="2291508" cy="1101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realizuje pobyt poruszając się SE do kolejnych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PUNKTÓW TURYSTYCZNYCH</a:t>
            </a:r>
            <a:r>
              <a:rPr lang="pl-PL" sz="1400" b="1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(dalej PT)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trzałka w prawo 43"/>
          <p:cNvSpPr/>
          <p:nvPr/>
        </p:nvSpPr>
        <p:spPr>
          <a:xfrm rot="10800000">
            <a:off x="3816538" y="3994126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zaokrąglony 44"/>
          <p:cNvSpPr/>
          <p:nvPr/>
        </p:nvSpPr>
        <p:spPr>
          <a:xfrm>
            <a:off x="1097618" y="3660692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trakcie poruszania się z głośników pojazdu lektor przekazuje wiedzę nt. najbliższego PT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trzałka w prawo 47"/>
          <p:cNvSpPr/>
          <p:nvPr/>
        </p:nvSpPr>
        <p:spPr>
          <a:xfrm rot="5400000">
            <a:off x="1919292" y="5129546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zaokrąglony 48"/>
          <p:cNvSpPr/>
          <p:nvPr/>
        </p:nvSpPr>
        <p:spPr>
          <a:xfrm>
            <a:off x="1149427" y="5660253"/>
            <a:ext cx="2291508" cy="1079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 planuje kolejne PT z uwzględnieniem zasięgu pojazdu i 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PARKINGÓW</a:t>
            </a:r>
            <a:r>
              <a:rPr lang="pl-PL" sz="1400" b="1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oraz RODZAJU POJAZDU</a:t>
            </a:r>
            <a:r>
              <a:rPr lang="pl-PL" sz="1400" b="1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trzałka w prawo 49"/>
          <p:cNvSpPr/>
          <p:nvPr/>
        </p:nvSpPr>
        <p:spPr>
          <a:xfrm>
            <a:off x="3816537" y="6115697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zaokrąglony 50"/>
          <p:cNvSpPr/>
          <p:nvPr/>
        </p:nvSpPr>
        <p:spPr>
          <a:xfrm>
            <a:off x="4739096" y="5791442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zrealizowaniu całego pobytu zwraca SE do CCP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trzałka w prawo 51"/>
          <p:cNvSpPr/>
          <p:nvPr/>
        </p:nvSpPr>
        <p:spPr>
          <a:xfrm>
            <a:off x="7494341" y="6127225"/>
            <a:ext cx="651836" cy="214481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zaokrąglony 52"/>
          <p:cNvSpPr/>
          <p:nvPr/>
        </p:nvSpPr>
        <p:spPr>
          <a:xfrm>
            <a:off x="8416900" y="5802970"/>
            <a:ext cx="2291508" cy="881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turysta wraca do miejsca zamieszkania samochodem spalinowym</a:t>
            </a:r>
            <a:endParaRPr lang="pl-PL" sz="1400" b="1" u="sng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5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PROJEKTU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trzałka w prawo 7"/>
          <p:cNvSpPr/>
          <p:nvPr/>
        </p:nvSpPr>
        <p:spPr>
          <a:xfrm>
            <a:off x="923580" y="3380339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9" name="pole tekstowe 8"/>
          <p:cNvSpPr txBox="1"/>
          <p:nvPr/>
        </p:nvSpPr>
        <p:spPr>
          <a:xfrm>
            <a:off x="1187980" y="3231958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rodzaje pojazdów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923579" y="3729027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pole tekstowe 13"/>
          <p:cNvSpPr txBox="1"/>
          <p:nvPr/>
        </p:nvSpPr>
        <p:spPr>
          <a:xfrm>
            <a:off x="1178801" y="3593672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kreator pobytu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918072" y="4127547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6" name="pole tekstowe 15"/>
          <p:cNvSpPr txBox="1"/>
          <p:nvPr/>
        </p:nvSpPr>
        <p:spPr>
          <a:xfrm>
            <a:off x="1178801" y="3955386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punkty turystyczne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załka w prawo 16"/>
          <p:cNvSpPr/>
          <p:nvPr/>
        </p:nvSpPr>
        <p:spPr>
          <a:xfrm>
            <a:off x="918072" y="4500378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8" name="pole tekstowe 17"/>
          <p:cNvSpPr txBox="1"/>
          <p:nvPr/>
        </p:nvSpPr>
        <p:spPr>
          <a:xfrm>
            <a:off x="1178801" y="4351997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sieć parkingów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RODZAJE POJAZDÓW 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7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158605" y="2295516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samochód elektryczny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923580" y="2443906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147588" y="3512318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rower górski elektryczny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trzałka w prawo 29"/>
          <p:cNvSpPr/>
          <p:nvPr/>
        </p:nvSpPr>
        <p:spPr>
          <a:xfrm>
            <a:off x="918072" y="3660699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848294" y="1930120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Projekt zakłada wykorzystanie w projekcie pojazdów elektrycznych: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145750" y="3929124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hulajnoga elektryczna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trzałka w prawo 22"/>
          <p:cNvSpPr/>
          <p:nvPr/>
        </p:nvSpPr>
        <p:spPr>
          <a:xfrm>
            <a:off x="916234" y="4077505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1147588" y="2708090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motocykl elektryczny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trzałka w prawo 24"/>
          <p:cNvSpPr/>
          <p:nvPr/>
        </p:nvSpPr>
        <p:spPr>
          <a:xfrm>
            <a:off x="918072" y="2856471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1145750" y="3142986"/>
            <a:ext cx="99188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pojazd elektryczny czterokołowy typu off-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trzałka w prawo 38"/>
          <p:cNvSpPr/>
          <p:nvPr/>
        </p:nvSpPr>
        <p:spPr>
          <a:xfrm>
            <a:off x="916234" y="3273277"/>
            <a:ext cx="231355" cy="121186"/>
          </a:xfrm>
          <a:prstGeom prst="rightArrow">
            <a:avLst/>
          </a:prstGeom>
          <a:solidFill>
            <a:srgbClr val="F49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/>
          <p:cNvSpPr txBox="1"/>
          <p:nvPr/>
        </p:nvSpPr>
        <p:spPr>
          <a:xfrm>
            <a:off x="846456" y="4792676"/>
            <a:ext cx="99188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Wszystkie pojazdy wykorzystane do projektu w założeniu mają być polskiej produkcji. Część z nich już znajduje się na rynku, zaś w części w przygotowaniu są przez współpracujących z gminą Ustrzyki Dolne inżynierów autorskie projekty pojazdów.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8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6882" y="2014729"/>
            <a:ext cx="9144000" cy="926775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DODATKOWA INNOWACJA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7" y="210522"/>
            <a:ext cx="1439468" cy="1115169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10800000" flipH="1" flipV="1">
            <a:off x="1149427" y="1364424"/>
            <a:ext cx="9922525" cy="0"/>
          </a:xfrm>
          <a:prstGeom prst="line">
            <a:avLst/>
          </a:prstGeom>
          <a:ln>
            <a:solidFill>
              <a:srgbClr val="4FB9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0800000" flipH="1" flipV="1">
            <a:off x="3845920" y="1286959"/>
            <a:ext cx="7224194" cy="0"/>
          </a:xfrm>
          <a:prstGeom prst="line">
            <a:avLst/>
          </a:prstGeom>
          <a:ln>
            <a:solidFill>
              <a:srgbClr val="0F5D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H="1" flipV="1">
            <a:off x="6107013" y="1208353"/>
            <a:ext cx="4963101" cy="0"/>
          </a:xfrm>
          <a:prstGeom prst="line">
            <a:avLst/>
          </a:prstGeom>
          <a:ln>
            <a:solidFill>
              <a:srgbClr val="BC25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H="1" flipV="1">
            <a:off x="8465545" y="1119871"/>
            <a:ext cx="2602731" cy="0"/>
          </a:xfrm>
          <a:prstGeom prst="line">
            <a:avLst/>
          </a:prstGeom>
          <a:ln>
            <a:solidFill>
              <a:srgbClr val="EF742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187980" y="3231958"/>
            <a:ext cx="991885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Wszystkie pojazdy w projekcie wyposażone są w baterie. Baterie te w godzinach, w których nie będzie produkcji prądu z odnawialnych źródeł energii będą służyły jako magazyny energii, dostarczając energię do obiektów gminnych, jednocześnie zachowując minimalny poziom naładowania. </a:t>
            </a:r>
          </a:p>
          <a:p>
            <a:pPr algn="just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Baterie, po nocnym zużyciu energii, będą doładowywane od godzin porannych, kiedy instalacja odnawialnych źródeł energii rozpocznie produkcję energii elektrycznej.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ver. 21.06.2022 r.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0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1961</Words>
  <Application>Microsoft Office PowerPoint</Application>
  <PresentationFormat>Panoramiczny</PresentationFormat>
  <Paragraphs>321</Paragraphs>
  <Slides>36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Motyw pakietu Office</vt:lpstr>
      <vt:lpstr>Nowy model transferu turystycznego  w Bieszczadach</vt:lpstr>
      <vt:lpstr>STATYSTYKI</vt:lpstr>
      <vt:lpstr>Prezentacja programu PowerPoint</vt:lpstr>
      <vt:lpstr>ZAŁOŻENIA PROJEKTU- czyli jak to ma w praktyce wyglądać?  ETAP I</vt:lpstr>
      <vt:lpstr>Prezentacja programu PowerPoint</vt:lpstr>
      <vt:lpstr>ELEMENTY PROJEKTU</vt:lpstr>
      <vt:lpstr>RODZAJE POJAZDÓW </vt:lpstr>
      <vt:lpstr>Prezentacja programu PowerPoint</vt:lpstr>
      <vt:lpstr>DODATKOWA INNOWACJA</vt:lpstr>
      <vt:lpstr>KREATOR POBYTU</vt:lpstr>
      <vt:lpstr>KREATOR POBYTU</vt:lpstr>
      <vt:lpstr>Prezentacja programu PowerPoint</vt:lpstr>
      <vt:lpstr>PUNKTY TURYSTYCZNE</vt:lpstr>
      <vt:lpstr>PUNKTY TURYSTYCZNE</vt:lpstr>
      <vt:lpstr>Prezentacja programu PowerPoint</vt:lpstr>
      <vt:lpstr>SIEĆ PARKINGÓW</vt:lpstr>
      <vt:lpstr>SIEĆ PARKINGÓW</vt:lpstr>
      <vt:lpstr>CENTRAL CAR PARK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MEDIUM CAR PARK</vt:lpstr>
      <vt:lpstr>Prezentacja programu PowerPoint</vt:lpstr>
      <vt:lpstr>Prezentacja programu PowerPoint</vt:lpstr>
      <vt:lpstr>SMALL CAR PARK</vt:lpstr>
      <vt:lpstr>Prezentacja programu PowerPoint</vt:lpstr>
      <vt:lpstr>Prezentacja programu PowerPoint</vt:lpstr>
      <vt:lpstr>LICZBA POJAZDÓW</vt:lpstr>
      <vt:lpstr>KOSZTY</vt:lpstr>
      <vt:lpstr>KOSZTY CAŁKOWITE </vt:lpstr>
      <vt:lpstr>POTENCJALNE ŹRÓDŁA FINANSOWANIA PROJEKTU</vt:lpstr>
      <vt:lpstr>Prezentacja programu PowerPoint</vt:lpstr>
      <vt:lpstr>Prezentacja programu PowerPoint</vt:lpstr>
      <vt:lpstr>Zrealizowanie omówionego projektu to przejście w nowy wymiar ekoturystyki w Polsce. Projekt w takim kształcie ze wszystkimi jego komponentami będzie innowacją na skalę europejską.   Dziękuję za uwagę.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Nowy model transferu turystycznego  w Bieszczadach</dc:title>
  <dc:creator>Bartosz Romowicz</dc:creator>
  <cp:lastModifiedBy>Konto Microsoft</cp:lastModifiedBy>
  <cp:revision>41</cp:revision>
  <cp:lastPrinted>2021-10-28T21:49:26Z</cp:lastPrinted>
  <dcterms:created xsi:type="dcterms:W3CDTF">2021-10-21T18:10:18Z</dcterms:created>
  <dcterms:modified xsi:type="dcterms:W3CDTF">2022-06-21T08:44:30Z</dcterms:modified>
</cp:coreProperties>
</file>