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396" r:id="rId3"/>
    <p:sldId id="274" r:id="rId4"/>
    <p:sldId id="369" r:id="rId5"/>
    <p:sldId id="371" r:id="rId6"/>
    <p:sldId id="377" r:id="rId7"/>
    <p:sldId id="389" r:id="rId8"/>
    <p:sldId id="388" r:id="rId9"/>
    <p:sldId id="384" r:id="rId10"/>
    <p:sldId id="392" r:id="rId11"/>
    <p:sldId id="386" r:id="rId12"/>
    <p:sldId id="390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2A1B"/>
    <a:srgbClr val="4BD0FF"/>
    <a:srgbClr val="CC3300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Arkusz1!$B$30</c:f>
              <c:strCache>
                <c:ptCount val="1"/>
                <c:pt idx="0">
                  <c:v>Produkcja energii w ORE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numRef>
              <c:f>Arkusz1!$C$29:$M$29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Arkusz1!$C$30:$M$30</c:f>
              <c:numCache>
                <c:formatCode>General</c:formatCode>
                <c:ptCount val="11"/>
                <c:pt idx="0">
                  <c:v>65700</c:v>
                </c:pt>
                <c:pt idx="1">
                  <c:v>73080</c:v>
                </c:pt>
                <c:pt idx="2">
                  <c:v>80460</c:v>
                </c:pt>
                <c:pt idx="3">
                  <c:v>87840</c:v>
                </c:pt>
                <c:pt idx="4">
                  <c:v>95220</c:v>
                </c:pt>
                <c:pt idx="5">
                  <c:v>102600</c:v>
                </c:pt>
                <c:pt idx="6">
                  <c:v>109980</c:v>
                </c:pt>
                <c:pt idx="7">
                  <c:v>117360</c:v>
                </c:pt>
                <c:pt idx="8">
                  <c:v>124740</c:v>
                </c:pt>
                <c:pt idx="9">
                  <c:v>132120</c:v>
                </c:pt>
                <c:pt idx="10">
                  <c:v>139500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0F-43A7-A882-518995581FDC}"/>
            </c:ext>
          </c:extLst>
        </c:ser>
        <c:ser>
          <c:idx val="1"/>
          <c:order val="1"/>
          <c:tx>
            <c:strRef>
              <c:f>Arkusz1!$B$31</c:f>
              <c:strCache>
                <c:ptCount val="1"/>
                <c:pt idx="0">
                  <c:v>Zapotrzebowanie na energię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Arkusz1!$C$29:$M$29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Arkusz1!$C$31:$M$31</c:f>
              <c:numCache>
                <c:formatCode>General</c:formatCode>
                <c:ptCount val="11"/>
                <c:pt idx="0">
                  <c:v>239945</c:v>
                </c:pt>
                <c:pt idx="1">
                  <c:v>240819.7</c:v>
                </c:pt>
                <c:pt idx="2">
                  <c:v>241694.40000000002</c:v>
                </c:pt>
                <c:pt idx="3">
                  <c:v>242569.10000000003</c:v>
                </c:pt>
                <c:pt idx="4">
                  <c:v>243443.80000000005</c:v>
                </c:pt>
                <c:pt idx="5">
                  <c:v>244318.50000000006</c:v>
                </c:pt>
                <c:pt idx="6">
                  <c:v>245193.20000000007</c:v>
                </c:pt>
                <c:pt idx="7">
                  <c:v>246067.90000000008</c:v>
                </c:pt>
                <c:pt idx="8">
                  <c:v>246942.60000000009</c:v>
                </c:pt>
                <c:pt idx="9">
                  <c:v>247817.3000000001</c:v>
                </c:pt>
                <c:pt idx="10">
                  <c:v>248692.00000000012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0F-43A7-A882-518995581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5773216"/>
        <c:axId val="1515775712"/>
      </c:barChart>
      <c:catAx>
        <c:axId val="151577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15775712"/>
        <c:crosses val="autoZero"/>
        <c:auto val="1"/>
        <c:lblAlgn val="ctr"/>
        <c:lblOffset val="100"/>
        <c:noMultiLvlLbl val="0"/>
      </c:catAx>
      <c:valAx>
        <c:axId val="151577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1577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398AA-50F8-4415-A5C4-10675175C67C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73A19-EAB2-48FA-82B9-410430883B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72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2F686-6A09-4844-AA03-E1C2166668E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10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2F686-6A09-4844-AA03-E1C2166668E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93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2F686-6A09-4844-AA03-E1C2166668E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54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716292-E699-497A-A3E9-D399C94D0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C424BB-EFFB-4CC0-8BFF-85B6C6AB2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915D92-5ACB-4AA9-92E0-9E032BE8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598843-F9BF-4C39-AF92-E9430E3E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AD4DF6-02AD-446C-915C-6E2F2822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13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85AAC-C804-4013-9181-3A3836C0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DB3673B-DF47-4B43-BE5A-96BC702F9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F2B45D-5C0A-4240-AA40-D4413572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EF4184-F680-4AE3-AD1D-7FAFD2B6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E8F8C7-6AE0-47B0-9034-8C99336A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21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35FE794-17AC-4A05-87A9-F61697D8F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C250C46-0D8E-4C99-9804-D3B67B515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47103A-E462-47E8-A352-D697DE537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AB0635-6CC2-41EE-902B-A7BB8F13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4774ED-3BB4-4382-B64A-467633FB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61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DD41A2-984E-4F6E-9BC3-134B31C2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2E13F8-F089-458C-A3C4-43F78C244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ED9BB3-3D04-457B-9AE1-533B11C0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8752F4-4046-47A5-AC4C-D4FEF12A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DB6F6E-D870-4FE8-84D4-DC609529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48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E05CB3-0828-4570-9371-AB8BF023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18C950B-3B6F-47F6-8C15-DA2AF6897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64E23B-446E-4B1F-A14A-645305A42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6946D8-4BEF-4450-B66F-BEFCF05B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21D6AB-743F-4C14-A866-1DCFD22B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36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ED130E-BC39-4208-BD82-682DC7F5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D414CB-ECC3-4E78-92F9-1C7FEB6AF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3DD259-1288-423C-AFE0-849219975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6A47255-B502-4E40-874F-F1926423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502F14-30FC-4610-9776-243EBAA6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2B72D66-38CC-4624-8337-505189B5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47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4D227-8DC8-4F51-92FC-A2D3D0B86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24A251-A714-4BCA-81F9-6E733AD3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11BA6B-E88F-4F5E-9A0B-7EF7BB357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7634BBB-DCAB-4929-92D8-BA7C4FCE8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441531E-D78F-4195-9B5B-4C919D602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6EC8C73-C4AE-4FD8-B62F-ACDD29F4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306C708-0C03-4686-8278-ED789A43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9CFEA26-6707-45C8-8404-18409589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181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155B4F-C960-4B9A-B763-69AD84ED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8F845CD-904E-464F-A8D6-F7785855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866D03C-48FA-4E44-80BA-F6373C36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D929D99-E7B7-470C-8AFE-A1C0514E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397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38FB443-0884-4C7D-A748-F8A3F575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031AC4-447C-4116-AC64-0E990618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2EE6AF4-1BDB-472E-A7EB-82020732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41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4EF5C5-A438-4A06-B6B2-31D9DCD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203E0C-B8F7-4BC9-9D50-CD92D6080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BFE35AD-CDD7-456E-8613-FC5F90377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8EF8E6E-2B30-4771-923C-427A9942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A0EB4E7-EAC0-4A0B-9387-E6B99E62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73E46DA-2BD3-4B0C-9E85-C076CF39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67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94C651-8647-41B9-AFD9-09B061CD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D80A9F1-3838-41D1-92F8-0B150F80D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C3BA7C9-B383-4C16-A657-5DE0F431C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8DAFFF0-C8F8-4354-8402-0052D218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EC34A03-0D0E-48E4-B6B0-36EEABEF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2EC0282-5B6B-43D7-A062-7AA7D569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86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5FCAED4-9767-476D-91AD-D5A40BD2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5D302C-1C79-44B9-8D22-B807AC1A0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F372A4-5FD8-4457-A7AC-133C28A8F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2105-A739-416A-BA06-C9BEF42FCD37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DAE240-6D16-400A-A3C6-2CA14B699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4D8A12-71CD-436E-99C1-420CDD8D8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619A8-C474-478D-9221-E5464C23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8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wmf"/><Relationship Id="rId3" Type="http://schemas.openxmlformats.org/officeDocument/2006/relationships/oleObject" Target="../embeddings/oleObject21.bin"/><Relationship Id="rId7" Type="http://schemas.openxmlformats.org/officeDocument/2006/relationships/chart" Target="../charts/chart1.xml"/><Relationship Id="rId12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11.jpe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0.png"/><Relationship Id="rId4" Type="http://schemas.openxmlformats.org/officeDocument/2006/relationships/image" Target="../media/image5.emf"/><Relationship Id="rId9" Type="http://schemas.openxmlformats.org/officeDocument/2006/relationships/image" Target="../media/image9.jpe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6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emf"/><Relationship Id="rId7" Type="http://schemas.openxmlformats.org/officeDocument/2006/relationships/image" Target="../media/image9.jpeg"/><Relationship Id="rId12" Type="http://schemas.openxmlformats.org/officeDocument/2006/relationships/image" Target="../media/image4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.w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emf"/><Relationship Id="rId7" Type="http://schemas.openxmlformats.org/officeDocument/2006/relationships/image" Target="../media/image13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emf"/><Relationship Id="rId10" Type="http://schemas.openxmlformats.org/officeDocument/2006/relationships/image" Target="../media/image4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.w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emf"/><Relationship Id="rId7" Type="http://schemas.openxmlformats.org/officeDocument/2006/relationships/image" Target="../media/image16.jp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.emf"/><Relationship Id="rId10" Type="http://schemas.openxmlformats.org/officeDocument/2006/relationships/image" Target="../media/image4.w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3.bin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12" Type="http://schemas.openxmlformats.org/officeDocument/2006/relationships/image" Target="../media/image3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8.emf"/><Relationship Id="rId1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521721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62005" imgH="2299483" progId="CorelDraw.Graphic.21">
                  <p:embed/>
                </p:oleObj>
              </mc:Choice>
              <mc:Fallback>
                <p:oleObj name="CorelDRAW" r:id="rId2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9CB00B95-205D-4750-9DCE-1A326031AB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9" y="1384184"/>
          <a:ext cx="7175383" cy="3182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836687" imgH="3032201" progId="CorelDraw.Graphic.21">
                  <p:embed/>
                </p:oleObj>
              </mc:Choice>
              <mc:Fallback>
                <p:oleObj name="CorelDRAW" r:id="rId4" imgW="6836687" imgH="3032201" progId="CorelDraw.Graphic.21">
                  <p:embed/>
                  <p:pic>
                    <p:nvPicPr>
                      <p:cNvPr id="10" name="Obiekt 9">
                        <a:extLst>
                          <a:ext uri="{FF2B5EF4-FFF2-40B4-BE49-F238E27FC236}">
                            <a16:creationId xmlns:a16="http://schemas.microsoft.com/office/drawing/2014/main" id="{9CB00B95-205D-4750-9DCE-1A326031A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9" y="1384184"/>
                        <a:ext cx="7175383" cy="3182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749A301F-9DAE-74D8-4B2A-16F91F010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86" y="5271104"/>
            <a:ext cx="3694872" cy="882001"/>
          </a:xfrm>
          <a:prstGeom prst="rect">
            <a:avLst/>
          </a:prstGeom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17AA820A-C742-6371-7125-BE375033D5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6463080" imgH="3062520" progId="CorelDraw.Graphic.21">
                  <p:embed/>
                </p:oleObj>
              </mc:Choice>
              <mc:Fallback>
                <p:oleObj name="CorelDRAW" r:id="rId7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107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967220"/>
              </p:ext>
            </p:extLst>
          </p:nvPr>
        </p:nvGraphicFramePr>
        <p:xfrm>
          <a:off x="410750" y="1316097"/>
          <a:ext cx="11485075" cy="5303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836687" imgH="3032201" progId="CorelDraw.Graphic.21">
                  <p:embed/>
                </p:oleObj>
              </mc:Choice>
              <mc:Fallback>
                <p:oleObj name="CorelDRAW" r:id="rId2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0750" y="1316097"/>
                        <a:ext cx="11485075" cy="5303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262005" imgH="2299483" progId="CorelDraw.Graphic.21">
                  <p:embed/>
                </p:oleObj>
              </mc:Choice>
              <mc:Fallback>
                <p:oleObj name="CorelDRAW" r:id="rId4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328063" y="195972"/>
            <a:ext cx="6116613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ORE - KORZYŚCI</a:t>
            </a:r>
            <a:endParaRPr lang="pl-PL" sz="23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4B69DBA-D6FA-BCE0-E586-B4874ED183A4}"/>
              </a:ext>
            </a:extLst>
          </p:cNvPr>
          <p:cNvSpPr txBox="1"/>
          <p:nvPr/>
        </p:nvSpPr>
        <p:spPr>
          <a:xfrm>
            <a:off x="1402789" y="1616333"/>
            <a:ext cx="2114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Korzyści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30FF6AA1-EADF-8C37-B235-EB59440F875C}"/>
              </a:ext>
            </a:extLst>
          </p:cNvPr>
          <p:cNvSpPr txBox="1">
            <a:spLocks/>
          </p:cNvSpPr>
          <p:nvPr/>
        </p:nvSpPr>
        <p:spPr>
          <a:xfrm>
            <a:off x="2935000" y="1743315"/>
            <a:ext cx="4684304" cy="4532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Mniejsze opłaty za energię elektryczną; 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Tańszy transport publiczny</a:t>
            </a:r>
            <a:r>
              <a:rPr lang="pl-PL" sz="1400" b="1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;                      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Poprawa konkurencyjności lokalnej gospodarki;</a:t>
            </a:r>
            <a:r>
              <a:rPr lang="pl-PL" sz="1400" b="1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Rozwój ekologicznych źródeł energii</a:t>
            </a: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Poprawa jakości środowiska;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Nowe lokalne miejsca pracy;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Wykorzystanie lokalnych zasobów energetycznych do produkcji i magazynowania energii;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Współpraca lokalnych interesariuszy;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Promowanie idei społeczeństwa </a:t>
            </a:r>
            <a:r>
              <a:rPr lang="pl-PL" sz="1400" b="1" dirty="0" err="1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prosumenckiego</a:t>
            </a: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Energia do Ostrowskiego Rynku Energetycznego (ORE).</a:t>
            </a:r>
            <a:endParaRPr lang="pl-PL" sz="1400" b="1" dirty="0">
              <a:solidFill>
                <a:srgbClr val="0000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  <a:spcAft>
                <a:spcPts val="365"/>
              </a:spcAft>
            </a:pPr>
            <a:endParaRPr lang="pl-PL" sz="1400" b="1" dirty="0">
              <a:solidFill>
                <a:srgbClr val="000000"/>
              </a:solidFill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  <a:spcAft>
                <a:spcPts val="365"/>
              </a:spcAft>
            </a:pPr>
            <a:endParaRPr lang="pl-PL" sz="14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  <a:spcAft>
                <a:spcPts val="365"/>
              </a:spcAft>
            </a:pPr>
            <a:endParaRPr lang="pl-PL" sz="1400" b="1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7A35325-0A65-635E-5E2C-CEA5E32EB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12423F32-F3D5-B6DA-75B0-4673B50730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6463080" imgH="3062520" progId="CorelDraw.Graphic.21">
                  <p:embed/>
                </p:oleObj>
              </mc:Choice>
              <mc:Fallback>
                <p:oleObj name="CorelDRAW" r:id="rId7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327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99799"/>
              </p:ext>
            </p:extLst>
          </p:nvPr>
        </p:nvGraphicFramePr>
        <p:xfrm>
          <a:off x="6350" y="1273175"/>
          <a:ext cx="12151830" cy="5388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6836687" imgH="3032201" progId="CorelDraw.Graphic.21">
                  <p:embed/>
                </p:oleObj>
              </mc:Choice>
              <mc:Fallback>
                <p:oleObj name="CorelDRAW" r:id="rId3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0" y="1273175"/>
                        <a:ext cx="12151830" cy="5388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4262005" imgH="2299483" progId="CorelDraw.Graphic.21">
                  <p:embed/>
                </p:oleObj>
              </mc:Choice>
              <mc:Fallback>
                <p:oleObj name="CorelDRAW" r:id="rId5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296891" y="195972"/>
            <a:ext cx="6147786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BILANS ENERGETYCZNY</a:t>
            </a:r>
            <a:endParaRPr lang="pl-PL" sz="23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A1AE4A1-D374-4819-AE23-A3D2614053C8}"/>
              </a:ext>
            </a:extLst>
          </p:cNvPr>
          <p:cNvSpPr txBox="1"/>
          <p:nvPr/>
        </p:nvSpPr>
        <p:spPr>
          <a:xfrm>
            <a:off x="869471" y="3875515"/>
            <a:ext cx="587607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0000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F47758-2DBF-4A4F-BD87-3F36899E7442}"/>
              </a:ext>
            </a:extLst>
          </p:cNvPr>
          <p:cNvSpPr txBox="1"/>
          <p:nvPr/>
        </p:nvSpPr>
        <p:spPr>
          <a:xfrm>
            <a:off x="682949" y="1622140"/>
            <a:ext cx="65524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l-PL" sz="1600" b="1" i="0" baseline="0" dirty="0">
                <a:effectLst/>
              </a:rPr>
              <a:t>Bilans produkcji i zużycia energii elektrycznej w latach 2020 - 2030 [MWh]</a:t>
            </a:r>
            <a:endParaRPr lang="pl-PL" sz="1600" b="1" dirty="0">
              <a:effectLst/>
            </a:endParaRPr>
          </a:p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pl-PL" dirty="0">
              <a:effectLst/>
            </a:endParaRPr>
          </a:p>
        </p:txBody>
      </p:sp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260EABE4-5F96-1FB6-7D30-62D4A783A6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429920"/>
              </p:ext>
            </p:extLst>
          </p:nvPr>
        </p:nvGraphicFramePr>
        <p:xfrm>
          <a:off x="762053" y="2176138"/>
          <a:ext cx="6422545" cy="4183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1" name="Obraz 20">
            <a:extLst>
              <a:ext uri="{FF2B5EF4-FFF2-40B4-BE49-F238E27FC236}">
                <a16:creationId xmlns:a16="http://schemas.microsoft.com/office/drawing/2014/main" id="{6A80482F-DF03-7F47-D3D3-092DC3A12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220" y="1204940"/>
            <a:ext cx="2659130" cy="1973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5EF330F6-0782-8357-7E14-13AA26F83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7"/>
          <a:stretch/>
        </p:blipFill>
        <p:spPr bwMode="auto">
          <a:xfrm rot="819036">
            <a:off x="9596978" y="1176118"/>
            <a:ext cx="2106030" cy="2595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F754EC95-8148-4EC5-D813-9C82BA092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26865">
            <a:off x="7972849" y="3039634"/>
            <a:ext cx="2912326" cy="163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 descr="Obraz zawierający niebo, zewnętrzne, statek, dzień&#10;&#10;Opis wygenerowany automatycznie">
            <a:extLst>
              <a:ext uri="{FF2B5EF4-FFF2-40B4-BE49-F238E27FC236}">
                <a16:creationId xmlns:a16="http://schemas.microsoft.com/office/drawing/2014/main" id="{C01F670B-4B35-BA2D-D4E4-A3499C2ECE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91" y="4540017"/>
            <a:ext cx="2786754" cy="1724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97EDA21E-E0A9-8770-AA59-4890C4224A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546404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6463080" imgH="3062520" progId="CorelDraw.Graphic.21">
                  <p:embed/>
                </p:oleObj>
              </mc:Choice>
              <mc:Fallback>
                <p:oleObj name="CorelDRAW" r:id="rId12" imgW="6463080" imgH="3062520" progId="CorelDraw.Graphic.21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0D1E9D94-8AB3-12FD-AA5C-AFAFFB603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Obraz 14">
            <a:extLst>
              <a:ext uri="{FF2B5EF4-FFF2-40B4-BE49-F238E27FC236}">
                <a16:creationId xmlns:a16="http://schemas.microsoft.com/office/drawing/2014/main" id="{6B9DBA10-CD75-802B-F6AF-A8760FBF49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00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62005" imgH="2299483" progId="CorelDraw.Graphic.21">
                  <p:embed/>
                </p:oleObj>
              </mc:Choice>
              <mc:Fallback>
                <p:oleObj name="CorelDRAW" r:id="rId2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9CB00B95-205D-4750-9DCE-1A326031AB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9" y="1384184"/>
          <a:ext cx="7175383" cy="3182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836687" imgH="3032201" progId="CorelDraw.Graphic.21">
                  <p:embed/>
                </p:oleObj>
              </mc:Choice>
              <mc:Fallback>
                <p:oleObj name="CorelDRAW" r:id="rId4" imgW="6836687" imgH="3032201" progId="CorelDraw.Graphic.21">
                  <p:embed/>
                  <p:pic>
                    <p:nvPicPr>
                      <p:cNvPr id="10" name="Obiekt 9">
                        <a:extLst>
                          <a:ext uri="{FF2B5EF4-FFF2-40B4-BE49-F238E27FC236}">
                            <a16:creationId xmlns:a16="http://schemas.microsoft.com/office/drawing/2014/main" id="{9CB00B95-205D-4750-9DCE-1A326031A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9" y="1384184"/>
                        <a:ext cx="7175383" cy="3182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67240EA3-DF6B-9D73-F5B6-5189D5916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5" y="5285899"/>
            <a:ext cx="3570914" cy="852411"/>
          </a:xfrm>
          <a:prstGeom prst="rect">
            <a:avLst/>
          </a:prstGeom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667654B4-AB2E-EE65-C62E-E55F04B0DD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6463080" imgH="3062520" progId="CorelDraw.Graphic.21">
                  <p:embed/>
                </p:oleObj>
              </mc:Choice>
              <mc:Fallback>
                <p:oleObj name="CorelDRAW" r:id="rId7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45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62005" imgH="2299483" progId="CorelDraw.Graphic.21">
                  <p:embed/>
                </p:oleObj>
              </mc:Choice>
              <mc:Fallback>
                <p:oleObj name="CorelDRAW" r:id="rId2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273943"/>
          <a:ext cx="12185190" cy="540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836687" imgH="3032201" progId="CorelDraw.Graphic.21">
                  <p:embed/>
                </p:oleObj>
              </mc:Choice>
              <mc:Fallback>
                <p:oleObj name="CorelDRAW" r:id="rId4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3943"/>
                        <a:ext cx="12185190" cy="540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181725" y="195972"/>
            <a:ext cx="6262952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DOTYCHCZASOWE DZIAŁANIA</a:t>
            </a:r>
            <a:endParaRPr lang="pl-PL" sz="23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0165BF6-AB8B-4E86-B486-EB6999F8FC44}"/>
              </a:ext>
            </a:extLst>
          </p:cNvPr>
          <p:cNvSpPr txBox="1"/>
          <p:nvPr/>
        </p:nvSpPr>
        <p:spPr>
          <a:xfrm>
            <a:off x="553250" y="2317930"/>
            <a:ext cx="58475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ea typeface="Lato" panose="020F0502020204030203" pitchFamily="34" charset="0"/>
                <a:cs typeface="Lato" panose="020F0502020204030203" pitchFamily="34" charset="0"/>
              </a:rPr>
              <a:t>Ostrowski Rynek Energetyczny w dniu 6 listopada 2018 roku otrzymał Certyfikat Pilotażowego Klastra Energii przyznany przez Ministerstwo Energii. </a:t>
            </a:r>
            <a:r>
              <a:rPr lang="pl-PL" sz="2000" b="1" i="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Stworzenie i ministerialna certyfikacja Ostrowskiego Rynku Energetycznego to wymierny efekt konferencji „Energia dla ostrowian” z dnia 21 czerwca 2018 roku, na której po raz pierwszy zaprezentowano publicznie główne założenia przedsięwzięcia. </a:t>
            </a:r>
          </a:p>
          <a:p>
            <a:pPr algn="just"/>
            <a:r>
              <a:rPr lang="pl-PL" sz="2000" b="1" i="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Koordynatorem klastra jest spółka CRK Energia.</a:t>
            </a:r>
            <a:endParaRPr lang="pl-PL" sz="20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5E45DF7-9684-4491-AB7E-B8ABBB60A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0" y="2185052"/>
            <a:ext cx="4623356" cy="3265245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B907C927-AE13-408F-AB11-7FC306E07D20}"/>
              </a:ext>
            </a:extLst>
          </p:cNvPr>
          <p:cNvGrpSpPr/>
          <p:nvPr/>
        </p:nvGrpSpPr>
        <p:grpSpPr>
          <a:xfrm>
            <a:off x="438814" y="5968380"/>
            <a:ext cx="10949396" cy="612218"/>
            <a:chOff x="-4881382" y="6256224"/>
            <a:chExt cx="11384768" cy="638952"/>
          </a:xfrm>
        </p:grpSpPr>
        <p:graphicFrame>
          <p:nvGraphicFramePr>
            <p:cNvPr id="12" name="Obiekt 11">
              <a:extLst>
                <a:ext uri="{FF2B5EF4-FFF2-40B4-BE49-F238E27FC236}">
                  <a16:creationId xmlns:a16="http://schemas.microsoft.com/office/drawing/2014/main" id="{9F89FB46-92FF-4C51-8C03-7CCC31E70A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4881382" y="6256224"/>
            <a:ext cx="2204491" cy="638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3195720" imgH="916560" progId="CorelDraw.Graphic.21">
                    <p:embed/>
                  </p:oleObj>
                </mc:Choice>
                <mc:Fallback>
                  <p:oleObj name="CorelDRAW" r:id="rId7" imgW="3195720" imgH="916560" progId="CorelDraw.Graphic.21">
                    <p:embed/>
                    <p:pic>
                      <p:nvPicPr>
                        <p:cNvPr id="12" name="Obiekt 11">
                          <a:extLst>
                            <a:ext uri="{FF2B5EF4-FFF2-40B4-BE49-F238E27FC236}">
                              <a16:creationId xmlns:a16="http://schemas.microsoft.com/office/drawing/2014/main" id="{9F89FB46-92FF-4C51-8C03-7CCC31E70A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-4881382" y="6256224"/>
                          <a:ext cx="2204491" cy="638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Strzałka: w prawo 12">
              <a:extLst>
                <a:ext uri="{FF2B5EF4-FFF2-40B4-BE49-F238E27FC236}">
                  <a16:creationId xmlns:a16="http://schemas.microsoft.com/office/drawing/2014/main" id="{D42A9DDB-853A-444D-A51D-82966966F20C}"/>
                </a:ext>
              </a:extLst>
            </p:cNvPr>
            <p:cNvSpPr/>
            <p:nvPr/>
          </p:nvSpPr>
          <p:spPr>
            <a:xfrm>
              <a:off x="-2569779" y="6330725"/>
              <a:ext cx="734175" cy="471943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56A792D6-A677-43BC-BEA5-0E3981894F39}"/>
                </a:ext>
              </a:extLst>
            </p:cNvPr>
            <p:cNvSpPr txBox="1"/>
            <p:nvPr/>
          </p:nvSpPr>
          <p:spPr>
            <a:xfrm>
              <a:off x="-1728491" y="6362770"/>
              <a:ext cx="1308260" cy="41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>
                  <a:latin typeface="Calibri" panose="020F0502020204030204" pitchFamily="34" charset="0"/>
                  <a:ea typeface="Lato" panose="020F0502020204030203" pitchFamily="34" charset="0"/>
                  <a:cs typeface="Calibri" panose="020F0502020204030204" pitchFamily="34" charset="0"/>
                </a:rPr>
                <a:t>SYNERGIA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DA0922FE-E425-4D7D-B66F-E331616B48BD}"/>
                </a:ext>
              </a:extLst>
            </p:cNvPr>
            <p:cNvSpPr txBox="1"/>
            <p:nvPr/>
          </p:nvSpPr>
          <p:spPr>
            <a:xfrm>
              <a:off x="548682" y="6371451"/>
              <a:ext cx="1889552" cy="433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100" b="1" dirty="0">
                  <a:latin typeface="Calibri" panose="020F0502020204030204" pitchFamily="34" charset="0"/>
                  <a:ea typeface="Lato" panose="020F0502020204030203" pitchFamily="34" charset="0"/>
                  <a:cs typeface="Calibri" panose="020F0502020204030204" pitchFamily="34" charset="0"/>
                </a:rPr>
                <a:t>ZARZĄDZANIE</a:t>
              </a:r>
              <a:r>
                <a:rPr lang="pl-PL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A77398CD-9BD0-48C7-A2B2-6067677B293F}"/>
                </a:ext>
              </a:extLst>
            </p:cNvPr>
            <p:cNvSpPr txBox="1"/>
            <p:nvPr/>
          </p:nvSpPr>
          <p:spPr>
            <a:xfrm>
              <a:off x="2897757" y="6281774"/>
              <a:ext cx="3605629" cy="546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b="1" dirty="0">
                  <a:latin typeface="Calibri" panose="020F0502020204030204" pitchFamily="34" charset="0"/>
                  <a:ea typeface="Lato" panose="020F0502020204030203" pitchFamily="34" charset="0"/>
                  <a:cs typeface="Calibri" panose="020F0502020204030204" pitchFamily="34" charset="0"/>
                </a:rPr>
                <a:t>PIENIĄDZE W MIEŚCIE</a:t>
              </a:r>
            </a:p>
          </p:txBody>
        </p:sp>
      </p:grp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61E98CE5-96A9-4131-A2EC-B15D7A31094D}"/>
              </a:ext>
            </a:extLst>
          </p:cNvPr>
          <p:cNvSpPr/>
          <p:nvPr/>
        </p:nvSpPr>
        <p:spPr>
          <a:xfrm>
            <a:off x="4852109" y="6043433"/>
            <a:ext cx="706099" cy="45219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CB8952D-D3DE-4381-B424-42505CBB26AC}"/>
              </a:ext>
            </a:extLst>
          </p:cNvPr>
          <p:cNvSpPr txBox="1"/>
          <p:nvPr/>
        </p:nvSpPr>
        <p:spPr>
          <a:xfrm>
            <a:off x="7441312" y="5786200"/>
            <a:ext cx="56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A6A6A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7767973B-6EA0-F949-0679-724D0311F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40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62005" imgH="2299483" progId="CorelDraw.Graphic.21">
                  <p:embed/>
                </p:oleObj>
              </mc:Choice>
              <mc:Fallback>
                <p:oleObj name="CorelDRAW" r:id="rId2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273943"/>
          <a:ext cx="12185190" cy="540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836687" imgH="3032201" progId="CorelDraw.Graphic.21">
                  <p:embed/>
                </p:oleObj>
              </mc:Choice>
              <mc:Fallback>
                <p:oleObj name="CorelDRAW" r:id="rId4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3943"/>
                        <a:ext cx="12185190" cy="540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016ADE06-FF69-4641-9A20-1A7712822037}"/>
              </a:ext>
            </a:extLst>
          </p:cNvPr>
          <p:cNvSpPr txBox="1"/>
          <p:nvPr/>
        </p:nvSpPr>
        <p:spPr>
          <a:xfrm>
            <a:off x="363784" y="1662471"/>
            <a:ext cx="7171326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49 Partnerów – Założycieli, w tym: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35 przedsiębiorców z terenu Powiatu Ostrowskiego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9 Spółek komunalnej Grupy Kapitałowej Centrum Rozwoju Komunalnego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Samorząd Miasta Ostrowa Wielkopolskiego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Ośrodek wsparcia naukowego „Klaster 3x20” - Zespół prof. Popczyka </a:t>
            </a:r>
            <a:b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z Politechniki Śląskiej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2 lokalne firmy wsparcia technicznego – informatycznego o renomie międzynarodowej</a:t>
            </a:r>
          </a:p>
          <a:p>
            <a:pPr>
              <a:defRPr/>
            </a:pPr>
            <a:endParaRPr lang="pl-PL" sz="6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defRPr/>
            </a:pP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20 źródeł energii o łącznej mocy 29,56 MWe, w tym: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elektrociepłownia na gaz z turbiną gazową 5,4 MWe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elektrociepłownia na biomasę z turbiną ORC 1,8 MWe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elektrociepłownia na biogaz z dwoma silnikami gazowymi 0,36 MWe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15 siłowni wiatrowych zlokalizowanych na terenie Powiatu Ostrowskiego </a:t>
            </a:r>
            <a:b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20 </a:t>
            </a:r>
            <a:r>
              <a:rPr lang="pl-PL" sz="1300" dirty="0" err="1">
                <a:ea typeface="Lato" panose="020F0502020204030203" pitchFamily="34" charset="0"/>
                <a:cs typeface="Lato" panose="020F0502020204030203" pitchFamily="34" charset="0"/>
              </a:rPr>
              <a:t>MWe</a:t>
            </a:r>
            <a:endParaRPr lang="pl-PL" sz="13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elektrownia fotowoltaiczna 2 MW</a:t>
            </a:r>
          </a:p>
          <a:p>
            <a:pPr algn="just"/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Planowane i realizowane źródła energii o łącznej mocy 19,92 MWe: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elektrociepłownia na gaz z silnikami gazowymi 6,72 MWe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elektrownie fotowoltaiczne 8 MWe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elektrociepłownia na paliwa alternatywne 1,7 MWe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elektrociepłownia na biogaz 1 MWe</a:t>
            </a:r>
          </a:p>
          <a:p>
            <a:pPr marL="857250" indent="-285750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instalacje </a:t>
            </a:r>
            <a:r>
              <a:rPr lang="pl-PL" sz="1300" dirty="0" err="1">
                <a:ea typeface="Lato" panose="020F0502020204030203" pitchFamily="34" charset="0"/>
                <a:cs typeface="Lato" panose="020F0502020204030203" pitchFamily="34" charset="0"/>
              </a:rPr>
              <a:t>prosumenckie</a:t>
            </a: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o mocy około 2,5 MWe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CBF4490-203F-4618-9480-DAC4830FCB3C}"/>
              </a:ext>
            </a:extLst>
          </p:cNvPr>
          <p:cNvSpPr txBox="1"/>
          <p:nvPr/>
        </p:nvSpPr>
        <p:spPr>
          <a:xfrm>
            <a:off x="399138" y="6446719"/>
            <a:ext cx="1123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Do roku 2026 ORE w swoich zasobach będzie dysponował źródłami o mocy prawie 50 MWe</a:t>
            </a:r>
            <a:endParaRPr lang="pl-PL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0D3E28D-21C4-46E3-A64C-2A1F9DC3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277" y="1214120"/>
            <a:ext cx="2655886" cy="191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Prostokąt: zaokrąglone rogi po przekątnej 6">
            <a:extLst>
              <a:ext uri="{FF2B5EF4-FFF2-40B4-BE49-F238E27FC236}">
                <a16:creationId xmlns:a16="http://schemas.microsoft.com/office/drawing/2014/main" id="{B7896AF4-57B6-1354-151C-BD817004F707}"/>
              </a:ext>
            </a:extLst>
          </p:cNvPr>
          <p:cNvSpPr/>
          <p:nvPr/>
        </p:nvSpPr>
        <p:spPr>
          <a:xfrm>
            <a:off x="6181725" y="195972"/>
            <a:ext cx="6262952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PARAMETRY KLASTRA ENERGII</a:t>
            </a:r>
          </a:p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„OSTROWSKI RYNEK ENERGETYCZNY”</a:t>
            </a:r>
            <a:endParaRPr lang="pl-PL" sz="2300" b="1" dirty="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ABE8659-9498-412B-8250-BF02152D2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7"/>
          <a:stretch/>
        </p:blipFill>
        <p:spPr bwMode="auto">
          <a:xfrm rot="819036">
            <a:off x="9666998" y="1293204"/>
            <a:ext cx="2093148" cy="2495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3F92BE1-E25A-479F-91EF-67CAE62FAD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26865">
            <a:off x="7562107" y="2918578"/>
            <a:ext cx="3123354" cy="1757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 descr="Obraz zawierający niebo, zewnętrzne, statek, dzień&#10;&#10;Opis wygenerowany automatycznie">
            <a:extLst>
              <a:ext uri="{FF2B5EF4-FFF2-40B4-BE49-F238E27FC236}">
                <a16:creationId xmlns:a16="http://schemas.microsoft.com/office/drawing/2014/main" id="{056DB0FE-F1DB-060B-8510-5113745863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91" y="4540017"/>
            <a:ext cx="2940586" cy="181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E5B4659-A000-E51B-7121-4309188DB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17" name="Obiekt 16">
            <a:extLst>
              <a:ext uri="{FF2B5EF4-FFF2-40B4-BE49-F238E27FC236}">
                <a16:creationId xmlns:a16="http://schemas.microsoft.com/office/drawing/2014/main" id="{D16CAADA-7E4F-35A8-7BBE-2E6803889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6463080" imgH="3062520" progId="CorelDraw.Graphic.21">
                  <p:embed/>
                </p:oleObj>
              </mc:Choice>
              <mc:Fallback>
                <p:oleObj name="CorelDRAW" r:id="rId11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60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262005" imgH="2299483" progId="CorelDraw.Graphic.21">
                  <p:embed/>
                </p:oleObj>
              </mc:Choice>
              <mc:Fallback>
                <p:oleObj name="CorelDRAW" r:id="rId3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10" y="1273941"/>
          <a:ext cx="12185192" cy="5403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6836687" imgH="3032201" progId="CorelDraw.Graphic.21">
                  <p:embed/>
                </p:oleObj>
              </mc:Choice>
              <mc:Fallback>
                <p:oleObj name="CorelDRAW" r:id="rId5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10" y="1273941"/>
                        <a:ext cx="12185192" cy="5403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339840" y="195972"/>
            <a:ext cx="6104836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PRZYŁĄCZONE ŹRÓDŁA</a:t>
            </a:r>
            <a:endParaRPr lang="pl-PL" sz="23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A1AE4A1-D374-4819-AE23-A3D2614053C8}"/>
              </a:ext>
            </a:extLst>
          </p:cNvPr>
          <p:cNvSpPr txBox="1"/>
          <p:nvPr/>
        </p:nvSpPr>
        <p:spPr>
          <a:xfrm>
            <a:off x="463340" y="2217110"/>
            <a:ext cx="5196479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500" dirty="0">
                <a:ea typeface="Lato" panose="020F0502020204030203" pitchFamily="34" charset="0"/>
                <a:cs typeface="Lato" panose="020F0502020204030203" pitchFamily="34" charset="0"/>
              </a:rPr>
              <a:t>Centralnym źródłem ciepła i energii wytworzonej oraz dostarczanej do mieszkańców Ostrowa Wielkopolskiego z Ostrowskiego Zakładu Ciepłowniczego jest Elektrociepłownia przy ul. Grunwaldzkiej</a:t>
            </a:r>
          </a:p>
          <a:p>
            <a:pPr algn="just"/>
            <a:r>
              <a:rPr lang="pl-PL" sz="1500" b="0" i="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w której pracują m.in.: </a:t>
            </a:r>
          </a:p>
          <a:p>
            <a:pPr algn="just"/>
            <a:endParaRPr lang="pl-PL" sz="1500" dirty="0">
              <a:solidFill>
                <a:srgbClr val="0000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b="0" i="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Kogeneracja gazowa z turbiną </a:t>
            </a:r>
            <a:r>
              <a:rPr lang="pl-PL" sz="1500" b="0" i="0" dirty="0" err="1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Centrax</a:t>
            </a:r>
            <a:r>
              <a:rPr lang="pl-PL" sz="1500" b="0" i="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KB7 o mocy elektrycznej 5,5 </a:t>
            </a:r>
            <a:r>
              <a:rPr lang="pl-PL" sz="1500" dirty="0" err="1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lang="pl-PL" sz="1500" b="0" i="0" dirty="0" err="1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We</a:t>
            </a:r>
            <a:r>
              <a:rPr lang="pl-PL" sz="1500" b="0" i="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z kotłem </a:t>
            </a:r>
            <a:r>
              <a:rPr lang="pl-PL" sz="1500" dirty="0" err="1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pl-PL" sz="1500" b="0" i="0" dirty="0" err="1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dzysknicowym</a:t>
            </a:r>
            <a:r>
              <a:rPr lang="pl-PL" sz="1500" b="0" i="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o mocy cieplnej 11,6 </a:t>
            </a:r>
            <a:r>
              <a:rPr lang="pl-PL" sz="1500" b="0" i="0" dirty="0" err="1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MWt</a:t>
            </a:r>
            <a:r>
              <a:rPr lang="pl-PL" sz="1500" b="0" i="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Kogeneracja </a:t>
            </a:r>
            <a:r>
              <a:rPr lang="pl-PL" sz="1500" dirty="0" err="1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biomasowa</a:t>
            </a:r>
            <a:r>
              <a:rPr lang="pl-PL" sz="15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 ORC o mocy elektrycznej 1,8 </a:t>
            </a:r>
            <a:r>
              <a:rPr lang="pl-PL" sz="1500" dirty="0" err="1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MWe</a:t>
            </a:r>
            <a:r>
              <a:rPr lang="pl-PL" sz="15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           i mocy cieplnej 9 </a:t>
            </a:r>
            <a:r>
              <a:rPr lang="pl-PL" sz="1500" dirty="0" err="1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MWt</a:t>
            </a:r>
            <a:r>
              <a:rPr lang="pl-PL" sz="15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dirty="0">
              <a:solidFill>
                <a:srgbClr val="0000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>
                <a:ea typeface="Lato" panose="020F0502020204030203" pitchFamily="34" charset="0"/>
                <a:cs typeface="Lato" panose="020F0502020204030203" pitchFamily="34" charset="0"/>
              </a:rPr>
              <a:t>W budowie - silniki gazowe 6,72 </a:t>
            </a:r>
            <a:r>
              <a:rPr lang="pl-PL" sz="1500" dirty="0" err="1">
                <a:ea typeface="Lato" panose="020F0502020204030203" pitchFamily="34" charset="0"/>
                <a:cs typeface="Lato" panose="020F0502020204030203" pitchFamily="34" charset="0"/>
              </a:rPr>
              <a:t>MWe</a:t>
            </a:r>
            <a:r>
              <a:rPr lang="pl-PL" sz="1500" dirty="0">
                <a:ea typeface="Lato" panose="020F0502020204030203" pitchFamily="34" charset="0"/>
                <a:cs typeface="Lato" panose="020F0502020204030203" pitchFamily="34" charset="0"/>
              </a:rPr>
              <a:t> i 6,4 </a:t>
            </a:r>
            <a:r>
              <a:rPr lang="pl-PL" sz="1500" dirty="0" err="1">
                <a:ea typeface="Lato" panose="020F0502020204030203" pitchFamily="34" charset="0"/>
                <a:cs typeface="Lato" panose="020F0502020204030203" pitchFamily="34" charset="0"/>
              </a:rPr>
              <a:t>MWt</a:t>
            </a:r>
            <a:r>
              <a:rPr lang="pl-PL" sz="1500" dirty="0"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/>
            <a:endParaRPr lang="pl-PL" sz="1600" dirty="0">
              <a:solidFill>
                <a:srgbClr val="0000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F47758-2DBF-4A4F-BD87-3F36899E7442}"/>
              </a:ext>
            </a:extLst>
          </p:cNvPr>
          <p:cNvSpPr txBox="1"/>
          <p:nvPr/>
        </p:nvSpPr>
        <p:spPr>
          <a:xfrm>
            <a:off x="6064077" y="1559477"/>
            <a:ext cx="46782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ea typeface="Lato" panose="020F0502020204030203" pitchFamily="34" charset="0"/>
                <a:cs typeface="Lato" panose="020F0502020204030203" pitchFamily="34" charset="0"/>
              </a:rPr>
              <a:t>Elektrociepłownia „Ostrów” </a:t>
            </a:r>
          </a:p>
        </p:txBody>
      </p:sp>
      <p:pic>
        <p:nvPicPr>
          <p:cNvPr id="3" name="Obraz 2" descr="Obraz zawierający niebo, zewnętrzne, statek, dzień&#10;&#10;Opis wygenerowany automatycznie">
            <a:extLst>
              <a:ext uri="{FF2B5EF4-FFF2-40B4-BE49-F238E27FC236}">
                <a16:creationId xmlns:a16="http://schemas.microsoft.com/office/drawing/2014/main" id="{9F29380B-F66E-0AEC-3215-80714B329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77" y="2217110"/>
            <a:ext cx="5478068" cy="30814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9F33306-7FC4-67A1-487E-3D3E051C8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0D1E9D94-8AB3-12FD-AA5C-AFAFFB603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652261"/>
              </p:ext>
            </p:extLst>
          </p:nvPr>
        </p:nvGraphicFramePr>
        <p:xfrm>
          <a:off x="10099238" y="5802707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6463080" imgH="3062520" progId="CorelDraw.Graphic.21">
                  <p:embed/>
                </p:oleObj>
              </mc:Choice>
              <mc:Fallback>
                <p:oleObj name="CorelDRAW" r:id="rId9" imgW="6463080" imgH="3062520" progId="CorelDraw.Graphic.21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95A37C1A-6B19-4649-99DB-4CC3EA581B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99238" y="5802707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668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62005" imgH="2299483" progId="CorelDraw.Graphic.21">
                  <p:embed/>
                </p:oleObj>
              </mc:Choice>
              <mc:Fallback>
                <p:oleObj name="CorelDRAW" r:id="rId2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92" y="1420361"/>
          <a:ext cx="11882153" cy="5465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836687" imgH="3032201" progId="CorelDraw.Graphic.21">
                  <p:embed/>
                </p:oleObj>
              </mc:Choice>
              <mc:Fallback>
                <p:oleObj name="CorelDRAW" r:id="rId4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392" y="1420361"/>
                        <a:ext cx="11882153" cy="5465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379371" y="195972"/>
            <a:ext cx="6065305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Franklin Gothic Medium" panose="020B0603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DOTYCHCZASOWE DZIAŁANIA</a:t>
            </a:r>
            <a:endParaRPr lang="pl-PL" sz="2300" dirty="0">
              <a:latin typeface="Franklin Gothic Medium" panose="020B06030201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4D09787-1C8E-4C73-967A-2880ADBC1962}"/>
              </a:ext>
            </a:extLst>
          </p:cNvPr>
          <p:cNvSpPr txBox="1"/>
          <p:nvPr/>
        </p:nvSpPr>
        <p:spPr>
          <a:xfrm>
            <a:off x="508540" y="1616472"/>
            <a:ext cx="57897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ea typeface="Lato" panose="020F0502020204030203" pitchFamily="34" charset="0"/>
                <a:cs typeface="Lato" panose="020F0502020204030203" pitchFamily="34" charset="0"/>
              </a:rPr>
              <a:t>W 2018 roku w Ostrowie Wielkopolskim rozpoczęła się era </a:t>
            </a:r>
            <a:r>
              <a:rPr lang="pl-PL" sz="1400" dirty="0" err="1">
                <a:ea typeface="Lato" panose="020F0502020204030203" pitchFamily="34" charset="0"/>
                <a:cs typeface="Lato" panose="020F0502020204030203" pitchFamily="34" charset="0"/>
              </a:rPr>
              <a:t>elektromobilności</a:t>
            </a:r>
            <a:r>
              <a:rPr lang="pl-PL" sz="1400" dirty="0">
                <a:ea typeface="Lato" panose="020F0502020204030203" pitchFamily="34" charset="0"/>
                <a:cs typeface="Lato" panose="020F0502020204030203" pitchFamily="34" charset="0"/>
              </a:rPr>
              <a:t>. Spółka MZK S.A. pozyskała dotację i zakupiła 10 nowoczesnych zeroemisyjnych autobusów elektrycznych. Dzięki współpracy w ramach holdingu miejskiego ostrowskie autobusy elektryczne zasilane są „zieloną energią” z Ostrowskiego Zakładu Ciepłowniczego. Jest to pionierskie rozwiązanie w skali całego kraju. Elementem projektu była również budowa Centrum Przesiadkowego, warto zaznaczyć, że na terenie centrum znajdują się 2 stacje ładowania pojazdów elektrycznych przeznaczone dla mieszkańców Miasta.  </a:t>
            </a:r>
          </a:p>
          <a:p>
            <a:pPr algn="just"/>
            <a:endParaRPr lang="pl-PL" sz="14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1E34A44-CF78-4022-8E16-41913E8EF662}"/>
              </a:ext>
            </a:extLst>
          </p:cNvPr>
          <p:cNvSpPr txBox="1"/>
          <p:nvPr/>
        </p:nvSpPr>
        <p:spPr>
          <a:xfrm>
            <a:off x="6298251" y="1616472"/>
            <a:ext cx="31802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ea typeface="Lato" panose="020F0502020204030203" pitchFamily="34" charset="0"/>
                <a:cs typeface="Lato" panose="020F0502020204030203" pitchFamily="34" charset="0"/>
              </a:rPr>
              <a:t>Era </a:t>
            </a:r>
            <a:r>
              <a:rPr lang="pl-PL" sz="2200" b="1" dirty="0" err="1">
                <a:ea typeface="Lato" panose="020F0502020204030203" pitchFamily="34" charset="0"/>
                <a:cs typeface="Lato" panose="020F0502020204030203" pitchFamily="34" charset="0"/>
              </a:rPr>
              <a:t>elektromobilności</a:t>
            </a:r>
            <a:endParaRPr lang="pl-PL" sz="22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157" name="Picture 13" descr="Nowe autobusy na zielonych tablicach wyjadą na ostrowskie ulice - Twój  Ostrów">
            <a:extLst>
              <a:ext uri="{FF2B5EF4-FFF2-40B4-BE49-F238E27FC236}">
                <a16:creationId xmlns:a16="http://schemas.microsoft.com/office/drawing/2014/main" id="{3EC50E5B-09AC-4B46-888F-09A46C61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69" y="2316145"/>
            <a:ext cx="5298823" cy="424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niebo, zewnętrzne, brzeg, dok&#10;&#10;Opis wygenerowany automatycznie">
            <a:extLst>
              <a:ext uri="{FF2B5EF4-FFF2-40B4-BE49-F238E27FC236}">
                <a16:creationId xmlns:a16="http://schemas.microsoft.com/office/drawing/2014/main" id="{F82EADA0-977E-4A19-833B-3AE8A6A51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1" y="3924796"/>
            <a:ext cx="5708590" cy="263228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12B15B9-AF16-B73D-06D6-2144350D5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61A7C015-791E-A05A-FBA6-0138B40AFF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6463080" imgH="3062520" progId="CorelDraw.Graphic.21">
                  <p:embed/>
                </p:oleObj>
              </mc:Choice>
              <mc:Fallback>
                <p:oleObj name="CorelDRAW" r:id="rId9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rostokąt: zaokrąglone rogi po przekątnej 6">
            <a:extLst>
              <a:ext uri="{FF2B5EF4-FFF2-40B4-BE49-F238E27FC236}">
                <a16:creationId xmlns:a16="http://schemas.microsoft.com/office/drawing/2014/main" id="{6DEAEEFA-1C7D-2ADE-CBC9-6A06DBA66B8A}"/>
              </a:ext>
            </a:extLst>
          </p:cNvPr>
          <p:cNvSpPr/>
          <p:nvPr/>
        </p:nvSpPr>
        <p:spPr>
          <a:xfrm>
            <a:off x="6181725" y="195972"/>
            <a:ext cx="6262952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DOTYCHCZASOWE DZIAŁANIA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278684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262005" imgH="2299483" progId="CorelDraw.Graphic.21">
                  <p:embed/>
                </p:oleObj>
              </mc:Choice>
              <mc:Fallback>
                <p:oleObj name="CorelDRAW" r:id="rId3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978203"/>
              </p:ext>
            </p:extLst>
          </p:nvPr>
        </p:nvGraphicFramePr>
        <p:xfrm>
          <a:off x="0" y="1179305"/>
          <a:ext cx="12185190" cy="540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6836687" imgH="3032201" progId="CorelDraw.Graphic.21">
                  <p:embed/>
                </p:oleObj>
              </mc:Choice>
              <mc:Fallback>
                <p:oleObj name="CorelDRAW" r:id="rId5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179305"/>
                        <a:ext cx="12185190" cy="540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338455" y="195972"/>
            <a:ext cx="6106222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LOKALNE PROJEKTY ENERGETYCZNE</a:t>
            </a:r>
            <a:endParaRPr lang="pl-PL" sz="2300" b="1" dirty="0"/>
          </a:p>
        </p:txBody>
      </p:sp>
      <p:sp>
        <p:nvSpPr>
          <p:cNvPr id="12" name="Schemat blokowy: łącznik 11">
            <a:extLst>
              <a:ext uri="{FF2B5EF4-FFF2-40B4-BE49-F238E27FC236}">
                <a16:creationId xmlns:a16="http://schemas.microsoft.com/office/drawing/2014/main" id="{E1336572-D152-414E-AB5A-2E4A5FA12063}"/>
              </a:ext>
            </a:extLst>
          </p:cNvPr>
          <p:cNvSpPr/>
          <p:nvPr/>
        </p:nvSpPr>
        <p:spPr>
          <a:xfrm>
            <a:off x="491018" y="1482896"/>
            <a:ext cx="256166" cy="245250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chemat blokowy: łącznik 14">
            <a:extLst>
              <a:ext uri="{FF2B5EF4-FFF2-40B4-BE49-F238E27FC236}">
                <a16:creationId xmlns:a16="http://schemas.microsoft.com/office/drawing/2014/main" id="{47CB6104-7C31-4012-AF24-F723FD3CDEEB}"/>
              </a:ext>
            </a:extLst>
          </p:cNvPr>
          <p:cNvSpPr/>
          <p:nvPr/>
        </p:nvSpPr>
        <p:spPr>
          <a:xfrm>
            <a:off x="491018" y="1857862"/>
            <a:ext cx="256167" cy="24525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chemat blokowy: łącznik 15">
            <a:extLst>
              <a:ext uri="{FF2B5EF4-FFF2-40B4-BE49-F238E27FC236}">
                <a16:creationId xmlns:a16="http://schemas.microsoft.com/office/drawing/2014/main" id="{DDA06EF4-0DAE-4633-B4DE-369251417890}"/>
              </a:ext>
            </a:extLst>
          </p:cNvPr>
          <p:cNvSpPr/>
          <p:nvPr/>
        </p:nvSpPr>
        <p:spPr>
          <a:xfrm>
            <a:off x="491020" y="2232828"/>
            <a:ext cx="256167" cy="25287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chemat blokowy: łącznik 16">
            <a:extLst>
              <a:ext uri="{FF2B5EF4-FFF2-40B4-BE49-F238E27FC236}">
                <a16:creationId xmlns:a16="http://schemas.microsoft.com/office/drawing/2014/main" id="{F522F29D-424A-4869-893F-33D07417DC9A}"/>
              </a:ext>
            </a:extLst>
          </p:cNvPr>
          <p:cNvSpPr/>
          <p:nvPr/>
        </p:nvSpPr>
        <p:spPr>
          <a:xfrm>
            <a:off x="516213" y="2633180"/>
            <a:ext cx="205775" cy="215073"/>
          </a:xfrm>
          <a:prstGeom prst="flowChartConnector">
            <a:avLst/>
          </a:prstGeom>
          <a:solidFill>
            <a:schemeClr val="accent2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725A4B6-7A14-4390-A8CD-2A7F79869B15}"/>
              </a:ext>
            </a:extLst>
          </p:cNvPr>
          <p:cNvSpPr txBox="1"/>
          <p:nvPr/>
        </p:nvSpPr>
        <p:spPr>
          <a:xfrm>
            <a:off x="789528" y="1350366"/>
            <a:ext cx="2617255" cy="157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/>
              <a:t>- Sieci OZC S.A.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- Sieci CRK Energia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- Planowane </a:t>
            </a:r>
            <a:r>
              <a:rPr lang="pl-PL" sz="1600" dirty="0" err="1"/>
              <a:t>mikrosieci</a:t>
            </a:r>
            <a:endParaRPr lang="pl-PL" sz="1600" dirty="0"/>
          </a:p>
          <a:p>
            <a:pPr>
              <a:lnSpc>
                <a:spcPct val="150000"/>
              </a:lnSpc>
            </a:pPr>
            <a:r>
              <a:rPr lang="pl-PL" sz="1600" dirty="0"/>
              <a:t>- Zakończenie prac 10.2022 r</a:t>
            </a:r>
            <a:r>
              <a:rPr lang="pl-PL" dirty="0"/>
              <a:t>.</a:t>
            </a:r>
          </a:p>
        </p:txBody>
      </p:sp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063A6A5A-8BD3-6DA4-F365-E95A3B2A7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16" y="1482896"/>
            <a:ext cx="6984652" cy="4989543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FD68236-A991-D6CA-B0DD-A38D80F156E0}"/>
              </a:ext>
            </a:extLst>
          </p:cNvPr>
          <p:cNvSpPr txBox="1"/>
          <p:nvPr/>
        </p:nvSpPr>
        <p:spPr>
          <a:xfrm>
            <a:off x="805483" y="4697737"/>
            <a:ext cx="367799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Ilość odbiorców 2022: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Przedsiębiorcy i instytucje lokalne – 23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Gospodarstwa domowe – 163</a:t>
            </a:r>
          </a:p>
          <a:p>
            <a:pPr marL="285750" indent="-285750">
              <a:buFontTx/>
              <a:buChar char="-"/>
            </a:pPr>
            <a:endParaRPr lang="pl-PL" sz="1600" dirty="0"/>
          </a:p>
          <a:p>
            <a:r>
              <a:rPr lang="pl-PL" sz="1600" dirty="0"/>
              <a:t>Planowana ilość odbiorców 2024: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Przedsiębiorcy i instytucje lokalne – 32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Gospodarstwa domowe – 344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674D03F-1F8C-1CA7-2272-CE96C38B1F65}"/>
              </a:ext>
            </a:extLst>
          </p:cNvPr>
          <p:cNvSpPr txBox="1"/>
          <p:nvPr/>
        </p:nvSpPr>
        <p:spPr>
          <a:xfrm>
            <a:off x="805483" y="3429000"/>
            <a:ext cx="1643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Długość sieci: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2022 – 30 km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2024 – 33 km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63C97FBE-203C-5690-355F-BE252979D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21" name="Obiekt 20">
            <a:extLst>
              <a:ext uri="{FF2B5EF4-FFF2-40B4-BE49-F238E27FC236}">
                <a16:creationId xmlns:a16="http://schemas.microsoft.com/office/drawing/2014/main" id="{2A3FF19F-E290-11AB-3552-DAC2272706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663271"/>
              </p:ext>
            </p:extLst>
          </p:nvPr>
        </p:nvGraphicFramePr>
        <p:xfrm>
          <a:off x="10099238" y="5802707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6463080" imgH="3062520" progId="CorelDraw.Graphic.21">
                  <p:embed/>
                </p:oleObj>
              </mc:Choice>
              <mc:Fallback>
                <p:oleObj name="CorelDRAW" r:id="rId9" imgW="6463080" imgH="3062520" progId="CorelDraw.Graphic.21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0D1E9D94-8AB3-12FD-AA5C-AFAFFB603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99238" y="5802707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77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BE20A8FC-F2AA-4517-AAE6-0855354F0C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10" y="1258334"/>
          <a:ext cx="12185190" cy="540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836687" imgH="3032201" progId="CorelDraw.Graphic.21">
                  <p:embed/>
                </p:oleObj>
              </mc:Choice>
              <mc:Fallback>
                <p:oleObj name="CorelDRAW" r:id="rId2" imgW="6836687" imgH="3032201" progId="CorelDraw.Graphic.21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BE20A8FC-F2AA-4517-AAE6-0855354F0C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10" y="1258334"/>
                        <a:ext cx="12185190" cy="540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262005" imgH="2299483" progId="CorelDraw.Graphic.21">
                  <p:embed/>
                </p:oleObj>
              </mc:Choice>
              <mc:Fallback>
                <p:oleObj name="CorelDRAW" r:id="rId4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296891" y="195972"/>
            <a:ext cx="6147786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Franklin Gothic Medium" panose="020B0603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DOTYCHCZASOWE DZIAŁANIA</a:t>
            </a:r>
            <a:endParaRPr lang="pl-PL" sz="2300" dirty="0">
              <a:latin typeface="Franklin Gothic Medium" panose="020B06030201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8709C78-0448-41D0-8699-84EF647EBB8D}"/>
              </a:ext>
            </a:extLst>
          </p:cNvPr>
          <p:cNvSpPr txBox="1"/>
          <p:nvPr/>
        </p:nvSpPr>
        <p:spPr>
          <a:xfrm>
            <a:off x="637615" y="1941564"/>
            <a:ext cx="59417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ea typeface="Open Sans" panose="020B0606030504020204" pitchFamily="34" charset="0"/>
                <a:cs typeface="Open Sans" panose="020B0606030504020204" pitchFamily="34" charset="0"/>
              </a:rPr>
              <a:t>W lutym 2011 roku rozpoczęto eksploatację układu kogeneracyjnego w Oczyszczalni ścieków w podostrowskim Rąbczynie do wytwarzania energii elektrycznej i cieplnej. Układ produkuje rocznie ok. 1 700 – 1 800 MWh energii elektrycznej, co stanowi ok. 75% zapotrzebowania oczyszczalni, ponieważ rocznie wynosi ono ok. od 2 300 do  2 500 MWh. </a:t>
            </a:r>
          </a:p>
          <a:p>
            <a:pPr algn="just"/>
            <a:endParaRPr lang="pl-PL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77AD4AE-2275-4BA9-B96F-0E72E71CDC04}"/>
              </a:ext>
            </a:extLst>
          </p:cNvPr>
          <p:cNvSpPr txBox="1"/>
          <p:nvPr/>
        </p:nvSpPr>
        <p:spPr>
          <a:xfrm>
            <a:off x="637615" y="1363633"/>
            <a:ext cx="4248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Samowystarczalność Spółek</a:t>
            </a:r>
          </a:p>
        </p:txBody>
      </p:sp>
      <p:pic>
        <p:nvPicPr>
          <p:cNvPr id="8207" name="Picture 15">
            <a:extLst>
              <a:ext uri="{FF2B5EF4-FFF2-40B4-BE49-F238E27FC236}">
                <a16:creationId xmlns:a16="http://schemas.microsoft.com/office/drawing/2014/main" id="{15D34AFD-C24C-46FA-9BA2-827606558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72" y="1426389"/>
            <a:ext cx="3782148" cy="24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 descr="Obraz zawierający wewnątrz, budynek, magazyn&#10;&#10;Opis wygenerowany automatycznie">
            <a:extLst>
              <a:ext uri="{FF2B5EF4-FFF2-40B4-BE49-F238E27FC236}">
                <a16:creationId xmlns:a16="http://schemas.microsoft.com/office/drawing/2014/main" id="{C80EE405-47C9-4821-E3AF-AA54A8744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72" y="3971768"/>
            <a:ext cx="3782148" cy="2442413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724F1B6-7CF8-C9D3-DB71-B1F174A1FC3F}"/>
              </a:ext>
            </a:extLst>
          </p:cNvPr>
          <p:cNvSpPr txBox="1"/>
          <p:nvPr/>
        </p:nvSpPr>
        <p:spPr>
          <a:xfrm>
            <a:off x="637615" y="3909318"/>
            <a:ext cx="620313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b="1" i="0" dirty="0">
                <a:effectLst/>
              </a:rPr>
              <a:t>Suszarnia osadów ściekowych </a:t>
            </a:r>
          </a:p>
          <a:p>
            <a:pPr algn="just"/>
            <a:endParaRPr lang="pl-PL" sz="1400" b="1" dirty="0"/>
          </a:p>
          <a:p>
            <a:pPr algn="just"/>
            <a:r>
              <a:rPr lang="pl-PL" sz="1400" b="0" i="0" dirty="0">
                <a:effectLst/>
              </a:rPr>
              <a:t>Zakres przedsięwzięcia obejmuje instalację suszenia osadów składającą się z suszarek niskotemperaturowych opartych na pompach ciepła – łącznie dwóch linii technologicznych o wydajności ok. 31 ton osadu odwodnionego dziennie i ilości odparowywanej wody na poziomie minimum 24 ton dziennie. Jej zaletą jest o połowę niższe zapotrzebowanie na energię a także brak odorów, wynikająca z obiegu zamkniętego, w jakim krąży powietrze suszące.</a:t>
            </a:r>
          </a:p>
          <a:p>
            <a:pPr algn="just"/>
            <a:endParaRPr lang="pl-PL" sz="14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pl-PL" sz="1400" dirty="0">
                <a:ea typeface="Lato" panose="020F0502020204030203" pitchFamily="34" charset="0"/>
                <a:cs typeface="Lato" panose="020F0502020204030203" pitchFamily="34" charset="0"/>
              </a:rPr>
              <a:t>Na potrzeby instalacji suszarni osadów zaprojektowana została instalacja fotowoltaiczna o mocy 550 </a:t>
            </a:r>
            <a:r>
              <a:rPr lang="pl-PL" sz="1400" dirty="0" err="1">
                <a:ea typeface="Lato" panose="020F0502020204030203" pitchFamily="34" charset="0"/>
                <a:cs typeface="Lato" panose="020F0502020204030203" pitchFamily="34" charset="0"/>
              </a:rPr>
              <a:t>kWp</a:t>
            </a:r>
            <a:r>
              <a:rPr lang="pl-PL" sz="1400" dirty="0"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ECE4B29-706F-253D-AE20-7A11E435A4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7B0BB693-4B2E-95D5-5C47-97236EAA3F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6463080" imgH="3062520" progId="CorelDraw.Graphic.21">
                  <p:embed/>
                </p:oleObj>
              </mc:Choice>
              <mc:Fallback>
                <p:oleObj name="CorelDRAW" r:id="rId9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rostokąt: zaokrąglone rogi po przekątnej 6">
            <a:extLst>
              <a:ext uri="{FF2B5EF4-FFF2-40B4-BE49-F238E27FC236}">
                <a16:creationId xmlns:a16="http://schemas.microsoft.com/office/drawing/2014/main" id="{C9955D41-00C2-A252-1C81-07FAD59321EB}"/>
              </a:ext>
            </a:extLst>
          </p:cNvPr>
          <p:cNvSpPr/>
          <p:nvPr/>
        </p:nvSpPr>
        <p:spPr>
          <a:xfrm>
            <a:off x="6181725" y="195972"/>
            <a:ext cx="6262952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DOTYCHCZASOWE DZIAŁANIA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3277417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62005" imgH="2299483" progId="CorelDraw.Graphic.21">
                  <p:embed/>
                </p:oleObj>
              </mc:Choice>
              <mc:Fallback>
                <p:oleObj name="CorelDRAW" r:id="rId2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10" y="1307655"/>
          <a:ext cx="12185190" cy="540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836687" imgH="3032201" progId="CorelDraw.Graphic.21">
                  <p:embed/>
                </p:oleObj>
              </mc:Choice>
              <mc:Fallback>
                <p:oleObj name="CorelDRAW" r:id="rId4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0" y="1307655"/>
                        <a:ext cx="12185190" cy="540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305383" y="195972"/>
            <a:ext cx="6139293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ea typeface="Lato" panose="020F0502020204030203" pitchFamily="34" charset="0"/>
                <a:cs typeface="Lato" panose="020F0502020204030203" pitchFamily="34" charset="0"/>
              </a:rPr>
              <a:t>PLANOWANE PROJEKTY</a:t>
            </a:r>
            <a:endParaRPr lang="pl-PL" sz="2300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9C94694-EBF2-45C3-B57B-697089F44D3B}"/>
              </a:ext>
            </a:extLst>
          </p:cNvPr>
          <p:cNvSpPr txBox="1"/>
          <p:nvPr/>
        </p:nvSpPr>
        <p:spPr>
          <a:xfrm>
            <a:off x="450961" y="1419798"/>
            <a:ext cx="110466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>
                <a:ea typeface="Lato" panose="020F0502020204030203" pitchFamily="34" charset="0"/>
                <a:cs typeface="Lato" panose="020F0502020204030203" pitchFamily="34" charset="0"/>
              </a:rPr>
              <a:t>Założenia projektowe dla elektrociepłowni na paliwa alternatywne i biomasę </a:t>
            </a:r>
          </a:p>
        </p:txBody>
      </p:sp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EAD2C79C-F490-49AC-BED3-1B735791BC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6741" y="2289069"/>
          <a:ext cx="7882959" cy="4022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8743901" imgH="9334991" progId="CorelDraw.Graphic.21">
                  <p:embed/>
                </p:oleObj>
              </mc:Choice>
              <mc:Fallback>
                <p:oleObj name="CorelDRAW" r:id="rId6" imgW="18743901" imgH="9334991" progId="CorelDraw.Graphic.21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EAD2C79C-F490-49AC-BED3-1B735791BC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6741" y="2289069"/>
                        <a:ext cx="7882959" cy="4022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E8FDDCD7-BF25-4C02-B78F-017927B7DD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5388" y="3269090"/>
          <a:ext cx="965440" cy="96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510292" imgH="607056" progId="CorelDraw.Graphic.21">
                  <p:embed/>
                </p:oleObj>
              </mc:Choice>
              <mc:Fallback>
                <p:oleObj name="CorelDRAW" r:id="rId8" imgW="510292" imgH="607056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E8FDDCD7-BF25-4C02-B78F-017927B7DD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05388" y="3269090"/>
                        <a:ext cx="965440" cy="96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FF1B224C-9CAD-4148-B07C-CC4B1CDF8C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0377" y="2507399"/>
          <a:ext cx="755462" cy="1293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993388" imgH="1701975" progId="CorelDraw.Graphic.21">
                  <p:embed/>
                </p:oleObj>
              </mc:Choice>
              <mc:Fallback>
                <p:oleObj name="CorelDRAW" r:id="rId10" imgW="993388" imgH="1701975" progId="CorelDraw.Graphic.21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FF1B224C-9CAD-4148-B07C-CC4B1CDF8C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10377" y="2507399"/>
                        <a:ext cx="755462" cy="1293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4523CA86-0B8A-4A76-AA17-6DD93C92FE1A}"/>
              </a:ext>
            </a:extLst>
          </p:cNvPr>
          <p:cNvSpPr txBox="1">
            <a:spLocks/>
          </p:cNvSpPr>
          <p:nvPr/>
        </p:nvSpPr>
        <p:spPr>
          <a:xfrm>
            <a:off x="8494254" y="2289069"/>
            <a:ext cx="3697746" cy="3602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Lokalizacja – strefa przemysłowa; 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Przepustowość instalacji - 22 000 Mg/rok;                      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Moc elektryczna 1,7 </a:t>
            </a:r>
            <a:r>
              <a:rPr lang="pl-PL" sz="1400" dirty="0" err="1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MWe</a:t>
            </a:r>
            <a:r>
              <a:rPr lang="pl-PL" sz="14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;</a:t>
            </a:r>
            <a:r>
              <a:rPr lang="pl-PL" sz="140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Moc cieplna 6,3 </a:t>
            </a:r>
            <a:r>
              <a:rPr lang="pl-PL" sz="1400" dirty="0" err="1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MWt</a:t>
            </a:r>
            <a:r>
              <a:rPr lang="pl-PL" sz="14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Technologia: piec rusztowy;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Najlepsze Dostępne Techniki tzw. BAT;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Zagospodarowanie frakcji energetycznej odpadów komunalnych z RZZO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Ciepło do Ostrowskiego Systemu Ciepłowniczego (OSC);</a:t>
            </a:r>
          </a:p>
          <a:p>
            <a:pPr marL="285750" indent="-285750" algn="l">
              <a:lnSpc>
                <a:spcPct val="100000"/>
              </a:lnSpc>
              <a:spcAft>
                <a:spcPts val="365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Energia do Ostrowskiego Rynku Energetycznego (ORE).</a:t>
            </a:r>
          </a:p>
          <a:p>
            <a:pPr algn="l">
              <a:lnSpc>
                <a:spcPct val="100000"/>
              </a:lnSpc>
              <a:spcAft>
                <a:spcPts val="365"/>
              </a:spcAft>
            </a:pPr>
            <a:endParaRPr lang="pl-PL" sz="14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  <a:spcAft>
                <a:spcPts val="365"/>
              </a:spcAft>
            </a:pPr>
            <a:endParaRPr lang="pl-PL" sz="1400" b="1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DD07123-7BC3-F995-C679-952615B8FE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21794F15-5545-61AA-FC9C-86B174ED2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6463080" imgH="3062520" progId="CorelDraw.Graphic.21">
                  <p:embed/>
                </p:oleObj>
              </mc:Choice>
              <mc:Fallback>
                <p:oleObj name="CorelDRAW" r:id="rId13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82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61EF65E-3DF6-45BF-8260-969146AE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525086" cy="142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62005" imgH="2299483" progId="CorelDraw.Graphic.21">
                  <p:embed/>
                </p:oleObj>
              </mc:Choice>
              <mc:Fallback>
                <p:oleObj name="CorelDRAW" r:id="rId2" imgW="4262005" imgH="2299483" progId="CorelDraw.Graphic.2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061EF65E-3DF6-45BF-8260-969146AE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525086" cy="142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AAEEDC36-677A-410F-A2FE-6A94174869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495015"/>
              </p:ext>
            </p:extLst>
          </p:nvPr>
        </p:nvGraphicFramePr>
        <p:xfrm>
          <a:off x="410751" y="1316097"/>
          <a:ext cx="11483846" cy="5303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836687" imgH="3032201" progId="CorelDraw.Graphic.21">
                  <p:embed/>
                </p:oleObj>
              </mc:Choice>
              <mc:Fallback>
                <p:oleObj name="CorelDRAW" r:id="rId4" imgW="6836687" imgH="3032201" progId="CorelDraw.Graphic.21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AAEEDC36-677A-410F-A2FE-6A94174869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0751" y="1316097"/>
                        <a:ext cx="11483846" cy="5303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36C4B3A9-612E-4AD6-B573-32A7BCC284E9}"/>
              </a:ext>
            </a:extLst>
          </p:cNvPr>
          <p:cNvSpPr/>
          <p:nvPr/>
        </p:nvSpPr>
        <p:spPr>
          <a:xfrm>
            <a:off x="6328063" y="195972"/>
            <a:ext cx="6116613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Franklin Gothic Medium" panose="020B0603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PLANOWANE PROJEKTY</a:t>
            </a:r>
            <a:endParaRPr lang="pl-PL" sz="2300" dirty="0">
              <a:latin typeface="Franklin Gothic Medium" panose="020B0603020102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A3D7127-6561-4033-A45A-2A3E78A2FC58}"/>
              </a:ext>
            </a:extLst>
          </p:cNvPr>
          <p:cNvSpPr txBox="1"/>
          <p:nvPr/>
        </p:nvSpPr>
        <p:spPr>
          <a:xfrm>
            <a:off x="972676" y="1859339"/>
            <a:ext cx="1024664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/>
            <a:r>
              <a:rPr lang="pl-PL" sz="2000" dirty="0"/>
              <a:t>	Ostrów Wielkopolski w ramach innowacyjnego, wielowymiarowego i długofalowego projektu </a:t>
            </a:r>
            <a:r>
              <a:rPr lang="pl-PL" sz="2000" b="1" dirty="0"/>
              <a:t>Ostrowskiego Rynku Energetycznego </a:t>
            </a:r>
            <a:r>
              <a:rPr lang="pl-PL" sz="2000" dirty="0"/>
              <a:t>planuje:</a:t>
            </a:r>
          </a:p>
          <a:p>
            <a:pPr marL="342900" lvl="0" indent="-342900" algn="just"/>
            <a:endParaRPr lang="pl-PL" sz="2000" dirty="0"/>
          </a:p>
          <a:p>
            <a:pPr marL="800100" lvl="1" indent="-342900" algn="just">
              <a:buFontTx/>
              <a:buChar char="-"/>
            </a:pPr>
            <a:r>
              <a:rPr lang="pl-PL" sz="2000" dirty="0"/>
              <a:t>włączenie technologii wodorowych do lokalnego rynku energetycznego - kolejny etap dekarbonizacji miasta i dywersyfikacji źródeł energii. </a:t>
            </a:r>
          </a:p>
          <a:p>
            <a:pPr marL="342900" lvl="0" indent="-342900" algn="just">
              <a:buFontTx/>
              <a:buChar char="-"/>
            </a:pPr>
            <a:endParaRPr lang="pl-PL" sz="2000" dirty="0"/>
          </a:p>
          <a:p>
            <a:pPr marL="0" lvl="0" indent="0" algn="just"/>
            <a:endParaRPr lang="pl-PL" sz="2000" dirty="0"/>
          </a:p>
          <a:p>
            <a:pPr marL="0" lvl="0" indent="0" algn="just"/>
            <a:r>
              <a:rPr lang="pl-PL" sz="2000" dirty="0"/>
              <a:t>Długofalowym celem jest bilansowanie energii na lokalnym rynku oraz samowystarczalność energetyczna Ostrowa Wielkopolskiego.</a:t>
            </a:r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880700A-4F58-2DBA-0C82-7DFC5678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225562"/>
            <a:ext cx="3570914" cy="852411"/>
          </a:xfrm>
          <a:prstGeom prst="rect">
            <a:avLst/>
          </a:prstGeom>
        </p:spPr>
      </p:pic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6739221E-BA83-6DEB-9B1B-884E4EAD5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5513"/>
              </p:ext>
            </p:extLst>
          </p:nvPr>
        </p:nvGraphicFramePr>
        <p:xfrm>
          <a:off x="10536651" y="6124378"/>
          <a:ext cx="1442907" cy="6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6463080" imgH="3062520" progId="CorelDraw.Graphic.21">
                  <p:embed/>
                </p:oleObj>
              </mc:Choice>
              <mc:Fallback>
                <p:oleObj name="CorelDRAW" r:id="rId7" imgW="6463080" imgH="3062520" progId="CorelDraw.Graphic.21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97EDA21E-E0A9-8770-AA59-4890C422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36651" y="6124378"/>
                        <a:ext cx="1442907" cy="6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rostokąt: zaokrąglone rogi po przekątnej 6">
            <a:extLst>
              <a:ext uri="{FF2B5EF4-FFF2-40B4-BE49-F238E27FC236}">
                <a16:creationId xmlns:a16="http://schemas.microsoft.com/office/drawing/2014/main" id="{8CBC5ECD-7953-80EA-5D73-8B92D253F9A4}"/>
              </a:ext>
            </a:extLst>
          </p:cNvPr>
          <p:cNvSpPr/>
          <p:nvPr/>
        </p:nvSpPr>
        <p:spPr>
          <a:xfrm>
            <a:off x="6181725" y="195972"/>
            <a:ext cx="6262952" cy="882000"/>
          </a:xfrm>
          <a:custGeom>
            <a:avLst/>
            <a:gdLst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0 w 6242990"/>
              <a:gd name="connsiteY7" fmla="*/ 147003 h 882000"/>
              <a:gd name="connsiteX8" fmla="*/ 147003 w 6242990"/>
              <a:gd name="connsiteY8" fmla="*/ 0 h 882000"/>
              <a:gd name="connsiteX0" fmla="*/ 147003 w 6242990"/>
              <a:gd name="connsiteY0" fmla="*/ 0 h 882000"/>
              <a:gd name="connsiteX1" fmla="*/ 6242990 w 6242990"/>
              <a:gd name="connsiteY1" fmla="*/ 0 h 882000"/>
              <a:gd name="connsiteX2" fmla="*/ 6242990 w 6242990"/>
              <a:gd name="connsiteY2" fmla="*/ 0 h 882000"/>
              <a:gd name="connsiteX3" fmla="*/ 6242990 w 6242990"/>
              <a:gd name="connsiteY3" fmla="*/ 734997 h 882000"/>
              <a:gd name="connsiteX4" fmla="*/ 6095987 w 6242990"/>
              <a:gd name="connsiteY4" fmla="*/ 882000 h 882000"/>
              <a:gd name="connsiteX5" fmla="*/ 0 w 6242990"/>
              <a:gd name="connsiteY5" fmla="*/ 882000 h 882000"/>
              <a:gd name="connsiteX6" fmla="*/ 0 w 6242990"/>
              <a:gd name="connsiteY6" fmla="*/ 882000 h 882000"/>
              <a:gd name="connsiteX7" fmla="*/ 147003 w 6242990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537958 w 6537958"/>
              <a:gd name="connsiteY3" fmla="*/ 734997 h 882000"/>
              <a:gd name="connsiteX4" fmla="*/ 6390955 w 6537958"/>
              <a:gd name="connsiteY4" fmla="*/ 882000 h 882000"/>
              <a:gd name="connsiteX5" fmla="*/ 294968 w 6537958"/>
              <a:gd name="connsiteY5" fmla="*/ 882000 h 882000"/>
              <a:gd name="connsiteX6" fmla="*/ 0 w 6537958"/>
              <a:gd name="connsiteY6" fmla="*/ 882000 h 882000"/>
              <a:gd name="connsiteX7" fmla="*/ 441971 w 6537958"/>
              <a:gd name="connsiteY7" fmla="*/ 0 h 882000"/>
              <a:gd name="connsiteX0" fmla="*/ 441971 w 6537958"/>
              <a:gd name="connsiteY0" fmla="*/ 0 h 882000"/>
              <a:gd name="connsiteX1" fmla="*/ 6537958 w 6537958"/>
              <a:gd name="connsiteY1" fmla="*/ 0 h 882000"/>
              <a:gd name="connsiteX2" fmla="*/ 6537958 w 6537958"/>
              <a:gd name="connsiteY2" fmla="*/ 0 h 882000"/>
              <a:gd name="connsiteX3" fmla="*/ 6390955 w 6537958"/>
              <a:gd name="connsiteY3" fmla="*/ 882000 h 882000"/>
              <a:gd name="connsiteX4" fmla="*/ 294968 w 6537958"/>
              <a:gd name="connsiteY4" fmla="*/ 882000 h 882000"/>
              <a:gd name="connsiteX5" fmla="*/ 0 w 6537958"/>
              <a:gd name="connsiteY5" fmla="*/ 882000 h 882000"/>
              <a:gd name="connsiteX6" fmla="*/ 441971 w 6537958"/>
              <a:gd name="connsiteY6" fmla="*/ 0 h 8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7958" h="882000">
                <a:moveTo>
                  <a:pt x="441971" y="0"/>
                </a:moveTo>
                <a:lnTo>
                  <a:pt x="6537958" y="0"/>
                </a:lnTo>
                <a:lnTo>
                  <a:pt x="6537958" y="0"/>
                </a:lnTo>
                <a:lnTo>
                  <a:pt x="6390955" y="882000"/>
                </a:lnTo>
                <a:lnTo>
                  <a:pt x="294968" y="882000"/>
                </a:lnTo>
                <a:lnTo>
                  <a:pt x="0" y="882000"/>
                </a:lnTo>
                <a:lnTo>
                  <a:pt x="441971" y="0"/>
                </a:lnTo>
                <a:close/>
              </a:path>
            </a:pathLst>
          </a:custGeom>
          <a:solidFill>
            <a:srgbClr val="DD2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ea typeface="Lato" panose="020F0502020204030203" pitchFamily="34" charset="0"/>
                <a:cs typeface="Lato" panose="020F0502020204030203" pitchFamily="34" charset="0"/>
              </a:rPr>
              <a:t>PLANOWANE PROJEKTY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86678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4739</TotalTime>
  <Words>830</Words>
  <Application>Microsoft Office PowerPoint</Application>
  <PresentationFormat>Panoramiczny</PresentationFormat>
  <Paragraphs>103</Paragraphs>
  <Slides>12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Franklin Gothic Medium</vt:lpstr>
      <vt:lpstr>Lato</vt:lpstr>
      <vt:lpstr>Motyw pakietu Office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Kałka</dc:creator>
  <cp:lastModifiedBy>Marek Kałka</cp:lastModifiedBy>
  <cp:revision>71</cp:revision>
  <dcterms:created xsi:type="dcterms:W3CDTF">2021-10-21T06:16:14Z</dcterms:created>
  <dcterms:modified xsi:type="dcterms:W3CDTF">2022-06-27T08:23:04Z</dcterms:modified>
</cp:coreProperties>
</file>