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7" r:id="rId3"/>
    <p:sldId id="292" r:id="rId4"/>
    <p:sldId id="288" r:id="rId5"/>
    <p:sldId id="300" r:id="rId6"/>
    <p:sldId id="258" r:id="rId7"/>
    <p:sldId id="289" r:id="rId8"/>
    <p:sldId id="299" r:id="rId9"/>
    <p:sldId id="294" r:id="rId10"/>
    <p:sldId id="293" r:id="rId11"/>
    <p:sldId id="303" r:id="rId12"/>
    <p:sldId id="295" r:id="rId13"/>
    <p:sldId id="301" r:id="rId14"/>
    <p:sldId id="285" r:id="rId15"/>
  </p:sldIdLst>
  <p:sldSz cx="24380825" cy="13714413"/>
  <p:notesSz cx="6858000" cy="9144000"/>
  <p:defaultTextStyle>
    <a:defPPr>
      <a:defRPr lang="en-US"/>
    </a:defPPr>
    <a:lvl1pPr marL="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CF96FADE-E7A6-47D5-921D-A3E5844F4DF3}">
          <p14:sldIdLst>
            <p14:sldId id="256"/>
            <p14:sldId id="287"/>
            <p14:sldId id="292"/>
            <p14:sldId id="288"/>
            <p14:sldId id="300"/>
            <p14:sldId id="258"/>
            <p14:sldId id="289"/>
            <p14:sldId id="299"/>
            <p14:sldId id="294"/>
            <p14:sldId id="293"/>
            <p14:sldId id="303"/>
            <p14:sldId id="295"/>
            <p14:sldId id="301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eder Kamil" initials="WK" lastIdx="6" clrIdx="0">
    <p:extLst>
      <p:ext uri="{19B8F6BF-5375-455C-9EA6-DF929625EA0E}">
        <p15:presenceInfo xmlns:p15="http://schemas.microsoft.com/office/powerpoint/2012/main" userId="S::Kamil.Wieder@mfipr.gov.pl::02896529-afbb-413c-8f49-a39f50960472" providerId="AD"/>
      </p:ext>
    </p:extLst>
  </p:cmAuthor>
  <p:cmAuthor id="2" name="Bogusz Marcin" initials="BM" lastIdx="9" clrIdx="1">
    <p:extLst>
      <p:ext uri="{19B8F6BF-5375-455C-9EA6-DF929625EA0E}">
        <p15:presenceInfo xmlns:p15="http://schemas.microsoft.com/office/powerpoint/2012/main" userId="S::Marcin.Bogusz@mfipr.gov.pl::143319bc-099b-4698-9920-e6f304a320a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3792" autoAdjust="0"/>
  </p:normalViewPr>
  <p:slideViewPr>
    <p:cSldViewPr snapToGrid="0">
      <p:cViewPr varScale="1">
        <p:scale>
          <a:sx n="33" d="100"/>
          <a:sy n="33" d="100"/>
        </p:scale>
        <p:origin x="692" y="72"/>
      </p:cViewPr>
      <p:guideLst/>
    </p:cSldViewPr>
  </p:slideViewPr>
  <p:outlineViewPr>
    <p:cViewPr>
      <p:scale>
        <a:sx n="33" d="100"/>
        <a:sy n="33" d="100"/>
      </p:scale>
      <p:origin x="0" y="-186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288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3827CE-7CAB-49B7-9776-A3E79DDA432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D69AF49-6ECF-4DD9-8F48-08B5AA45EFF9}">
      <dgm:prSet phldrT="[Tekst]" custT="1"/>
      <dgm:spPr>
        <a:solidFill>
          <a:srgbClr val="00458A"/>
        </a:solidFill>
        <a:ln>
          <a:solidFill>
            <a:schemeClr val="bg1"/>
          </a:solidFill>
        </a:ln>
      </dgm:spPr>
      <dgm:t>
        <a:bodyPr/>
        <a:lstStyle/>
        <a:p>
          <a:r>
            <a:rPr lang="pl-PL" sz="3600" dirty="0"/>
            <a:t>poprawa jakości życia mieszkańców małych i średnich miast</a:t>
          </a:r>
          <a:endParaRPr lang="pl-PL" sz="36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64B2D73-5058-4D0E-9732-B30E30BC7220}" type="parTrans" cxnId="{4397637E-D441-49F2-8069-FDB11EC295F7}">
      <dgm:prSet/>
      <dgm:spPr/>
      <dgm:t>
        <a:bodyPr/>
        <a:lstStyle/>
        <a:p>
          <a:endParaRPr lang="pl-PL"/>
        </a:p>
      </dgm:t>
    </dgm:pt>
    <dgm:pt modelId="{ACDFD036-588F-4ACD-9C1F-5C822F209D6D}" type="sibTrans" cxnId="{4397637E-D441-49F2-8069-FDB11EC295F7}">
      <dgm:prSet/>
      <dgm:spPr/>
      <dgm:t>
        <a:bodyPr/>
        <a:lstStyle/>
        <a:p>
          <a:endParaRPr lang="pl-PL"/>
        </a:p>
      </dgm:t>
    </dgm:pt>
    <dgm:pt modelId="{DE0C9122-5CE7-43FB-A23B-EC47064C2B5D}">
      <dgm:prSet phldrT="[Tekst]" custT="1"/>
      <dgm:spPr>
        <a:solidFill>
          <a:srgbClr val="00458A"/>
        </a:solidFill>
        <a:ln>
          <a:solidFill>
            <a:schemeClr val="bg1"/>
          </a:solidFill>
        </a:ln>
      </dgm:spPr>
      <dgm:t>
        <a:bodyPr/>
        <a:lstStyle/>
        <a:p>
          <a:r>
            <a:rPr lang="pl-PL" sz="3600" dirty="0"/>
            <a:t>lepsze dostosowanie administracji lokalnej do potrzeb swoich obywateli/ budowa potencjału administracji</a:t>
          </a:r>
          <a:endParaRPr lang="pl-PL" sz="36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A9AFCEF-2CF3-44A8-A444-4FE91F49B895}" type="parTrans" cxnId="{A83543B7-0EEE-4FC8-B36C-888802DA4A17}">
      <dgm:prSet/>
      <dgm:spPr/>
      <dgm:t>
        <a:bodyPr/>
        <a:lstStyle/>
        <a:p>
          <a:endParaRPr lang="pl-PL"/>
        </a:p>
      </dgm:t>
    </dgm:pt>
    <dgm:pt modelId="{E20A9B89-0291-469D-AB18-C61895228A64}" type="sibTrans" cxnId="{A83543B7-0EEE-4FC8-B36C-888802DA4A17}">
      <dgm:prSet/>
      <dgm:spPr/>
      <dgm:t>
        <a:bodyPr/>
        <a:lstStyle/>
        <a:p>
          <a:endParaRPr lang="pl-PL"/>
        </a:p>
      </dgm:t>
    </dgm:pt>
    <dgm:pt modelId="{763B7C63-7DA2-453D-BA60-F0E2C8380468}">
      <dgm:prSet phldrT="[Tekst]" custT="1"/>
      <dgm:spPr>
        <a:solidFill>
          <a:srgbClr val="00458A"/>
        </a:solidFill>
        <a:ln>
          <a:solidFill>
            <a:schemeClr val="bg1"/>
          </a:solidFill>
        </a:ln>
      </dgm:spPr>
      <dgm:t>
        <a:bodyPr/>
        <a:lstStyle/>
        <a:p>
          <a:r>
            <a:rPr lang="pl-PL" sz="3600" dirty="0"/>
            <a:t>wzmacnianie stosunków dwustronnych między podmiotami </a:t>
          </a:r>
          <a:br>
            <a:rPr lang="pl-PL" sz="3600" dirty="0"/>
          </a:br>
          <a:r>
            <a:rPr lang="pl-PL" sz="3600" dirty="0"/>
            <a:t>z Polski i Państw – Darczyńców</a:t>
          </a:r>
          <a:endParaRPr lang="pl-PL" sz="36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39F01C3-3EA6-4095-A68C-54AD20CE8737}" type="parTrans" cxnId="{1341490E-04DA-4F69-B71F-9FFA1D3AC805}">
      <dgm:prSet/>
      <dgm:spPr/>
      <dgm:t>
        <a:bodyPr/>
        <a:lstStyle/>
        <a:p>
          <a:endParaRPr lang="pl-PL"/>
        </a:p>
      </dgm:t>
    </dgm:pt>
    <dgm:pt modelId="{CF850A18-16AF-43BE-A2B0-29BBB970ECF1}" type="sibTrans" cxnId="{1341490E-04DA-4F69-B71F-9FFA1D3AC805}">
      <dgm:prSet/>
      <dgm:spPr/>
      <dgm:t>
        <a:bodyPr/>
        <a:lstStyle/>
        <a:p>
          <a:endParaRPr lang="pl-PL"/>
        </a:p>
      </dgm:t>
    </dgm:pt>
    <dgm:pt modelId="{B2C37C31-1972-42F8-B933-2522344A1761}" type="pres">
      <dgm:prSet presAssocID="{193827CE-7CAB-49B7-9776-A3E79DDA432C}" presName="linear" presStyleCnt="0">
        <dgm:presLayoutVars>
          <dgm:dir/>
          <dgm:animLvl val="lvl"/>
          <dgm:resizeHandles val="exact"/>
        </dgm:presLayoutVars>
      </dgm:prSet>
      <dgm:spPr/>
    </dgm:pt>
    <dgm:pt modelId="{2D0EE30F-D874-4E30-B78C-6E58638C5BFC}" type="pres">
      <dgm:prSet presAssocID="{9D69AF49-6ECF-4DD9-8F48-08B5AA45EFF9}" presName="parentLin" presStyleCnt="0"/>
      <dgm:spPr/>
    </dgm:pt>
    <dgm:pt modelId="{16E9796D-A6A5-45C5-8D3B-283CD525AC6D}" type="pres">
      <dgm:prSet presAssocID="{9D69AF49-6ECF-4DD9-8F48-08B5AA45EFF9}" presName="parentLeftMargin" presStyleLbl="node1" presStyleIdx="0" presStyleCnt="3"/>
      <dgm:spPr/>
    </dgm:pt>
    <dgm:pt modelId="{FCECA9C4-BB21-4803-BEA7-C13419CE6100}" type="pres">
      <dgm:prSet presAssocID="{9D69AF49-6ECF-4DD9-8F48-08B5AA45EFF9}" presName="parentText" presStyleLbl="node1" presStyleIdx="0" presStyleCnt="3" custScaleX="118637" custScaleY="70385">
        <dgm:presLayoutVars>
          <dgm:chMax val="0"/>
          <dgm:bulletEnabled val="1"/>
        </dgm:presLayoutVars>
      </dgm:prSet>
      <dgm:spPr/>
    </dgm:pt>
    <dgm:pt modelId="{2287A53A-EAF4-4F19-9CE4-394A0FE58B54}" type="pres">
      <dgm:prSet presAssocID="{9D69AF49-6ECF-4DD9-8F48-08B5AA45EFF9}" presName="negativeSpace" presStyleCnt="0"/>
      <dgm:spPr/>
    </dgm:pt>
    <dgm:pt modelId="{AB27075E-F7A4-4C79-9D27-1ED3817FE2C1}" type="pres">
      <dgm:prSet presAssocID="{9D69AF49-6ECF-4DD9-8F48-08B5AA45EFF9}" presName="childText" presStyleLbl="conFgAcc1" presStyleIdx="0" presStyleCnt="3">
        <dgm:presLayoutVars>
          <dgm:bulletEnabled val="1"/>
        </dgm:presLayoutVars>
      </dgm:prSet>
      <dgm:spPr>
        <a:noFill/>
        <a:ln w="13970">
          <a:solidFill>
            <a:srgbClr val="FF0000"/>
          </a:solidFill>
        </a:ln>
      </dgm:spPr>
    </dgm:pt>
    <dgm:pt modelId="{748B28D7-D545-4F80-A059-338A7CFCACB5}" type="pres">
      <dgm:prSet presAssocID="{ACDFD036-588F-4ACD-9C1F-5C822F209D6D}" presName="spaceBetweenRectangles" presStyleCnt="0"/>
      <dgm:spPr/>
    </dgm:pt>
    <dgm:pt modelId="{F887E888-C9E3-4B28-8D18-1477FCDFDB6E}" type="pres">
      <dgm:prSet presAssocID="{DE0C9122-5CE7-43FB-A23B-EC47064C2B5D}" presName="parentLin" presStyleCnt="0"/>
      <dgm:spPr/>
    </dgm:pt>
    <dgm:pt modelId="{539A49F5-94AC-4664-85FE-8AE9D5ACE815}" type="pres">
      <dgm:prSet presAssocID="{DE0C9122-5CE7-43FB-A23B-EC47064C2B5D}" presName="parentLeftMargin" presStyleLbl="node1" presStyleIdx="0" presStyleCnt="3"/>
      <dgm:spPr/>
    </dgm:pt>
    <dgm:pt modelId="{7A1AFD91-5A3D-491A-B498-BB64165CBDB2}" type="pres">
      <dgm:prSet presAssocID="{DE0C9122-5CE7-43FB-A23B-EC47064C2B5D}" presName="parentText" presStyleLbl="node1" presStyleIdx="1" presStyleCnt="3" custScaleX="118637" custScaleY="70385">
        <dgm:presLayoutVars>
          <dgm:chMax val="0"/>
          <dgm:bulletEnabled val="1"/>
        </dgm:presLayoutVars>
      </dgm:prSet>
      <dgm:spPr/>
    </dgm:pt>
    <dgm:pt modelId="{4A97FDC5-D5B6-4191-AA74-8C357514ED69}" type="pres">
      <dgm:prSet presAssocID="{DE0C9122-5CE7-43FB-A23B-EC47064C2B5D}" presName="negativeSpace" presStyleCnt="0"/>
      <dgm:spPr/>
    </dgm:pt>
    <dgm:pt modelId="{9AEECDF1-F6DC-48FC-969E-5D8DC8032387}" type="pres">
      <dgm:prSet presAssocID="{DE0C9122-5CE7-43FB-A23B-EC47064C2B5D}" presName="childText" presStyleLbl="conFgAcc1" presStyleIdx="1" presStyleCnt="3">
        <dgm:presLayoutVars>
          <dgm:bulletEnabled val="1"/>
        </dgm:presLayoutVars>
      </dgm:prSet>
      <dgm:spPr>
        <a:noFill/>
        <a:ln w="13970">
          <a:solidFill>
            <a:srgbClr val="FF0000"/>
          </a:solidFill>
        </a:ln>
      </dgm:spPr>
    </dgm:pt>
    <dgm:pt modelId="{36BF5600-C66A-45CA-9523-617A6A9D9A37}" type="pres">
      <dgm:prSet presAssocID="{E20A9B89-0291-469D-AB18-C61895228A64}" presName="spaceBetweenRectangles" presStyleCnt="0"/>
      <dgm:spPr/>
    </dgm:pt>
    <dgm:pt modelId="{D2EBF843-9F0C-4FFB-AEDB-F4D45AC5F4EC}" type="pres">
      <dgm:prSet presAssocID="{763B7C63-7DA2-453D-BA60-F0E2C8380468}" presName="parentLin" presStyleCnt="0"/>
      <dgm:spPr/>
    </dgm:pt>
    <dgm:pt modelId="{F8889602-DE11-4743-86C6-C3DBB7650549}" type="pres">
      <dgm:prSet presAssocID="{763B7C63-7DA2-453D-BA60-F0E2C8380468}" presName="parentLeftMargin" presStyleLbl="node1" presStyleIdx="1" presStyleCnt="3"/>
      <dgm:spPr/>
    </dgm:pt>
    <dgm:pt modelId="{9BF8C6C6-9423-4E64-BDCC-0B5EC46D80E6}" type="pres">
      <dgm:prSet presAssocID="{763B7C63-7DA2-453D-BA60-F0E2C8380468}" presName="parentText" presStyleLbl="node1" presStyleIdx="2" presStyleCnt="3" custScaleX="118637" custScaleY="70385">
        <dgm:presLayoutVars>
          <dgm:chMax val="0"/>
          <dgm:bulletEnabled val="1"/>
        </dgm:presLayoutVars>
      </dgm:prSet>
      <dgm:spPr/>
    </dgm:pt>
    <dgm:pt modelId="{2E7ECD2A-33D4-4DDB-8645-8685596EDF40}" type="pres">
      <dgm:prSet presAssocID="{763B7C63-7DA2-453D-BA60-F0E2C8380468}" presName="negativeSpace" presStyleCnt="0"/>
      <dgm:spPr/>
    </dgm:pt>
    <dgm:pt modelId="{5FA8C4E3-1DE9-4983-AF78-61942150037E}" type="pres">
      <dgm:prSet presAssocID="{763B7C63-7DA2-453D-BA60-F0E2C8380468}" presName="childText" presStyleLbl="conFgAcc1" presStyleIdx="2" presStyleCnt="3">
        <dgm:presLayoutVars>
          <dgm:bulletEnabled val="1"/>
        </dgm:presLayoutVars>
      </dgm:prSet>
      <dgm:spPr>
        <a:ln w="13970">
          <a:solidFill>
            <a:srgbClr val="FF0000"/>
          </a:solidFill>
        </a:ln>
      </dgm:spPr>
    </dgm:pt>
  </dgm:ptLst>
  <dgm:cxnLst>
    <dgm:cxn modelId="{1341490E-04DA-4F69-B71F-9FFA1D3AC805}" srcId="{193827CE-7CAB-49B7-9776-A3E79DDA432C}" destId="{763B7C63-7DA2-453D-BA60-F0E2C8380468}" srcOrd="2" destOrd="0" parTransId="{739F01C3-3EA6-4095-A68C-54AD20CE8737}" sibTransId="{CF850A18-16AF-43BE-A2B0-29BBB970ECF1}"/>
    <dgm:cxn modelId="{22371F3B-3AB5-4649-BF6F-248AB1939235}" type="presOf" srcId="{DE0C9122-5CE7-43FB-A23B-EC47064C2B5D}" destId="{539A49F5-94AC-4664-85FE-8AE9D5ACE815}" srcOrd="0" destOrd="0" presId="urn:microsoft.com/office/officeart/2005/8/layout/list1"/>
    <dgm:cxn modelId="{4D872465-E088-491D-A426-559012373059}" type="presOf" srcId="{763B7C63-7DA2-453D-BA60-F0E2C8380468}" destId="{F8889602-DE11-4743-86C6-C3DBB7650549}" srcOrd="0" destOrd="0" presId="urn:microsoft.com/office/officeart/2005/8/layout/list1"/>
    <dgm:cxn modelId="{013A0E48-1CD8-43AA-82D7-4E758D8D7413}" type="presOf" srcId="{763B7C63-7DA2-453D-BA60-F0E2C8380468}" destId="{9BF8C6C6-9423-4E64-BDCC-0B5EC46D80E6}" srcOrd="1" destOrd="0" presId="urn:microsoft.com/office/officeart/2005/8/layout/list1"/>
    <dgm:cxn modelId="{F654A671-13D8-4430-9414-ECBB0FAF25CA}" type="presOf" srcId="{9D69AF49-6ECF-4DD9-8F48-08B5AA45EFF9}" destId="{16E9796D-A6A5-45C5-8D3B-283CD525AC6D}" srcOrd="0" destOrd="0" presId="urn:microsoft.com/office/officeart/2005/8/layout/list1"/>
    <dgm:cxn modelId="{4397637E-D441-49F2-8069-FDB11EC295F7}" srcId="{193827CE-7CAB-49B7-9776-A3E79DDA432C}" destId="{9D69AF49-6ECF-4DD9-8F48-08B5AA45EFF9}" srcOrd="0" destOrd="0" parTransId="{964B2D73-5058-4D0E-9732-B30E30BC7220}" sibTransId="{ACDFD036-588F-4ACD-9C1F-5C822F209D6D}"/>
    <dgm:cxn modelId="{A83543B7-0EEE-4FC8-B36C-888802DA4A17}" srcId="{193827CE-7CAB-49B7-9776-A3E79DDA432C}" destId="{DE0C9122-5CE7-43FB-A23B-EC47064C2B5D}" srcOrd="1" destOrd="0" parTransId="{9A9AFCEF-2CF3-44A8-A444-4FE91F49B895}" sibTransId="{E20A9B89-0291-469D-AB18-C61895228A64}"/>
    <dgm:cxn modelId="{5B89E8CD-F0D7-44D5-B7B1-9D1E312CCE48}" type="presOf" srcId="{193827CE-7CAB-49B7-9776-A3E79DDA432C}" destId="{B2C37C31-1972-42F8-B933-2522344A1761}" srcOrd="0" destOrd="0" presId="urn:microsoft.com/office/officeart/2005/8/layout/list1"/>
    <dgm:cxn modelId="{D14A6BD7-A885-416C-9FEB-34EBD605ECA5}" type="presOf" srcId="{DE0C9122-5CE7-43FB-A23B-EC47064C2B5D}" destId="{7A1AFD91-5A3D-491A-B498-BB64165CBDB2}" srcOrd="1" destOrd="0" presId="urn:microsoft.com/office/officeart/2005/8/layout/list1"/>
    <dgm:cxn modelId="{BDCB09F9-0873-42DA-A8AE-42B001F46F8B}" type="presOf" srcId="{9D69AF49-6ECF-4DD9-8F48-08B5AA45EFF9}" destId="{FCECA9C4-BB21-4803-BEA7-C13419CE6100}" srcOrd="1" destOrd="0" presId="urn:microsoft.com/office/officeart/2005/8/layout/list1"/>
    <dgm:cxn modelId="{5DA4A07F-421F-4C28-8435-4B0A71055922}" type="presParOf" srcId="{B2C37C31-1972-42F8-B933-2522344A1761}" destId="{2D0EE30F-D874-4E30-B78C-6E58638C5BFC}" srcOrd="0" destOrd="0" presId="urn:microsoft.com/office/officeart/2005/8/layout/list1"/>
    <dgm:cxn modelId="{5E929ABE-04FC-44C4-8119-7303AED3D24D}" type="presParOf" srcId="{2D0EE30F-D874-4E30-B78C-6E58638C5BFC}" destId="{16E9796D-A6A5-45C5-8D3B-283CD525AC6D}" srcOrd="0" destOrd="0" presId="urn:microsoft.com/office/officeart/2005/8/layout/list1"/>
    <dgm:cxn modelId="{F4679B6F-D7DD-422F-ADF0-40476687656F}" type="presParOf" srcId="{2D0EE30F-D874-4E30-B78C-6E58638C5BFC}" destId="{FCECA9C4-BB21-4803-BEA7-C13419CE6100}" srcOrd="1" destOrd="0" presId="urn:microsoft.com/office/officeart/2005/8/layout/list1"/>
    <dgm:cxn modelId="{F6942D1F-3A68-4272-A15B-1A7FA096F07E}" type="presParOf" srcId="{B2C37C31-1972-42F8-B933-2522344A1761}" destId="{2287A53A-EAF4-4F19-9CE4-394A0FE58B54}" srcOrd="1" destOrd="0" presId="urn:microsoft.com/office/officeart/2005/8/layout/list1"/>
    <dgm:cxn modelId="{48C1F402-FDD4-4411-9A28-9D2F3AB61C44}" type="presParOf" srcId="{B2C37C31-1972-42F8-B933-2522344A1761}" destId="{AB27075E-F7A4-4C79-9D27-1ED3817FE2C1}" srcOrd="2" destOrd="0" presId="urn:microsoft.com/office/officeart/2005/8/layout/list1"/>
    <dgm:cxn modelId="{5BFB9301-67CC-4859-B878-5538094E52E7}" type="presParOf" srcId="{B2C37C31-1972-42F8-B933-2522344A1761}" destId="{748B28D7-D545-4F80-A059-338A7CFCACB5}" srcOrd="3" destOrd="0" presId="urn:microsoft.com/office/officeart/2005/8/layout/list1"/>
    <dgm:cxn modelId="{F34F53BF-9347-468A-9C93-B0A5E5141576}" type="presParOf" srcId="{B2C37C31-1972-42F8-B933-2522344A1761}" destId="{F887E888-C9E3-4B28-8D18-1477FCDFDB6E}" srcOrd="4" destOrd="0" presId="urn:microsoft.com/office/officeart/2005/8/layout/list1"/>
    <dgm:cxn modelId="{86F3B088-90AB-4CE6-8602-E6E3BE3A2D82}" type="presParOf" srcId="{F887E888-C9E3-4B28-8D18-1477FCDFDB6E}" destId="{539A49F5-94AC-4664-85FE-8AE9D5ACE815}" srcOrd="0" destOrd="0" presId="urn:microsoft.com/office/officeart/2005/8/layout/list1"/>
    <dgm:cxn modelId="{2F94DA94-79DA-4DA6-9E9D-A38C0849800D}" type="presParOf" srcId="{F887E888-C9E3-4B28-8D18-1477FCDFDB6E}" destId="{7A1AFD91-5A3D-491A-B498-BB64165CBDB2}" srcOrd="1" destOrd="0" presId="urn:microsoft.com/office/officeart/2005/8/layout/list1"/>
    <dgm:cxn modelId="{2A878094-2080-418E-9EA4-DF19D67CBB20}" type="presParOf" srcId="{B2C37C31-1972-42F8-B933-2522344A1761}" destId="{4A97FDC5-D5B6-4191-AA74-8C357514ED69}" srcOrd="5" destOrd="0" presId="urn:microsoft.com/office/officeart/2005/8/layout/list1"/>
    <dgm:cxn modelId="{7B701A5A-88CF-4244-BAE2-650253BD21EE}" type="presParOf" srcId="{B2C37C31-1972-42F8-B933-2522344A1761}" destId="{9AEECDF1-F6DC-48FC-969E-5D8DC8032387}" srcOrd="6" destOrd="0" presId="urn:microsoft.com/office/officeart/2005/8/layout/list1"/>
    <dgm:cxn modelId="{737DE516-2F7D-4B23-80EE-7813851E94C4}" type="presParOf" srcId="{B2C37C31-1972-42F8-B933-2522344A1761}" destId="{36BF5600-C66A-45CA-9523-617A6A9D9A37}" srcOrd="7" destOrd="0" presId="urn:microsoft.com/office/officeart/2005/8/layout/list1"/>
    <dgm:cxn modelId="{3E1603A0-46B4-43B9-9688-CF2E6F9F4567}" type="presParOf" srcId="{B2C37C31-1972-42F8-B933-2522344A1761}" destId="{D2EBF843-9F0C-4FFB-AEDB-F4D45AC5F4EC}" srcOrd="8" destOrd="0" presId="urn:microsoft.com/office/officeart/2005/8/layout/list1"/>
    <dgm:cxn modelId="{1404B83E-1C9B-4928-8EC4-996B0147674C}" type="presParOf" srcId="{D2EBF843-9F0C-4FFB-AEDB-F4D45AC5F4EC}" destId="{F8889602-DE11-4743-86C6-C3DBB7650549}" srcOrd="0" destOrd="0" presId="urn:microsoft.com/office/officeart/2005/8/layout/list1"/>
    <dgm:cxn modelId="{129E3407-0E4C-480C-9D5D-76E8C8FC3C74}" type="presParOf" srcId="{D2EBF843-9F0C-4FFB-AEDB-F4D45AC5F4EC}" destId="{9BF8C6C6-9423-4E64-BDCC-0B5EC46D80E6}" srcOrd="1" destOrd="0" presId="urn:microsoft.com/office/officeart/2005/8/layout/list1"/>
    <dgm:cxn modelId="{A09D71F3-925C-43F4-80E2-899E0E5796D8}" type="presParOf" srcId="{B2C37C31-1972-42F8-B933-2522344A1761}" destId="{2E7ECD2A-33D4-4DDB-8645-8685596EDF40}" srcOrd="9" destOrd="0" presId="urn:microsoft.com/office/officeart/2005/8/layout/list1"/>
    <dgm:cxn modelId="{398C6630-9A01-4C07-8CD7-5A0383394FDB}" type="presParOf" srcId="{B2C37C31-1972-42F8-B933-2522344A1761}" destId="{5FA8C4E3-1DE9-4983-AF78-61942150037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CABAEA-E520-4FFB-AE2D-37A228D85B9B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3F0CAC06-FDDD-4475-B898-414786E022F4}">
      <dgm:prSet phldrT="[Tekst]"/>
      <dgm:spPr>
        <a:solidFill>
          <a:srgbClr val="00B0F0"/>
        </a:solidFill>
      </dgm:spPr>
      <dgm:t>
        <a:bodyPr/>
        <a:lstStyle/>
        <a:p>
          <a:r>
            <a:rPr lang="pl-PL" b="1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Otwarty nabór adresowany do 255 miast średnich </a:t>
          </a:r>
          <a:endParaRPr lang="pl-PL" dirty="0">
            <a:solidFill>
              <a:schemeClr val="bg1"/>
            </a:solidFill>
          </a:endParaRPr>
        </a:p>
      </dgm:t>
    </dgm:pt>
    <dgm:pt modelId="{B72EF9A4-88CD-4535-B2AC-245177FC7CAF}" type="parTrans" cxnId="{384798A6-8EE9-4317-BAB5-6B347EFF438B}">
      <dgm:prSet/>
      <dgm:spPr/>
      <dgm:t>
        <a:bodyPr/>
        <a:lstStyle/>
        <a:p>
          <a:endParaRPr lang="pl-PL"/>
        </a:p>
      </dgm:t>
    </dgm:pt>
    <dgm:pt modelId="{655D5DA3-FC47-4C47-AED9-08550AC169EA}" type="sibTrans" cxnId="{384798A6-8EE9-4317-BAB5-6B347EFF438B}">
      <dgm:prSet/>
      <dgm:spPr/>
      <dgm:t>
        <a:bodyPr/>
        <a:lstStyle/>
        <a:p>
          <a:endParaRPr lang="pl-PL"/>
        </a:p>
      </dgm:t>
    </dgm:pt>
    <dgm:pt modelId="{F2044C7C-E802-4601-A9CD-BAFF0CF3464C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l-PL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54 wybrane miasta </a:t>
          </a:r>
        </a:p>
        <a:p>
          <a:r>
            <a:rPr lang="pl-PL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przygotowały kompletne propozycje projektów </a:t>
          </a:r>
        </a:p>
        <a:p>
          <a:r>
            <a:rPr lang="pl-PL" b="1" dirty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 </a:t>
          </a:r>
          <a:endParaRPr lang="pl-PL" dirty="0"/>
        </a:p>
      </dgm:t>
    </dgm:pt>
    <dgm:pt modelId="{B563CAFD-EEB7-43F5-BAA3-56D35D906366}" type="parTrans" cxnId="{E6D12FB8-0F91-423B-8B32-2F0EA65104E0}">
      <dgm:prSet/>
      <dgm:spPr/>
      <dgm:t>
        <a:bodyPr/>
        <a:lstStyle/>
        <a:p>
          <a:endParaRPr lang="pl-PL"/>
        </a:p>
      </dgm:t>
    </dgm:pt>
    <dgm:pt modelId="{7C1CA064-A1A8-4B72-B52C-6B2AF3640602}" type="sibTrans" cxnId="{E6D12FB8-0F91-423B-8B32-2F0EA65104E0}">
      <dgm:prSet/>
      <dgm:spPr/>
      <dgm:t>
        <a:bodyPr/>
        <a:lstStyle/>
        <a:p>
          <a:endParaRPr lang="pl-PL"/>
        </a:p>
      </dgm:t>
    </dgm:pt>
    <dgm:pt modelId="{3DCDF186-6481-4D66-B2FC-FAC5770A7A2A}">
      <dgm:prSet phldrT="[Tekst]" custT="1"/>
      <dgm:spPr/>
      <dgm:t>
        <a:bodyPr/>
        <a:lstStyle/>
        <a:p>
          <a:r>
            <a:rPr lang="pl-PL" sz="3600" b="1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Wybór </a:t>
          </a:r>
        </a:p>
        <a:p>
          <a:r>
            <a:rPr lang="pl-PL" sz="3600" b="1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i wdrażanie 29 </a:t>
          </a:r>
        </a:p>
        <a:p>
          <a:r>
            <a:rPr lang="pl-PL" sz="3600" b="1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projektów</a:t>
          </a:r>
          <a:endParaRPr lang="pl-PL" sz="3600" dirty="0">
            <a:solidFill>
              <a:schemeClr val="bg1"/>
            </a:solidFill>
          </a:endParaRPr>
        </a:p>
      </dgm:t>
    </dgm:pt>
    <dgm:pt modelId="{C336B890-4458-4558-9AFC-D6440E8526DE}" type="parTrans" cxnId="{AE2E19A3-85A3-44A9-BE5F-6498BF2DE8CF}">
      <dgm:prSet/>
      <dgm:spPr/>
      <dgm:t>
        <a:bodyPr/>
        <a:lstStyle/>
        <a:p>
          <a:endParaRPr lang="pl-PL"/>
        </a:p>
      </dgm:t>
    </dgm:pt>
    <dgm:pt modelId="{8039086C-AA6E-4A74-9580-9848B0F137E5}" type="sibTrans" cxnId="{AE2E19A3-85A3-44A9-BE5F-6498BF2DE8CF}">
      <dgm:prSet/>
      <dgm:spPr/>
      <dgm:t>
        <a:bodyPr/>
        <a:lstStyle/>
        <a:p>
          <a:endParaRPr lang="pl-PL"/>
        </a:p>
      </dgm:t>
    </dgm:pt>
    <dgm:pt modelId="{A7C5267D-E5C8-43BE-BC03-D773F33DB3BD}" type="pres">
      <dgm:prSet presAssocID="{CFCABAEA-E520-4FFB-AE2D-37A228D85B9B}" presName="Name0" presStyleCnt="0">
        <dgm:presLayoutVars>
          <dgm:dir/>
          <dgm:animLvl val="lvl"/>
          <dgm:resizeHandles val="exact"/>
        </dgm:presLayoutVars>
      </dgm:prSet>
      <dgm:spPr/>
    </dgm:pt>
    <dgm:pt modelId="{1875DC03-F1BE-4421-ABB0-EE259D063F36}" type="pres">
      <dgm:prSet presAssocID="{3F0CAC06-FDDD-4475-B898-414786E022F4}" presName="Name8" presStyleCnt="0"/>
      <dgm:spPr/>
    </dgm:pt>
    <dgm:pt modelId="{C95459F3-7477-4F77-A603-A51BB3C1CA61}" type="pres">
      <dgm:prSet presAssocID="{3F0CAC06-FDDD-4475-B898-414786E022F4}" presName="level" presStyleLbl="node1" presStyleIdx="0" presStyleCnt="3" custLinFactNeighborX="782" custLinFactNeighborY="2594">
        <dgm:presLayoutVars>
          <dgm:chMax val="1"/>
          <dgm:bulletEnabled val="1"/>
        </dgm:presLayoutVars>
      </dgm:prSet>
      <dgm:spPr/>
    </dgm:pt>
    <dgm:pt modelId="{9FAEDAF5-2A31-44FE-913B-EF01BC886214}" type="pres">
      <dgm:prSet presAssocID="{3F0CAC06-FDDD-4475-B898-414786E022F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A18FE94-25A0-44B5-B9B9-0088FC298F45}" type="pres">
      <dgm:prSet presAssocID="{F2044C7C-E802-4601-A9CD-BAFF0CF3464C}" presName="Name8" presStyleCnt="0"/>
      <dgm:spPr/>
    </dgm:pt>
    <dgm:pt modelId="{C7489389-F303-4CB9-9620-46BA35D2E470}" type="pres">
      <dgm:prSet presAssocID="{F2044C7C-E802-4601-A9CD-BAFF0CF3464C}" presName="level" presStyleLbl="node1" presStyleIdx="1" presStyleCnt="3">
        <dgm:presLayoutVars>
          <dgm:chMax val="1"/>
          <dgm:bulletEnabled val="1"/>
        </dgm:presLayoutVars>
      </dgm:prSet>
      <dgm:spPr/>
    </dgm:pt>
    <dgm:pt modelId="{E3427B39-9346-4CCA-AD83-3263C66E00BC}" type="pres">
      <dgm:prSet presAssocID="{F2044C7C-E802-4601-A9CD-BAFF0CF3464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1FD2C5D-A7D9-4CB1-AF33-5308E9FD5CDD}" type="pres">
      <dgm:prSet presAssocID="{3DCDF186-6481-4D66-B2FC-FAC5770A7A2A}" presName="Name8" presStyleCnt="0"/>
      <dgm:spPr/>
    </dgm:pt>
    <dgm:pt modelId="{87EB8535-7AE8-4218-890A-AC5980E6E363}" type="pres">
      <dgm:prSet presAssocID="{3DCDF186-6481-4D66-B2FC-FAC5770A7A2A}" presName="level" presStyleLbl="node1" presStyleIdx="2" presStyleCnt="3" custScaleX="98765" custScaleY="107229">
        <dgm:presLayoutVars>
          <dgm:chMax val="1"/>
          <dgm:bulletEnabled val="1"/>
        </dgm:presLayoutVars>
      </dgm:prSet>
      <dgm:spPr/>
    </dgm:pt>
    <dgm:pt modelId="{FD007397-D156-4D12-AAC4-5306CE6F18E3}" type="pres">
      <dgm:prSet presAssocID="{3DCDF186-6481-4D66-B2FC-FAC5770A7A2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A197715-72C3-4767-A3DA-747A8717ECB4}" type="presOf" srcId="{CFCABAEA-E520-4FFB-AE2D-37A228D85B9B}" destId="{A7C5267D-E5C8-43BE-BC03-D773F33DB3BD}" srcOrd="0" destOrd="0" presId="urn:microsoft.com/office/officeart/2005/8/layout/pyramid3"/>
    <dgm:cxn modelId="{1B9AEE38-766E-4779-86EA-DC7B993D2ECF}" type="presOf" srcId="{3F0CAC06-FDDD-4475-B898-414786E022F4}" destId="{9FAEDAF5-2A31-44FE-913B-EF01BC886214}" srcOrd="1" destOrd="0" presId="urn:microsoft.com/office/officeart/2005/8/layout/pyramid3"/>
    <dgm:cxn modelId="{F82A8F87-8B51-4F8B-B52F-DF0218F7AA19}" type="presOf" srcId="{F2044C7C-E802-4601-A9CD-BAFF0CF3464C}" destId="{E3427B39-9346-4CCA-AD83-3263C66E00BC}" srcOrd="1" destOrd="0" presId="urn:microsoft.com/office/officeart/2005/8/layout/pyramid3"/>
    <dgm:cxn modelId="{AE2E19A3-85A3-44A9-BE5F-6498BF2DE8CF}" srcId="{CFCABAEA-E520-4FFB-AE2D-37A228D85B9B}" destId="{3DCDF186-6481-4D66-B2FC-FAC5770A7A2A}" srcOrd="2" destOrd="0" parTransId="{C336B890-4458-4558-9AFC-D6440E8526DE}" sibTransId="{8039086C-AA6E-4A74-9580-9848B0F137E5}"/>
    <dgm:cxn modelId="{384798A6-8EE9-4317-BAB5-6B347EFF438B}" srcId="{CFCABAEA-E520-4FFB-AE2D-37A228D85B9B}" destId="{3F0CAC06-FDDD-4475-B898-414786E022F4}" srcOrd="0" destOrd="0" parTransId="{B72EF9A4-88CD-4535-B2AC-245177FC7CAF}" sibTransId="{655D5DA3-FC47-4C47-AED9-08550AC169EA}"/>
    <dgm:cxn modelId="{E6D12FB8-0F91-423B-8B32-2F0EA65104E0}" srcId="{CFCABAEA-E520-4FFB-AE2D-37A228D85B9B}" destId="{F2044C7C-E802-4601-A9CD-BAFF0CF3464C}" srcOrd="1" destOrd="0" parTransId="{B563CAFD-EEB7-43F5-BAA3-56D35D906366}" sibTransId="{7C1CA064-A1A8-4B72-B52C-6B2AF3640602}"/>
    <dgm:cxn modelId="{E299A2C0-71E2-479F-8BE8-97A509C5C414}" type="presOf" srcId="{3DCDF186-6481-4D66-B2FC-FAC5770A7A2A}" destId="{87EB8535-7AE8-4218-890A-AC5980E6E363}" srcOrd="0" destOrd="0" presId="urn:microsoft.com/office/officeart/2005/8/layout/pyramid3"/>
    <dgm:cxn modelId="{671894E8-70ED-464C-94DB-493EF2BD311B}" type="presOf" srcId="{3F0CAC06-FDDD-4475-B898-414786E022F4}" destId="{C95459F3-7477-4F77-A603-A51BB3C1CA61}" srcOrd="0" destOrd="0" presId="urn:microsoft.com/office/officeart/2005/8/layout/pyramid3"/>
    <dgm:cxn modelId="{DBC732EA-2E72-4D0D-AC49-7EF48D5FB355}" type="presOf" srcId="{3DCDF186-6481-4D66-B2FC-FAC5770A7A2A}" destId="{FD007397-D156-4D12-AAC4-5306CE6F18E3}" srcOrd="1" destOrd="0" presId="urn:microsoft.com/office/officeart/2005/8/layout/pyramid3"/>
    <dgm:cxn modelId="{663341EA-09E7-46AC-9104-7051CF9F7C5C}" type="presOf" srcId="{F2044C7C-E802-4601-A9CD-BAFF0CF3464C}" destId="{C7489389-F303-4CB9-9620-46BA35D2E470}" srcOrd="0" destOrd="0" presId="urn:microsoft.com/office/officeart/2005/8/layout/pyramid3"/>
    <dgm:cxn modelId="{D69F5A2E-CE7E-4F6B-96C3-897398A096B5}" type="presParOf" srcId="{A7C5267D-E5C8-43BE-BC03-D773F33DB3BD}" destId="{1875DC03-F1BE-4421-ABB0-EE259D063F36}" srcOrd="0" destOrd="0" presId="urn:microsoft.com/office/officeart/2005/8/layout/pyramid3"/>
    <dgm:cxn modelId="{1E313B88-A34E-435B-A723-8038A2A928BD}" type="presParOf" srcId="{1875DC03-F1BE-4421-ABB0-EE259D063F36}" destId="{C95459F3-7477-4F77-A603-A51BB3C1CA61}" srcOrd="0" destOrd="0" presId="urn:microsoft.com/office/officeart/2005/8/layout/pyramid3"/>
    <dgm:cxn modelId="{DD1B23B2-FF2B-418F-8902-4ED67DBB691C}" type="presParOf" srcId="{1875DC03-F1BE-4421-ABB0-EE259D063F36}" destId="{9FAEDAF5-2A31-44FE-913B-EF01BC886214}" srcOrd="1" destOrd="0" presId="urn:microsoft.com/office/officeart/2005/8/layout/pyramid3"/>
    <dgm:cxn modelId="{05E3E0CC-6BCF-40EC-BDCB-D07F552F03F9}" type="presParOf" srcId="{A7C5267D-E5C8-43BE-BC03-D773F33DB3BD}" destId="{8A18FE94-25A0-44B5-B9B9-0088FC298F45}" srcOrd="1" destOrd="0" presId="urn:microsoft.com/office/officeart/2005/8/layout/pyramid3"/>
    <dgm:cxn modelId="{6ADD7576-C8B8-4EEC-9D27-30BD47EC70C4}" type="presParOf" srcId="{8A18FE94-25A0-44B5-B9B9-0088FC298F45}" destId="{C7489389-F303-4CB9-9620-46BA35D2E470}" srcOrd="0" destOrd="0" presId="urn:microsoft.com/office/officeart/2005/8/layout/pyramid3"/>
    <dgm:cxn modelId="{A6F31520-55F9-4915-8AF7-D1755B0CD9AF}" type="presParOf" srcId="{8A18FE94-25A0-44B5-B9B9-0088FC298F45}" destId="{E3427B39-9346-4CCA-AD83-3263C66E00BC}" srcOrd="1" destOrd="0" presId="urn:microsoft.com/office/officeart/2005/8/layout/pyramid3"/>
    <dgm:cxn modelId="{15E271A6-904B-441C-8EBC-A5ADFE3B5E82}" type="presParOf" srcId="{A7C5267D-E5C8-43BE-BC03-D773F33DB3BD}" destId="{B1FD2C5D-A7D9-4CB1-AF33-5308E9FD5CDD}" srcOrd="2" destOrd="0" presId="urn:microsoft.com/office/officeart/2005/8/layout/pyramid3"/>
    <dgm:cxn modelId="{9CAD267A-316E-4DE0-9269-790FC643E52D}" type="presParOf" srcId="{B1FD2C5D-A7D9-4CB1-AF33-5308E9FD5CDD}" destId="{87EB8535-7AE8-4218-890A-AC5980E6E363}" srcOrd="0" destOrd="0" presId="urn:microsoft.com/office/officeart/2005/8/layout/pyramid3"/>
    <dgm:cxn modelId="{E86F4C8A-5001-4B2A-BC40-1167B893B221}" type="presParOf" srcId="{B1FD2C5D-A7D9-4CB1-AF33-5308E9FD5CDD}" destId="{FD007397-D156-4D12-AAC4-5306CE6F18E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E82E8E-07EB-4D18-8CB7-5CE3D2240C1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6BAC6A33-0528-4F5A-8B87-ED21647A12E6}">
      <dgm:prSet phldrT="[Tekst]"/>
      <dgm:spPr>
        <a:solidFill>
          <a:srgbClr val="FFFF00"/>
        </a:solidFill>
      </dgm:spPr>
      <dgm:t>
        <a:bodyPr/>
        <a:lstStyle/>
        <a:p>
          <a:r>
            <a:rPr lang="pl-PL" dirty="0"/>
            <a:t>2019</a:t>
          </a:r>
        </a:p>
      </dgm:t>
    </dgm:pt>
    <dgm:pt modelId="{472ECFC2-70D0-4535-B40A-DE3000569AC8}" type="parTrans" cxnId="{A8F68106-4D8F-4242-B2E4-224FFBA7FE9B}">
      <dgm:prSet/>
      <dgm:spPr/>
      <dgm:t>
        <a:bodyPr/>
        <a:lstStyle/>
        <a:p>
          <a:endParaRPr lang="pl-PL"/>
        </a:p>
      </dgm:t>
    </dgm:pt>
    <dgm:pt modelId="{45F3C417-DF7C-4E43-B8A8-75892B08E499}" type="sibTrans" cxnId="{A8F68106-4D8F-4242-B2E4-224FFBA7FE9B}">
      <dgm:prSet/>
      <dgm:spPr/>
      <dgm:t>
        <a:bodyPr/>
        <a:lstStyle/>
        <a:p>
          <a:endParaRPr lang="pl-PL"/>
        </a:p>
      </dgm:t>
    </dgm:pt>
    <dgm:pt modelId="{7AB74F57-9A37-4241-ACA3-B04F319B5565}">
      <dgm:prSet phldrT="[Tekst]"/>
      <dgm:spPr>
        <a:solidFill>
          <a:srgbClr val="FFFF00"/>
        </a:solidFill>
      </dgm:spPr>
      <dgm:t>
        <a:bodyPr/>
        <a:lstStyle/>
        <a:p>
          <a:r>
            <a:rPr lang="pl-PL" dirty="0"/>
            <a:t>2019-2020</a:t>
          </a:r>
        </a:p>
      </dgm:t>
    </dgm:pt>
    <dgm:pt modelId="{4FF0D34D-7474-4032-A7E3-035CEBAD4D64}" type="parTrans" cxnId="{3C074B9D-F36F-4DD0-AEEE-D39FF4A77B96}">
      <dgm:prSet/>
      <dgm:spPr/>
      <dgm:t>
        <a:bodyPr/>
        <a:lstStyle/>
        <a:p>
          <a:endParaRPr lang="pl-PL"/>
        </a:p>
      </dgm:t>
    </dgm:pt>
    <dgm:pt modelId="{65F8F6EC-111E-4016-8B35-8C8386B060BD}" type="sibTrans" cxnId="{3C074B9D-F36F-4DD0-AEEE-D39FF4A77B96}">
      <dgm:prSet/>
      <dgm:spPr/>
      <dgm:t>
        <a:bodyPr/>
        <a:lstStyle/>
        <a:p>
          <a:endParaRPr lang="pl-PL"/>
        </a:p>
      </dgm:t>
    </dgm:pt>
    <dgm:pt modelId="{7D284DC5-98A8-4C87-B257-074C05C18E61}">
      <dgm:prSet phldrT="[Tekst]"/>
      <dgm:spPr>
        <a:solidFill>
          <a:srgbClr val="FFFF00"/>
        </a:solidFill>
      </dgm:spPr>
      <dgm:t>
        <a:bodyPr/>
        <a:lstStyle/>
        <a:p>
          <a:r>
            <a:rPr lang="pl-PL" dirty="0"/>
            <a:t>2020-2024</a:t>
          </a:r>
        </a:p>
      </dgm:t>
    </dgm:pt>
    <dgm:pt modelId="{53805B6D-51B9-4502-A5B0-893AA3D492AC}" type="parTrans" cxnId="{491588DA-28FE-4E8A-8235-3562F3734941}">
      <dgm:prSet/>
      <dgm:spPr/>
      <dgm:t>
        <a:bodyPr/>
        <a:lstStyle/>
        <a:p>
          <a:endParaRPr lang="pl-PL"/>
        </a:p>
      </dgm:t>
    </dgm:pt>
    <dgm:pt modelId="{C91D4D0A-E363-44E7-867C-FE5ABF98ABA4}" type="sibTrans" cxnId="{491588DA-28FE-4E8A-8235-3562F3734941}">
      <dgm:prSet/>
      <dgm:spPr/>
      <dgm:t>
        <a:bodyPr/>
        <a:lstStyle/>
        <a:p>
          <a:endParaRPr lang="pl-PL"/>
        </a:p>
      </dgm:t>
    </dgm:pt>
    <dgm:pt modelId="{236D8D72-D9E5-4A09-8586-C41477AE9F79}" type="pres">
      <dgm:prSet presAssocID="{24E82E8E-07EB-4D18-8CB7-5CE3D2240C11}" presName="linearFlow" presStyleCnt="0">
        <dgm:presLayoutVars>
          <dgm:resizeHandles val="exact"/>
        </dgm:presLayoutVars>
      </dgm:prSet>
      <dgm:spPr/>
    </dgm:pt>
    <dgm:pt modelId="{AEDC72F4-2CE9-482E-9863-37E5BF9BF5B5}" type="pres">
      <dgm:prSet presAssocID="{6BAC6A33-0528-4F5A-8B87-ED21647A12E6}" presName="node" presStyleLbl="node1" presStyleIdx="0" presStyleCnt="3" custScaleX="80312" custLinFactX="16299" custLinFactNeighborX="100000" custLinFactNeighborY="34719">
        <dgm:presLayoutVars>
          <dgm:bulletEnabled val="1"/>
        </dgm:presLayoutVars>
      </dgm:prSet>
      <dgm:spPr/>
    </dgm:pt>
    <dgm:pt modelId="{961B0D78-546E-42D6-9AB8-7E93A8FD8E79}" type="pres">
      <dgm:prSet presAssocID="{45F3C417-DF7C-4E43-B8A8-75892B08E499}" presName="sibTrans" presStyleLbl="sibTrans2D1" presStyleIdx="0" presStyleCnt="2"/>
      <dgm:spPr/>
    </dgm:pt>
    <dgm:pt modelId="{5639CCC8-58D4-4249-9F62-B8279640E18C}" type="pres">
      <dgm:prSet presAssocID="{45F3C417-DF7C-4E43-B8A8-75892B08E499}" presName="connectorText" presStyleLbl="sibTrans2D1" presStyleIdx="0" presStyleCnt="2"/>
      <dgm:spPr/>
    </dgm:pt>
    <dgm:pt modelId="{95E077BE-F19B-46D3-B2ED-7CAE827240EC}" type="pres">
      <dgm:prSet presAssocID="{7AB74F57-9A37-4241-ACA3-B04F319B5565}" presName="node" presStyleLbl="node1" presStyleIdx="1" presStyleCnt="3" custLinFactX="9160" custLinFactNeighborX="100000" custLinFactNeighborY="18933">
        <dgm:presLayoutVars>
          <dgm:bulletEnabled val="1"/>
        </dgm:presLayoutVars>
      </dgm:prSet>
      <dgm:spPr/>
    </dgm:pt>
    <dgm:pt modelId="{521EEB8B-5FDD-4037-9005-E38D2E9D888A}" type="pres">
      <dgm:prSet presAssocID="{65F8F6EC-111E-4016-8B35-8C8386B060BD}" presName="sibTrans" presStyleLbl="sibTrans2D1" presStyleIdx="1" presStyleCnt="2"/>
      <dgm:spPr/>
    </dgm:pt>
    <dgm:pt modelId="{7C160AE4-60A7-42CF-AA0D-42D41654924D}" type="pres">
      <dgm:prSet presAssocID="{65F8F6EC-111E-4016-8B35-8C8386B060BD}" presName="connectorText" presStyleLbl="sibTrans2D1" presStyleIdx="1" presStyleCnt="2"/>
      <dgm:spPr/>
    </dgm:pt>
    <dgm:pt modelId="{1F6E4B4E-360F-498D-B916-19573A05A70D}" type="pres">
      <dgm:prSet presAssocID="{7D284DC5-98A8-4C87-B257-074C05C18E61}" presName="node" presStyleLbl="node1" presStyleIdx="2" presStyleCnt="3" custLinFactX="16299" custLinFactY="33272" custLinFactNeighborX="100000" custLinFactNeighborY="100000">
        <dgm:presLayoutVars>
          <dgm:bulletEnabled val="1"/>
        </dgm:presLayoutVars>
      </dgm:prSet>
      <dgm:spPr/>
    </dgm:pt>
  </dgm:ptLst>
  <dgm:cxnLst>
    <dgm:cxn modelId="{A8F68106-4D8F-4242-B2E4-224FFBA7FE9B}" srcId="{24E82E8E-07EB-4D18-8CB7-5CE3D2240C11}" destId="{6BAC6A33-0528-4F5A-8B87-ED21647A12E6}" srcOrd="0" destOrd="0" parTransId="{472ECFC2-70D0-4535-B40A-DE3000569AC8}" sibTransId="{45F3C417-DF7C-4E43-B8A8-75892B08E499}"/>
    <dgm:cxn modelId="{C9297D2B-1AC0-4932-95D2-CB79AC5766F8}" type="presOf" srcId="{45F3C417-DF7C-4E43-B8A8-75892B08E499}" destId="{5639CCC8-58D4-4249-9F62-B8279640E18C}" srcOrd="1" destOrd="0" presId="urn:microsoft.com/office/officeart/2005/8/layout/process2"/>
    <dgm:cxn modelId="{0394A767-FA5C-4AC4-BCF2-A6CC5B5A2422}" type="presOf" srcId="{45F3C417-DF7C-4E43-B8A8-75892B08E499}" destId="{961B0D78-546E-42D6-9AB8-7E93A8FD8E79}" srcOrd="0" destOrd="0" presId="urn:microsoft.com/office/officeart/2005/8/layout/process2"/>
    <dgm:cxn modelId="{CFD6506D-FE1B-4A7D-8ED1-08301488D033}" type="presOf" srcId="{7D284DC5-98A8-4C87-B257-074C05C18E61}" destId="{1F6E4B4E-360F-498D-B916-19573A05A70D}" srcOrd="0" destOrd="0" presId="urn:microsoft.com/office/officeart/2005/8/layout/process2"/>
    <dgm:cxn modelId="{D45AA389-F710-42C4-A16A-C9678F1B0AF5}" type="presOf" srcId="{7AB74F57-9A37-4241-ACA3-B04F319B5565}" destId="{95E077BE-F19B-46D3-B2ED-7CAE827240EC}" srcOrd="0" destOrd="0" presId="urn:microsoft.com/office/officeart/2005/8/layout/process2"/>
    <dgm:cxn modelId="{E194888E-5BED-4C3D-A760-F5D0A90B1A86}" type="presOf" srcId="{24E82E8E-07EB-4D18-8CB7-5CE3D2240C11}" destId="{236D8D72-D9E5-4A09-8586-C41477AE9F79}" srcOrd="0" destOrd="0" presId="urn:microsoft.com/office/officeart/2005/8/layout/process2"/>
    <dgm:cxn modelId="{F3EA7B98-FD69-4563-9F4D-172DE6B512DB}" type="presOf" srcId="{6BAC6A33-0528-4F5A-8B87-ED21647A12E6}" destId="{AEDC72F4-2CE9-482E-9863-37E5BF9BF5B5}" srcOrd="0" destOrd="0" presId="urn:microsoft.com/office/officeart/2005/8/layout/process2"/>
    <dgm:cxn modelId="{3C074B9D-F36F-4DD0-AEEE-D39FF4A77B96}" srcId="{24E82E8E-07EB-4D18-8CB7-5CE3D2240C11}" destId="{7AB74F57-9A37-4241-ACA3-B04F319B5565}" srcOrd="1" destOrd="0" parTransId="{4FF0D34D-7474-4032-A7E3-035CEBAD4D64}" sibTransId="{65F8F6EC-111E-4016-8B35-8C8386B060BD}"/>
    <dgm:cxn modelId="{818AB9AE-C2D1-45CD-95C1-C6076F213B3D}" type="presOf" srcId="{65F8F6EC-111E-4016-8B35-8C8386B060BD}" destId="{7C160AE4-60A7-42CF-AA0D-42D41654924D}" srcOrd="1" destOrd="0" presId="urn:microsoft.com/office/officeart/2005/8/layout/process2"/>
    <dgm:cxn modelId="{491588DA-28FE-4E8A-8235-3562F3734941}" srcId="{24E82E8E-07EB-4D18-8CB7-5CE3D2240C11}" destId="{7D284DC5-98A8-4C87-B257-074C05C18E61}" srcOrd="2" destOrd="0" parTransId="{53805B6D-51B9-4502-A5B0-893AA3D492AC}" sibTransId="{C91D4D0A-E363-44E7-867C-FE5ABF98ABA4}"/>
    <dgm:cxn modelId="{ECD088F6-E360-4AD1-831C-596E692F5E45}" type="presOf" srcId="{65F8F6EC-111E-4016-8B35-8C8386B060BD}" destId="{521EEB8B-5FDD-4037-9005-E38D2E9D888A}" srcOrd="0" destOrd="0" presId="urn:microsoft.com/office/officeart/2005/8/layout/process2"/>
    <dgm:cxn modelId="{03A69FC0-CB40-465B-8860-2D5DEFDA0783}" type="presParOf" srcId="{236D8D72-D9E5-4A09-8586-C41477AE9F79}" destId="{AEDC72F4-2CE9-482E-9863-37E5BF9BF5B5}" srcOrd="0" destOrd="0" presId="urn:microsoft.com/office/officeart/2005/8/layout/process2"/>
    <dgm:cxn modelId="{7105912F-9ABE-48E7-A872-1E2EDD201056}" type="presParOf" srcId="{236D8D72-D9E5-4A09-8586-C41477AE9F79}" destId="{961B0D78-546E-42D6-9AB8-7E93A8FD8E79}" srcOrd="1" destOrd="0" presId="urn:microsoft.com/office/officeart/2005/8/layout/process2"/>
    <dgm:cxn modelId="{FC1193EA-AB50-4AF2-9B81-A24263A5E54E}" type="presParOf" srcId="{961B0D78-546E-42D6-9AB8-7E93A8FD8E79}" destId="{5639CCC8-58D4-4249-9F62-B8279640E18C}" srcOrd="0" destOrd="0" presId="urn:microsoft.com/office/officeart/2005/8/layout/process2"/>
    <dgm:cxn modelId="{76D9DD89-C6F7-4479-A903-4E1FA4599B4D}" type="presParOf" srcId="{236D8D72-D9E5-4A09-8586-C41477AE9F79}" destId="{95E077BE-F19B-46D3-B2ED-7CAE827240EC}" srcOrd="2" destOrd="0" presId="urn:microsoft.com/office/officeart/2005/8/layout/process2"/>
    <dgm:cxn modelId="{FFFC10DE-BE3D-4479-98EB-ED9352C6C052}" type="presParOf" srcId="{236D8D72-D9E5-4A09-8586-C41477AE9F79}" destId="{521EEB8B-5FDD-4037-9005-E38D2E9D888A}" srcOrd="3" destOrd="0" presId="urn:microsoft.com/office/officeart/2005/8/layout/process2"/>
    <dgm:cxn modelId="{180189CE-17D5-43BF-8CCD-85115193B10C}" type="presParOf" srcId="{521EEB8B-5FDD-4037-9005-E38D2E9D888A}" destId="{7C160AE4-60A7-42CF-AA0D-42D41654924D}" srcOrd="0" destOrd="0" presId="urn:microsoft.com/office/officeart/2005/8/layout/process2"/>
    <dgm:cxn modelId="{18C5625E-9BA0-44D0-8118-A2395F610B28}" type="presParOf" srcId="{236D8D72-D9E5-4A09-8586-C41477AE9F79}" destId="{1F6E4B4E-360F-498D-B916-19573A05A70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7075E-F7A4-4C79-9D27-1ED3817FE2C1}">
      <dsp:nvSpPr>
        <dsp:cNvPr id="0" name=""/>
        <dsp:cNvSpPr/>
      </dsp:nvSpPr>
      <dsp:spPr>
        <a:xfrm>
          <a:off x="0" y="1590419"/>
          <a:ext cx="16946139" cy="1638000"/>
        </a:xfrm>
        <a:prstGeom prst="rect">
          <a:avLst/>
        </a:prstGeom>
        <a:noFill/>
        <a:ln w="1397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CA9C4-BB21-4803-BEA7-C13419CE6100}">
      <dsp:nvSpPr>
        <dsp:cNvPr id="0" name=""/>
        <dsp:cNvSpPr/>
      </dsp:nvSpPr>
      <dsp:spPr>
        <a:xfrm>
          <a:off x="847306" y="1199271"/>
          <a:ext cx="14073073" cy="1350547"/>
        </a:xfrm>
        <a:prstGeom prst="roundRect">
          <a:avLst/>
        </a:prstGeom>
        <a:solidFill>
          <a:srgbClr val="00458A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367" tIns="0" rIns="448367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poprawa jakości życia mieszkańców małych i średnich miast</a:t>
          </a:r>
          <a:endParaRPr lang="pl-PL" sz="36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913234" y="1265199"/>
        <a:ext cx="13941217" cy="1218691"/>
      </dsp:txXfrm>
    </dsp:sp>
    <dsp:sp modelId="{9AEECDF1-F6DC-48FC-969E-5D8DC8032387}">
      <dsp:nvSpPr>
        <dsp:cNvPr id="0" name=""/>
        <dsp:cNvSpPr/>
      </dsp:nvSpPr>
      <dsp:spPr>
        <a:xfrm>
          <a:off x="0" y="3970566"/>
          <a:ext cx="16946139" cy="1638000"/>
        </a:xfrm>
        <a:prstGeom prst="rect">
          <a:avLst/>
        </a:prstGeom>
        <a:noFill/>
        <a:ln w="1397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1AFD91-5A3D-491A-B498-BB64165CBDB2}">
      <dsp:nvSpPr>
        <dsp:cNvPr id="0" name=""/>
        <dsp:cNvSpPr/>
      </dsp:nvSpPr>
      <dsp:spPr>
        <a:xfrm>
          <a:off x="847306" y="3579419"/>
          <a:ext cx="14073073" cy="1350547"/>
        </a:xfrm>
        <a:prstGeom prst="roundRect">
          <a:avLst/>
        </a:prstGeom>
        <a:solidFill>
          <a:srgbClr val="00458A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367" tIns="0" rIns="448367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lepsze dostosowanie administracji lokalnej do potrzeb swoich obywateli/ budowa potencjału administracji</a:t>
          </a:r>
          <a:endParaRPr lang="pl-PL" sz="36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913234" y="3645347"/>
        <a:ext cx="13941217" cy="1218691"/>
      </dsp:txXfrm>
    </dsp:sp>
    <dsp:sp modelId="{5FA8C4E3-1DE9-4983-AF78-61942150037E}">
      <dsp:nvSpPr>
        <dsp:cNvPr id="0" name=""/>
        <dsp:cNvSpPr/>
      </dsp:nvSpPr>
      <dsp:spPr>
        <a:xfrm>
          <a:off x="0" y="6350714"/>
          <a:ext cx="16946139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8C6C6-9423-4E64-BDCC-0B5EC46D80E6}">
      <dsp:nvSpPr>
        <dsp:cNvPr id="0" name=""/>
        <dsp:cNvSpPr/>
      </dsp:nvSpPr>
      <dsp:spPr>
        <a:xfrm>
          <a:off x="847306" y="5959566"/>
          <a:ext cx="14073073" cy="1350547"/>
        </a:xfrm>
        <a:prstGeom prst="roundRect">
          <a:avLst/>
        </a:prstGeom>
        <a:solidFill>
          <a:srgbClr val="00458A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367" tIns="0" rIns="448367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wzmacnianie stosunków dwustronnych między podmiotami </a:t>
          </a:r>
          <a:br>
            <a:rPr lang="pl-PL" sz="3600" kern="1200" dirty="0"/>
          </a:br>
          <a:r>
            <a:rPr lang="pl-PL" sz="3600" kern="1200" dirty="0"/>
            <a:t>z Polski i Państw – Darczyńców</a:t>
          </a:r>
          <a:endParaRPr lang="pl-PL" sz="36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913234" y="6025494"/>
        <a:ext cx="13941217" cy="12186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459F3-7477-4F77-A603-A51BB3C1CA61}">
      <dsp:nvSpPr>
        <dsp:cNvPr id="0" name=""/>
        <dsp:cNvSpPr/>
      </dsp:nvSpPr>
      <dsp:spPr>
        <a:xfrm rot="10800000">
          <a:off x="0" y="87206"/>
          <a:ext cx="22517764" cy="3361845"/>
        </a:xfrm>
        <a:prstGeom prst="trapezoid">
          <a:avLst>
            <a:gd name="adj" fmla="val 109007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b="1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Otwarty nabór adresowany do 255 miast średnich </a:t>
          </a:r>
          <a:endParaRPr lang="pl-PL" sz="4800" kern="1200" dirty="0">
            <a:solidFill>
              <a:schemeClr val="bg1"/>
            </a:solidFill>
          </a:endParaRPr>
        </a:p>
      </dsp:txBody>
      <dsp:txXfrm rot="-10800000">
        <a:off x="3940608" y="87206"/>
        <a:ext cx="14636547" cy="3361845"/>
      </dsp:txXfrm>
    </dsp:sp>
    <dsp:sp modelId="{C7489389-F303-4CB9-9620-46BA35D2E470}">
      <dsp:nvSpPr>
        <dsp:cNvPr id="0" name=""/>
        <dsp:cNvSpPr/>
      </dsp:nvSpPr>
      <dsp:spPr>
        <a:xfrm rot="10800000">
          <a:off x="3664654" y="3361845"/>
          <a:ext cx="15188455" cy="3361845"/>
        </a:xfrm>
        <a:prstGeom prst="trapezoid">
          <a:avLst>
            <a:gd name="adj" fmla="val 109007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54 wybrane miasta 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przygotowały kompletne propozycje projektów 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b="1" kern="1200" dirty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 </a:t>
          </a:r>
          <a:endParaRPr lang="pl-PL" sz="4800" kern="1200" dirty="0"/>
        </a:p>
      </dsp:txBody>
      <dsp:txXfrm rot="-10800000">
        <a:off x="6322634" y="3361845"/>
        <a:ext cx="9872495" cy="3361845"/>
      </dsp:txXfrm>
    </dsp:sp>
    <dsp:sp modelId="{87EB8535-7AE8-4218-890A-AC5980E6E363}">
      <dsp:nvSpPr>
        <dsp:cNvPr id="0" name=""/>
        <dsp:cNvSpPr/>
      </dsp:nvSpPr>
      <dsp:spPr>
        <a:xfrm rot="10800000">
          <a:off x="7377839" y="6723690"/>
          <a:ext cx="7762085" cy="3604873"/>
        </a:xfrm>
        <a:prstGeom prst="trapezoid">
          <a:avLst>
            <a:gd name="adj" fmla="val 10900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b="1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Wybór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b="1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i wdrażanie 29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b="1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projektów</a:t>
          </a:r>
          <a:endParaRPr lang="pl-PL" sz="3600" kern="1200" dirty="0">
            <a:solidFill>
              <a:schemeClr val="bg1"/>
            </a:solidFill>
          </a:endParaRPr>
        </a:p>
      </dsp:txBody>
      <dsp:txXfrm rot="-10800000">
        <a:off x="7377839" y="6723690"/>
        <a:ext cx="7762085" cy="3604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C72F4-2CE9-482E-9863-37E5BF9BF5B5}">
      <dsp:nvSpPr>
        <dsp:cNvPr id="0" name=""/>
        <dsp:cNvSpPr/>
      </dsp:nvSpPr>
      <dsp:spPr>
        <a:xfrm>
          <a:off x="288119" y="464697"/>
          <a:ext cx="3826681" cy="2647094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500" kern="1200" dirty="0"/>
            <a:t>2019</a:t>
          </a:r>
        </a:p>
      </dsp:txBody>
      <dsp:txXfrm>
        <a:off x="365650" y="542228"/>
        <a:ext cx="3671619" cy="2492032"/>
      </dsp:txXfrm>
    </dsp:sp>
    <dsp:sp modelId="{961B0D78-546E-42D6-9AB8-7E93A8FD8E79}">
      <dsp:nvSpPr>
        <dsp:cNvPr id="0" name=""/>
        <dsp:cNvSpPr/>
      </dsp:nvSpPr>
      <dsp:spPr>
        <a:xfrm rot="5531589">
          <a:off x="1711144" y="3073501"/>
          <a:ext cx="836571" cy="1191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400" kern="1200"/>
        </a:p>
      </dsp:txBody>
      <dsp:txXfrm rot="-5400000">
        <a:off x="1776874" y="3250903"/>
        <a:ext cx="714716" cy="585600"/>
      </dsp:txXfrm>
    </dsp:sp>
    <dsp:sp modelId="{95E077BE-F19B-46D3-B2ED-7CAE827240EC}">
      <dsp:nvSpPr>
        <dsp:cNvPr id="0" name=""/>
        <dsp:cNvSpPr/>
      </dsp:nvSpPr>
      <dsp:spPr>
        <a:xfrm>
          <a:off x="-324984" y="4226403"/>
          <a:ext cx="4764769" cy="2647094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500" kern="1200" dirty="0"/>
            <a:t>2019-2020</a:t>
          </a:r>
        </a:p>
      </dsp:txBody>
      <dsp:txXfrm>
        <a:off x="-247453" y="4303934"/>
        <a:ext cx="4609707" cy="2492032"/>
      </dsp:txXfrm>
    </dsp:sp>
    <dsp:sp modelId="{521EEB8B-5FDD-4037-9005-E38D2E9D888A}">
      <dsp:nvSpPr>
        <dsp:cNvPr id="0" name=""/>
        <dsp:cNvSpPr/>
      </dsp:nvSpPr>
      <dsp:spPr>
        <a:xfrm rot="5400000">
          <a:off x="1653099" y="6816969"/>
          <a:ext cx="808601" cy="1191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300" kern="1200"/>
        </a:p>
      </dsp:txBody>
      <dsp:txXfrm rot="-5400000">
        <a:off x="1700042" y="7008264"/>
        <a:ext cx="714716" cy="566021"/>
      </dsp:txXfrm>
    </dsp:sp>
    <dsp:sp modelId="{1F6E4B4E-360F-498D-B916-19573A05A70D}">
      <dsp:nvSpPr>
        <dsp:cNvPr id="0" name=""/>
        <dsp:cNvSpPr/>
      </dsp:nvSpPr>
      <dsp:spPr>
        <a:xfrm>
          <a:off x="-324984" y="7951632"/>
          <a:ext cx="4764769" cy="2647094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500" kern="1200" dirty="0"/>
            <a:t>2020-2024</a:t>
          </a:r>
        </a:p>
      </dsp:txBody>
      <dsp:txXfrm>
        <a:off x="-247453" y="8029163"/>
        <a:ext cx="4609707" cy="2492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57144-1CBB-4515-B696-16F63A0D6277}" type="datetimeFigureOut">
              <a:rPr lang="en-GB" smtClean="0"/>
              <a:t>02/06/2022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A259D-87B2-48A8-8896-0559A1CBD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6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953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68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563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403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771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391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37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321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31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6382328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705989"/>
            <a:ext cx="3985698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dk2"/>
                </a:solidFill>
              </a:defRPr>
            </a:lvl1pPr>
          </a:lstStyle>
          <a:p>
            <a:fld id="{D5906656-A9BE-4917-BFD7-16C60DDEE872}" type="datetime1">
              <a:rPr lang="nb-NO" smtClean="0"/>
              <a:t>02.06.2022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20" name="Bild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24380825" cy="241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5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68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iagram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626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584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945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04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927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412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6915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3543261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24380825" cy="2523415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4" y="5161524"/>
            <a:ext cx="18332193" cy="2154238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914263" indent="0">
              <a:buNone/>
              <a:defRPr b="1">
                <a:solidFill>
                  <a:schemeClr val="bg1"/>
                </a:solidFill>
              </a:defRPr>
            </a:lvl2pPr>
            <a:lvl3pPr marL="1828526" indent="0">
              <a:buNone/>
              <a:defRPr b="1">
                <a:solidFill>
                  <a:schemeClr val="bg1"/>
                </a:solidFill>
              </a:defRPr>
            </a:lvl3pPr>
            <a:lvl4pPr marL="2742789" indent="0">
              <a:buNone/>
              <a:defRPr b="1">
                <a:solidFill>
                  <a:schemeClr val="bg1"/>
                </a:solidFill>
              </a:defRPr>
            </a:lvl4pPr>
            <a:lvl5pPr marL="3657052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864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photo background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6382328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705989"/>
            <a:ext cx="3985698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fld id="{35900153-C3D1-4B62-A437-E57CAB8AEB13}" type="datetime1">
              <a:rPr lang="nb-NO" smtClean="0"/>
              <a:t>02.06.2022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24380825" cy="252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7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21861705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9560" y="2630802"/>
            <a:ext cx="21861704" cy="461665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57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21861705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9560" y="2630802"/>
            <a:ext cx="21861704" cy="461665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42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9560" y="2630802"/>
            <a:ext cx="12277305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02060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70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9560" y="2630802"/>
            <a:ext cx="12277305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74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73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/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33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1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3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386" y="1097394"/>
            <a:ext cx="21861705" cy="107721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386" y="2647950"/>
            <a:ext cx="21861705" cy="96315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29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64" r:id="rId4"/>
    <p:sldLayoutId id="2147483657" r:id="rId5"/>
    <p:sldLayoutId id="2147483665" r:id="rId6"/>
    <p:sldLayoutId id="2147483658" r:id="rId7"/>
    <p:sldLayoutId id="2147483666" r:id="rId8"/>
    <p:sldLayoutId id="2147483659" r:id="rId9"/>
    <p:sldLayoutId id="2147483660" r:id="rId10"/>
    <p:sldLayoutId id="2147483667" r:id="rId11"/>
    <p:sldLayoutId id="2147483661" r:id="rId12"/>
    <p:sldLayoutId id="2147483668" r:id="rId13"/>
    <p:sldLayoutId id="2147483651" r:id="rId14"/>
    <p:sldLayoutId id="2147483669" r:id="rId15"/>
    <p:sldLayoutId id="2147483670" r:id="rId16"/>
    <p:sldLayoutId id="2147483654" r:id="rId17"/>
    <p:sldLayoutId id="2147483663" r:id="rId18"/>
  </p:sldLayoutIdLst>
  <p:hf sldNum="0" hdr="0" ftr="0"/>
  <p:txStyles>
    <p:titleStyle>
      <a:lvl1pPr algn="l" defTabSz="1828526" rtl="0" eaLnBrk="1" latinLnBrk="0" hangingPunct="1">
        <a:lnSpc>
          <a:spcPct val="100000"/>
        </a:lnSpc>
        <a:spcBef>
          <a:spcPct val="0"/>
        </a:spcBef>
        <a:buNone/>
        <a:defRPr sz="7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828526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1pPr>
      <a:lvl2pPr marL="1371394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chemeClr val="dk2"/>
          </a:solidFill>
          <a:latin typeface="+mn-lt"/>
          <a:ea typeface="+mn-ea"/>
          <a:cs typeface="+mn-cs"/>
        </a:defRPr>
      </a:lvl2pPr>
      <a:lvl3pPr marL="2285657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chemeClr val="dk2"/>
          </a:solidFill>
          <a:latin typeface="+mn-lt"/>
          <a:ea typeface="+mn-ea"/>
          <a:cs typeface="+mn-cs"/>
        </a:defRPr>
      </a:lvl3pPr>
      <a:lvl4pPr marL="3199920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4pPr>
      <a:lvl5pPr marL="4114183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5pPr>
      <a:lvl6pPr marL="5028446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708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971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1234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26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526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789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7051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1314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577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84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410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1570382" y="6270606"/>
            <a:ext cx="11807688" cy="2031325"/>
          </a:xfrm>
        </p:spPr>
        <p:txBody>
          <a:bodyPr/>
          <a:lstStyle/>
          <a:p>
            <a:pPr algn="ctr"/>
            <a:r>
              <a:rPr lang="pl-PL" sz="66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Postępy we wdrażaniu Programu Rozwój lokalny</a:t>
            </a:r>
            <a:endParaRPr lang="en-GB" sz="6600" i="1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0"/>
          </p:nvPr>
        </p:nvSpPr>
        <p:spPr>
          <a:xfrm>
            <a:off x="19136392" y="12613656"/>
            <a:ext cx="3985698" cy="553998"/>
          </a:xfrm>
        </p:spPr>
        <p:txBody>
          <a:bodyPr/>
          <a:lstStyle/>
          <a:p>
            <a:r>
              <a:rPr lang="pl-PL" dirty="0"/>
              <a:t>31.05.2022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Maciej Aulak</a:t>
            </a:r>
            <a:endParaRPr lang="en-GB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Dyrektor</a:t>
            </a:r>
            <a:endParaRPr lang="en-GB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5"/>
          </p:nvPr>
        </p:nvSpPr>
        <p:spPr>
          <a:xfrm>
            <a:off x="10200074" y="12146546"/>
            <a:ext cx="6767125" cy="461665"/>
          </a:xfrm>
        </p:spPr>
        <p:txBody>
          <a:bodyPr/>
          <a:lstStyle/>
          <a:p>
            <a:r>
              <a:rPr lang="pl-PL" dirty="0"/>
              <a:t>Operator Programu</a:t>
            </a:r>
            <a:endParaRPr lang="en-GB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6"/>
          </p:nvPr>
        </p:nvSpPr>
        <p:spPr>
          <a:xfrm>
            <a:off x="10200075" y="12705989"/>
            <a:ext cx="6767125" cy="461665"/>
          </a:xfrm>
        </p:spPr>
        <p:txBody>
          <a:bodyPr/>
          <a:lstStyle/>
          <a:p>
            <a:r>
              <a:rPr lang="pl-PL" dirty="0"/>
              <a:t>Polska</a:t>
            </a:r>
            <a:endParaRPr lang="en-GB" dirty="0"/>
          </a:p>
        </p:txBody>
      </p:sp>
      <p:pic>
        <p:nvPicPr>
          <p:cNvPr id="4100" name="Picture 4" descr="Może być zdjęciem przedstawiającym ‎tekst „‎102 miliony euro z Funduszy norweskich na rozwój małych ojczyzn Iceland Nم Liechtenstein Norway Norway grants grants #FUNDUSZENORWESKIE #EOG‎”‎">
            <a:extLst>
              <a:ext uri="{FF2B5EF4-FFF2-40B4-BE49-F238E27FC236}">
                <a16:creationId xmlns:a16="http://schemas.microsoft.com/office/drawing/2014/main" id="{A837711F-3301-4F06-AF3B-0BA1ECEFA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0431" y="2523768"/>
            <a:ext cx="76200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159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endParaRPr lang="en-GB" dirty="0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704FD2F8-0727-4F3B-B315-12FB365D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097394"/>
            <a:ext cx="21861705" cy="1077218"/>
          </a:xfrm>
        </p:spPr>
        <p:txBody>
          <a:bodyPr/>
          <a:lstStyle/>
          <a:p>
            <a:r>
              <a:rPr lang="pl-PL" dirty="0"/>
              <a:t>Projekt predefiniowany – działalność doradcza</a:t>
            </a:r>
          </a:p>
        </p:txBody>
      </p:sp>
      <p:pic>
        <p:nvPicPr>
          <p:cNvPr id="11266" name="Picture 2" descr="Display hajn wka doradcy w mie cie">
            <a:extLst>
              <a:ext uri="{FF2B5EF4-FFF2-40B4-BE49-F238E27FC236}">
                <a16:creationId xmlns:a16="http://schemas.microsoft.com/office/drawing/2014/main" id="{7183DE19-3D59-49D6-86C1-219D72C8D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995" y="3091544"/>
            <a:ext cx="8049012" cy="481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isplay rydu towy">
            <a:extLst>
              <a:ext uri="{FF2B5EF4-FFF2-40B4-BE49-F238E27FC236}">
                <a16:creationId xmlns:a16="http://schemas.microsoft.com/office/drawing/2014/main" id="{60C7027F-90F8-4184-9BCD-E4B765A39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616" y="3091542"/>
            <a:ext cx="7799609" cy="481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isplay hajn wka">
            <a:extLst>
              <a:ext uri="{FF2B5EF4-FFF2-40B4-BE49-F238E27FC236}">
                <a16:creationId xmlns:a16="http://schemas.microsoft.com/office/drawing/2014/main" id="{ADB78114-1F3B-4EB6-BA2B-0C0A71659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996" y="8224279"/>
            <a:ext cx="8049012" cy="439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splay  man0508">
            <a:extLst>
              <a:ext uri="{FF2B5EF4-FFF2-40B4-BE49-F238E27FC236}">
                <a16:creationId xmlns:a16="http://schemas.microsoft.com/office/drawing/2014/main" id="{E63F9DB4-F378-4231-89CC-FE7996D48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617" y="8224280"/>
            <a:ext cx="7799608" cy="439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410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58734" y="2174611"/>
            <a:ext cx="21861705" cy="106439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pl-PL" sz="4100" b="1" dirty="0">
                <a:solidFill>
                  <a:schemeClr val="tx1"/>
                </a:solidFill>
              </a:rPr>
              <a:t>Ocena efektywności zarządzania publicznego i poziomu rozwoju instytucjonalnego </a:t>
            </a:r>
            <a:br>
              <a:rPr lang="pl-PL" sz="4100" b="1" dirty="0">
                <a:solidFill>
                  <a:schemeClr val="tx1"/>
                </a:solidFill>
              </a:rPr>
            </a:br>
            <a:r>
              <a:rPr lang="pl-PL" sz="4100" dirty="0">
                <a:solidFill>
                  <a:schemeClr val="tx1"/>
                </a:solidFill>
              </a:rPr>
              <a:t>dot. 2 kategorii polskich jednostek samorządu terytorialnego poziomu lokalnego (gminy i powiaty) </a:t>
            </a:r>
            <a:br>
              <a:rPr lang="pl-PL" sz="4100" dirty="0">
                <a:solidFill>
                  <a:schemeClr val="tx1"/>
                </a:solidFill>
              </a:rPr>
            </a:br>
            <a:r>
              <a:rPr lang="pl-PL" sz="4100" dirty="0">
                <a:solidFill>
                  <a:schemeClr val="tx1"/>
                </a:solidFill>
              </a:rPr>
              <a:t>w zakresie </a:t>
            </a:r>
            <a:r>
              <a:rPr lang="pl-PL" sz="4100" b="1" dirty="0">
                <a:solidFill>
                  <a:schemeClr val="tx1"/>
                </a:solidFill>
              </a:rPr>
              <a:t>sposobów wzmocnienia ich potencjału</a:t>
            </a:r>
            <a:r>
              <a:rPr lang="pl-PL" sz="4100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pl-PL" sz="4100" b="1" dirty="0">
                <a:solidFill>
                  <a:schemeClr val="tx1"/>
                </a:solidFill>
              </a:rPr>
              <a:t>Raport OECD </a:t>
            </a:r>
            <a:r>
              <a:rPr lang="pl-PL" sz="4100" dirty="0">
                <a:solidFill>
                  <a:schemeClr val="tx1"/>
                </a:solidFill>
              </a:rPr>
              <a:t>pt. „</a:t>
            </a:r>
            <a:r>
              <a:rPr lang="pl-PL" sz="4100" i="1" dirty="0">
                <a:solidFill>
                  <a:schemeClr val="tx1"/>
                </a:solidFill>
              </a:rPr>
              <a:t>Lepsze zarządzanie, planowanie i dostarczanie usług w jednostkach samorządu lokalnego w Polsce” </a:t>
            </a:r>
            <a:r>
              <a:rPr lang="pl-PL" sz="4100" dirty="0">
                <a:solidFill>
                  <a:schemeClr val="tx1"/>
                </a:solidFill>
              </a:rPr>
              <a:t>(publikacja - połowa 2021 r.):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pl-PL" sz="4100" dirty="0">
                <a:solidFill>
                  <a:schemeClr val="tx1"/>
                </a:solidFill>
              </a:rPr>
              <a:t> </a:t>
            </a:r>
            <a:r>
              <a:rPr lang="pl-PL" sz="4100" b="1" dirty="0">
                <a:solidFill>
                  <a:schemeClr val="tx1"/>
                </a:solidFill>
              </a:rPr>
              <a:t>wnioski i rekomendacje w 8 obszarach tematycznych </a:t>
            </a:r>
            <a:r>
              <a:rPr lang="pl-PL" sz="4100" b="1">
                <a:solidFill>
                  <a:schemeClr val="tx1"/>
                </a:solidFill>
              </a:rPr>
              <a:t>rozwoju instytucjonalnego,</a:t>
            </a:r>
            <a:endParaRPr lang="pl-PL" sz="4100" dirty="0">
              <a:solidFill>
                <a:schemeClr val="tx1"/>
              </a:solidFill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pl-PL" sz="4100" b="1" dirty="0">
                <a:solidFill>
                  <a:schemeClr val="tx1"/>
                </a:solidFill>
              </a:rPr>
              <a:t>narzędzie samooceny potencjału instytucjonalnego JST,</a:t>
            </a:r>
            <a:endParaRPr lang="pl-PL" sz="4100" dirty="0">
              <a:solidFill>
                <a:schemeClr val="tx1"/>
              </a:solidFill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pl-PL" sz="4100" b="1" dirty="0">
                <a:solidFill>
                  <a:schemeClr val="tx1"/>
                </a:solidFill>
              </a:rPr>
              <a:t>warsztat wymiany doświadczeń </a:t>
            </a:r>
            <a:r>
              <a:rPr lang="pl-PL" sz="4100" dirty="0">
                <a:solidFill>
                  <a:schemeClr val="tx1"/>
                </a:solidFill>
              </a:rPr>
              <a:t>z państwami OECD.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pl-PL" sz="4100" dirty="0">
                <a:solidFill>
                  <a:schemeClr val="tx1"/>
                </a:solidFill>
              </a:rPr>
              <a:t>***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pl-PL" sz="4100" b="1" dirty="0">
                <a:solidFill>
                  <a:schemeClr val="tx1"/>
                </a:solidFill>
              </a:rPr>
              <a:t>2 lata współpracy między ZMP a OECD, przy wsparciu </a:t>
            </a:r>
            <a:r>
              <a:rPr lang="pl-PL" sz="4100" b="1" dirty="0" err="1">
                <a:solidFill>
                  <a:schemeClr val="tx1"/>
                </a:solidFill>
              </a:rPr>
              <a:t>MFiPR</a:t>
            </a:r>
            <a:r>
              <a:rPr lang="pl-PL" sz="4100" b="1" dirty="0">
                <a:solidFill>
                  <a:schemeClr val="tx1"/>
                </a:solidFill>
              </a:rPr>
              <a:t> i z udziałem ok. 100 podmiotów szczebla lokalnego, 16 szczebla regionalnego i ok. 30 szczebla rządowego </a:t>
            </a:r>
            <a:br>
              <a:rPr lang="pl-PL" sz="4100" b="1" dirty="0">
                <a:solidFill>
                  <a:schemeClr val="tx1"/>
                </a:solidFill>
              </a:rPr>
            </a:br>
            <a:r>
              <a:rPr lang="pl-PL" sz="4100" b="1" dirty="0">
                <a:solidFill>
                  <a:schemeClr val="tx1"/>
                </a:solidFill>
              </a:rPr>
              <a:t>(wizyty badawcze, analizy, warsztaty).</a:t>
            </a:r>
          </a:p>
          <a:p>
            <a:endParaRPr lang="pl-PL" sz="4200" dirty="0">
              <a:solidFill>
                <a:schemeClr val="tx1"/>
              </a:solidFill>
            </a:endParaRPr>
          </a:p>
          <a:p>
            <a:endParaRPr lang="pl-PL" sz="4200" dirty="0">
              <a:solidFill>
                <a:schemeClr val="tx1"/>
              </a:solidFill>
            </a:endParaRPr>
          </a:p>
          <a:p>
            <a:endParaRPr lang="pl-PL" dirty="0">
              <a:solidFill>
                <a:srgbClr val="282828"/>
              </a:solidFill>
              <a:latin typeface="Roboto" panose="02000000000000000000" pitchFamily="2" charset="0"/>
            </a:endParaRPr>
          </a:p>
          <a:p>
            <a:endParaRPr lang="en-GB" dirty="0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704FD2F8-0727-4F3B-B315-12FB365D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097394"/>
            <a:ext cx="21861705" cy="1077218"/>
          </a:xfrm>
        </p:spPr>
        <p:txBody>
          <a:bodyPr/>
          <a:lstStyle/>
          <a:p>
            <a:r>
              <a:rPr lang="pl-PL" dirty="0"/>
              <a:t>Projekt predefiniowany – wkład OECD</a:t>
            </a:r>
          </a:p>
        </p:txBody>
      </p:sp>
    </p:spTree>
    <p:extLst>
      <p:ext uri="{BB962C8B-B14F-4D97-AF65-F5344CB8AC3E}">
        <p14:creationId xmlns:p14="http://schemas.microsoft.com/office/powerpoint/2010/main" val="3690748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endParaRPr lang="en-GB" dirty="0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704FD2F8-0727-4F3B-B315-12FB365D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28548"/>
            <a:ext cx="21861705" cy="1077218"/>
          </a:xfrm>
        </p:spPr>
        <p:txBody>
          <a:bodyPr/>
          <a:lstStyle/>
          <a:p>
            <a:r>
              <a:rPr lang="pl-PL" dirty="0"/>
              <a:t>Program rozwój lokalny – aktualny stan wdrażania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C1739EE-2750-4277-BB3C-3D1BE450D116}"/>
              </a:ext>
            </a:extLst>
          </p:cNvPr>
          <p:cNvSpPr txBox="1"/>
          <p:nvPr/>
        </p:nvSpPr>
        <p:spPr>
          <a:xfrm>
            <a:off x="1620981" y="2639291"/>
            <a:ext cx="21499457" cy="855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4400" dirty="0"/>
              <a:t>Miasta beneficjenci sygnalizują </a:t>
            </a:r>
            <a:r>
              <a:rPr lang="pl-PL" sz="4400" b="1" dirty="0"/>
              <a:t>problemy z wdrażaniem projektów </a:t>
            </a:r>
            <a:r>
              <a:rPr lang="pl-PL" sz="4400" dirty="0"/>
              <a:t>w związku z:</a:t>
            </a:r>
          </a:p>
          <a:p>
            <a:pPr>
              <a:defRPr/>
            </a:pPr>
            <a:endParaRPr lang="pl-PL" sz="4400" dirty="0"/>
          </a:p>
          <a:p>
            <a:pPr>
              <a:buFontTx/>
              <a:buChar char="-"/>
              <a:defRPr/>
            </a:pPr>
            <a:r>
              <a:rPr lang="pl-PL" sz="4200" dirty="0"/>
              <a:t> kryzysem na rynku budowlanym związanym z odpływem siły roboczej na Ukrainę oraz wzrostem cen artykułów budowlanych,</a:t>
            </a:r>
          </a:p>
          <a:p>
            <a:pPr>
              <a:buFontTx/>
              <a:buChar char="-"/>
              <a:defRPr/>
            </a:pPr>
            <a:endParaRPr lang="pl-PL" sz="4200" dirty="0"/>
          </a:p>
          <a:p>
            <a:pPr>
              <a:buFontTx/>
              <a:buChar char="-"/>
              <a:defRPr/>
            </a:pPr>
            <a:r>
              <a:rPr lang="pl-PL" sz="4200" dirty="0"/>
              <a:t> zerwaniem łańcuchów dostaw,</a:t>
            </a:r>
          </a:p>
          <a:p>
            <a:pPr>
              <a:buFontTx/>
              <a:buChar char="-"/>
              <a:defRPr/>
            </a:pPr>
            <a:endParaRPr lang="pl-PL" sz="4200" dirty="0"/>
          </a:p>
          <a:p>
            <a:pPr>
              <a:buFontTx/>
              <a:buChar char="-"/>
              <a:defRPr/>
            </a:pPr>
            <a:r>
              <a:rPr lang="pl-PL" sz="4200" dirty="0"/>
              <a:t> koniecznością przekierowania pracowników do walki z kryzysem uchodźczym co skutkuje niemożnością realizacji dotychczasowych zadań,</a:t>
            </a:r>
          </a:p>
          <a:p>
            <a:pPr>
              <a:defRPr/>
            </a:pPr>
            <a:endParaRPr lang="pl-PL" sz="4200" dirty="0"/>
          </a:p>
          <a:p>
            <a:pPr>
              <a:buFontTx/>
              <a:buChar char="-"/>
              <a:defRPr/>
            </a:pPr>
            <a:r>
              <a:rPr lang="pl-PL" sz="4200" dirty="0"/>
              <a:t> problemem z rozstrzygnięciem przetargów, dla których szacunki były przeprowadzane w innych warunkach rynkowych oraz związanym z ogromnym wzrostem cen, a także skutkującym wycofywaniem się beneficjentów z udziału w projektach.</a:t>
            </a:r>
          </a:p>
        </p:txBody>
      </p:sp>
    </p:spTree>
    <p:extLst>
      <p:ext uri="{BB962C8B-B14F-4D97-AF65-F5344CB8AC3E}">
        <p14:creationId xmlns:p14="http://schemas.microsoft.com/office/powerpoint/2010/main" val="1158264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endParaRPr lang="en-GB" dirty="0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704FD2F8-0727-4F3B-B315-12FB365D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28548"/>
            <a:ext cx="21861705" cy="1077218"/>
          </a:xfrm>
        </p:spPr>
        <p:txBody>
          <a:bodyPr/>
          <a:lstStyle/>
          <a:p>
            <a:r>
              <a:rPr lang="pl-PL" dirty="0"/>
              <a:t>Program rozwój lokalny – aktualny stan wdrażania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C1739EE-2750-4277-BB3C-3D1BE450D116}"/>
              </a:ext>
            </a:extLst>
          </p:cNvPr>
          <p:cNvSpPr txBox="1"/>
          <p:nvPr/>
        </p:nvSpPr>
        <p:spPr>
          <a:xfrm>
            <a:off x="1620981" y="2639291"/>
            <a:ext cx="21499457" cy="8494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pl-PL" sz="4200" b="1" dirty="0"/>
              <a:t> </a:t>
            </a:r>
            <a:r>
              <a:rPr lang="pl-PL" sz="4200" dirty="0"/>
              <a:t>Operator w porozumieniu z KPK i BMF będzie poszukiwał rozwiązań, które w obecnej sytuacji pozwolą na jak najefektywniejsze wdrażanie projektów;</a:t>
            </a:r>
          </a:p>
          <a:p>
            <a:pPr>
              <a:defRPr/>
            </a:pPr>
            <a:endParaRPr lang="pl-PL" sz="4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sz="4200" dirty="0"/>
              <a:t> 12 maja br. </a:t>
            </a:r>
            <a:r>
              <a:rPr lang="pl-PL" sz="4200" b="1" dirty="0"/>
              <a:t>posiedzenia Komitetu Współpracy </a:t>
            </a:r>
            <a:r>
              <a:rPr lang="pl-PL" sz="4200" dirty="0"/>
              <a:t>dla Programu, m.in. w celu zaproponowania i ustalenia rozwiązań ułatwiających wdrażanie projektów;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pl-PL" sz="4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sz="4200" dirty="0"/>
              <a:t>16 miast prowadzi obecnie negocjacje z partnerami z IS/NO. Dynamika tego procesu różni się w zależności od miasta. Niemniej jednak pierwsze umowy partnerskie zostaną podpisane podczas naszej konferencji.</a:t>
            </a:r>
          </a:p>
          <a:p>
            <a:pPr>
              <a:defRPr/>
            </a:pPr>
            <a:endParaRPr lang="pl-PL" sz="4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sz="4200" dirty="0"/>
              <a:t>W ramach projektu predefiniowanego prowadzone są </a:t>
            </a:r>
            <a:r>
              <a:rPr lang="pl-PL" sz="4200" b="1" dirty="0"/>
              <a:t>szkolenia beneficjentów </a:t>
            </a:r>
            <a:r>
              <a:rPr lang="pl-PL" sz="4200" dirty="0"/>
              <a:t>/oferowane są im </a:t>
            </a:r>
            <a:r>
              <a:rPr lang="pl-PL" sz="4200" b="1" dirty="0"/>
              <a:t>indywidualne pakiety wsparcia doradczego </a:t>
            </a:r>
            <a:r>
              <a:rPr lang="pl-PL" sz="4200" dirty="0"/>
              <a:t>/ </a:t>
            </a:r>
            <a:r>
              <a:rPr lang="pl-PL" sz="4200" b="1" dirty="0"/>
              <a:t>Forum Rozwoju Lokalnego</a:t>
            </a:r>
            <a:r>
              <a:rPr lang="pl-PL" sz="4200" dirty="0"/>
              <a:t>/ przygotowywane są </a:t>
            </a:r>
            <a:r>
              <a:rPr lang="pl-PL" sz="4200" b="1" dirty="0"/>
              <a:t>sieci wymiany doświadczeń</a:t>
            </a:r>
            <a:r>
              <a:rPr lang="pl-PL" sz="4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5938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1260157" y="4094018"/>
            <a:ext cx="11811607" cy="3127035"/>
          </a:xfrm>
        </p:spPr>
        <p:txBody>
          <a:bodyPr/>
          <a:lstStyle/>
          <a:p>
            <a:pPr algn="ctr"/>
            <a:r>
              <a:rPr lang="pl-PL" dirty="0"/>
              <a:t>Dziękuję za uwagę </a:t>
            </a:r>
            <a:endParaRPr lang="en-GB" dirty="0"/>
          </a:p>
        </p:txBody>
      </p:sp>
      <p:pic>
        <p:nvPicPr>
          <p:cNvPr id="14" name="Picture 2" descr="Program „Rozwój Lokalny” (EOG 2014 – 2021) | IRMiR">
            <a:extLst>
              <a:ext uri="{FF2B5EF4-FFF2-40B4-BE49-F238E27FC236}">
                <a16:creationId xmlns:a16="http://schemas.microsoft.com/office/drawing/2014/main" id="{78E96D3D-65CB-46A7-A847-9A8438C2C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367" y="9849732"/>
            <a:ext cx="10747697" cy="312703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a zdjęciu widok miasta. Logotyp FN i EOG. Tekst: #Funduszenorweskie #EOG Rozwój miast możliwy dzięki Funduszom norweskim i EOG.">
            <a:extLst>
              <a:ext uri="{FF2B5EF4-FFF2-40B4-BE49-F238E27FC236}">
                <a16:creationId xmlns:a16="http://schemas.microsoft.com/office/drawing/2014/main" id="{E84B7AC0-C338-4A19-9052-6FD2503FA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861" y="3168467"/>
            <a:ext cx="9355248" cy="795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7CA8FA1B-7A03-4F76-B7B3-505435E7DC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2387" y="10091215"/>
            <a:ext cx="3190678" cy="132203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2477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60386" y="4310743"/>
            <a:ext cx="21861705" cy="79687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endParaRPr lang="en-GB" dirty="0"/>
          </a:p>
        </p:txBody>
      </p:sp>
      <p:pic>
        <p:nvPicPr>
          <p:cNvPr id="2052" name="Picture 4" descr="EOG 2014-2021 - Ministerstwo Funduszy i Polityki Regionalnej">
            <a:extLst>
              <a:ext uri="{FF2B5EF4-FFF2-40B4-BE49-F238E27FC236}">
                <a16:creationId xmlns:a16="http://schemas.microsoft.com/office/drawing/2014/main" id="{93FA2E79-56F8-41FA-BB44-AFF5B68DA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84" y="1662545"/>
            <a:ext cx="22501880" cy="1052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98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endParaRPr lang="en-GB" dirty="0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704FD2F8-0727-4F3B-B315-12FB365D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097394"/>
            <a:ext cx="21861705" cy="1077218"/>
          </a:xfrm>
        </p:spPr>
        <p:txBody>
          <a:bodyPr/>
          <a:lstStyle/>
          <a:p>
            <a:r>
              <a:rPr lang="pl-PL" dirty="0"/>
              <a:t>Program Rozwój lokalny – co osiągniemy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0348341-9E2C-4B97-B39E-923EA919AE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2280114"/>
              </p:ext>
            </p:extLst>
          </p:nvPr>
        </p:nvGraphicFramePr>
        <p:xfrm>
          <a:off x="1258734" y="3091543"/>
          <a:ext cx="16946139" cy="918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pole tekstowe 3">
            <a:extLst>
              <a:ext uri="{FF2B5EF4-FFF2-40B4-BE49-F238E27FC236}">
                <a16:creationId xmlns:a16="http://schemas.microsoft.com/office/drawing/2014/main" id="{FE61DEC2-BE4E-46DE-86F0-DD6BEBB34EA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8786763" y="4426527"/>
            <a:ext cx="5091545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pl-PL" altLang="pl-PL" sz="4800" b="1" dirty="0"/>
              <a:t>Realizacja Programu przyczyni się do poprawy funkcjonowania miast jako atrakcyjnych miejsc do życia i pracy</a:t>
            </a:r>
          </a:p>
        </p:txBody>
      </p:sp>
    </p:spTree>
    <p:extLst>
      <p:ext uri="{BB962C8B-B14F-4D97-AF65-F5344CB8AC3E}">
        <p14:creationId xmlns:p14="http://schemas.microsoft.com/office/powerpoint/2010/main" val="4010366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endParaRPr lang="en-GB" dirty="0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704FD2F8-0727-4F3B-B315-12FB365D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28548"/>
            <a:ext cx="21861705" cy="1077218"/>
          </a:xfrm>
        </p:spPr>
        <p:txBody>
          <a:bodyPr/>
          <a:lstStyle/>
          <a:p>
            <a:r>
              <a:rPr lang="pl-PL" dirty="0"/>
              <a:t>Program Rozwój lokalny – jak wdrażamy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E620377-7A17-4DF9-AB1F-6C352FA96B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745577"/>
              </p:ext>
            </p:extLst>
          </p:nvPr>
        </p:nvGraphicFramePr>
        <p:xfrm>
          <a:off x="602673" y="2722418"/>
          <a:ext cx="22517765" cy="10328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3607E2D-F191-4829-B0E8-2BC96A2A97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6840807"/>
              </p:ext>
            </p:extLst>
          </p:nvPr>
        </p:nvGraphicFramePr>
        <p:xfrm>
          <a:off x="19306308" y="2452254"/>
          <a:ext cx="4114801" cy="10598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Strzałka w dół 8">
            <a:extLst>
              <a:ext uri="{FF2B5EF4-FFF2-40B4-BE49-F238E27FC236}">
                <a16:creationId xmlns:a16="http://schemas.microsoft.com/office/drawing/2014/main" id="{60F1899C-6EE9-483F-B5F8-2807372D7AE4}"/>
              </a:ext>
            </a:extLst>
          </p:cNvPr>
          <p:cNvSpPr/>
          <p:nvPr/>
        </p:nvSpPr>
        <p:spPr>
          <a:xfrm>
            <a:off x="190500" y="2867891"/>
            <a:ext cx="2199409" cy="941163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l-PL" sz="3200" dirty="0"/>
              <a:t>Projekt predefiniowany</a:t>
            </a:r>
          </a:p>
        </p:txBody>
      </p:sp>
    </p:spTree>
    <p:extLst>
      <p:ext uri="{BB962C8B-B14F-4D97-AF65-F5344CB8AC3E}">
        <p14:creationId xmlns:p14="http://schemas.microsoft.com/office/powerpoint/2010/main" val="2724487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82EDEF-1CE1-4A38-A537-7046101F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Program Rozwój lokalny – podpisane umowy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75AF43-4846-48E8-96D7-8D00086F3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6000" dirty="0"/>
              <a:t> Zakończono kontraktację 29 dofinansowanych projektów;</a:t>
            </a:r>
          </a:p>
          <a:p>
            <a:r>
              <a:rPr lang="pl-PL" sz="6000" dirty="0"/>
              <a:t> 28 kwietnia 2022 r. podpisano ostatnią umowę na dofinansowanie projektu</a:t>
            </a:r>
            <a:endParaRPr lang="pl-PL" sz="6000" strike="sngStrike" dirty="0"/>
          </a:p>
          <a:p>
            <a:pPr>
              <a:buFont typeface="Wingdings" panose="05000000000000000000" pitchFamily="2" charset="2"/>
              <a:buChar char="q"/>
            </a:pPr>
            <a:endParaRPr lang="pl-PL" sz="6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C8D4100-3977-4CF9-A46A-E33B8189A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114" y="6332511"/>
            <a:ext cx="9693575" cy="610430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DD03442-E49B-494F-AF89-6C0185E34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3137" y="6332511"/>
            <a:ext cx="8310563" cy="610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1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59559" y="-538609"/>
            <a:ext cx="21861705" cy="4308872"/>
          </a:xfrm>
        </p:spPr>
        <p:txBody>
          <a:bodyPr/>
          <a:lstStyle/>
          <a:p>
            <a:br>
              <a:rPr lang="pl-PL" dirty="0"/>
            </a:br>
            <a:r>
              <a:rPr lang="pl-PL" dirty="0"/>
              <a:t>Program Rozwój lokalny – proces podpisywania umów </a:t>
            </a:r>
            <a:br>
              <a:rPr lang="pl-PL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endParaRPr lang="en-GB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526AEBC-014E-4695-A945-0137D33183E5}"/>
              </a:ext>
            </a:extLst>
          </p:cNvPr>
          <p:cNvSpPr txBox="1"/>
          <p:nvPr/>
        </p:nvSpPr>
        <p:spPr>
          <a:xfrm>
            <a:off x="1474237" y="4009398"/>
            <a:ext cx="10454527" cy="8586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>
                <a:latin typeface="+mj-lt"/>
                <a:ea typeface="Calibri" panose="020F0502020204030204" pitchFamily="34" charset="0"/>
              </a:rPr>
              <a:t>Ze względu na sytuację pandemiczną większość umów zawierano w formie elektronicznej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4000" dirty="0">
                <a:effectLst/>
                <a:latin typeface="+mj-lt"/>
                <a:ea typeface="Calibri" panose="020F0502020204030204" pitchFamily="34" charset="0"/>
              </a:rPr>
              <a:t> Z  nielicznymi samorządami udało się spotkać na miejscu w celu podpisana umó</a:t>
            </a:r>
            <a:r>
              <a:rPr lang="pl-PL" sz="4000" dirty="0">
                <a:latin typeface="+mj-lt"/>
                <a:ea typeface="Calibri" panose="020F0502020204030204" pitchFamily="34" charset="0"/>
              </a:rPr>
              <a:t>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4000" i="0" dirty="0">
                <a:solidFill>
                  <a:srgbClr val="131518"/>
                </a:solidFill>
                <a:effectLst/>
                <a:latin typeface="+mj-lt"/>
              </a:rPr>
              <a:t>Na zdjęciu obok: podpisanie umów w Podkarpackim Urzędzie Wojewódzkim dla </a:t>
            </a:r>
            <a:r>
              <a:rPr lang="pl-PL" sz="4000" dirty="0">
                <a:solidFill>
                  <a:srgbClr val="131518"/>
                </a:solidFill>
                <a:latin typeface="+mj-lt"/>
              </a:rPr>
              <a:t>miast Jarosław, Jasło, Krosno i Nisko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4000" dirty="0">
                <a:solidFill>
                  <a:srgbClr val="131518"/>
                </a:solidFill>
                <a:effectLst/>
                <a:latin typeface="+mj-lt"/>
                <a:ea typeface="Calibri" panose="020F0502020204030204" pitchFamily="34" charset="0"/>
              </a:rPr>
              <a:t>Na popr</a:t>
            </a:r>
            <a:r>
              <a:rPr lang="pl-PL" sz="4000" dirty="0">
                <a:solidFill>
                  <a:srgbClr val="131518"/>
                </a:solidFill>
                <a:latin typeface="+mj-lt"/>
                <a:ea typeface="Calibri" panose="020F0502020204030204" pitchFamily="34" charset="0"/>
              </a:rPr>
              <a:t>zednim slajdzie: podpisanie umowy w Zawierciu oraz w siedzibie MFiPR z Cieszynem.</a:t>
            </a:r>
            <a:endParaRPr lang="pl-PL" sz="4000" dirty="0">
              <a:effectLst/>
              <a:latin typeface="+mj-lt"/>
              <a:ea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l-PL" sz="3200" b="1" dirty="0">
              <a:effectLst/>
              <a:ea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6148" name="Picture 4" descr="Podpisanie umów w ramach programu Rozwój Lokalny">
            <a:extLst>
              <a:ext uri="{FF2B5EF4-FFF2-40B4-BE49-F238E27FC236}">
                <a16:creationId xmlns:a16="http://schemas.microsoft.com/office/drawing/2014/main" id="{71A229A3-B4B3-40CA-A1F1-FF02DE64D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2615" y="4009398"/>
            <a:ext cx="11697478" cy="615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482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r>
              <a:rPr lang="pl-PL" sz="5400" dirty="0">
                <a:solidFill>
                  <a:schemeClr val="tx1"/>
                </a:solidFill>
              </a:rPr>
              <a:t>Do końca maja tego roku Operator wypłacił zaliczki dla 29 miast beneficjentów w kwocie </a:t>
            </a:r>
            <a:r>
              <a:rPr lang="pl-PL" sz="5400" b="1" dirty="0">
                <a:solidFill>
                  <a:schemeClr val="tx1"/>
                </a:solidFill>
              </a:rPr>
              <a:t>88 830 676 zł</a:t>
            </a:r>
            <a:r>
              <a:rPr lang="pl-PL" sz="5400" dirty="0">
                <a:solidFill>
                  <a:schemeClr val="tx1"/>
                </a:solidFill>
              </a:rPr>
              <a:t>.</a:t>
            </a:r>
          </a:p>
          <a:p>
            <a:r>
              <a:rPr lang="pl-PL" sz="5400" dirty="0">
                <a:solidFill>
                  <a:schemeClr val="tx1"/>
                </a:solidFill>
              </a:rPr>
              <a:t>Od początku realizacji projektu predefiniowanego (tj. od 29.04 2019) wypłacono </a:t>
            </a:r>
            <a:r>
              <a:rPr lang="pl-PL" sz="5400" b="1" dirty="0">
                <a:solidFill>
                  <a:schemeClr val="tx1"/>
                </a:solidFill>
              </a:rPr>
              <a:t>49 034 997 zł</a:t>
            </a:r>
            <a:r>
              <a:rPr lang="pl-PL" sz="5400" dirty="0">
                <a:solidFill>
                  <a:schemeClr val="tx1"/>
                </a:solidFill>
              </a:rPr>
              <a:t>.-  tj. </a:t>
            </a:r>
            <a:r>
              <a:rPr lang="pl-PL" sz="5400" b="1" dirty="0">
                <a:solidFill>
                  <a:schemeClr val="tx1"/>
                </a:solidFill>
              </a:rPr>
              <a:t>81% alokacji </a:t>
            </a:r>
            <a:r>
              <a:rPr lang="pl-PL" sz="5400" dirty="0">
                <a:solidFill>
                  <a:schemeClr val="tx1"/>
                </a:solidFill>
              </a:rPr>
              <a:t>(60 200 400 zł). W tym roku wypłata sięgnie 3 mln zł. </a:t>
            </a:r>
          </a:p>
          <a:p>
            <a:r>
              <a:rPr lang="pl-PL" sz="5400" dirty="0">
                <a:solidFill>
                  <a:schemeClr val="tx1"/>
                </a:solidFill>
              </a:rPr>
              <a:t>Do końca roku planowana jest wypłata dla miast beneficjentów w kwocie </a:t>
            </a:r>
            <a:r>
              <a:rPr lang="pl-PL" sz="5400" b="1" dirty="0">
                <a:solidFill>
                  <a:schemeClr val="tx1"/>
                </a:solidFill>
              </a:rPr>
              <a:t>126 mln zł </a:t>
            </a:r>
            <a:r>
              <a:rPr lang="pl-PL" sz="5400" dirty="0">
                <a:solidFill>
                  <a:schemeClr val="tx1"/>
                </a:solidFill>
              </a:rPr>
              <a:t>co stanowi </a:t>
            </a:r>
            <a:r>
              <a:rPr lang="pl-PL" sz="5400" b="1" dirty="0">
                <a:solidFill>
                  <a:schemeClr val="tx1"/>
                </a:solidFill>
              </a:rPr>
              <a:t>blisko 50% alokacji</a:t>
            </a:r>
            <a:r>
              <a:rPr lang="pl-PL" sz="5400" dirty="0">
                <a:solidFill>
                  <a:schemeClr val="tx1"/>
                </a:solidFill>
              </a:rPr>
              <a:t>.</a:t>
            </a:r>
          </a:p>
          <a:p>
            <a:endParaRPr lang="en-GB" dirty="0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704FD2F8-0727-4F3B-B315-12FB365D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097394"/>
            <a:ext cx="21861705" cy="1077218"/>
          </a:xfrm>
        </p:spPr>
        <p:txBody>
          <a:bodyPr/>
          <a:lstStyle/>
          <a:p>
            <a:pPr algn="ctr"/>
            <a:r>
              <a:rPr lang="pl-PL" dirty="0"/>
              <a:t>Program Rozwój lokalny – finansowa realizacja </a:t>
            </a:r>
          </a:p>
        </p:txBody>
      </p:sp>
    </p:spTree>
    <p:extLst>
      <p:ext uri="{BB962C8B-B14F-4D97-AF65-F5344CB8AC3E}">
        <p14:creationId xmlns:p14="http://schemas.microsoft.com/office/powerpoint/2010/main" val="607332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82EDEF-1CE1-4A38-A537-7046101F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Program Rozwój lokalny – inauguracje projektów</a:t>
            </a:r>
          </a:p>
        </p:txBody>
      </p:sp>
      <p:pic>
        <p:nvPicPr>
          <p:cNvPr id="3074" name="Picture 2" descr="Display zabrze 2">
            <a:extLst>
              <a:ext uri="{FF2B5EF4-FFF2-40B4-BE49-F238E27FC236}">
                <a16:creationId xmlns:a16="http://schemas.microsoft.com/office/drawing/2014/main" id="{448B1DF9-38C9-44E7-9C7F-02A7740AE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666" y="3045113"/>
            <a:ext cx="8733678" cy="474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isplay plansza telebim v2">
            <a:extLst>
              <a:ext uri="{FF2B5EF4-FFF2-40B4-BE49-F238E27FC236}">
                <a16:creationId xmlns:a16="http://schemas.microsoft.com/office/drawing/2014/main" id="{8B61CF58-5433-4887-AA4F-DD07308EE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727" y="3045113"/>
            <a:ext cx="8500775" cy="478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isplay tomasz w nor 5">
            <a:extLst>
              <a:ext uri="{FF2B5EF4-FFF2-40B4-BE49-F238E27FC236}">
                <a16:creationId xmlns:a16="http://schemas.microsoft.com/office/drawing/2014/main" id="{99FAD6E3-864E-4CC9-9177-254B4CFAC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042" y="8164286"/>
            <a:ext cx="7926302" cy="427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isplay opoczno 1">
            <a:extLst>
              <a:ext uri="{FF2B5EF4-FFF2-40B4-BE49-F238E27FC236}">
                <a16:creationId xmlns:a16="http://schemas.microsoft.com/office/drawing/2014/main" id="{13DFAD8B-DEF7-4C22-A916-9FFB28119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412" y="8164286"/>
            <a:ext cx="7926302" cy="427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252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704FD2F8-0727-4F3B-B315-12FB365D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689939"/>
            <a:ext cx="21861705" cy="2154436"/>
          </a:xfrm>
        </p:spPr>
        <p:txBody>
          <a:bodyPr/>
          <a:lstStyle/>
          <a:p>
            <a:r>
              <a:rPr lang="pl-PL" dirty="0"/>
              <a:t>Projekt predefiniowany – intensywna i szeroka działalność doradcza dla miast beneficjentów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C819A14E-751A-4891-846F-0963FF2EE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945" y="4134101"/>
            <a:ext cx="15557954" cy="677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27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e">
  <a:themeElements>
    <a:clrScheme name="">
      <a:dk1>
        <a:srgbClr val="000000"/>
      </a:dk1>
      <a:lt1>
        <a:srgbClr val="FFFFFF"/>
      </a:lt1>
      <a:dk2>
        <a:srgbClr val="1E1E1C"/>
      </a:dk2>
      <a:lt2>
        <a:srgbClr val="0F3C74"/>
      </a:lt2>
      <a:accent1>
        <a:srgbClr val="0F3C74"/>
      </a:accent1>
      <a:accent2>
        <a:srgbClr val="D8222C"/>
      </a:accent2>
      <a:accent3>
        <a:srgbClr val="3EAF79"/>
      </a:accent3>
      <a:accent4>
        <a:srgbClr val="FFC000"/>
      </a:accent4>
      <a:accent5>
        <a:srgbClr val="0F3C74"/>
      </a:accent5>
      <a:accent6>
        <a:srgbClr val="3EAF79"/>
      </a:accent6>
      <a:hlink>
        <a:srgbClr val="0F3C74"/>
      </a:hlink>
      <a:folHlink>
        <a:srgbClr val="954F72"/>
      </a:folHlink>
    </a:clrScheme>
    <a:fontScheme name="Egendefin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_EØSMidlene.potx" id="{2877A2A8-6D65-4BE8-A3B9-A911333E1F70}" vid="{D3D72181-B44E-471C-A438-738F633005D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3380</TotalTime>
  <Words>639</Words>
  <Application>Microsoft Office PowerPoint</Application>
  <PresentationFormat>Niestandardowy</PresentationFormat>
  <Paragraphs>79</Paragraphs>
  <Slides>14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Roboto</vt:lpstr>
      <vt:lpstr>Wingdings</vt:lpstr>
      <vt:lpstr>Office-theme</vt:lpstr>
      <vt:lpstr>Postępy we wdrażaniu Programu Rozwój lokalny</vt:lpstr>
      <vt:lpstr>Prezentacja programu PowerPoint</vt:lpstr>
      <vt:lpstr>Program Rozwój lokalny – co osiągniemy</vt:lpstr>
      <vt:lpstr>Program Rozwój lokalny – jak wdrażamy</vt:lpstr>
      <vt:lpstr>Program Rozwój lokalny – podpisane umowy</vt:lpstr>
      <vt:lpstr> Program Rozwój lokalny – proces podpisywania umów  </vt:lpstr>
      <vt:lpstr>Program Rozwój lokalny – finansowa realizacja </vt:lpstr>
      <vt:lpstr>Program Rozwój lokalny – inauguracje projektów</vt:lpstr>
      <vt:lpstr>Projekt predefiniowany – intensywna i szeroka działalność doradcza dla miast beneficjentów</vt:lpstr>
      <vt:lpstr>Projekt predefiniowany – działalność doradcza</vt:lpstr>
      <vt:lpstr>Projekt predefiniowany – wkład OECD</vt:lpstr>
      <vt:lpstr>Program rozwój lokalny – aktualny stan wdrażania</vt:lpstr>
      <vt:lpstr>Program rozwój lokalny – aktualny stan wdrażania</vt:lpstr>
      <vt:lpstr>Dziękuję za uwagę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Microsoft Office-bruker</dc:creator>
  <cp:lastModifiedBy>Bogusz Marcin</cp:lastModifiedBy>
  <cp:revision>186</cp:revision>
  <dcterms:created xsi:type="dcterms:W3CDTF">2017-09-27T10:52:39Z</dcterms:created>
  <dcterms:modified xsi:type="dcterms:W3CDTF">2022-06-02T09:17:51Z</dcterms:modified>
</cp:coreProperties>
</file>