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notesMasterIdLst>
    <p:notesMasterId r:id="rId22"/>
  </p:notesMasterIdLst>
  <p:handoutMasterIdLst>
    <p:handoutMasterId r:id="rId23"/>
  </p:handoutMasterIdLst>
  <p:sldIdLst>
    <p:sldId id="256" r:id="rId7"/>
    <p:sldId id="272" r:id="rId8"/>
    <p:sldId id="295" r:id="rId9"/>
    <p:sldId id="294" r:id="rId10"/>
    <p:sldId id="283" r:id="rId11"/>
    <p:sldId id="259" r:id="rId12"/>
    <p:sldId id="261" r:id="rId13"/>
    <p:sldId id="284" r:id="rId14"/>
    <p:sldId id="285" r:id="rId15"/>
    <p:sldId id="286" r:id="rId16"/>
    <p:sldId id="287" r:id="rId17"/>
    <p:sldId id="289" r:id="rId18"/>
    <p:sldId id="288" r:id="rId19"/>
    <p:sldId id="296" r:id="rId20"/>
    <p:sldId id="271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 Yingyin, CFE/RDG" initials="WYC" lastIdx="1" clrIdx="0">
    <p:extLst>
      <p:ext uri="{19B8F6BF-5375-455C-9EA6-DF929625EA0E}">
        <p15:presenceInfo xmlns:p15="http://schemas.microsoft.com/office/powerpoint/2012/main" userId="S-1-5-21-2146598497-832928401-1254845835-180919" providerId="AD"/>
      </p:ext>
    </p:extLst>
  </p:cmAuthor>
  <p:cmAuthor id="2" name="VÖLKER Laura, GOV/DO" initials="LV" lastIdx="4" clrIdx="1">
    <p:extLst>
      <p:ext uri="{19B8F6BF-5375-455C-9EA6-DF929625EA0E}">
        <p15:presenceInfo xmlns:p15="http://schemas.microsoft.com/office/powerpoint/2012/main" userId="VÖLKER Laura, GOV/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9"/>
    <a:srgbClr val="3274B4"/>
    <a:srgbClr val="222248"/>
    <a:srgbClr val="1A1B49"/>
    <a:srgbClr val="16ACE4"/>
    <a:srgbClr val="2074AE"/>
    <a:srgbClr val="115353"/>
    <a:srgbClr val="46A497"/>
    <a:srgbClr val="61AA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185F2-AF03-0543-B3BC-F174709B11E1}" v="16" dt="2022-05-23T11:30:51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93" autoAdjust="0"/>
  </p:normalViewPr>
  <p:slideViewPr>
    <p:cSldViewPr snapToGrid="0" snapToObjects="1">
      <p:cViewPr varScale="1">
        <p:scale>
          <a:sx n="81" d="100"/>
          <a:sy n="81" d="100"/>
        </p:scale>
        <p:origin x="109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YSON Sara, GOV/GRP" userId="S::sara.fyson@oecd.org::13932ba3-22d2-4a2e-98f9-92142e330d16" providerId="AD" clId="Web-{F91185F2-AF03-0543-B3BC-F174709B11E1}"/>
    <pc:docChg chg="modSld">
      <pc:chgData name="FYSON Sara, GOV/GRP" userId="S::sara.fyson@oecd.org::13932ba3-22d2-4a2e-98f9-92142e330d16" providerId="AD" clId="Web-{F91185F2-AF03-0543-B3BC-F174709B11E1}" dt="2022-05-23T11:30:51.578" v="11" actId="20577"/>
      <pc:docMkLst>
        <pc:docMk/>
      </pc:docMkLst>
      <pc:sldChg chg="modSp">
        <pc:chgData name="FYSON Sara, GOV/GRP" userId="S::sara.fyson@oecd.org::13932ba3-22d2-4a2e-98f9-92142e330d16" providerId="AD" clId="Web-{F91185F2-AF03-0543-B3BC-F174709B11E1}" dt="2022-05-23T11:30:51.578" v="11" actId="20577"/>
        <pc:sldMkLst>
          <pc:docMk/>
          <pc:sldMk cId="4186789355" sldId="261"/>
        </pc:sldMkLst>
        <pc:spChg chg="mod">
          <ac:chgData name="FYSON Sara, GOV/GRP" userId="S::sara.fyson@oecd.org::13932ba3-22d2-4a2e-98f9-92142e330d16" providerId="AD" clId="Web-{F91185F2-AF03-0543-B3BC-F174709B11E1}" dt="2022-05-23T11:30:51.578" v="11" actId="20577"/>
          <ac:spMkLst>
            <pc:docMk/>
            <pc:sldMk cId="4186789355" sldId="261"/>
            <ac:spMk id="3" creationId="{00000000-0000-0000-0000-000000000000}"/>
          </ac:spMkLst>
        </pc:spChg>
      </pc:sldChg>
      <pc:sldChg chg="modSp">
        <pc:chgData name="FYSON Sara, GOV/GRP" userId="S::sara.fyson@oecd.org::13932ba3-22d2-4a2e-98f9-92142e330d16" providerId="AD" clId="Web-{F91185F2-AF03-0543-B3BC-F174709B11E1}" dt="2022-05-23T11:18:34.142" v="7" actId="20577"/>
        <pc:sldMkLst>
          <pc:docMk/>
          <pc:sldMk cId="3967136525" sldId="272"/>
        </pc:sldMkLst>
        <pc:spChg chg="mod">
          <ac:chgData name="FYSON Sara, GOV/GRP" userId="S::sara.fyson@oecd.org::13932ba3-22d2-4a2e-98f9-92142e330d16" providerId="AD" clId="Web-{F91185F2-AF03-0543-B3BC-F174709B11E1}" dt="2022-05-23T11:18:23.548" v="4" actId="20577"/>
          <ac:spMkLst>
            <pc:docMk/>
            <pc:sldMk cId="3967136525" sldId="272"/>
            <ac:spMk id="13" creationId="{00000000-0000-0000-0000-000000000000}"/>
          </ac:spMkLst>
        </pc:spChg>
        <pc:spChg chg="mod">
          <ac:chgData name="FYSON Sara, GOV/GRP" userId="S::sara.fyson@oecd.org::13932ba3-22d2-4a2e-98f9-92142e330d16" providerId="AD" clId="Web-{F91185F2-AF03-0543-B3BC-F174709B11E1}" dt="2022-05-23T11:18:34.142" v="7" actId="20577"/>
          <ac:spMkLst>
            <pc:docMk/>
            <pc:sldMk cId="3967136525" sldId="272"/>
            <ac:spMk id="14" creationId="{00000000-0000-0000-0000-000000000000}"/>
          </ac:spMkLst>
        </pc:spChg>
      </pc:sldChg>
      <pc:sldChg chg="modSp">
        <pc:chgData name="FYSON Sara, GOV/GRP" userId="S::sara.fyson@oecd.org::13932ba3-22d2-4a2e-98f9-92142e330d16" providerId="AD" clId="Web-{F91185F2-AF03-0543-B3BC-F174709B11E1}" dt="2022-05-23T11:19:12.283" v="9" actId="20577"/>
        <pc:sldMkLst>
          <pc:docMk/>
          <pc:sldMk cId="4166578987" sldId="294"/>
        </pc:sldMkLst>
        <pc:spChg chg="mod">
          <ac:chgData name="FYSON Sara, GOV/GRP" userId="S::sara.fyson@oecd.org::13932ba3-22d2-4a2e-98f9-92142e330d16" providerId="AD" clId="Web-{F91185F2-AF03-0543-B3BC-F174709B11E1}" dt="2022-05-23T11:19:12.283" v="9" actId="20577"/>
          <ac:spMkLst>
            <pc:docMk/>
            <pc:sldMk cId="4166578987" sldId="294"/>
            <ac:spMk id="1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823B8-D8C5-BD42-8EEF-6F2F49D4D33F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C38D-CBAD-1444-BA1A-733DB2DA9A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07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0470-98EB-5647-87B0-048DEAF3EA23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F46C-BA65-454F-8A3A-002188C0D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29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rgbClr val="2BC3F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45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06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59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5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9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52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64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0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29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24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44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9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3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1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F46C-BA65-454F-8A3A-002188C0DC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61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1"/>
            <a:ext cx="3504000" cy="42296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2" y="432000"/>
            <a:ext cx="923076" cy="14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11"/>
            <a:ext cx="3504000" cy="422963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3"/>
            <a:ext cx="2323200" cy="578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4000" y="2481872"/>
            <a:ext cx="8400000" cy="1265731"/>
          </a:xfrm>
        </p:spPr>
        <p:txBody>
          <a:bodyPr anchor="b" anchorCtr="0">
            <a:spAutoFit/>
          </a:bodyPr>
          <a:lstStyle>
            <a:lvl1pPr>
              <a:lnSpc>
                <a:spcPts val="4500"/>
              </a:lnSpc>
              <a:defRPr sz="4500" b="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3"/>
            <a:ext cx="84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4002" y="6300003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110400" y="6300000"/>
            <a:ext cx="5520000" cy="244800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Direction or </a:t>
            </a:r>
            <a:r>
              <a:rPr lang="fr-FR" dirty="0" err="1"/>
              <a:t>Department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or Name of </a:t>
            </a:r>
            <a:r>
              <a:rPr lang="fr-FR" dirty="0" err="1"/>
              <a:t>author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2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19600"/>
            <a:ext cx="8832000" cy="1058400"/>
          </a:xfrm>
        </p:spPr>
        <p:txBody>
          <a:bodyPr anchor="ctr" anchorCtr="0"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Section Header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6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ctr">
              <a:defRPr sz="12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000" y="6411600"/>
            <a:ext cx="6240000" cy="2448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Title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37600" y="6411600"/>
            <a:ext cx="1056000" cy="2448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/>
                </a:solidFill>
              </a:rPr>
              <a:t>© OECD |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2" y="5328187"/>
            <a:ext cx="1267209" cy="15296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202" y="288000"/>
            <a:ext cx="611537" cy="95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600203"/>
            <a:ext cx="1095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000" y="6411600"/>
            <a:ext cx="6240000" cy="2448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2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6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ctr">
              <a:defRPr sz="12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37600" y="6411600"/>
            <a:ext cx="1056000" cy="244800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© OECD |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400" kern="12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3575" r="2841"/>
          <a:stretch/>
        </p:blipFill>
        <p:spPr>
          <a:xfrm>
            <a:off x="8554592" y="68665"/>
            <a:ext cx="3276428" cy="297280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8952" y="4071389"/>
            <a:ext cx="7932941" cy="354712"/>
          </a:xfrm>
        </p:spPr>
        <p:txBody>
          <a:bodyPr/>
          <a:lstStyle/>
          <a:p>
            <a:r>
              <a:rPr lang="en-US" sz="2400">
                <a:solidFill>
                  <a:srgbClr val="2BC3F2"/>
                </a:solidFill>
                <a:latin typeface="+mj-lt"/>
              </a:rPr>
              <a:t>Key </a:t>
            </a:r>
            <a:r>
              <a:rPr lang="en-US" sz="2400" dirty="0">
                <a:solidFill>
                  <a:srgbClr val="2BC3F2"/>
                </a:solidFill>
                <a:latin typeface="+mj-lt"/>
              </a:rPr>
              <a:t>findings and recommendations</a:t>
            </a:r>
            <a:endParaRPr lang="fr-FR" sz="2400" dirty="0">
              <a:solidFill>
                <a:srgbClr val="2BC3F2"/>
              </a:solidFill>
              <a:latin typeface="+mj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18952" y="4676416"/>
            <a:ext cx="1370888" cy="338554"/>
          </a:xfrm>
        </p:spPr>
        <p:txBody>
          <a:bodyPr/>
          <a:lstStyle/>
          <a:p>
            <a:r>
              <a:rPr lang="en-GB" sz="1600" dirty="0">
                <a:latin typeface="+mj-lt"/>
              </a:rPr>
              <a:t>31 May </a:t>
            </a:r>
            <a:r>
              <a:rPr lang="fr-FR" sz="1600" dirty="0">
                <a:latin typeface="+mj-lt"/>
              </a:rPr>
              <a:t>2022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199198" y="6168044"/>
            <a:ext cx="8030402" cy="689956"/>
          </a:xfrm>
        </p:spPr>
        <p:txBody>
          <a:bodyPr/>
          <a:lstStyle/>
          <a:p>
            <a:pPr lvl="0"/>
            <a:r>
              <a:rPr lang="en-US" sz="1400" b="1" dirty="0">
                <a:latin typeface="+mj-lt"/>
              </a:rPr>
              <a:t>Janos </a:t>
            </a:r>
            <a:r>
              <a:rPr lang="en-US" sz="1400" b="1" dirty="0" err="1">
                <a:latin typeface="+mj-lt"/>
              </a:rPr>
              <a:t>Bertok</a:t>
            </a:r>
            <a:r>
              <a:rPr lang="en-US" sz="1400" b="1" dirty="0">
                <a:latin typeface="+mj-lt"/>
              </a:rPr>
              <a:t> </a:t>
            </a:r>
            <a:endParaRPr lang="en-US" sz="1400" dirty="0">
              <a:latin typeface="+mj-lt"/>
            </a:endParaRPr>
          </a:p>
          <a:p>
            <a:pPr lvl="0"/>
            <a:r>
              <a:rPr lang="en-US" sz="1400" dirty="0">
                <a:latin typeface="+mj-lt"/>
              </a:rPr>
              <a:t>Deputy Director, Directorate for Public Governance, OECD</a:t>
            </a:r>
            <a:endParaRPr lang="en-GB" sz="1400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765" y="3914230"/>
            <a:ext cx="932871" cy="47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27" y="5941939"/>
            <a:ext cx="2431605" cy="750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8952" y="2063721"/>
            <a:ext cx="6535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BC3F2"/>
                </a:solidFill>
                <a:latin typeface="+mj-lt"/>
              </a:rPr>
              <a:t>Better Governance, Planning and Services in Local Self-Governments in Poland</a:t>
            </a:r>
            <a:endParaRPr lang="en-GB" sz="3600" dirty="0">
              <a:solidFill>
                <a:srgbClr val="2BC3F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7515" y="5087664"/>
            <a:ext cx="1618500" cy="77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740" y="4476549"/>
            <a:ext cx="1449260" cy="5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1488" y="237600"/>
            <a:ext cx="6596511" cy="1022400"/>
          </a:xfrm>
        </p:spPr>
        <p:txBody>
          <a:bodyPr/>
          <a:lstStyle/>
          <a:p>
            <a:r>
              <a:rPr lang="en-US" sz="2400" dirty="0">
                <a:solidFill>
                  <a:srgbClr val="1A1B49"/>
                </a:solidFill>
              </a:rPr>
              <a:t>Need to align budgeting more effectively with strategic priorities at the local level </a:t>
            </a:r>
            <a:endParaRPr lang="fr-FR" sz="2800" dirty="0">
              <a:solidFill>
                <a:srgbClr val="1A1B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10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2" y="443448"/>
            <a:ext cx="3215538" cy="610704"/>
          </a:xfrm>
          <a:prstGeom prst="homePlate">
            <a:avLst/>
          </a:prstGeom>
          <a:solidFill>
            <a:srgbClr val="1A1B4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Budgeting in local self-governments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585" y="1769523"/>
            <a:ext cx="906957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Undertake efforts toward increasing revenue shares and revenue certainty in relation to national government transfers and shared national </a:t>
            </a:r>
            <a:r>
              <a:rPr lang="en-US" dirty="0" smtClean="0">
                <a:solidFill>
                  <a:schemeClr val="bg1"/>
                </a:solidFill>
              </a:rPr>
              <a:t>taxes.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Scrutinise</a:t>
            </a:r>
            <a:r>
              <a:rPr lang="en-US" dirty="0">
                <a:solidFill>
                  <a:schemeClr val="bg1"/>
                </a:solidFill>
              </a:rPr>
              <a:t> public spending efficiency on a systematic basis by means of spending reviews and systematic performance </a:t>
            </a:r>
            <a:r>
              <a:rPr lang="en-US" dirty="0" smtClean="0">
                <a:solidFill>
                  <a:schemeClr val="bg1"/>
                </a:solidFill>
              </a:rPr>
              <a:t>benchmarking.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Strengthen the medium-term budgeting perspective to support a better link between budgets and strategic priorities in a comprehensive way and beyond the annual cycle.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Strengthen the use of performance budgeting frameworks.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Ensure a participative approach to budgeting by setting up more </a:t>
            </a:r>
            <a:r>
              <a:rPr lang="en-US" dirty="0" err="1">
                <a:solidFill>
                  <a:schemeClr val="bg1"/>
                </a:solidFill>
              </a:rPr>
              <a:t>formalised</a:t>
            </a:r>
            <a:r>
              <a:rPr lang="en-US" dirty="0">
                <a:solidFill>
                  <a:schemeClr val="bg1"/>
                </a:solidFill>
              </a:rPr>
              <a:t> opportunities for citizen involvement &amp; reinforce the use of participatory budgeting.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8909" y="237600"/>
            <a:ext cx="5806692" cy="1022400"/>
          </a:xfrm>
        </p:spPr>
        <p:txBody>
          <a:bodyPr/>
          <a:lstStyle/>
          <a:p>
            <a:r>
              <a:rPr lang="en-US" sz="2400" dirty="0">
                <a:solidFill>
                  <a:srgbClr val="2074AE"/>
                </a:solidFill>
              </a:rPr>
              <a:t>Need to attract, develop and retain people with the right skills and motivation</a:t>
            </a:r>
            <a:endParaRPr lang="fr-FR" sz="2800" dirty="0">
              <a:solidFill>
                <a:srgbClr val="2074A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11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3" y="443448"/>
            <a:ext cx="4462446" cy="610704"/>
          </a:xfrm>
          <a:prstGeom prst="homePlate">
            <a:avLst/>
          </a:prstGeom>
          <a:solidFill>
            <a:srgbClr val="2074AE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Toward a more strategic and effective local self-government 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115" y="1769523"/>
            <a:ext cx="529218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Support leaders and managers to ensure they have the autonomy, tools and accountability to effectively use their leadership capabilities.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Focus on the attraction and development of transversal skills and competences.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 the effectiveness of human resource management practices and invest in strategic workforce management capabilities.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88" y="2069935"/>
            <a:ext cx="6630600" cy="342368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453963" y="1769523"/>
            <a:ext cx="5071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2074AE"/>
                </a:solidFill>
              </a:rPr>
              <a:t>Challenges affecting attraction in Polish local self-governments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474264" y="1648967"/>
            <a:ext cx="44611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LSGUs in Poland employed close to 255 000 people in 2018</a:t>
            </a:r>
          </a:p>
        </p:txBody>
      </p:sp>
    </p:spTree>
    <p:extLst>
      <p:ext uri="{BB962C8B-B14F-4D97-AF65-F5344CB8AC3E}">
        <p14:creationId xmlns:p14="http://schemas.microsoft.com/office/powerpoint/2010/main" val="2818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7962" y="237600"/>
            <a:ext cx="7457637" cy="1022400"/>
          </a:xfrm>
        </p:spPr>
        <p:txBody>
          <a:bodyPr/>
          <a:lstStyle/>
          <a:p>
            <a:r>
              <a:rPr lang="en-GB" sz="2400" dirty="0">
                <a:solidFill>
                  <a:srgbClr val="46A497"/>
                </a:solidFill>
              </a:rPr>
              <a:t>Scattered open government initiatives at the local level to promote </a:t>
            </a:r>
            <a:r>
              <a:rPr lang="en-US" sz="2400" dirty="0">
                <a:solidFill>
                  <a:srgbClr val="46A497"/>
                </a:solidFill>
              </a:rPr>
              <a:t>transparency, integrity, accountability &amp; stakeholder participation </a:t>
            </a:r>
            <a:endParaRPr lang="fr-FR" sz="2800" dirty="0">
              <a:solidFill>
                <a:srgbClr val="46A497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12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2" y="443448"/>
            <a:ext cx="2715807" cy="610704"/>
          </a:xfrm>
          <a:prstGeom prst="homePlate">
            <a:avLst/>
          </a:prstGeom>
          <a:solidFill>
            <a:srgbClr val="46A497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Open Government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648575" y="1664480"/>
            <a:ext cx="4289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Improve existing open government initiatives and foster stakeholder participation.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Take a more strategic approach to open government by consolidating initiatives.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an open government culture in </a:t>
            </a:r>
            <a:r>
              <a:rPr lang="en-US" dirty="0" smtClean="0">
                <a:solidFill>
                  <a:schemeClr val="bg1"/>
                </a:solidFill>
              </a:rPr>
              <a:t>municipalities </a:t>
            </a:r>
            <a:r>
              <a:rPr lang="en-US" dirty="0">
                <a:solidFill>
                  <a:schemeClr val="bg1"/>
                </a:solidFill>
              </a:rPr>
              <a:t>by increasing open government literacy, raising awareness and providing adequate human and financial resources.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7" y="1974862"/>
            <a:ext cx="7393204" cy="468153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1530238"/>
            <a:ext cx="596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46A497"/>
                </a:solidFill>
              </a:rPr>
              <a:t>Open government initiatives implemented by Polish municipalities </a:t>
            </a:r>
          </a:p>
        </p:txBody>
      </p:sp>
    </p:spTree>
    <p:extLst>
      <p:ext uri="{BB962C8B-B14F-4D97-AF65-F5344CB8AC3E}">
        <p14:creationId xmlns:p14="http://schemas.microsoft.com/office/powerpoint/2010/main" val="8906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283" y="237600"/>
            <a:ext cx="5946694" cy="1022400"/>
          </a:xfrm>
        </p:spPr>
        <p:txBody>
          <a:bodyPr/>
          <a:lstStyle/>
          <a:p>
            <a:r>
              <a:rPr lang="en-US" sz="2400" dirty="0">
                <a:solidFill>
                  <a:srgbClr val="16ACE4"/>
                </a:solidFill>
              </a:rPr>
              <a:t>Challenges when administering public procurement at the local level</a:t>
            </a:r>
            <a:endParaRPr lang="fr-FR" sz="2800" dirty="0">
              <a:solidFill>
                <a:srgbClr val="16ACE4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13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2" y="443448"/>
            <a:ext cx="4445821" cy="610704"/>
          </a:xfrm>
          <a:prstGeom prst="homePlate">
            <a:avLst/>
          </a:prstGeom>
          <a:solidFill>
            <a:srgbClr val="79BAE7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Reducing administrative burden &amp; simplifying public procurement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115" y="2071832"/>
            <a:ext cx="5350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The report’s advice </a:t>
            </a:r>
            <a:r>
              <a:rPr lang="en-US" b="1" dirty="0">
                <a:solidFill>
                  <a:schemeClr val="bg1"/>
                </a:solidFill>
              </a:rPr>
              <a:t>to local self-governments: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Assess the burden generated by administrative red tape.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transparency in the interactions with stakeholders.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use of digital tools for simplification of procurement.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Strengthen collaboration among LSGUs to shape and adopt public procurement reforms.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Simplify procurement practices.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594" y="1957008"/>
            <a:ext cx="6184071" cy="414669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66925" y="1394665"/>
            <a:ext cx="680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6ACE4"/>
                </a:solidFill>
              </a:rPr>
              <a:t>Challenges identified by municipalities when administering public procurement at the local level through the national Public Procurement Law</a:t>
            </a:r>
          </a:p>
        </p:txBody>
      </p:sp>
    </p:spTree>
    <p:extLst>
      <p:ext uri="{BB962C8B-B14F-4D97-AF65-F5344CB8AC3E}">
        <p14:creationId xmlns:p14="http://schemas.microsoft.com/office/powerpoint/2010/main" val="30120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222248"/>
                </a:solidFill>
              </a:rPr>
              <a:t>Concrete impact of the project to date</a:t>
            </a:r>
            <a:endParaRPr lang="en-GB" sz="2400" dirty="0">
              <a:solidFill>
                <a:srgbClr val="2222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14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7" y="2130565"/>
            <a:ext cx="2118611" cy="285402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26742" y="1833189"/>
            <a:ext cx="7521120" cy="3448773"/>
          </a:xfrm>
          <a:prstGeom prst="rect">
            <a:avLst/>
          </a:prstGeom>
          <a:solidFill>
            <a:srgbClr val="3274B4"/>
          </a:solidFill>
          <a:ln w="31750" cap="flat" cmpd="sng" algn="ctr">
            <a:noFill/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marL="285750" indent="-285750" defTabSz="9144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cs typeface="Arial"/>
              </a:rPr>
              <a:t>A</a:t>
            </a:r>
            <a:r>
              <a:rPr lang="en-US" b="1" kern="0" dirty="0" smtClean="0">
                <a:cs typeface="Arial"/>
              </a:rPr>
              <a:t>ll </a:t>
            </a:r>
            <a:r>
              <a:rPr lang="en-US" b="1" kern="0" dirty="0">
                <a:cs typeface="Arial"/>
              </a:rPr>
              <a:t>54 cities </a:t>
            </a:r>
            <a:r>
              <a:rPr lang="en-US" kern="0" dirty="0" smtClean="0">
                <a:cs typeface="Arial"/>
              </a:rPr>
              <a:t>participating in </a:t>
            </a:r>
            <a:r>
              <a:rPr lang="en-US" kern="0" dirty="0">
                <a:cs typeface="Arial"/>
              </a:rPr>
              <a:t>the </a:t>
            </a:r>
            <a:r>
              <a:rPr lang="en-US" kern="0" dirty="0" smtClean="0">
                <a:cs typeface="Arial"/>
              </a:rPr>
              <a:t>2</a:t>
            </a:r>
            <a:r>
              <a:rPr lang="en-US" kern="0" baseline="30000" dirty="0" smtClean="0">
                <a:cs typeface="Arial"/>
              </a:rPr>
              <a:t>nd</a:t>
            </a:r>
            <a:r>
              <a:rPr lang="en-US" kern="0" dirty="0" smtClean="0">
                <a:cs typeface="Arial"/>
              </a:rPr>
              <a:t> phase </a:t>
            </a:r>
            <a:r>
              <a:rPr lang="en-US" kern="0" dirty="0">
                <a:cs typeface="Arial"/>
              </a:rPr>
              <a:t>of the </a:t>
            </a:r>
            <a:r>
              <a:rPr lang="en-US" kern="0" dirty="0" smtClean="0">
                <a:cs typeface="Arial"/>
              </a:rPr>
              <a:t>Local Development </a:t>
            </a:r>
            <a:r>
              <a:rPr lang="en-US" kern="0" dirty="0" err="1" smtClean="0">
                <a:cs typeface="Arial"/>
              </a:rPr>
              <a:t>Programme</a:t>
            </a:r>
            <a:r>
              <a:rPr lang="en-US" kern="0" dirty="0" smtClean="0">
                <a:cs typeface="Arial"/>
              </a:rPr>
              <a:t> </a:t>
            </a:r>
            <a:r>
              <a:rPr lang="en-US" b="1" kern="0" dirty="0">
                <a:cs typeface="Arial"/>
              </a:rPr>
              <a:t>conducted the self-assessment </a:t>
            </a:r>
            <a:r>
              <a:rPr lang="en-US" b="1" kern="0" dirty="0" smtClean="0">
                <a:cs typeface="Arial"/>
              </a:rPr>
              <a:t>using the OECD tool</a:t>
            </a:r>
            <a:r>
              <a:rPr lang="en-US" kern="0" dirty="0" smtClean="0">
                <a:cs typeface="Arial"/>
              </a:rPr>
              <a:t>. The results influenced the preparation </a:t>
            </a:r>
            <a:r>
              <a:rPr lang="en-US" kern="0" dirty="0">
                <a:cs typeface="Arial"/>
              </a:rPr>
              <a:t>of </a:t>
            </a:r>
            <a:r>
              <a:rPr lang="en-US" kern="0" dirty="0" smtClean="0">
                <a:cs typeface="Arial"/>
              </a:rPr>
              <a:t>their development plans.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kern="0" dirty="0" smtClean="0">
                <a:latin typeface="Arial"/>
                <a:cs typeface="Arial"/>
              </a:rPr>
              <a:t>The remaining 29 cities in the </a:t>
            </a:r>
            <a:r>
              <a:rPr lang="en-US" kern="0" dirty="0" err="1">
                <a:latin typeface="Arial"/>
                <a:cs typeface="Arial"/>
              </a:rPr>
              <a:t>p</a:t>
            </a:r>
            <a:r>
              <a:rPr lang="en-US" kern="0" dirty="0" err="1" smtClean="0">
                <a:latin typeface="Arial"/>
                <a:cs typeface="Arial"/>
              </a:rPr>
              <a:t>rogramme</a:t>
            </a:r>
            <a:r>
              <a:rPr lang="en-US" kern="0" dirty="0" smtClean="0">
                <a:latin typeface="Arial"/>
                <a:cs typeface="Arial"/>
              </a:rPr>
              <a:t> will conduct the self-assessment for a second time in 2 years time. </a:t>
            </a:r>
          </a:p>
          <a:p>
            <a:pPr marL="285750" indent="-285750" defTabSz="9144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29 cities participating in the 3</a:t>
            </a:r>
            <a:r>
              <a:rPr lang="en-US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phase of the Local Development </a:t>
            </a:r>
            <a:r>
              <a:rPr 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plan on average to implement 14 OECD recommendations each (in addition to 13 recommendations already implemented). </a:t>
            </a:r>
          </a:p>
        </p:txBody>
      </p:sp>
    </p:spTree>
    <p:extLst>
      <p:ext uri="{BB962C8B-B14F-4D97-AF65-F5344CB8AC3E}">
        <p14:creationId xmlns:p14="http://schemas.microsoft.com/office/powerpoint/2010/main" val="40261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" descr="D:\Joanna\Downloads\MRiPR_horyzontalne_ang-01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06" y="5039192"/>
            <a:ext cx="1999194" cy="83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67" y="4335096"/>
            <a:ext cx="1253041" cy="690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127" y="5941939"/>
            <a:ext cx="2431605" cy="750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5188" y="3087167"/>
            <a:ext cx="885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8BADC"/>
                </a:solidFill>
                <a:latin typeface="+mj-lt"/>
              </a:rPr>
              <a:t>Thank you!</a:t>
            </a:r>
            <a:endParaRPr lang="en-GB" sz="3600" dirty="0">
              <a:solidFill>
                <a:srgbClr val="28BADC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5188" y="4081096"/>
            <a:ext cx="770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Janos </a:t>
            </a:r>
            <a:r>
              <a:rPr lang="en-GB" dirty="0" err="1">
                <a:latin typeface="Arial Narrow" panose="020B0606020202030204" pitchFamily="34" charset="0"/>
              </a:rPr>
              <a:t>Bertok</a:t>
            </a:r>
            <a:r>
              <a:rPr lang="en-GB" dirty="0">
                <a:latin typeface="Arial Narrow" panose="020B0606020202030204" pitchFamily="34" charset="0"/>
              </a:rPr>
              <a:t> (Janos.Bertok@oecd.org)</a:t>
            </a:r>
          </a:p>
          <a:p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3575" r="2841"/>
          <a:stretch/>
        </p:blipFill>
        <p:spPr>
          <a:xfrm>
            <a:off x="8554592" y="68665"/>
            <a:ext cx="3276428" cy="29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222248"/>
                </a:solidFill>
              </a:rPr>
              <a:t>Overview: </a:t>
            </a:r>
            <a:r>
              <a:rPr lang="en-US" sz="2400" dirty="0">
                <a:solidFill>
                  <a:srgbClr val="222248"/>
                </a:solidFill>
              </a:rPr>
              <a:t>A comprehensive and targeted report</a:t>
            </a:r>
            <a:endParaRPr lang="en-GB" sz="2400" dirty="0">
              <a:solidFill>
                <a:srgbClr val="2222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2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962">
            <a:off x="9458578" y="1284925"/>
            <a:ext cx="1601901" cy="230705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0576">
            <a:off x="10406308" y="2669645"/>
            <a:ext cx="1449929" cy="1929184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60" y="2376902"/>
            <a:ext cx="2118611" cy="285402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7164" y="1366888"/>
            <a:ext cx="7521120" cy="2556720"/>
          </a:xfrm>
          <a:prstGeom prst="rect">
            <a:avLst/>
          </a:prstGeom>
          <a:solidFill>
            <a:srgbClr val="3274B4"/>
          </a:solidFill>
          <a:ln w="31750" cap="flat" cmpd="sng" algn="ctr">
            <a:noFill/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rtlCol="0" anchor="ctr"/>
          <a:lstStyle/>
          <a:p>
            <a:pPr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Objective: </a:t>
            </a:r>
            <a:r>
              <a:rPr lang="en-US" sz="1600" b="1" kern="0" dirty="0">
                <a:latin typeface="Arial"/>
                <a:cs typeface="Arial"/>
              </a:rPr>
              <a:t>S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trengthen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 capacity of subnational governments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across Poland to pursue integrated local development planning in fulfilment of good-governance principles </a:t>
            </a:r>
            <a:r>
              <a:rPr lang="en-US" sz="1600" kern="0" dirty="0">
                <a:latin typeface="Arial"/>
                <a:cs typeface="Arial"/>
              </a:rPr>
              <a:t>by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lang="en-US" sz="1600" kern="0" dirty="0">
                <a:latin typeface="Arial"/>
                <a:cs typeface="Arial"/>
              </a:rPr>
              <a:t> 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Assessing subnational policy and practice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key thematic areas of public governance and territorial development and presenting recommendations for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reforms.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0" dirty="0">
                <a:latin typeface="Arial"/>
                <a:cs typeface="Arial"/>
              </a:rPr>
              <a:t>Accompanying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Polish cities and municipalities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 strengthening their capacity to set and implement Development Plans through the design and use of a municipal public-governance self-assessment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tool.</a:t>
            </a:r>
            <a:r>
              <a:rPr lang="en-US" sz="1600" kern="0" dirty="0">
                <a:latin typeface="Arial"/>
                <a:cs typeface="Arial"/>
              </a:rPr>
              <a:t> </a:t>
            </a:r>
            <a:endParaRPr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567163" y="4276891"/>
            <a:ext cx="7521121" cy="1514528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report was </a:t>
            </a:r>
            <a:r>
              <a:rPr lang="en-US" sz="1600" dirty="0" smtClean="0"/>
              <a:t>prepared</a:t>
            </a:r>
            <a:r>
              <a:rPr lang="en-US" sz="1600" b="1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cooperation with the </a:t>
            </a:r>
            <a:r>
              <a:rPr lang="en-US" sz="1600" b="1" dirty="0"/>
              <a:t>Association of Polish Cities (APC) </a:t>
            </a:r>
            <a:r>
              <a:rPr lang="en-US" sz="1600" dirty="0"/>
              <a:t>and the </a:t>
            </a:r>
            <a:r>
              <a:rPr lang="en-US" sz="1600" b="1" dirty="0"/>
              <a:t>Polish Ministry of Development Funds &amp; Regional Policy (MDFRP</a:t>
            </a:r>
            <a:r>
              <a:rPr lang="en-US" sz="1600" b="1" dirty="0" smtClean="0"/>
              <a:t>) </a:t>
            </a:r>
            <a:r>
              <a:rPr lang="en-US" sz="1600" dirty="0" smtClean="0"/>
              <a:t>and published in </a:t>
            </a:r>
            <a:r>
              <a:rPr lang="en-US" sz="1600" b="1" dirty="0" smtClean="0"/>
              <a:t>June 2021</a:t>
            </a:r>
            <a:r>
              <a:rPr lang="en-US" sz="1600" dirty="0" smtClean="0"/>
              <a:t>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The report was </a:t>
            </a:r>
            <a:r>
              <a:rPr lang="en-US" sz="1600" b="1" dirty="0" smtClean="0"/>
              <a:t>financed under the Norway/EEA grant scheme</a:t>
            </a:r>
            <a:r>
              <a:rPr lang="en-US" sz="1600" dirty="0" smtClean="0"/>
              <a:t>.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Based on a solid evidence base with 4 fact-finding missions and questionnaire responses from 70+ institutions at 3 levels of government. </a:t>
            </a:r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71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222248"/>
                </a:solidFill>
              </a:rPr>
              <a:t>Covering 8 key dimensions of public governance &amp; territorial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3</a:t>
            </a:fld>
            <a:endParaRPr lang="fr-FR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07271" y="1670153"/>
            <a:ext cx="4104456" cy="4104457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sz="4400" kern="0" dirty="0">
              <a:solidFill>
                <a:srgbClr val="0062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834923" y="1616294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94818" y="1636073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380623" y="3038278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26" y="1860908"/>
            <a:ext cx="792088" cy="792088"/>
          </a:xfrm>
          <a:prstGeom prst="rect">
            <a:avLst/>
          </a:prstGeom>
        </p:spPr>
      </p:pic>
      <p:sp>
        <p:nvSpPr>
          <p:cNvPr id="18" name="Oval 17"/>
          <p:cNvSpPr>
            <a:spLocks noChangeAspect="1"/>
          </p:cNvSpPr>
          <p:nvPr/>
        </p:nvSpPr>
        <p:spPr>
          <a:xfrm>
            <a:off x="5382643" y="1139329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95" y="1344694"/>
            <a:ext cx="792088" cy="792088"/>
          </a:xfrm>
          <a:prstGeom prst="rect">
            <a:avLst/>
          </a:prstGeom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5394426" y="5099793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287406" y="3038278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38" y="3234755"/>
            <a:ext cx="792088" cy="792088"/>
          </a:xfrm>
          <a:prstGeom prst="rect">
            <a:avLst/>
          </a:prstGeom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3881997" y="4482826"/>
            <a:ext cx="1156061" cy="1155611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35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1886" y="3023214"/>
            <a:ext cx="2679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22248"/>
                </a:solidFill>
                <a:latin typeface="+mj-lt"/>
              </a:rPr>
              <a:t>The report covers 8 themes relating to public governance and territorial development at the local level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847819" y="4464671"/>
            <a:ext cx="1189182" cy="118872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>
              <a:lnSpc>
                <a:spcPct val="95000"/>
              </a:lnSpc>
            </a:pPr>
            <a:endParaRPr lang="en-US" kern="0" dirty="0">
              <a:solidFill>
                <a:prstClr val="white">
                  <a:lumMod val="50000"/>
                </a:prstClr>
              </a:solidFill>
              <a:latin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155" y="4718412"/>
            <a:ext cx="579324" cy="7125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92912" y="4867219"/>
            <a:ext cx="261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4. Strategic planning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5842" y="5894265"/>
            <a:ext cx="2233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5. Budgeting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107102" y="4742262"/>
            <a:ext cx="681660" cy="6532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66198" y="4672742"/>
            <a:ext cx="223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6. </a:t>
            </a:r>
            <a:r>
              <a:rPr lang="en-US" sz="1600" dirty="0" smtClean="0">
                <a:solidFill>
                  <a:srgbClr val="002060"/>
                </a:solidFill>
              </a:rPr>
              <a:t>Multi-level </a:t>
            </a:r>
            <a:r>
              <a:rPr lang="en-US" sz="1600" dirty="0">
                <a:solidFill>
                  <a:srgbClr val="002060"/>
                </a:solidFill>
              </a:rPr>
              <a:t>governance and investment capacity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6835" y="1064152"/>
            <a:ext cx="245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1. Open government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47420" y="3038278"/>
            <a:ext cx="3047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3. Coordination across administrative units and policy sectors within local self-governments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16836">
            <a:off x="3547529" y="3197227"/>
            <a:ext cx="635042" cy="8513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366781" y="2824793"/>
            <a:ext cx="1862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7. U</a:t>
            </a:r>
            <a:r>
              <a:rPr lang="en-US" sz="1600" dirty="0" smtClean="0">
                <a:solidFill>
                  <a:srgbClr val="002060"/>
                </a:solidFill>
              </a:rPr>
              <a:t>se </a:t>
            </a:r>
            <a:r>
              <a:rPr lang="en-US" sz="1600" dirty="0">
                <a:solidFill>
                  <a:srgbClr val="002060"/>
                </a:solidFill>
              </a:rPr>
              <a:t>of evidence in strategic decision-making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7076" y="5327355"/>
            <a:ext cx="741248" cy="7440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50326" y="1649189"/>
            <a:ext cx="324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2. A</a:t>
            </a:r>
            <a:r>
              <a:rPr lang="en-US" sz="1600" dirty="0" smtClean="0">
                <a:solidFill>
                  <a:srgbClr val="002060"/>
                </a:solidFill>
              </a:rPr>
              <a:t>dministrative </a:t>
            </a:r>
            <a:r>
              <a:rPr lang="en-US" sz="1600" dirty="0">
                <a:solidFill>
                  <a:srgbClr val="002060"/>
                </a:solidFill>
              </a:rPr>
              <a:t>burden </a:t>
            </a:r>
            <a:r>
              <a:rPr lang="en-US" sz="1600" dirty="0" smtClean="0">
                <a:solidFill>
                  <a:srgbClr val="002060"/>
                </a:solidFill>
              </a:rPr>
              <a:t>reduction and simplification of </a:t>
            </a:r>
            <a:r>
              <a:rPr lang="en-US" sz="1600" dirty="0">
                <a:solidFill>
                  <a:srgbClr val="002060"/>
                </a:solidFill>
              </a:rPr>
              <a:t>public procurement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2373" y="1860004"/>
            <a:ext cx="697295" cy="71117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786036" y="1484538"/>
            <a:ext cx="223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8. </a:t>
            </a:r>
            <a:r>
              <a:rPr lang="en-US" sz="1600" dirty="0" smtClean="0">
                <a:solidFill>
                  <a:srgbClr val="002060"/>
                </a:solidFill>
              </a:rPr>
              <a:t>Strategic </a:t>
            </a:r>
            <a:r>
              <a:rPr lang="en-US" sz="1600" dirty="0">
                <a:solidFill>
                  <a:srgbClr val="002060"/>
                </a:solidFill>
              </a:rPr>
              <a:t>and effective workforce</a:t>
            </a:r>
          </a:p>
          <a:p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222248"/>
                </a:solidFill>
              </a:rPr>
              <a:t>Targeted advice &amp; self-assessment tool</a:t>
            </a:r>
            <a:endParaRPr lang="fr-FR" sz="2400" dirty="0">
              <a:solidFill>
                <a:srgbClr val="22224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4</a:t>
            </a:fld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1" y="1945249"/>
            <a:ext cx="1588527" cy="2233534"/>
          </a:xfrm>
          <a:prstGeom prst="rect">
            <a:avLst/>
          </a:prstGeom>
          <a:ln>
            <a:solidFill>
              <a:srgbClr val="727272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29" y="2889644"/>
            <a:ext cx="1747798" cy="2474079"/>
          </a:xfrm>
          <a:prstGeom prst="rect">
            <a:avLst/>
          </a:prstGeom>
          <a:ln>
            <a:solidFill>
              <a:srgbClr val="727272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825233" y="1606701"/>
            <a:ext cx="5769033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/>
            <a:r>
              <a:rPr lang="en-GB" b="1" dirty="0" smtClean="0">
                <a:solidFill>
                  <a:srgbClr val="727272"/>
                </a:solidFill>
                <a:latin typeface="Arial"/>
                <a:cs typeface="Arial"/>
              </a:rPr>
              <a:t>In addition to the report, the OECD provided: </a:t>
            </a:r>
          </a:p>
          <a:p>
            <a:pPr algn="just" defTabSz="914400"/>
            <a:endParaRPr lang="en-GB" b="1" dirty="0" smtClean="0">
              <a:solidFill>
                <a:srgbClr val="727272"/>
              </a:solidFill>
              <a:latin typeface="Arial"/>
              <a:cs typeface="Arial"/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27272"/>
                </a:solidFill>
                <a:latin typeface="Arial"/>
                <a:cs typeface="Arial"/>
              </a:rPr>
              <a:t>3 </a:t>
            </a:r>
            <a:r>
              <a:rPr lang="en-GB" b="1" dirty="0">
                <a:solidFill>
                  <a:srgbClr val="727272"/>
                </a:solidFill>
                <a:latin typeface="Arial"/>
                <a:cs typeface="Arial"/>
              </a:rPr>
              <a:t>synthesis </a:t>
            </a:r>
            <a:r>
              <a:rPr lang="en-GB" b="1" dirty="0" smtClean="0">
                <a:solidFill>
                  <a:srgbClr val="727272"/>
                </a:solidFill>
                <a:latin typeface="Arial"/>
                <a:cs typeface="Arial"/>
              </a:rPr>
              <a:t>assessments </a:t>
            </a:r>
            <a:r>
              <a:rPr lang="en-GB" dirty="0" smtClean="0">
                <a:solidFill>
                  <a:srgbClr val="727272"/>
                </a:solidFill>
                <a:latin typeface="Arial"/>
                <a:cs typeface="Arial"/>
              </a:rPr>
              <a:t>with more granular assessment for 3 different types of municipalities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727272"/>
              </a:solidFill>
              <a:latin typeface="Arial"/>
              <a:cs typeface="Arial"/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27272"/>
                </a:solidFill>
                <a:latin typeface="Arial"/>
                <a:cs typeface="Arial"/>
              </a:rPr>
              <a:t>9 </a:t>
            </a:r>
            <a:r>
              <a:rPr lang="en-US" b="1" dirty="0">
                <a:solidFill>
                  <a:srgbClr val="727272"/>
                </a:solidFill>
                <a:latin typeface="Arial"/>
                <a:cs typeface="Arial"/>
              </a:rPr>
              <a:t>profiles of individual </a:t>
            </a:r>
            <a:r>
              <a:rPr lang="en-US" b="1" dirty="0" smtClean="0">
                <a:solidFill>
                  <a:srgbClr val="727272"/>
                </a:solidFill>
                <a:latin typeface="Arial"/>
                <a:cs typeface="Arial"/>
              </a:rPr>
              <a:t>municipalities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727272"/>
              </a:solidFill>
              <a:latin typeface="Arial"/>
              <a:cs typeface="Arial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tool (SAT)</a:t>
            </a:r>
            <a:r>
              <a:rPr lang="en-US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local self-governments </a:t>
            </a:r>
            <a:r>
              <a:rPr lang="en-US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strengths </a:t>
            </a:r>
            <a:r>
              <a:rPr lang="en-US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weaknesses on public governance and local development </a:t>
            </a:r>
            <a:r>
              <a:rPr lang="en-US" dirty="0" smtClean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541" y="5577019"/>
            <a:ext cx="152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A1B49"/>
                </a:solidFill>
              </a:rPr>
              <a:t>oe.cd/</a:t>
            </a:r>
            <a:r>
              <a:rPr lang="en-GB" sz="1200" dirty="0" err="1">
                <a:solidFill>
                  <a:srgbClr val="1A1B49"/>
                </a:solidFill>
              </a:rPr>
              <a:t>poland</a:t>
            </a:r>
            <a:r>
              <a:rPr lang="en-GB" sz="1200" dirty="0">
                <a:solidFill>
                  <a:srgbClr val="1A1B49"/>
                </a:solidFill>
              </a:rPr>
              <a:t>-local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50929" y="5511590"/>
            <a:ext cx="152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oe.cd/</a:t>
            </a:r>
            <a:r>
              <a:rPr lang="en-GB" sz="1200" dirty="0" err="1">
                <a:solidFill>
                  <a:srgbClr val="002060"/>
                </a:solidFill>
              </a:rPr>
              <a:t>il</a:t>
            </a:r>
            <a:r>
              <a:rPr lang="en-GB" sz="1200" dirty="0">
                <a:solidFill>
                  <a:srgbClr val="002060"/>
                </a:solidFill>
              </a:rPr>
              <a:t>/</a:t>
            </a:r>
            <a:r>
              <a:rPr lang="en-GB" sz="1200" dirty="0" err="1">
                <a:solidFill>
                  <a:srgbClr val="002060"/>
                </a:solidFill>
              </a:rPr>
              <a:t>poland</a:t>
            </a:r>
            <a:r>
              <a:rPr lang="en-GB" sz="1200" dirty="0">
                <a:solidFill>
                  <a:srgbClr val="002060"/>
                </a:solidFill>
              </a:rPr>
              <a:t>-sat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905" y="1593525"/>
            <a:ext cx="1170945" cy="1148252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928" y="4382712"/>
            <a:ext cx="1186037" cy="11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1" r="7276"/>
          <a:stretch/>
        </p:blipFill>
        <p:spPr>
          <a:xfrm>
            <a:off x="400051" y="1910412"/>
            <a:ext cx="5310794" cy="4238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5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99756" y="2042033"/>
            <a:ext cx="5144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Regional </a:t>
            </a:r>
            <a:r>
              <a:rPr lang="en-US" dirty="0">
                <a:solidFill>
                  <a:schemeClr val="bg1"/>
                </a:solidFill>
              </a:rPr>
              <a:t>inequalities: Metropolitan regions benefit from a greater income increase than </a:t>
            </a:r>
            <a:r>
              <a:rPr lang="en-US" dirty="0" smtClean="0">
                <a:solidFill>
                  <a:schemeClr val="bg1"/>
                </a:solidFill>
              </a:rPr>
              <a:t>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Several </a:t>
            </a:r>
            <a:r>
              <a:rPr lang="en-GB" dirty="0">
                <a:solidFill>
                  <a:schemeClr val="bg1"/>
                </a:solidFill>
              </a:rPr>
              <a:t>well-being areas below OECD averages: housing, civic engagement, life satisfaction, health and income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Education, road </a:t>
            </a:r>
            <a:r>
              <a:rPr lang="en-GB" dirty="0">
                <a:solidFill>
                  <a:schemeClr val="bg1"/>
                </a:solidFill>
              </a:rPr>
              <a:t>and ICT </a:t>
            </a:r>
            <a:r>
              <a:rPr lang="en-GB" dirty="0" smtClean="0">
                <a:solidFill>
                  <a:schemeClr val="bg1"/>
                </a:solidFill>
              </a:rPr>
              <a:t>infrastructure disparities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4056" y="5215382"/>
            <a:ext cx="477519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How can Poland achieve a place-based and functional approach to address these territorial development challenges?</a:t>
            </a:r>
            <a:endParaRPr lang="en-GB" sz="16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84189" y="237600"/>
            <a:ext cx="7175622" cy="1022400"/>
          </a:xfrm>
        </p:spPr>
        <p:txBody>
          <a:bodyPr/>
          <a:lstStyle/>
          <a:p>
            <a:r>
              <a:rPr lang="en-GB" sz="2400" dirty="0">
                <a:solidFill>
                  <a:srgbClr val="006299"/>
                </a:solidFill>
              </a:rPr>
              <a:t>Room for improvement</a:t>
            </a:r>
            <a:r>
              <a:rPr lang="en-GB" sz="2400">
                <a:solidFill>
                  <a:srgbClr val="006299"/>
                </a:solidFill>
              </a:rPr>
              <a:t>: regional well-being</a:t>
            </a:r>
            <a:endParaRPr lang="en-GB" sz="2400" dirty="0">
              <a:solidFill>
                <a:srgbClr val="006299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514140" y="470959"/>
            <a:ext cx="2688342" cy="578713"/>
          </a:xfrm>
          <a:prstGeom prst="homePlate">
            <a:avLst/>
          </a:prstGeom>
          <a:solidFill>
            <a:srgbClr val="006299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Strengths and challenges of territorial development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050" y="1479706"/>
            <a:ext cx="5954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</a:rPr>
              <a:t>Share of unsurfaced public roads in TL3 regions, Poland,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5672" y="6411600"/>
            <a:ext cx="6240000" cy="244800"/>
          </a:xfrm>
        </p:spPr>
        <p:txBody>
          <a:bodyPr/>
          <a:lstStyle/>
          <a:p>
            <a:r>
              <a:rPr lang="en-US" dirty="0"/>
              <a:t>Better</a:t>
            </a:r>
            <a:r>
              <a:rPr lang="en-US"/>
              <a:t> </a:t>
            </a:r>
            <a:r>
              <a:rPr lang="en-US" dirty="0"/>
              <a:t>Governance, Planning and Services in Local Self-Governments in Poland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3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6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7872000" y="1818086"/>
            <a:ext cx="3824562" cy="35744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</a:rPr>
              <a:t>Subnational public spending increased from </a:t>
            </a:r>
            <a:r>
              <a:rPr lang="en-GB" sz="1800" b="1" dirty="0">
                <a:solidFill>
                  <a:srgbClr val="28BADC"/>
                </a:solidFill>
              </a:rPr>
              <a:t>23%</a:t>
            </a:r>
            <a:r>
              <a:rPr lang="en-GB" sz="1800" dirty="0">
                <a:solidFill>
                  <a:schemeClr val="bg1"/>
                </a:solidFill>
              </a:rPr>
              <a:t> in 1995 to </a:t>
            </a:r>
            <a:r>
              <a:rPr lang="en-GB" sz="1800" b="1" dirty="0">
                <a:solidFill>
                  <a:srgbClr val="28BADC"/>
                </a:solidFill>
              </a:rPr>
              <a:t>34%</a:t>
            </a:r>
            <a:r>
              <a:rPr lang="en-GB" sz="1800" dirty="0">
                <a:solidFill>
                  <a:schemeClr val="bg1"/>
                </a:solidFill>
              </a:rPr>
              <a:t> in 2018.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</a:rPr>
              <a:t>However, </a:t>
            </a:r>
            <a:r>
              <a:rPr lang="en-GB" sz="1800" dirty="0" smtClean="0">
                <a:solidFill>
                  <a:schemeClr val="bg1"/>
                </a:solidFill>
              </a:rPr>
              <a:t>local self-government unit </a:t>
            </a:r>
            <a:r>
              <a:rPr lang="en-GB" sz="1800" dirty="0">
                <a:solidFill>
                  <a:schemeClr val="bg1"/>
                </a:solidFill>
              </a:rPr>
              <a:t>revenue is falling short of needs, and they have limited fiscal autonomy.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2911" y="1297241"/>
            <a:ext cx="1281545" cy="273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>
            <a:off x="1422197" y="392646"/>
            <a:ext cx="3334860" cy="697789"/>
          </a:xfrm>
          <a:prstGeom prst="homePlate">
            <a:avLst/>
          </a:prstGeom>
          <a:solidFill>
            <a:srgbClr val="28BADC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Multi-level governance and investment capacity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850361" y="237600"/>
            <a:ext cx="7080680" cy="1022400"/>
          </a:xfrm>
        </p:spPr>
        <p:txBody>
          <a:bodyPr/>
          <a:lstStyle/>
          <a:p>
            <a:r>
              <a:rPr lang="en-GB" sz="2400" dirty="0">
                <a:solidFill>
                  <a:srgbClr val="28BADC"/>
                </a:solidFill>
              </a:rPr>
              <a:t>Put in place a well-functioning multi-level governance system </a:t>
            </a:r>
            <a:r>
              <a:rPr lang="en-GB" sz="2400" dirty="0" smtClean="0">
                <a:solidFill>
                  <a:srgbClr val="28BADC"/>
                </a:solidFill>
              </a:rPr>
              <a:t>with </a:t>
            </a:r>
            <a:r>
              <a:rPr lang="en-US" sz="2400" dirty="0" smtClean="0">
                <a:solidFill>
                  <a:srgbClr val="28BADC"/>
                </a:solidFill>
              </a:rPr>
              <a:t>better </a:t>
            </a:r>
            <a:r>
              <a:rPr lang="en-US" sz="2400" dirty="0">
                <a:solidFill>
                  <a:srgbClr val="28BADC"/>
                </a:solidFill>
              </a:rPr>
              <a:t>cooperation </a:t>
            </a:r>
            <a:r>
              <a:rPr lang="en-US" sz="2400" dirty="0" smtClean="0">
                <a:solidFill>
                  <a:srgbClr val="28BADC"/>
                </a:solidFill>
              </a:rPr>
              <a:t>for </a:t>
            </a:r>
            <a:r>
              <a:rPr lang="en-US" sz="2400" dirty="0">
                <a:solidFill>
                  <a:srgbClr val="28BADC"/>
                </a:solidFill>
              </a:rPr>
              <a:t>better investment </a:t>
            </a:r>
            <a:endParaRPr lang="en-GB" sz="2400" dirty="0">
              <a:solidFill>
                <a:srgbClr val="28BADC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4" name="TextBox 8"/>
          <p:cNvSpPr txBox="1"/>
          <p:nvPr/>
        </p:nvSpPr>
        <p:spPr>
          <a:xfrm>
            <a:off x="7969229" y="4370704"/>
            <a:ext cx="37273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important is not the level of </a:t>
            </a:r>
            <a:r>
              <a:rPr lang="en-US" b="1" dirty="0" err="1"/>
              <a:t>decentralisation</a:t>
            </a:r>
            <a:r>
              <a:rPr lang="en-US" b="1" dirty="0"/>
              <a:t>, but how </a:t>
            </a:r>
            <a:r>
              <a:rPr lang="en-US" b="1" dirty="0" err="1"/>
              <a:t>decentralisation</a:t>
            </a:r>
            <a:r>
              <a:rPr lang="en-US" b="1" dirty="0"/>
              <a:t> is designed and implemented.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650" y="2336994"/>
            <a:ext cx="64535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resources and incentives for municipalities to develop joint projects or shared </a:t>
            </a:r>
            <a:r>
              <a:rPr lang="en-US" dirty="0" smtClean="0">
                <a:solidFill>
                  <a:schemeClr val="bg1"/>
                </a:solidFill>
              </a:rPr>
              <a:t>services.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Strengthen </a:t>
            </a:r>
            <a:r>
              <a:rPr lang="en-US" dirty="0" smtClean="0">
                <a:solidFill>
                  <a:schemeClr val="bg1"/>
                </a:solidFill>
              </a:rPr>
              <a:t>local </a:t>
            </a:r>
            <a:r>
              <a:rPr lang="en-US" dirty="0">
                <a:solidFill>
                  <a:schemeClr val="bg1"/>
                </a:solidFill>
              </a:rPr>
              <a:t>capacities to develop collaboration schemes, in particular for the new supra-local development strategies and territorial </a:t>
            </a:r>
            <a:r>
              <a:rPr lang="en-US" dirty="0" smtClean="0">
                <a:solidFill>
                  <a:schemeClr val="bg1"/>
                </a:solidFill>
              </a:rPr>
              <a:t>agreements.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04650" y="4356972"/>
            <a:ext cx="7103049" cy="486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272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2400" kern="1200">
                <a:solidFill>
                  <a:srgbClr val="7272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7272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7272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7272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chemeClr val="bg1"/>
                </a:solidFill>
              </a:rPr>
              <a:t>Use territorial contracts and the new territorial agreements to address regional and local investment </a:t>
            </a:r>
            <a:r>
              <a:rPr lang="en-US" sz="1800" dirty="0" smtClean="0">
                <a:solidFill>
                  <a:schemeClr val="bg1"/>
                </a:solidFill>
              </a:rPr>
              <a:t>needs.</a:t>
            </a:r>
            <a:endParaRPr lang="en-US" sz="1800" dirty="0">
              <a:solidFill>
                <a:schemeClr val="bg1"/>
              </a:solidFill>
            </a:endParaRPr>
          </a:p>
          <a:p>
            <a:pPr algn="just"/>
            <a:r>
              <a:rPr lang="en-GB" sz="1800" dirty="0">
                <a:solidFill>
                  <a:schemeClr val="bg1"/>
                </a:solidFill>
              </a:rPr>
              <a:t>Make the most of the policy planning process to align regional and local development objectives and investment priorities with the national strategic </a:t>
            </a:r>
            <a:r>
              <a:rPr lang="en-GB" sz="1800" dirty="0" smtClean="0">
                <a:solidFill>
                  <a:schemeClr val="bg1"/>
                </a:solidFill>
              </a:rPr>
              <a:t>frameworks.</a:t>
            </a:r>
            <a:endParaRPr lang="en-GB" sz="1800" dirty="0">
              <a:solidFill>
                <a:schemeClr val="bg1"/>
              </a:solidFill>
            </a:endParaRPr>
          </a:p>
          <a:p>
            <a:pPr lvl="1" algn="just"/>
            <a:endParaRPr lang="en-GB" sz="1800" dirty="0">
              <a:solidFill>
                <a:schemeClr val="bg1"/>
              </a:solidFill>
            </a:endParaRPr>
          </a:p>
          <a:p>
            <a:pPr lvl="1" algn="just"/>
            <a:endParaRPr lang="fr-FR" sz="1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650" y="1946968"/>
            <a:ext cx="497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BADC"/>
                </a:solidFill>
                <a:latin typeface="Arial"/>
                <a:ea typeface="+mj-ea"/>
                <a:cs typeface="+mj-cs"/>
              </a:rPr>
              <a:t>Inter-municipal cooperation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642" y="3956862"/>
            <a:ext cx="701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8BADC"/>
                </a:solidFill>
                <a:latin typeface="Arial"/>
                <a:ea typeface="+mj-ea"/>
                <a:cs typeface="+mj-cs"/>
              </a:rPr>
              <a:t>Inter-governmental collaboration and co-ordination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097" y="1562261"/>
            <a:ext cx="528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self-governments:</a:t>
            </a:r>
          </a:p>
        </p:txBody>
      </p:sp>
    </p:spTree>
    <p:extLst>
      <p:ext uri="{BB962C8B-B14F-4D97-AF65-F5344CB8AC3E}">
        <p14:creationId xmlns:p14="http://schemas.microsoft.com/office/powerpoint/2010/main" val="21071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3370" y="237600"/>
            <a:ext cx="7394629" cy="1022400"/>
          </a:xfrm>
        </p:spPr>
        <p:txBody>
          <a:bodyPr/>
          <a:lstStyle/>
          <a:p>
            <a:r>
              <a:rPr lang="en-GB" sz="2400" dirty="0">
                <a:solidFill>
                  <a:srgbClr val="46A497"/>
                </a:solidFill>
              </a:rPr>
              <a:t>Effective design and implementation of </a:t>
            </a:r>
            <a:r>
              <a:rPr lang="en-GB" sz="2400" dirty="0" smtClean="0">
                <a:solidFill>
                  <a:srgbClr val="46A497"/>
                </a:solidFill>
              </a:rPr>
              <a:t>Local </a:t>
            </a:r>
            <a:r>
              <a:rPr lang="en-GB" sz="2400" dirty="0">
                <a:solidFill>
                  <a:srgbClr val="46A497"/>
                </a:solidFill>
              </a:rPr>
              <a:t>Development </a:t>
            </a:r>
            <a:r>
              <a:rPr lang="en-GB" sz="2400" dirty="0" smtClean="0">
                <a:solidFill>
                  <a:srgbClr val="46A497"/>
                </a:solidFill>
              </a:rPr>
              <a:t>Strategies</a:t>
            </a:r>
            <a:endParaRPr lang="fr-FR" sz="2800" dirty="0">
              <a:solidFill>
                <a:srgbClr val="46A497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7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3" y="443448"/>
            <a:ext cx="2520000" cy="610704"/>
          </a:xfrm>
          <a:prstGeom prst="homePlate">
            <a:avLst/>
          </a:prstGeom>
          <a:solidFill>
            <a:srgbClr val="46A497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Strategic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63" y="1812136"/>
            <a:ext cx="6283037" cy="4599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394" y="1908444"/>
            <a:ext cx="517157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Reinforce capacities of local self-governments for strategic planning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Improve </a:t>
            </a:r>
            <a:r>
              <a:rPr lang="en-US" dirty="0">
                <a:solidFill>
                  <a:schemeClr val="bg1"/>
                </a:solidFill>
              </a:rPr>
              <a:t>the quality of data used in the planning process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Foster private investment for local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 more effectively with </a:t>
            </a:r>
            <a:r>
              <a:rPr lang="en-US" dirty="0" smtClean="0">
                <a:solidFill>
                  <a:schemeClr val="bg1"/>
                </a:solidFill>
              </a:rPr>
              <a:t>citizens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Eventually </a:t>
            </a:r>
            <a:r>
              <a:rPr lang="en-US" dirty="0">
                <a:solidFill>
                  <a:schemeClr val="bg1"/>
                </a:solidFill>
              </a:rPr>
              <a:t>make the adoption of a Local Development Strategy </a:t>
            </a:r>
            <a:r>
              <a:rPr lang="en-US" dirty="0" smtClean="0">
                <a:solidFill>
                  <a:schemeClr val="bg1"/>
                </a:solidFill>
              </a:rPr>
              <a:t>compulsory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6345818" y="1269231"/>
            <a:ext cx="57357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Main challenges to designing a Local </a:t>
            </a:r>
            <a:r>
              <a:rPr lang="en-GB" sz="1400" b="1" dirty="0" smtClean="0">
                <a:solidFill>
                  <a:schemeClr val="bg1"/>
                </a:solidFill>
              </a:rPr>
              <a:t>Development Strategy</a:t>
            </a:r>
            <a:r>
              <a:rPr lang="en-GB" sz="1400" b="1" dirty="0">
                <a:solidFill>
                  <a:schemeClr val="bg1"/>
                </a:solidFill>
              </a:rPr>
              <a:t>, by municipality type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6800" y="6207238"/>
            <a:ext cx="2493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N=40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715333" y="5266415"/>
            <a:ext cx="446116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Different types of municipalities highlighted different obstacles in strategic planning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33" y="1643605"/>
            <a:ext cx="485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report’s advice to local self-governments: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1097" y="1562261"/>
            <a:ext cx="528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self-governments:</a:t>
            </a:r>
          </a:p>
        </p:txBody>
      </p:sp>
    </p:spTree>
    <p:extLst>
      <p:ext uri="{BB962C8B-B14F-4D97-AF65-F5344CB8AC3E}">
        <p14:creationId xmlns:p14="http://schemas.microsoft.com/office/powerpoint/2010/main" val="41867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6854" y="237600"/>
            <a:ext cx="6588745" cy="1022400"/>
          </a:xfrm>
        </p:spPr>
        <p:txBody>
          <a:bodyPr/>
          <a:lstStyle/>
          <a:p>
            <a:r>
              <a:rPr lang="en-US" sz="2400" dirty="0">
                <a:solidFill>
                  <a:srgbClr val="115353"/>
                </a:solidFill>
              </a:rPr>
              <a:t>Multidimensional policy responses require effective co-ordination across administrative units and policy silos</a:t>
            </a:r>
            <a:endParaRPr lang="fr-FR" sz="2800" dirty="0">
              <a:solidFill>
                <a:srgbClr val="1153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8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2" y="443448"/>
            <a:ext cx="3470719" cy="610704"/>
          </a:xfrm>
          <a:prstGeom prst="homePlate">
            <a:avLst/>
          </a:prstGeom>
          <a:solidFill>
            <a:srgbClr val="115353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Co-ordination within local self-governments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115" y="1769523"/>
            <a:ext cx="517157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Ensure institutional responsibility for co-ordination through clear mandates, reporting arrangements and strategic use of policy documents.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Foster co-ordination through institutional mechanisms and partnerships such as task forces, joint planning and information/document sharing.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 capacity and resources for co-ordination.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30" y="2292743"/>
            <a:ext cx="6825408" cy="3865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8824" y="1769523"/>
            <a:ext cx="593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5353"/>
                </a:solidFill>
              </a:rPr>
              <a:t>Main challenges for effective co‑ordination across administrative units and policy sectors in local self-governments</a:t>
            </a:r>
          </a:p>
        </p:txBody>
      </p:sp>
    </p:spTree>
    <p:extLst>
      <p:ext uri="{BB962C8B-B14F-4D97-AF65-F5344CB8AC3E}">
        <p14:creationId xmlns:p14="http://schemas.microsoft.com/office/powerpoint/2010/main" val="23263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0684" y="237600"/>
            <a:ext cx="7194916" cy="1022400"/>
          </a:xfrm>
        </p:spPr>
        <p:txBody>
          <a:bodyPr/>
          <a:lstStyle/>
          <a:p>
            <a:r>
              <a:rPr lang="en-GB" sz="2400" dirty="0">
                <a:solidFill>
                  <a:srgbClr val="61AABE"/>
                </a:solidFill>
              </a:rPr>
              <a:t>Challenges regarding data availability, resource constraints and limited awareness of the potential benefits of M&amp;E</a:t>
            </a:r>
            <a:endParaRPr lang="fr-FR" sz="2800" dirty="0">
              <a:solidFill>
                <a:srgbClr val="61AAB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9</a:t>
            </a:fld>
            <a:endParaRPr lang="fr-FR"/>
          </a:p>
        </p:txBody>
      </p:sp>
      <p:sp>
        <p:nvSpPr>
          <p:cNvPr id="7" name="Pentagon 6"/>
          <p:cNvSpPr/>
          <p:nvPr/>
        </p:nvSpPr>
        <p:spPr>
          <a:xfrm>
            <a:off x="1356463" y="443448"/>
            <a:ext cx="2974468" cy="610704"/>
          </a:xfrm>
          <a:prstGeom prst="homePlate">
            <a:avLst/>
          </a:prstGeom>
          <a:solidFill>
            <a:srgbClr val="61AABE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The use of evidence in decision-making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4877" y="1334684"/>
            <a:ext cx="37167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</a:rPr>
              <a:t>The report’s advice to local self-governments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Monitor local development strategies and strengthen capacities to promote the quality of monitoring.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Promote the systematic evaluation of </a:t>
            </a:r>
            <a:r>
              <a:rPr lang="en-GB" dirty="0" smtClean="0">
                <a:solidFill>
                  <a:schemeClr val="bg1"/>
                </a:solidFill>
              </a:rPr>
              <a:t>municipal </a:t>
            </a:r>
            <a:r>
              <a:rPr lang="en-GB" dirty="0">
                <a:solidFill>
                  <a:schemeClr val="bg1"/>
                </a:solidFill>
              </a:rPr>
              <a:t>interventions and ensure sufficient resources and capacity are available for evaluation.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Promote use of evidence for strategic decision-making at the municipal level.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2000" y="6411600"/>
            <a:ext cx="6240000" cy="244800"/>
          </a:xfrm>
        </p:spPr>
        <p:txBody>
          <a:bodyPr/>
          <a:lstStyle/>
          <a:p>
            <a:r>
              <a:rPr lang="en-US" dirty="0"/>
              <a:t>Better Governance, Planning and Services in Local Self-Governments in Poland</a:t>
            </a:r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8623"/>
            <a:ext cx="8138628" cy="3743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996" y="1580846"/>
            <a:ext cx="5667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61AABE"/>
                </a:solidFill>
              </a:rPr>
              <a:t>Perceived challenges to promote M&amp;E policies at the local level</a:t>
            </a:r>
          </a:p>
        </p:txBody>
      </p:sp>
    </p:spTree>
    <p:extLst>
      <p:ext uri="{BB962C8B-B14F-4D97-AF65-F5344CB8AC3E}">
        <p14:creationId xmlns:p14="http://schemas.microsoft.com/office/powerpoint/2010/main" val="119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2117a3aede04346bfdbc41180e059d0 xmlns="18889a2b-0d37-4ff0-afeb-cbbf52875171">
      <Terms xmlns="http://schemas.microsoft.com/office/infopath/2007/PartnerControls"/>
    </n2117a3aede04346bfdbc41180e059d0>
    <c8d74dcdd70245de8d5c76809cabe7d6 xmlns="375c99d1-ca6e-49b5-b969-bc8a239e4f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GOV/DO</TermName>
          <TermId xmlns="http://schemas.microsoft.com/office/infopath/2007/PartnerControls">7d75ee42-5762-4d23-96b0-6c7177ef9e39</TermId>
        </TermInfo>
      </Terms>
    </c8d74dcdd70245de8d5c76809cabe7d6>
    <OECDSharingStatus xmlns="375c99d1-ca6e-49b5-b969-bc8a239e4ffd" xsi:nil="true"/>
    <f8f374b859e54b089b1e0240fadab8ce xmlns="375c99d1-ca6e-49b5-b969-bc8a239e4ffd" xsi:nil="true"/>
    <eShareHorizProjTaxHTField0 xmlns="18889a2b-0d37-4ff0-afeb-cbbf52875171" xsi:nil="true"/>
    <OECDCommunityDocumentID xmlns="375c99d1-ca6e-49b5-b969-bc8a239e4ffd" xsi:nil="true"/>
    <OECDKimBussinessContext xmlns="54c4cd27-f286-408f-9ce0-33c1e0f3ab39" xsi:nil="true"/>
    <OECDProjectMembers xmlns="375c99d1-ca6e-49b5-b969-bc8a239e4ffd">
      <UserInfo>
        <DisplayName>MORAN Linda, TAD</DisplayName>
        <AccountId>2134</AccountId>
        <AccountType/>
      </UserInfo>
      <UserInfo>
        <DisplayName>BRUNET-BALDWIN Laurence, SGE/LEG</DisplayName>
        <AccountId>992</AccountId>
        <AccountType/>
      </UserInfo>
      <UserInfo>
        <DisplayName>UHRHAMMER Andrea, GOV</DisplayName>
        <AccountId>214</AccountId>
        <AccountType/>
      </UserInfo>
      <UserInfo>
        <DisplayName>ROBERTS Chelsea, GOV</DisplayName>
        <AccountId>892</AccountId>
        <AccountType/>
      </UserInfo>
      <UserInfo>
        <DisplayName>KAVANAGH Justin, GOV</DisplayName>
        <AccountId>82</AccountId>
        <AccountType/>
      </UserInfo>
      <UserInfo>
        <DisplayName>KLAAS Klas, GOV/SIGM</DisplayName>
        <AccountId>267</AccountId>
        <AccountType/>
      </UserInfo>
      <UserInfo>
        <DisplayName>VÖLKER Laura, GOV</DisplayName>
        <AccountId>1960</AccountId>
        <AccountType/>
      </UserInfo>
    </OECDProjectMembers>
    <OECDMainProject xmlns="375c99d1-ca6e-49b5-b969-bc8a239e4ffd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4.3.2 Support for Improvement in Governance and Management (SIGMA)</TermName>
          <TermId xmlns="http://schemas.microsoft.com/office/infopath/2007/PartnerControls">b4285eda-a42a-4675-a614-f3314baf5a1f</TermId>
        </TermInfo>
      </Terms>
    </eSharePWBTaxHTField0>
    <OECDlanguage xmlns="ca82dde9-3436-4d3d-bddd-d31447390034">English</OECDlanguage>
    <OECDCommunityDocumentURL xmlns="375c99d1-ca6e-49b5-b969-bc8a239e4ffd" xsi:nil="true"/>
    <OECDPinnedBy xmlns="375c99d1-ca6e-49b5-b969-bc8a239e4ffd">
      <UserInfo>
        <DisplayName/>
        <AccountId xsi:nil="true"/>
        <AccountType/>
      </UserInfo>
    </OECDPinnedBy>
    <IconOverlay xmlns="http://schemas.microsoft.com/sharepoint/v4" xsi:nil="true"/>
    <a69e193577b6457d9cbf1ed1dc9412b6 xmlns="375c99d1-ca6e-49b5-b969-bc8a239e4ffd" xsi:nil="true"/>
    <OECDProjectManager xmlns="375c99d1-ca6e-49b5-b969-bc8a239e4ffd">
      <UserInfo>
        <DisplayName/>
        <AccountId>136</AccountId>
        <AccountType/>
      </UserInfo>
    </OECDProjectManager>
    <OECDAllRelatedUsers xmlns="18889a2b-0d37-4ff0-afeb-cbbf52875171">
      <UserInfo>
        <DisplayName/>
        <AccountId xsi:nil="true"/>
        <AccountType/>
      </UserInfo>
    </OECDAllRelatedUsers>
    <OECDProjectLookup xmlns="375c99d1-ca6e-49b5-b969-bc8a239e4ffd">47</OECDProjectLookup>
    <OECDExpirationDate xmlns="18889a2b-0d37-4ff0-afeb-cbbf52875171" xsi:nil="true"/>
    <OECDMeetingDate xmlns="54c4cd27-f286-408f-9ce0-33c1e0f3ab39" xsi:nil="true"/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 Development Policy Committee</TermName>
          <TermId xmlns="http://schemas.microsoft.com/office/infopath/2007/PartnerControls">1305c9b1-132e-4d7b-b592-feb9d38e569e</TermId>
        </TermInfo>
      </Terms>
    </eShareCommitteeTaxHTField0>
    <OECDYear xmlns="54c4cd27-f286-408f-9ce0-33c1e0f3ab39" xsi:nil="true"/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Poland</TermName>
          <TermId xmlns="http://schemas.microsoft.com/office/infopath/2007/PartnerControls">f45d03b7-7a96-4570-90cb-a12bf1467ae0</TermId>
        </TermInfo>
      </Terms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 development</TermName>
          <TermId xmlns="http://schemas.microsoft.com/office/infopath/2007/PartnerControls">209366f0-6ff4-4153-9d7c-e97cdbd71699</TermId>
        </TermInfo>
        <TermInfo xmlns="http://schemas.microsoft.com/office/infopath/2007/PartnerControls">
          <TermName xmlns="http://schemas.microsoft.com/office/infopath/2007/PartnerControls">Multi-level governance</TermName>
          <TermId xmlns="http://schemas.microsoft.com/office/infopath/2007/PartnerControls">5bc58529-0ded-4f70-83ea-07fae546f416</TermId>
        </TermInfo>
      </Terms>
    </eShareTopicTaxHTField0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 Development</TermName>
          <TermId xmlns="http://schemas.microsoft.com/office/infopath/2007/PartnerControls">a76e4633-d496-47cc-a36b-daccad79673b</TermId>
        </TermInfo>
        <TermInfo xmlns="http://schemas.microsoft.com/office/infopath/2007/PartnerControls">
          <TermName xmlns="http://schemas.microsoft.com/office/infopath/2007/PartnerControls">Governance</TermName>
          <TermId xmlns="http://schemas.microsoft.com/office/infopath/2007/PartnerControls">2465e453-9e0b-4403-9d71-cf6880a4fcfa</TermId>
        </TermInfo>
        <TermInfo xmlns="http://schemas.microsoft.com/office/infopath/2007/PartnerControls">
          <TermName xmlns="http://schemas.microsoft.com/office/infopath/2007/PartnerControls">SubNational</TermName>
          <TermId xmlns="http://schemas.microsoft.com/office/infopath/2007/PartnerControls">6ed67e0d-679f-4986-ba4d-77ea47623f6a</TermId>
        </TermInfo>
      </Terms>
    </eShareKeywordsTaxHTField0>
    <OECDTagsCache xmlns="375c99d1-ca6e-49b5-b969-bc8a239e4ffd" xsi:nil="true"/>
    <TaxCatchAll xmlns="ca82dde9-3436-4d3d-bddd-d31447390034">
      <Value>1291</Value>
      <Value>43</Value>
      <Value>1352</Value>
      <Value>1351</Value>
      <Value>245</Value>
      <Value>23</Value>
      <Value>5</Value>
      <Value>108</Value>
      <Value>8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595548C1D40504DB009F4AC4214C0BB" ma:contentTypeVersion="203" ma:contentTypeDescription="" ma:contentTypeScope="" ma:versionID="6a5b8213085efe9484f7cd14e84d8ab8">
  <xsd:schema xmlns:xsd="http://www.w3.org/2001/XMLSchema" xmlns:xs="http://www.w3.org/2001/XMLSchema" xmlns:p="http://schemas.microsoft.com/office/2006/metadata/properties" xmlns:ns1="54c4cd27-f286-408f-9ce0-33c1e0f3ab39" xmlns:ns2="18889a2b-0d37-4ff0-afeb-cbbf52875171" xmlns:ns3="375c99d1-ca6e-49b5-b969-bc8a239e4ffd" xmlns:ns5="c9f238dd-bb73-4aef-a7a5-d644ad823e52" xmlns:ns6="ca82dde9-3436-4d3d-bddd-d31447390034" xmlns:ns7="http://schemas.microsoft.com/sharepoint/v4" targetNamespace="http://schemas.microsoft.com/office/2006/metadata/properties" ma:root="true" ma:fieldsID="703b6d36acf0182eed41db4b2c3cddd3" ns1:_="" ns2:_="" ns3:_="" ns5:_="" ns6:_="" ns7:_="">
    <xsd:import namespace="54c4cd27-f286-408f-9ce0-33c1e0f3ab39"/>
    <xsd:import namespace="18889a2b-0d37-4ff0-afeb-cbbf52875171"/>
    <xsd:import namespace="375c99d1-ca6e-49b5-b969-bc8a239e4ffd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3:Project_x003a_Project_x0020_status" minOccurs="0"/>
                <xsd:element ref="ns6:TaxCatchAll" minOccurs="0"/>
                <xsd:element ref="ns1:OECDMeetingDate" minOccurs="0"/>
                <xsd:element ref="ns3:a69e193577b6457d9cbf1ed1dc9412b6" minOccurs="0"/>
                <xsd:element ref="ns3:f8f374b859e54b089b1e0240fadab8ce" minOccurs="0"/>
                <xsd:element ref="ns7:IconOverlay" minOccurs="0"/>
                <xsd:element ref="ns6:OECDlanguage" minOccurs="0"/>
                <xsd:element ref="ns6:TaxCatchAllLabel" minOccurs="0"/>
                <xsd:element ref="ns2:n2117a3aede04346bfdbc41180e059d0" minOccurs="0"/>
                <xsd:element ref="ns3:c8d74dcdd70245de8d5c76809cabe7d6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7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6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9a2b-0d37-4ff0-afeb-cbbf528751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indexed="true" ma:internalName="OECDExpirationDate">
      <xsd:simpleType>
        <xsd:restriction base="dms:DateTime"/>
      </xsd:simpleType>
    </xsd:element>
    <xsd:element name="n2117a3aede04346bfdbc41180e059d0" ma:index="36" nillable="true" ma:taxonomy="true" ma:internalName="n2117a3aede04346bfdbc41180e059d0" ma:taxonomyFieldName="OECDHorizontalProjects" ma:displayName="Horizontal project" ma:default="" ma:fieldId="{72117a3a-ede0-4346-bfdb-c41180e059d0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1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c99d1-ca6e-49b5-b969-bc8a239e4ffd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ad50ee1a-9840-4282-83fb-7014c2e43d44" ma:internalName="OECDProjectLookup" ma:readOnly="false" ma:showField="OECDShortProjectName" ma:web="375c99d1-ca6e-49b5-b969-bc8a239e4ffd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ad50ee1a-9840-4282-83fb-7014c2e43d4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_x003a_Project_x0020_status" ma:index="23" nillable="true" ma:displayName="Project:Project status" ma:hidden="true" ma:list="ad50ee1a-9840-4282-83fb-7014c2e43d44" ma:internalName="Project_x003A_Project_x0020_status" ma:readOnly="true" ma:showField="OECDProjectStatus" ma:web="375c99d1-ca6e-49b5-b969-bc8a239e4ffd">
      <xsd:simpleType>
        <xsd:restriction base="dms:Lookup"/>
      </xsd:simpleType>
    </xsd:element>
    <xsd:element name="a69e193577b6457d9cbf1ed1dc9412b6" ma:index="28" nillable="true" ma:displayName="Deliverable partners_0" ma:hidden="true" ma:internalName="a69e193577b6457d9cbf1ed1dc9412b6">
      <xsd:simpleType>
        <xsd:restriction base="dms:Note"/>
      </xsd:simpleType>
    </xsd:element>
    <xsd:element name="f8f374b859e54b089b1e0240fadab8ce" ma:index="29" nillable="true" ma:displayName="Deliverable owner_0" ma:hidden="true" ma:internalName="f8f374b859e54b089b1e0240fadab8ce">
      <xsd:simpleType>
        <xsd:restriction base="dms:Note"/>
      </xsd:simpleType>
    </xsd:element>
    <xsd:element name="c8d74dcdd70245de8d5c76809cabe7d6" ma:index="37" nillable="true" ma:taxonomy="true" ma:internalName="c8d74dcdd70245de8d5c76809cabe7d6" ma:taxonomyFieldName="OECDProjectOwnerStructure" ma:displayName="Project owner" ma:readOnly="false" ma:default="" ma:fieldId="c8d74dcd-d702-45de-8d5c-76809cabe7d6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8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9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0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3" nillable="true" ma:displayName="Tags cache" ma:description="" ma:hidden="true" ma:internalName="OECDTagsCache">
      <xsd:simpleType>
        <xsd:restriction base="dms:Note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cdd7977-79b7-4810-894a-70722c3ffe22}" ma:internalName="TaxCatchAll" ma:showField="CatchAllData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1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33" nillable="true" ma:displayName="Taxonomy Catch All Column1" ma:hidden="true" ma:list="{9cdd7977-79b7-4810-894a-70722c3ffe22}" ma:internalName="TaxCatchAllLabel" ma:readOnly="true" ma:showField="CatchAllDataLabel" ma:web="18889a2b-0d37-4ff0-afeb-cbbf52875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Props1.xml><?xml version="1.0" encoding="utf-8"?>
<ds:datastoreItem xmlns:ds="http://schemas.openxmlformats.org/officeDocument/2006/customXml" ds:itemID="{F647C6CF-9012-49D1-B77C-1CF3D8270471}">
  <ds:schemaRefs>
    <ds:schemaRef ds:uri="http://purl.org/dc/terms/"/>
    <ds:schemaRef ds:uri="http://schemas.microsoft.com/office/2006/metadata/properties"/>
    <ds:schemaRef ds:uri="54c4cd27-f286-408f-9ce0-33c1e0f3ab39"/>
    <ds:schemaRef ds:uri="18889a2b-0d37-4ff0-afeb-cbbf52875171"/>
    <ds:schemaRef ds:uri="http://schemas.microsoft.com/office/infopath/2007/PartnerControls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a82dde9-3436-4d3d-bddd-d31447390034"/>
    <ds:schemaRef ds:uri="http://purl.org/dc/elements/1.1/"/>
    <ds:schemaRef ds:uri="c9f238dd-bb73-4aef-a7a5-d644ad823e52"/>
    <ds:schemaRef ds:uri="375c99d1-ca6e-49b5-b969-bc8a239e4f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03D3D9-E4A4-4239-A54C-04ECDBD5B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8889a2b-0d37-4ff0-afeb-cbbf52875171"/>
    <ds:schemaRef ds:uri="375c99d1-ca6e-49b5-b969-bc8a239e4ffd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05CC7-2462-4FF5-84DF-628203BF328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9C97797-B80B-4586-AFC5-AD855EEAA60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C5FA992-2A37-4F96-A795-1B6DA97050E1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OECD_English_white.potx</Template>
  <TotalTime>9216</TotalTime>
  <Words>1446</Words>
  <Application>Microsoft Office PowerPoint</Application>
  <PresentationFormat>Widescreen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Georgia</vt:lpstr>
      <vt:lpstr>OECD_English_white</vt:lpstr>
      <vt:lpstr>PowerPoint Presentation</vt:lpstr>
      <vt:lpstr>Overview: A comprehensive and targeted report</vt:lpstr>
      <vt:lpstr>Covering 8 key dimensions of public governance &amp; territorial development</vt:lpstr>
      <vt:lpstr>Targeted advice &amp; self-assessment tool</vt:lpstr>
      <vt:lpstr>Room for improvement: regional well-being</vt:lpstr>
      <vt:lpstr>Put in place a well-functioning multi-level governance system with better cooperation for better investment </vt:lpstr>
      <vt:lpstr>Effective design and implementation of Local Development Strategies</vt:lpstr>
      <vt:lpstr>Multidimensional policy responses require effective co-ordination across administrative units and policy silos</vt:lpstr>
      <vt:lpstr>Challenges regarding data availability, resource constraints and limited awareness of the potential benefits of M&amp;E</vt:lpstr>
      <vt:lpstr>Need to align budgeting more effectively with strategic priorities at the local level </vt:lpstr>
      <vt:lpstr>Need to attract, develop and retain people with the right skills and motivation</vt:lpstr>
      <vt:lpstr>Scattered open government initiatives at the local level to promote transparency, integrity, accountability &amp; stakeholder participation </vt:lpstr>
      <vt:lpstr>Challenges when administering public procurement at the local level</vt:lpstr>
      <vt:lpstr>Concrete impact of the project to date</vt:lpstr>
      <vt:lpstr>PowerPoint Presentation</vt:lpstr>
    </vt:vector>
  </TitlesOfParts>
  <Company>OCDE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PowerPoint Corporate template_4-3 format</dc:title>
  <dc:creator>Madignier Renaud</dc:creator>
  <cp:lastModifiedBy>VÖLKER Laura, GOV/DO</cp:lastModifiedBy>
  <cp:revision>301</cp:revision>
  <dcterms:created xsi:type="dcterms:W3CDTF">2012-06-25T08:53:53Z</dcterms:created>
  <dcterms:modified xsi:type="dcterms:W3CDTF">2022-05-30T07:52:52Z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0x0101008B4DD370EC31429186F3AD49F0D3098F00D44DBCB9EB4F45278CB5C9765BE5299500A4858B360C6A491AA753F8BCA47AA910004595548C1D40504DB009F4AC4214C0BB</vt:lpwstr>
  </property>
  <property fmtid="{D5CDD505-2E9C-101B-9397-08002B2CF9AE}" pid="3" name="OECDKeywords">
    <vt:lpwstr>1351;#Local Development|a76e4633-d496-47cc-a36b-daccad79673b;#245;#Governance|2465e453-9e0b-4403-9d71-cf6880a4fcfa;#1291;#SubNational|6ed67e0d-679f-4986-ba4d-77ea47623f6a</vt:lpwstr>
  </property>
  <property fmtid="{D5CDD505-2E9C-101B-9397-08002B2CF9AE}" pid="4" name="OECDTopic">
    <vt:lpwstr>23;#Regional development|209366f0-6ff4-4153-9d7c-e97cdbd71699;#8;#Multi-level governance|5bc58529-0ded-4f70-83ea-07fae546f416</vt:lpwstr>
  </property>
  <property fmtid="{D5CDD505-2E9C-101B-9397-08002B2CF9AE}" pid="5" name="OECDCountry">
    <vt:lpwstr>108;#Poland|f45d03b7-7a96-4570-90cb-a12bf1467ae0</vt:lpwstr>
  </property>
  <property fmtid="{D5CDD505-2E9C-101B-9397-08002B2CF9AE}" pid="6" name="OECDCommittee">
    <vt:lpwstr>5;#Regional Development Policy Committee|1305c9b1-132e-4d7b-b592-feb9d38e569e</vt:lpwstr>
  </property>
  <property fmtid="{D5CDD505-2E9C-101B-9397-08002B2CF9AE}" pid="7" name="OECDPWB">
    <vt:lpwstr>1352;#4.3.2 Support for Improvement in Governance and Management (SIGMA)|b4285eda-a42a-4675-a614-f3314baf5a1f</vt:lpwstr>
  </property>
  <property fmtid="{D5CDD505-2E9C-101B-9397-08002B2CF9AE}" pid="8" name="eShareOrganisationTaxHTField0">
    <vt:lpwstr/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43;#GOV/DO|7d75ee42-5762-4d23-96b0-6c7177ef9e39</vt:lpwstr>
  </property>
  <property fmtid="{D5CDD505-2E9C-101B-9397-08002B2CF9AE}" pid="13" name="OECDOrganisation">
    <vt:lpwstr/>
  </property>
</Properties>
</file>