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0"/>
  </p:notesMasterIdLst>
  <p:sldIdLst>
    <p:sldId id="310" r:id="rId2"/>
    <p:sldId id="360" r:id="rId3"/>
    <p:sldId id="344" r:id="rId4"/>
    <p:sldId id="343" r:id="rId5"/>
    <p:sldId id="337" r:id="rId6"/>
    <p:sldId id="345" r:id="rId7"/>
    <p:sldId id="338" r:id="rId8"/>
    <p:sldId id="339" r:id="rId9"/>
    <p:sldId id="342" r:id="rId10"/>
    <p:sldId id="341" r:id="rId11"/>
    <p:sldId id="340" r:id="rId12"/>
    <p:sldId id="361" r:id="rId13"/>
    <p:sldId id="336" r:id="rId14"/>
    <p:sldId id="33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62" r:id="rId25"/>
    <p:sldId id="358" r:id="rId26"/>
    <p:sldId id="357" r:id="rId27"/>
    <p:sldId id="359" r:id="rId28"/>
    <p:sldId id="355" r:id="rId2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6B2E3-DE02-4960-B81D-058CE60B6B9F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A6FDE-7B5C-48BF-A287-667E74A4A2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7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96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124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647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51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09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75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2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1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10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82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190E-2DA8-4B32-9608-C56F282672B7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4656-21EC-4406-8B75-D448053195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956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4299" y="1353030"/>
            <a:ext cx="11036411" cy="23876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pl-PL" sz="5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Ustawa o pomocy obywatelom Ukrainy</a:t>
            </a:r>
            <a:br>
              <a:rPr lang="pl-PL" sz="5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5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pl-PL" sz="5400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kluczowe regulacje</a:t>
            </a:r>
            <a:endParaRPr lang="pl-PL" sz="5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98843" y="3832705"/>
            <a:ext cx="9144000" cy="165576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Piotr Husejko Skarbnik Miasta Poznania, 17 marca 2022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819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Fundusz Pomocy (art. 14)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(do)finansowanie zadań na rzecz pomocy Ukrainie,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zwrot wydatków lub kosztów poniesionych na realizację zadań,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JST gromadzą środki z Funduszu na wydzielonym rachunku dochodów,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JST opracowują plan finansowy dla rachunku Funduszu.</a:t>
            </a:r>
          </a:p>
        </p:txBody>
      </p:sp>
    </p:spTree>
    <p:extLst>
      <p:ext uri="{BB962C8B-B14F-4D97-AF65-F5344CB8AC3E}">
        <p14:creationId xmlns:p14="http://schemas.microsoft.com/office/powerpoint/2010/main" val="354158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Fundusz Pomocy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jednostki sektora FP w terminie 15 dni od dnia upływu każdego kwartału danego roku, informują dysponenta części budżetowej, od którego otrzymały środki z Funduszu o wysokości niewykorzystanych środków pochodzących z Funduszu według stanu na koniec każdego kwartału,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po zakończeniu roku budżetowego organy wykonawcze JST przedkładają organowi stanowiącemu JST informację o wykonaniu planu finansowego rachunku.</a:t>
            </a:r>
          </a:p>
        </p:txBody>
      </p:sp>
    </p:spTree>
    <p:extLst>
      <p:ext uri="{BB962C8B-B14F-4D97-AF65-F5344CB8AC3E}">
        <p14:creationId xmlns:p14="http://schemas.microsoft.com/office/powerpoint/2010/main" val="3911872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33634" y="1353030"/>
            <a:ext cx="10324732" cy="23876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pl-PL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Zadania JST wynikające z ustawy</a:t>
            </a:r>
            <a:endParaRPr lang="pl-P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48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/>
          <a:lstStyle/>
          <a:p>
            <a:r>
              <a:rPr lang="pl-PL" dirty="0"/>
              <a:t>Nadawanie PESEL i wykonanie fotografii </a:t>
            </a:r>
            <a:br>
              <a:rPr lang="pl-PL" dirty="0"/>
            </a:br>
            <a:r>
              <a:rPr lang="pl-PL" dirty="0"/>
              <a:t>(art. 4 i 5)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r>
              <a:rPr lang="pl-PL" u="sng" dirty="0"/>
              <a:t>Nadawanie PESEL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gminy z zakresu administracji rządowej,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</a:t>
            </a:r>
            <a:r>
              <a:rPr lang="pl-PL" dirty="0">
                <a:solidFill>
                  <a:srgbClr val="FF0000"/>
                </a:solidFill>
              </a:rPr>
              <a:t>15 zł za sprawę</a:t>
            </a:r>
            <a:r>
              <a:rPr lang="pl-PL" dirty="0"/>
              <a:t>,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r>
              <a:rPr lang="pl-PL" u="sng" dirty="0"/>
              <a:t>Nieodpłatne wykonanie fotografii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gminy z zakresu administracji rządowej,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</a:t>
            </a:r>
            <a:r>
              <a:rPr lang="pl-PL" dirty="0">
                <a:solidFill>
                  <a:srgbClr val="FF0000"/>
                </a:solidFill>
              </a:rPr>
              <a:t>30 zł za sprawę</a:t>
            </a:r>
            <a:r>
              <a:rPr lang="pl-PL" dirty="0"/>
              <a:t>.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6812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Wypłata świadczeń za zakwaterowanie i wyżywienie (art. 13)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gminy z zakresu administracji rządowej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wojewoda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kosztów obsługi: brak zapisów 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673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Wypłata świadczeń rodzinnych (art. 26)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gminy z zakresu administracji rządowej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wg obowiązujących zasad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8608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Piecza zastępcza (art. 27)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własne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budżet państwa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5509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Opieka nad dziećmi w wieku do 3 lat (art. 28)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własne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brak zapisów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9151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Świadczenia pomocy społecznej (art. 29)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własne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brak zapisów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5922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Jednorazowe świadczenie pieniężne (art. 31)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gminy z zakresu administracji rządowej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świadczeń: budżet państwa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kosztów obsługi: budżet państwa, ryczałt 2%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95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Okres obowiązywania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ustawa wchodzi w życie z dniem ogłoszenia, z mocą od dnia 24 lutego 2022 r.</a:t>
            </a:r>
          </a:p>
        </p:txBody>
      </p:sp>
    </p:spTree>
    <p:extLst>
      <p:ext uri="{BB962C8B-B14F-4D97-AF65-F5344CB8AC3E}">
        <p14:creationId xmlns:p14="http://schemas.microsoft.com/office/powerpoint/2010/main" val="526398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Bezpłatna pomoc psychologiczna (art. 32)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gminy z zakresu administracji rządowej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dotacja celowa z budżetu państwa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367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Dodatkowe zadania oświatowe (art. 50)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własne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</a:t>
            </a:r>
          </a:p>
          <a:p>
            <a:pPr lvl="1"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rezerwa części oświatowej subwencji ogólnej,</a:t>
            </a:r>
          </a:p>
          <a:p>
            <a:pPr lvl="1"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środki z Funduszu Pomocy.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571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Bezpłatny transport uczniów (art. 52)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własne fakultatywne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brak zapisów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4693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Pomoc materialna dla uczniów (art. 53)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status zadania: własne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finansowanie zadania: brak zapisów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7070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33634" y="1989135"/>
            <a:ext cx="10324732" cy="23876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pl-PL" sz="5400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Szczególne rozwiązania wynikające </a:t>
            </a:r>
            <a:br>
              <a:rPr lang="pl-PL" sz="5400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r>
              <a:rPr lang="pl-PL" sz="5400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z ustawy</a:t>
            </a:r>
            <a:endParaRPr lang="pl-PL" sz="5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797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Art. 242 oraz 243 </a:t>
            </a:r>
            <a:r>
              <a:rPr lang="pl-PL" dirty="0" err="1"/>
              <a:t>uofp</a:t>
            </a:r>
            <a:r>
              <a:rPr lang="pl-PL" dirty="0"/>
              <a:t> (art. 110)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ustalając relację, o której mowa w art. 242 </a:t>
            </a:r>
            <a:r>
              <a:rPr lang="pl-PL" dirty="0" err="1"/>
              <a:t>uofp</a:t>
            </a:r>
            <a:r>
              <a:rPr lang="pl-PL" dirty="0"/>
              <a:t>, planowane wydatki bieżące pomniejsza się o planowane wydatki bieżące ponoszone w celu realizacji zadań związanych z pomocą obywatelom Ukrainy w części, w jakiej nie są one finansowane środkami publicznymi otrzymanymi przez jednostkę na ten cel,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ustalając relację ograniczającą wysokość spłaty długu JST na rok 2023 i lata kolejne, wydatki bieżące budżetu tej jednostki podlegają pomniejszeniu o wydatki bieżące poniesione w celu realizacji zadań związanych z pomocą obywatelom Ukrainy w części, w jakiej nie są one finansowane środkami publicznymi otrzymanymi przez jednostkę na ten cel.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7385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Upoważnienia dla organu wykonawczego </a:t>
            </a:r>
            <a:br>
              <a:rPr lang="pl-PL" dirty="0"/>
            </a:br>
            <a:r>
              <a:rPr lang="pl-PL" dirty="0"/>
              <a:t>(art. 111)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w celu realizacji zadań w związku z pomocą obywatelom Ukrainy, organ stanowiący może upoważnić organ wykonawczy do:</a:t>
            </a:r>
          </a:p>
          <a:p>
            <a:pPr lvl="1"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dokonywania zmian w planie dochodów i wydatków budżetu jednostki samorządu terytorialnego, w tym dokonywania przeniesień wydatków między działami klasyfikacji budżetowej,</a:t>
            </a:r>
          </a:p>
          <a:p>
            <a:pPr lvl="1"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dokonywania czynności, o których mowa w art. 258 ust. 1 pkt 2 i 3 </a:t>
            </a:r>
            <a:r>
              <a:rPr lang="pl-PL" dirty="0" err="1"/>
              <a:t>uofp</a:t>
            </a:r>
            <a:r>
              <a:rPr lang="pl-PL" dirty="0"/>
              <a:t>,</a:t>
            </a:r>
          </a:p>
          <a:p>
            <a:pPr lvl="1"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dokonywania zmian WPF oraz w planie wydatków budżetu JST związanych z wprowadzeniem nowych inwestycji lub zakupów inwestycyjnych przez jednostkę, o ile zmiana ta nie pogorszy wyniku budżetu tej jednostki.</a:t>
            </a:r>
          </a:p>
        </p:txBody>
      </p:sp>
    </p:spTree>
    <p:extLst>
      <p:ext uri="{BB962C8B-B14F-4D97-AF65-F5344CB8AC3E}">
        <p14:creationId xmlns:p14="http://schemas.microsoft.com/office/powerpoint/2010/main" val="3193817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Budżet obywatelski (art. 112)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w związku z realizacją zadań związanych z pomocą obywatelom Ukrainy, rada miasta na prawach powiatu może podjąć uchwałę o:</a:t>
            </a:r>
          </a:p>
          <a:p>
            <a:pPr lvl="1"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nieprzeprowadzaniu konsultacji społecznych w formie budżetu obywatelskiego, w zakresie projektów, przewidzianych do realizacji w 2024 r.,</a:t>
            </a:r>
          </a:p>
          <a:p>
            <a:pPr lvl="1"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zawieszeniu przeprowadzania konsultacji społecznych w formie budżetu obywatelskiego, w zakresie projektów, przewidzianych do realizacji w 2023 r.,</a:t>
            </a:r>
          </a:p>
          <a:p>
            <a:pPr lvl="1"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zawieszeniu w 2022 r. realizacji niektórych projektów ze środków budżetu obywatelskiego.</a:t>
            </a:r>
          </a:p>
        </p:txBody>
      </p:sp>
    </p:spTree>
    <p:extLst>
      <p:ext uri="{BB962C8B-B14F-4D97-AF65-F5344CB8AC3E}">
        <p14:creationId xmlns:p14="http://schemas.microsoft.com/office/powerpoint/2010/main" val="119332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Pozostałe zmiany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148" y="2107099"/>
            <a:ext cx="11151704" cy="4516341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możliwość ujmowania w planach finansowych jednostek budżetowych innych niż urząd gminy, starostwo powiatowe, urząd marszałkowski niektórych dotacji, w tym dla organizacji pożytku publicznego (art. 83),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samorządowy zakład budżetowy, który realizuje zadania związane z pomocą obywatelom Ukrainy w związku z konfliktem zbrojnym na terytorium tego państwa, może otrzymać dotacje z budżetu JST przekraczające 50% kosztów jego działalności (art. 108),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w roku 2022 raty części oświatowej, wyrównawczej, równoważącej i regionalnej subwencji ogólnej mogą być przekazywane wszystkim JST w terminach wcześniejszych niż określone w ustawie o dochodach JST (art. 109).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017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Typy zadań JST wynikające z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zadania z zakresu administracji rządowej,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zadania własne z możliwym (do)finansowaniem rządowym,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zadania „własne” finansowane przez JST,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pomoc, w tym pomoc finansowa dla społeczności lokalnych i regionalnych innych państw.</a:t>
            </a:r>
          </a:p>
        </p:txBody>
      </p:sp>
    </p:spTree>
    <p:extLst>
      <p:ext uri="{BB962C8B-B14F-4D97-AF65-F5344CB8AC3E}">
        <p14:creationId xmlns:p14="http://schemas.microsoft.com/office/powerpoint/2010/main" val="358288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Zadania z zakresu administracji rządowej </a:t>
            </a:r>
            <a:br>
              <a:rPr lang="pl-PL" dirty="0"/>
            </a:br>
            <a:r>
              <a:rPr lang="pl-PL" dirty="0"/>
              <a:t>(art. 12)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zadania nałożone w trybie polecenia przez wojewodę są realizowane przez JST jako zadania zlecone z zakresu administracji rządowej.</a:t>
            </a:r>
          </a:p>
        </p:txBody>
      </p:sp>
    </p:spTree>
    <p:extLst>
      <p:ext uri="{BB962C8B-B14F-4D97-AF65-F5344CB8AC3E}">
        <p14:creationId xmlns:p14="http://schemas.microsoft.com/office/powerpoint/2010/main" val="100813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Zadania „własne” finansowane przez JST </a:t>
            </a:r>
            <a:br>
              <a:rPr lang="pl-PL" dirty="0"/>
            </a:br>
            <a:r>
              <a:rPr lang="pl-PL" dirty="0"/>
              <a:t>(art. 12)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zadania realizowane z własnej inicjatywy,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zadania realizowane w zakresie posiadanych środków,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zakres pomocy określa w uchwale organ stanowiący JST,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formy i tryb udzielania pomocy określa właściwy organ wykonawczy danej JST.</a:t>
            </a:r>
          </a:p>
        </p:txBody>
      </p:sp>
    </p:spTree>
    <p:extLst>
      <p:ext uri="{BB962C8B-B14F-4D97-AF65-F5344CB8AC3E}">
        <p14:creationId xmlns:p14="http://schemas.microsoft.com/office/powerpoint/2010/main" val="174781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Pomoc dla społeczności lokalnych i regionalnych innych państw (art. 73,78,79,91)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pomoc, w tym pomoc finansowa,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podstawą udzielania tej pomocy jest uchwała organu stanowiącego JST.</a:t>
            </a:r>
          </a:p>
        </p:txBody>
      </p:sp>
    </p:spTree>
    <p:extLst>
      <p:ext uri="{BB962C8B-B14F-4D97-AF65-F5344CB8AC3E}">
        <p14:creationId xmlns:p14="http://schemas.microsoft.com/office/powerpoint/2010/main" val="224943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Źródła finansowania zadań JST wynikających z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dotacja celowa z budżetu państwa na zadania z zakresu administracji rządowej,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dotacja celowa z budżetu państwa na zadania własne,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rezerwa części oświatowej subwencji ogólnej,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dochody własne JST,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środki z Funduszu Pomocy.</a:t>
            </a:r>
          </a:p>
        </p:txBody>
      </p:sp>
    </p:spTree>
    <p:extLst>
      <p:ext uri="{BB962C8B-B14F-4D97-AF65-F5344CB8AC3E}">
        <p14:creationId xmlns:p14="http://schemas.microsoft.com/office/powerpoint/2010/main" val="364752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Dotacje celowe z budżetu państwa (art. 113)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z budżetu państwa mogą być udzielane właściwym JST dotacje celowe na finansowanie lub dofinansowanie zadań związanych z pomocą obywatelom Ukrainy. 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w przypadku dofinansowania zadań własnych bieżących i inwestycyjnych kwota dotacji może stanowić </a:t>
            </a:r>
            <a:r>
              <a:rPr lang="pl-PL" b="1" dirty="0"/>
              <a:t>więcej niż 80% </a:t>
            </a:r>
            <a:r>
              <a:rPr lang="pl-PL" dirty="0"/>
              <a:t>kosztów realizacji zadania.</a:t>
            </a:r>
          </a:p>
        </p:txBody>
      </p:sp>
    </p:spTree>
    <p:extLst>
      <p:ext uri="{BB962C8B-B14F-4D97-AF65-F5344CB8AC3E}">
        <p14:creationId xmlns:p14="http://schemas.microsoft.com/office/powerpoint/2010/main" val="183321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pl-PL" dirty="0"/>
              <a:t>Rezerwa części oświatowej subwencji ogólnej (art. 50)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714" y="1836750"/>
            <a:ext cx="11151704" cy="45163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pl-PL" dirty="0"/>
              <a:t>w 2022 roku rezerwa części oświatowej subwencji ogólnej może ulec zwiększeniu o środki pochodzące z budżetu państwa. </a:t>
            </a:r>
          </a:p>
        </p:txBody>
      </p:sp>
    </p:spTree>
    <p:extLst>
      <p:ext uri="{BB962C8B-B14F-4D97-AF65-F5344CB8AC3E}">
        <p14:creationId xmlns:p14="http://schemas.microsoft.com/office/powerpoint/2010/main" val="12679892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</TotalTime>
  <Words>1104</Words>
  <Application>Microsoft Office PowerPoint</Application>
  <PresentationFormat>Panoramiczny</PresentationFormat>
  <Paragraphs>105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Motyw pakietu Office</vt:lpstr>
      <vt:lpstr>Ustawa o pomocy obywatelom Ukrainy - kluczowe regulacje</vt:lpstr>
      <vt:lpstr>Okres obowiązywania ustawy</vt:lpstr>
      <vt:lpstr>Typy zadań JST wynikające z ustawy</vt:lpstr>
      <vt:lpstr>Zadania z zakresu administracji rządowej  (art. 12)</vt:lpstr>
      <vt:lpstr>Zadania „własne” finansowane przez JST  (art. 12)</vt:lpstr>
      <vt:lpstr>Pomoc dla społeczności lokalnych i regionalnych innych państw (art. 73,78,79,91)</vt:lpstr>
      <vt:lpstr>Źródła finansowania zadań JST wynikających z ustawy</vt:lpstr>
      <vt:lpstr>Dotacje celowe z budżetu państwa (art. 113)</vt:lpstr>
      <vt:lpstr>Rezerwa części oświatowej subwencji ogólnej (art. 50)</vt:lpstr>
      <vt:lpstr>Fundusz Pomocy (art. 14)</vt:lpstr>
      <vt:lpstr>Fundusz Pomocy (2)</vt:lpstr>
      <vt:lpstr>Zadania JST wynikające z ustawy</vt:lpstr>
      <vt:lpstr>Nadawanie PESEL i wykonanie fotografii  (art. 4 i 5)</vt:lpstr>
      <vt:lpstr>Wypłata świadczeń za zakwaterowanie i wyżywienie (art. 13)</vt:lpstr>
      <vt:lpstr>Wypłata świadczeń rodzinnych (art. 26)</vt:lpstr>
      <vt:lpstr>Piecza zastępcza (art. 27)</vt:lpstr>
      <vt:lpstr>Opieka nad dziećmi w wieku do 3 lat (art. 28)</vt:lpstr>
      <vt:lpstr>Świadczenia pomocy społecznej (art. 29)</vt:lpstr>
      <vt:lpstr>Jednorazowe świadczenie pieniężne (art. 31)</vt:lpstr>
      <vt:lpstr>Bezpłatna pomoc psychologiczna (art. 32)</vt:lpstr>
      <vt:lpstr>Dodatkowe zadania oświatowe (art. 50)</vt:lpstr>
      <vt:lpstr>Bezpłatny transport uczniów (art. 52)</vt:lpstr>
      <vt:lpstr>Pomoc materialna dla uczniów (art. 53)</vt:lpstr>
      <vt:lpstr>Szczególne rozwiązania wynikające  z ustawy</vt:lpstr>
      <vt:lpstr>Art. 242 oraz 243 uofp (art. 110) </vt:lpstr>
      <vt:lpstr>Upoważnienia dla organu wykonawczego  (art. 111)</vt:lpstr>
      <vt:lpstr>Budżet obywatelski (art. 112)</vt:lpstr>
      <vt:lpstr>Pozostałe zmiany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2020</dc:title>
  <dc:creator>Piotr Husejko</dc:creator>
  <cp:lastModifiedBy>Piotr Husejko</cp:lastModifiedBy>
  <cp:revision>259</cp:revision>
  <cp:lastPrinted>2021-11-15T15:16:44Z</cp:lastPrinted>
  <dcterms:created xsi:type="dcterms:W3CDTF">2019-06-25T11:31:25Z</dcterms:created>
  <dcterms:modified xsi:type="dcterms:W3CDTF">2022-03-17T08:33:58Z</dcterms:modified>
</cp:coreProperties>
</file>