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7" r:id="rId5"/>
    <p:sldId id="259" r:id="rId6"/>
    <p:sldId id="268" r:id="rId7"/>
    <p:sldId id="265" r:id="rId8"/>
    <p:sldId id="270" r:id="rId9"/>
    <p:sldId id="263" r:id="rId10"/>
    <p:sldId id="274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G Izabelin" initials="UI" lastIdx="5" clrIdx="0">
    <p:extLst>
      <p:ext uri="{19B8F6BF-5375-455C-9EA6-DF929625EA0E}">
        <p15:presenceInfo xmlns:p15="http://schemas.microsoft.com/office/powerpoint/2012/main" userId="22faee2e8aca66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D636BF-9F83-4C02-8A8F-B45405624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5DAABCD-678F-4B7A-B075-77994BB64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95C6E7-9560-4C1B-B0EC-6E220D293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055220-1D06-4C3F-AE06-A08F8466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0A9176-01DD-4F56-9AC9-5ED1D2728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26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D1CD15-ED69-46E3-8837-24B5CC52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24E0DBF-A17B-4A3D-913E-8FAB47E6D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2553E3-1D31-4D2E-BFBE-99E5F961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85F5E6-B563-4F18-A7FD-0F852A38C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B84A39-9A14-48D0-8907-054DB032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84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E90B45E-2D72-4B13-AEAC-5FD28F4F6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D5ECD7-EFA8-4F37-872C-EAD8FF463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A13FCC-23D0-47E4-8E3C-D4BE2FDE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E6E40F-9B7E-4123-B086-C9250D21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BC364E-36E1-4109-A196-DF8361811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221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3C8A1A-2E46-4212-AE2C-6BF8B7B10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B2790-F440-474D-BB62-755193CB4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E715F9-0605-4D2E-B155-C808D4B8E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FD65A2-9111-442E-A5D5-1EDE9937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74E97C-1470-45E8-ADB1-9E64D646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31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D86EA1-DB23-45D9-9F50-AF0E31D09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2613D2-2035-4760-83F2-1700B252C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B642B2-5EC5-4C97-91BA-7F0E5D6B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D532ED-33F4-4A2B-B55A-C0450EC71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E2186D-721F-453A-BA12-4DD06F65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49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6FD68B-3409-4701-97E0-980656567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D4E86E-4048-48D5-8FCA-9436372A9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F367AA-5423-451F-8F01-BFFC57782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DEF5D1-C68F-400C-8843-367FAE00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71EB37-C41E-4519-AF87-4BC2E1476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B36A7E2-F805-411B-842D-D948CD89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26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1ECC28-E637-4B03-8541-1DD9FE0B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AA43238-4236-419B-8D8B-9376B6121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867E930-9169-45EF-9AEF-756756081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57996D9-32B3-41F7-8ED9-3294990D8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627A01B-5D71-4B42-BA52-07E52954D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0CEF65B-564F-4B1B-84EA-68573431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5CFBB3C-4EFE-43C6-994B-B4818F75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22B023A-58CD-4BDE-B56C-8E075F8E2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411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186765-4148-430A-AAFC-8BC897757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2B74162-BED5-45A2-8F01-10645B8A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19F0C88-A770-41E0-84CF-AA93A42CC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7FEE067-5335-42B6-B9C1-F5B066D9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15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35D1250-C83F-49E3-9DBB-140B7D28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68EF5FA-859A-4257-AB04-816A6615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0E67B1D-3F3C-4779-AB0F-9E255546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88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5EA8D9-733D-4CA6-8103-748ED600C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01480C-9A40-49C7-8557-E34330197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E79462A-A24E-4935-A59B-7BA5F960D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50CBC2B-5DD2-4C7E-AC4D-356C6AF68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8162E11-6F92-4311-AC32-98C63933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3614ABC-8B43-4D3B-B125-F2382ACC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92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4E72AE-938F-42D6-91C1-65729158D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DC6DDD8-FE16-44FE-A70B-65373416B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696D7FF-874C-4901-BB9E-312D45957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C53D4E-3DE4-426B-948E-1AC1AC1B3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DC00D7F-D705-4051-B9B3-05B48FFD8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8DA692-682F-4114-8DA3-E01D5779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998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45B4D94-DD31-41A3-85B7-205999E6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1A61951-F646-4DB6-8C53-9878E2C9B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E964150-8165-40BE-B2DA-799CE3DE1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4C572-7BED-48B7-93DA-320FA810E09D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644523-626F-4319-8656-A2FDB2168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48A505-1D86-42D1-843A-63D88BD6C1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7B572-369D-4155-AC53-041F9B26A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82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A7F41677-B8C0-4EEC-8FF8-98619E4B9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932" y="246806"/>
            <a:ext cx="5859965" cy="635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14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4B2AD-DD9C-421C-A1F2-42460CA8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500" b="1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Postulaty samorządowe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70F60F-C2FE-4F88-8E01-96F60E698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101" y="1783680"/>
            <a:ext cx="7173286" cy="360205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latin typeface="PT Sans Narrow" panose="020B0506020203020204" pitchFamily="34" charset="-18"/>
              </a:rPr>
              <a:t> Demokratyczna szkoła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latin typeface="PT Sans Narrow" panose="020B0506020203020204" pitchFamily="34" charset="-18"/>
              </a:rPr>
              <a:t> Zielony samorząd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latin typeface="PT Sans Narrow" panose="020B0506020203020204" pitchFamily="34" charset="-18"/>
              </a:rPr>
              <a:t> Nasze zdrowie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latin typeface="PT Sans Narrow" panose="020B0506020203020204" pitchFamily="34" charset="-18"/>
              </a:rPr>
              <a:t> Fundusz Rozwoju Polski Lokalnej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latin typeface="PT Sans Narrow" panose="020B0506020203020204" pitchFamily="34" charset="-18"/>
              </a:rPr>
              <a:t> Wspólnoty o sobie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</a:rPr>
              <a:t> Stabilne budżety</a:t>
            </a:r>
          </a:p>
          <a:p>
            <a:pPr marL="342900" indent="-342900" algn="ctr">
              <a:buFont typeface="+mj-lt"/>
              <a:buAutoNum type="arabicPeriod"/>
            </a:pPr>
            <a:endParaRPr lang="pl-PL" sz="3200" b="1" dirty="0">
              <a:solidFill>
                <a:srgbClr val="A50021"/>
              </a:solidFill>
              <a:latin typeface="PT Sans Narrow" panose="020B0506020203020204" pitchFamily="34" charset="-18"/>
            </a:endParaRPr>
          </a:p>
          <a:p>
            <a:pPr marL="514350" indent="-514350" algn="ctr">
              <a:buFont typeface="+mj-lt"/>
              <a:buAutoNum type="arabicPeriod"/>
            </a:pPr>
            <a:endParaRPr lang="pl-PL" sz="4400" dirty="0">
              <a:solidFill>
                <a:srgbClr val="A50021"/>
              </a:solidFill>
              <a:latin typeface="PT Sans Narrow" panose="020B05060202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2226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DB52CAC5-594C-4FF3-9195-0EA4DED79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634" y="0"/>
            <a:ext cx="4899992" cy="6883322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0607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4B2AD-DD9C-421C-A1F2-42460CA8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500" b="1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Postulaty samorządowe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70F60F-C2FE-4F88-8E01-96F60E698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828" y="1834014"/>
            <a:ext cx="7534012" cy="43513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latin typeface="PT Sans Narrow" panose="020B0506020203020204" pitchFamily="34" charset="-18"/>
              </a:rPr>
              <a:t> Demokratyczna szkoła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latin typeface="PT Sans Narrow" panose="020B0506020203020204" pitchFamily="34" charset="-18"/>
              </a:rPr>
              <a:t> Zielony samorząd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latin typeface="PT Sans Narrow" panose="020B0506020203020204" pitchFamily="34" charset="-18"/>
              </a:rPr>
              <a:t> Nasze zdrowie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latin typeface="PT Sans Narrow" panose="020B0506020203020204" pitchFamily="34" charset="-18"/>
              </a:rPr>
              <a:t> Fundusz Rozwoju Polski Lokalnej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latin typeface="PT Sans Narrow" panose="020B0506020203020204" pitchFamily="34" charset="-18"/>
              </a:rPr>
              <a:t> Wspólnoty o sobie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3200" b="1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</a:rPr>
              <a:t> Stabilne budżety</a:t>
            </a:r>
          </a:p>
          <a:p>
            <a:pPr marL="342900" indent="-342900" algn="ctr">
              <a:buFont typeface="+mj-lt"/>
              <a:buAutoNum type="arabicPeriod"/>
            </a:pPr>
            <a:endParaRPr lang="pl-PL" sz="3200" b="1" dirty="0">
              <a:solidFill>
                <a:srgbClr val="A50021"/>
              </a:solidFill>
              <a:latin typeface="PT Sans Narrow" panose="020B0506020203020204" pitchFamily="34" charset="-18"/>
            </a:endParaRPr>
          </a:p>
          <a:p>
            <a:pPr marL="514350" indent="-514350" algn="ctr">
              <a:buFont typeface="+mj-lt"/>
              <a:buAutoNum type="arabicPeriod"/>
            </a:pPr>
            <a:endParaRPr lang="pl-PL" sz="4400" dirty="0">
              <a:solidFill>
                <a:srgbClr val="A50021"/>
              </a:solidFill>
              <a:latin typeface="PT Sans Narrow" panose="020B0506020203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32405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612613-C813-4007-9B93-A625443C3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500" b="1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Demokratyczna szkoła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6409A3-3F60-4733-BB49-85FD5EA35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58939" cy="452396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pl-PL" sz="2400" b="1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Obniżanie kosztów oświaty i podwyższanie subwencji:</a:t>
            </a:r>
          </a:p>
          <a:p>
            <a:pPr>
              <a:lnSpc>
                <a:spcPct val="80000"/>
              </a:lnSpc>
              <a:spcAft>
                <a:spcPts val="300"/>
              </a:spcAft>
              <a:buSzPct val="130000"/>
            </a:pP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precyzyjne określenie subwencjonowanych zadań,</a:t>
            </a:r>
          </a:p>
          <a:p>
            <a:pPr>
              <a:lnSpc>
                <a:spcPct val="80000"/>
              </a:lnSpc>
              <a:spcAft>
                <a:spcPts val="300"/>
              </a:spcAft>
              <a:buSzPct val="130000"/>
            </a:pP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opracowanie modelu szkół standardowych, dla których subwencja pokrywa wydatki subwencjonowane,</a:t>
            </a:r>
          </a:p>
          <a:p>
            <a:pPr>
              <a:lnSpc>
                <a:spcPct val="80000"/>
              </a:lnSpc>
              <a:spcAft>
                <a:spcPts val="300"/>
              </a:spcAft>
              <a:buSzPct val="130000"/>
            </a:pP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podwyższenie finansowego standardu A podziału subwencji oświatowej,</a:t>
            </a:r>
          </a:p>
          <a:p>
            <a:pPr>
              <a:lnSpc>
                <a:spcPct val="80000"/>
              </a:lnSpc>
              <a:spcAft>
                <a:spcPts val="300"/>
              </a:spcAft>
              <a:buSzPct val="130000"/>
            </a:pP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dopasowanie wag subwencyjnych do faktycznych kosztów, tak aby algorytm subwencyjny odzwierciedlał rzeczywiste koszty szkół różnych typów,</a:t>
            </a:r>
          </a:p>
          <a:p>
            <a:pPr>
              <a:lnSpc>
                <a:spcPct val="80000"/>
              </a:lnSpc>
              <a:spcAft>
                <a:spcPts val="300"/>
              </a:spcAft>
              <a:buSzPct val="130000"/>
            </a:pP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umożliwienie wspólnotom lokalnym elastycznego organizowania oświaty,</a:t>
            </a:r>
          </a:p>
          <a:p>
            <a:pPr>
              <a:lnSpc>
                <a:spcPct val="80000"/>
              </a:lnSpc>
              <a:spcAft>
                <a:spcPts val="300"/>
              </a:spcAft>
              <a:buSzPct val="130000"/>
            </a:pP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analiza planów nauczania i dostosowanie ich do panujących warunków rynkowych,</a:t>
            </a:r>
          </a:p>
          <a:p>
            <a:pPr>
              <a:lnSpc>
                <a:spcPct val="80000"/>
              </a:lnSpc>
              <a:spcAft>
                <a:spcPts val="300"/>
              </a:spcAft>
              <a:buSzPct val="130000"/>
            </a:pP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zatrzymanie prac nad projektem ustawy zmieniającym Prawo oświatowe oraz niektóre, inne ustawy zwiększające uprawnienia kuratora oraz wprowadzające kary więzienia dla dyrektorów. 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BFE20C1-0551-40BC-87DE-89C888AA3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666" y="141518"/>
            <a:ext cx="1460696" cy="125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1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4B2AD-DD9C-421C-A1F2-42460CA8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500" b="1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Zielony samorząd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70F60F-C2FE-4F88-8E01-96F60E698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21617" cy="2855432"/>
          </a:xfrm>
        </p:spPr>
        <p:txBody>
          <a:bodyPr>
            <a:normAutofit/>
          </a:bodyPr>
          <a:lstStyle/>
          <a:p>
            <a:pPr algn="just">
              <a:buSzPct val="130000"/>
            </a:pPr>
            <a:r>
              <a:rPr lang="pl-PL" sz="2200" dirty="0">
                <a:solidFill>
                  <a:srgbClr val="A50021"/>
                </a:solidFill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iodąca rola JST w produkcji energii: zmiana ustawy z dnia 20 lutego 2015 roku </a:t>
            </a:r>
            <a:b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 odnawialnych źródłach energii.</a:t>
            </a:r>
            <a:endParaRPr lang="pl-PL" sz="22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30000"/>
            </a:pP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Wsparcie działań JST w zwalczaniu smogu.</a:t>
            </a:r>
          </a:p>
          <a:p>
            <a:pPr algn="just">
              <a:buSzPct val="130000"/>
            </a:pPr>
            <a:r>
              <a:rPr lang="pl-PL" sz="2200" dirty="0">
                <a:solidFill>
                  <a:srgbClr val="A50021"/>
                </a:solidFill>
                <a:latin typeface="PT Sans Narrow" panose="020B0506020203020204" pitchFamily="34" charset="-18"/>
                <a:cs typeface="Times New Roman" panose="02020603050405020304" pitchFamily="18" charset="0"/>
              </a:rPr>
              <a:t>Wzmocnienie kompetencji samorządu w </a:t>
            </a: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ochronie istniejącego drzewostanu.</a:t>
            </a:r>
            <a:endParaRPr lang="pl-PL" sz="22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30000"/>
            </a:pP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Przywrócenie Samorządowych Wojewódzkich Funduszy Ochrony Środowiska.</a:t>
            </a:r>
            <a:endParaRPr lang="pl-PL" sz="22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30000"/>
            </a:pP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Przywrócenie Samorządowych Ośrodków Doradztwa Rolniczego.</a:t>
            </a:r>
          </a:p>
          <a:p>
            <a:pPr algn="just">
              <a:buSzPct val="130000"/>
            </a:pP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Wprowadzenie edukacji klimatycznej w szkołach.</a:t>
            </a:r>
            <a:endParaRPr lang="pl-PL" sz="22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400" dirty="0">
              <a:solidFill>
                <a:srgbClr val="A50021"/>
              </a:solidFill>
              <a:latin typeface="PT Sans Narrow" panose="020B0506020203020204" pitchFamily="34" charset="-18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DF25DCE-712B-412C-9C96-8EC88EF69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312" y="121948"/>
            <a:ext cx="1415287" cy="122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79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4B2AD-DD9C-421C-A1F2-42460CA8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500" b="1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Nasze zdrowie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70F60F-C2FE-4F88-8E01-96F60E698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675"/>
            <a:ext cx="10515600" cy="4351338"/>
          </a:xfrm>
        </p:spPr>
        <p:txBody>
          <a:bodyPr>
            <a:noAutofit/>
          </a:bodyPr>
          <a:lstStyle/>
          <a:p>
            <a:pPr lvl="0" algn="just">
              <a:buSzPct val="130000"/>
            </a:pP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Przyjęcie samorządowego modelu ochrony zdrowia – przekazanie samorządom prawa prowadzenia rzeczywistej polityki zdrowotnej na poziomie gminnym </a:t>
            </a:r>
            <a:b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regionalnym, w oparciu o strategię ochrony zdrowia Polaków.</a:t>
            </a:r>
            <a:endParaRPr lang="pl-PL" sz="22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SzPct val="130000"/>
            </a:pP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Wpływ decyzyjny władz samorządowych na instytucje finansowo-rozliczeniowe powołane do zarządzania środkami publicznymi.</a:t>
            </a:r>
            <a:endParaRPr lang="pl-PL" sz="22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SzPct val="130000"/>
            </a:pP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Odpowiedzialność samorządu za efekty prowadzonej na danym terenie polityki zdrowotnej: jakość i powszechność opieki zdrowotnej.</a:t>
            </a:r>
            <a:endParaRPr lang="pl-PL" sz="22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SzPct val="130000"/>
            </a:pP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Powszechne, wieloletnie programy zdrowotne i profilaktyczne, realizowane przez samorządy, w tym powrót badań przesiewowych dzieci w szkołach.</a:t>
            </a:r>
            <a:endParaRPr lang="pl-PL" sz="22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SzPct val="130000"/>
            </a:pP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Zwiększenie finansowania systemu ochrony zdrowia </a:t>
            </a:r>
            <a:r>
              <a:rPr lang="pl-PL" sz="220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oraz zwiększenie przekazywania </a:t>
            </a: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środków finansowych na realizację świadczeń zdrowotnych podmiotom tworzącym</a:t>
            </a:r>
            <a:r>
              <a:rPr lang="pl-PL" sz="2200" dirty="0">
                <a:solidFill>
                  <a:srgbClr val="A50021"/>
                </a:solidFill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głównie JST.</a:t>
            </a:r>
            <a:endParaRPr lang="pl-PL" sz="22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SzPct val="130000"/>
            </a:pP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Wprowadzenie edukacji zdrowotnej do szkół.</a:t>
            </a:r>
            <a:endParaRPr lang="pl-PL" sz="22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SzPct val="130000"/>
            </a:pP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Opracowanie wytycznych i dofinansowania do zbiorowego żywienia dzieci </a:t>
            </a:r>
            <a:b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młodzieży w placówkach szkolnych oraz wychowawczo-oświatowych.</a:t>
            </a:r>
            <a:endParaRPr lang="pl-PL" sz="22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rgbClr val="A50021"/>
              </a:solidFill>
              <a:latin typeface="PT Sans Narrow" panose="020B0506020203020204" pitchFamily="34" charset="-18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46880C0-9B77-4000-A2ED-737953A61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462" y="92841"/>
            <a:ext cx="1443058" cy="124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4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4EE8DC-824E-410A-A48F-B928F361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500" b="1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Fundusz Rozwoju Polskiej Lokalnej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DF9C82-8492-4306-B2FC-1E92E8FD8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3739"/>
            <a:ext cx="10679884" cy="3266492"/>
          </a:xfrm>
        </p:spPr>
        <p:txBody>
          <a:bodyPr>
            <a:normAutofit fontScale="92500" lnSpcReduction="10000"/>
          </a:bodyPr>
          <a:lstStyle/>
          <a:p>
            <a:pPr>
              <a:buSzPct val="130000"/>
            </a:pPr>
            <a:r>
              <a:rPr lang="pl-PL" sz="24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Stałe, dodatkowe źródło dochodów własnych gmin wiejskich i miejsko-wiejskich.</a:t>
            </a:r>
          </a:p>
          <a:p>
            <a:pPr>
              <a:buSzPct val="130000"/>
            </a:pPr>
            <a:r>
              <a:rPr lang="pl-PL" sz="24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Nie mniejszy niż 2 mln złotych.</a:t>
            </a:r>
          </a:p>
          <a:p>
            <a:pPr>
              <a:buSzPct val="130000"/>
            </a:pPr>
            <a:r>
              <a:rPr lang="pl-PL" sz="24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Wyliczany algorytmem opartym na:</a:t>
            </a:r>
          </a:p>
          <a:p>
            <a:pPr lvl="1">
              <a:buSzPct val="130000"/>
            </a:pPr>
            <a:r>
              <a:rPr lang="pl-PL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zamożności JST,</a:t>
            </a:r>
          </a:p>
          <a:p>
            <a:pPr lvl="1">
              <a:buSzPct val="130000"/>
            </a:pPr>
            <a:r>
              <a:rPr lang="pl-PL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obszarze,</a:t>
            </a:r>
          </a:p>
          <a:p>
            <a:pPr lvl="1">
              <a:buSzPct val="130000"/>
            </a:pPr>
            <a:r>
              <a:rPr lang="pl-PL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liczbie ludności,</a:t>
            </a:r>
          </a:p>
          <a:p>
            <a:pPr lvl="1">
              <a:buSzPct val="130000"/>
            </a:pPr>
            <a:r>
              <a:rPr lang="pl-PL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długości dróg gminnych,</a:t>
            </a:r>
          </a:p>
          <a:p>
            <a:pPr lvl="1">
              <a:buSzPct val="130000"/>
            </a:pPr>
            <a:r>
              <a:rPr lang="pl-PL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powierzchni terenów chronionych,</a:t>
            </a:r>
          </a:p>
          <a:p>
            <a:pPr lvl="1">
              <a:buSzPct val="130000"/>
            </a:pPr>
            <a:r>
              <a:rPr lang="pl-PL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poziomie </a:t>
            </a:r>
            <a:r>
              <a:rPr lang="pl-PL" kern="1400" dirty="0" err="1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wod</a:t>
            </a:r>
            <a:r>
              <a:rPr lang="pl-PL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-kan.</a:t>
            </a:r>
          </a:p>
          <a:p>
            <a:endParaRPr lang="pl-PL" dirty="0">
              <a:latin typeface="PT Sans Narrow" panose="020B0506020203020204" pitchFamily="34" charset="-18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70E92F1-3251-47CC-B8FE-337B27D92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590" y="124854"/>
            <a:ext cx="1443308" cy="113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70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4B2AD-DD9C-421C-A1F2-42460CA8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500" b="1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Wspólnoty o sobie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70F60F-C2FE-4F88-8E01-96F60E698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Wzmocnienie akceptacji </a:t>
            </a:r>
            <a:r>
              <a:rPr lang="pl-PL" sz="2200" kern="1400" dirty="0" err="1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KWRiST</a:t>
            </a: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 w procesie legislacyjnym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Dalsza decentralizacja zadań rządowych na rzecz gmin, powiatów i województw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Prawo mieszkańców do swobodnego wyboru władzy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Swoboda tworzenia związków metropolitalnych integrujących duże ośrodki </a:t>
            </a:r>
            <a:b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</a:br>
            <a:r>
              <a:rPr lang="pl-PL" sz="2200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z mniejszym gminami </a:t>
            </a:r>
          </a:p>
          <a:p>
            <a:endParaRPr lang="pl-PL" sz="2400" dirty="0">
              <a:solidFill>
                <a:srgbClr val="C00000"/>
              </a:solidFill>
              <a:latin typeface="PT Sans Narrow" panose="020B0506020203020204" pitchFamily="34" charset="-18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A166252-C30B-49DE-B0D7-0EF582D22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853" y="124738"/>
            <a:ext cx="1266888" cy="109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BB0F9F-4727-41E6-822F-E160D2B9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500" b="1" kern="1400" dirty="0">
                <a:solidFill>
                  <a:srgbClr val="A50021"/>
                </a:solidFill>
                <a:latin typeface="PT Sans Narrow" panose="020B0506020203020204" pitchFamily="34" charset="-18"/>
                <a:ea typeface="Open Sans" panose="020B0606030504020204" pitchFamily="34" charset="0"/>
                <a:cs typeface="Times New Roman" panose="02020603050405020304" pitchFamily="18" charset="0"/>
              </a:rPr>
              <a:t>Stabilne budżety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277C09-3469-4375-9C71-3AE71BCB0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  <a:tabLst>
                <a:tab pos="457200" algn="l"/>
              </a:tabLst>
            </a:pPr>
            <a:r>
              <a:rPr lang="pl-PL" sz="2400" b="1" dirty="0">
                <a:solidFill>
                  <a:srgbClr val="A50021"/>
                </a:solidFill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400" b="1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większenie udziału samorządów w dochodach z PIT:</a:t>
            </a:r>
          </a:p>
          <a:p>
            <a:pPr algn="just">
              <a:buSzPct val="130000"/>
              <a:tabLst>
                <a:tab pos="457200" algn="l"/>
              </a:tabLst>
            </a:pPr>
            <a:r>
              <a:rPr lang="pl-PL" sz="24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gmin – z 39,34 do 49%,</a:t>
            </a:r>
            <a:endParaRPr lang="pl-PL" sz="2400" dirty="0">
              <a:solidFill>
                <a:srgbClr val="A50021"/>
              </a:solidFill>
              <a:latin typeface="PT Sans Narrow" panose="020B0506020203020204" pitchFamily="34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30000"/>
              <a:tabLst>
                <a:tab pos="457200" algn="l"/>
              </a:tabLst>
            </a:pPr>
            <a:r>
              <a:rPr lang="pl-PL" sz="24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powiatów – z 10,25 do 11,49%,</a:t>
            </a:r>
            <a:endParaRPr lang="pl-PL" sz="2400" dirty="0">
              <a:solidFill>
                <a:srgbClr val="A50021"/>
              </a:solidFill>
              <a:latin typeface="PT Sans Narrow" panose="020B0506020203020204" pitchFamily="34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30000"/>
              <a:tabLst>
                <a:tab pos="457200" algn="l"/>
              </a:tabLst>
            </a:pPr>
            <a:r>
              <a:rPr lang="pl-PL" sz="2400" dirty="0">
                <a:solidFill>
                  <a:srgbClr val="A50021"/>
                </a:solidFill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400" dirty="0">
                <a:solidFill>
                  <a:srgbClr val="A50021"/>
                </a:solidFill>
                <a:effectLst/>
                <a:latin typeface="PT Sans Narrow" panose="020B0506020203020204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ojewództw – z 1,60 do 1,79%.</a:t>
            </a:r>
            <a:endParaRPr lang="pl-PL" sz="2400" dirty="0">
              <a:solidFill>
                <a:srgbClr val="A50021"/>
              </a:solidFill>
              <a:effectLst/>
              <a:latin typeface="PT Sans Narrow" panose="020B0506020203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3600" dirty="0">
              <a:solidFill>
                <a:srgbClr val="A50021"/>
              </a:solidFill>
              <a:latin typeface="PT Sans Narrow" panose="020B0506020203020204" pitchFamily="34" charset="-18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7EE4B8C-DD1B-4E16-9AAE-87C3126B1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960" y="131048"/>
            <a:ext cx="1365812" cy="117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4785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434</Words>
  <Application>Microsoft Office PowerPoint</Application>
  <PresentationFormat>Panoramiczny</PresentationFormat>
  <Paragraphs>58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PT Sans Narrow</vt:lpstr>
      <vt:lpstr>Symbol</vt:lpstr>
      <vt:lpstr>Times New Roman</vt:lpstr>
      <vt:lpstr>Motyw pakietu Office</vt:lpstr>
      <vt:lpstr>Prezentacja programu PowerPoint</vt:lpstr>
      <vt:lpstr>Prezentacja programu PowerPoint</vt:lpstr>
      <vt:lpstr>Postulaty samorządowe </vt:lpstr>
      <vt:lpstr>Demokratyczna szkoła </vt:lpstr>
      <vt:lpstr>Zielony samorząd</vt:lpstr>
      <vt:lpstr>Nasze zdrowie</vt:lpstr>
      <vt:lpstr>Fundusz Rozwoju Polskiej Lokalnej</vt:lpstr>
      <vt:lpstr>Wspólnoty o sobie</vt:lpstr>
      <vt:lpstr>Stabilne budżety</vt:lpstr>
      <vt:lpstr>Postulaty samorządowe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UG Izabelin</dc:creator>
  <cp:lastModifiedBy>Akińcza Paweł</cp:lastModifiedBy>
  <cp:revision>60</cp:revision>
  <dcterms:created xsi:type="dcterms:W3CDTF">2021-12-09T18:47:55Z</dcterms:created>
  <dcterms:modified xsi:type="dcterms:W3CDTF">2021-12-14T12:36:23Z</dcterms:modified>
</cp:coreProperties>
</file>