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4"/>
  </p:sldMasterIdLst>
  <p:notesMasterIdLst>
    <p:notesMasterId r:id="rId27"/>
  </p:notesMasterIdLst>
  <p:sldIdLst>
    <p:sldId id="344" r:id="rId5"/>
    <p:sldId id="343" r:id="rId6"/>
    <p:sldId id="347" r:id="rId7"/>
    <p:sldId id="340" r:id="rId8"/>
    <p:sldId id="339" r:id="rId9"/>
    <p:sldId id="338" r:id="rId10"/>
    <p:sldId id="337" r:id="rId11"/>
    <p:sldId id="336" r:id="rId12"/>
    <p:sldId id="334" r:id="rId13"/>
    <p:sldId id="333" r:id="rId14"/>
    <p:sldId id="332" r:id="rId15"/>
    <p:sldId id="331" r:id="rId16"/>
    <p:sldId id="346" r:id="rId17"/>
    <p:sldId id="348" r:id="rId18"/>
    <p:sldId id="349" r:id="rId19"/>
    <p:sldId id="350" r:id="rId20"/>
    <p:sldId id="356" r:id="rId21"/>
    <p:sldId id="355" r:id="rId22"/>
    <p:sldId id="354" r:id="rId23"/>
    <p:sldId id="353" r:id="rId24"/>
    <p:sldId id="352" r:id="rId25"/>
    <p:sldId id="357" r:id="rId26"/>
  </p:sldIdLst>
  <p:sldSz cx="9144000" cy="5143500" type="screen16x9"/>
  <p:notesSz cx="6858000" cy="9144000"/>
  <p:embeddedFontLst>
    <p:embeddedFont>
      <p:font typeface="Lato" panose="020B0604020202020204" charset="0"/>
      <p:regular r:id="rId28"/>
      <p:bold r:id="rId29"/>
      <p:italic r:id="rId30"/>
      <p:boldItalic r:id="rId31"/>
    </p:embeddedFont>
    <p:embeddedFont>
      <p:font typeface="Raleway" panose="020B0604020202020204" charset="-18"/>
      <p:regular r:id="rId32"/>
      <p:bold r:id="rId33"/>
      <p:italic r:id="rId34"/>
      <p:boldItalic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pos="22" userDrawn="1">
          <p15:clr>
            <a:srgbClr val="9AA0A6"/>
          </p15:clr>
        </p15:guide>
        <p15:guide id="4" orient="horz" pos="463" userDrawn="1">
          <p15:clr>
            <a:srgbClr val="9AA0A6"/>
          </p15:clr>
        </p15:guide>
        <p15:guide id="5" orient="horz" pos="3230" userDrawn="1">
          <p15:clr>
            <a:srgbClr val="9AA0A6"/>
          </p15:clr>
        </p15:guide>
        <p15:guide id="6" orient="horz" pos="1257" userDrawn="1">
          <p15:clr>
            <a:srgbClr val="9AA0A6"/>
          </p15:clr>
        </p15:guide>
        <p15:guide id="7" orient="horz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B1F"/>
    <a:srgbClr val="58595B"/>
    <a:srgbClr val="FBB514"/>
    <a:srgbClr val="FF1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E31A70-4529-D70A-E17B-6DBE54D12687}" v="385" dt="2021-11-22T13:02:47.586"/>
    <p1510:client id="{372CA921-11E4-329D-4C57-06B6FCDC5DCD}" v="23" dt="2021-11-23T12:46:47.490"/>
    <p1510:client id="{37F5E7E6-289C-D9AB-DC90-CC4BF9C67D53}" v="341" dt="2021-11-23T10:56:29.994"/>
    <p1510:client id="{58873449-10A5-2904-8BD6-58DADB6B4039}" v="15" dt="2021-11-23T13:49:11.859"/>
    <p1510:client id="{78D873C2-59F9-DC50-0F28-875BDA1F726D}" v="514" dt="2021-11-23T15:36:20.176"/>
    <p1510:client id="{7BF3D2EE-3DA5-66B4-0D7E-58BCEE35B302}" v="5" dt="2021-11-23T09:13:17.642"/>
    <p1510:client id="{804FD0B6-A07C-7E95-BFC2-A31974F7E926}" v="17" dt="2021-11-22T16:46:10.759"/>
    <p1510:client id="{AEAA2D2F-1AA1-571F-5D1B-58D7073726D0}" v="7" dt="2021-11-22T16:47:50.763"/>
    <p1510:client id="{9EA3B41D-5871-3677-B85E-43C06FCB790C}" v="1" dt="2021-11-23T13:32:51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20" y="36"/>
      </p:cViewPr>
      <p:guideLst>
        <p:guide orient="horz" pos="1620"/>
        <p:guide pos="453"/>
        <p:guide pos="22"/>
        <p:guide orient="horz" pos="463"/>
        <p:guide orient="horz" pos="3230"/>
        <p:guide orient="horz" pos="1257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slajd tytułow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" name="Obraz 2" descr="Obraz zawierający drzewo, zewnętrzne, niebo, miasto&#10;&#10;Opis wygenerowany automatycznie">
            <a:extLst>
              <a:ext uri="{FF2B5EF4-FFF2-40B4-BE49-F238E27FC236}">
                <a16:creationId xmlns:a16="http://schemas.microsoft.com/office/drawing/2014/main" id="{A64DB268-6A47-D849-990F-A031BC1C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15" t="6932" r="1733" b="7183"/>
          <a:stretch/>
        </p:blipFill>
        <p:spPr>
          <a:xfrm>
            <a:off x="-1" y="1"/>
            <a:ext cx="9144001" cy="5143500"/>
          </a:xfrm>
          <a:prstGeom prst="rect">
            <a:avLst/>
          </a:prstGeom>
        </p:spPr>
      </p:pic>
      <p:sp>
        <p:nvSpPr>
          <p:cNvPr id="4" name="Google Shape;125;p17">
            <a:extLst>
              <a:ext uri="{FF2B5EF4-FFF2-40B4-BE49-F238E27FC236}">
                <a16:creationId xmlns:a16="http://schemas.microsoft.com/office/drawing/2014/main" id="{2C221805-69A2-1D4A-AB43-B8E727B135A1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35740" y="1365466"/>
            <a:ext cx="7688262" cy="1665287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Google Shape;126;p17">
            <a:extLst>
              <a:ext uri="{FF2B5EF4-FFF2-40B4-BE49-F238E27FC236}">
                <a16:creationId xmlns:a16="http://schemas.microsoft.com/office/drawing/2014/main" id="{74A87BDB-662F-7E4D-9478-45188F7BC25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5740" y="3160180"/>
            <a:ext cx="7688262" cy="541337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>
              <a:defRPr/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2BE101E-B0CF-B746-8BF2-39D5E595ADAE}"/>
              </a:ext>
            </a:extLst>
          </p:cNvPr>
          <p:cNvSpPr txBox="1"/>
          <p:nvPr userDrawn="1"/>
        </p:nvSpPr>
        <p:spPr>
          <a:xfrm>
            <a:off x="7676444" y="-56444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A952AA2-5047-8F47-8763-BFC9E171100E}"/>
              </a:ext>
            </a:extLst>
          </p:cNvPr>
          <p:cNvSpPr/>
          <p:nvPr userDrawn="1"/>
        </p:nvSpPr>
        <p:spPr>
          <a:xfrm>
            <a:off x="835740" y="4916195"/>
            <a:ext cx="1286571" cy="215444"/>
          </a:xfrm>
          <a:prstGeom prst="rect">
            <a:avLst/>
          </a:prstGeom>
        </p:spPr>
        <p:txBody>
          <a:bodyPr wrap="none" lIns="0" tIns="45720" rIns="91440" bIns="45720" anchor="t">
            <a:spAutoFit/>
          </a:bodyPr>
          <a:lstStyle/>
          <a:p>
            <a:r>
              <a:rPr lang="en-GB" sz="800">
                <a:solidFill>
                  <a:srgbClr val="FFFFFF"/>
                </a:solidFill>
                <a:latin typeface="Lato"/>
              </a:rPr>
              <a:t>Rybnik, </a:t>
            </a:r>
            <a:r>
              <a:rPr lang="en-GB" sz="800" err="1">
                <a:solidFill>
                  <a:srgbClr val="FFFFFF"/>
                </a:solidFill>
                <a:latin typeface="Lato"/>
              </a:rPr>
              <a:t>fot</a:t>
            </a:r>
            <a:r>
              <a:rPr lang="en-GB" sz="800">
                <a:solidFill>
                  <a:srgbClr val="FFFFFF"/>
                </a:solidFill>
                <a:latin typeface="Lato"/>
              </a:rPr>
              <a:t>. </a:t>
            </a:r>
            <a:r>
              <a:rPr lang="en-GB" sz="800" err="1">
                <a:solidFill>
                  <a:srgbClr val="FFFFFF"/>
                </a:solidFill>
                <a:latin typeface="Lato"/>
              </a:rPr>
              <a:t>Archiwum</a:t>
            </a:r>
            <a:r>
              <a:rPr lang="en-GB" sz="800">
                <a:solidFill>
                  <a:srgbClr val="FFFFFF"/>
                </a:solidFill>
                <a:latin typeface="Lato"/>
              </a:rPr>
              <a:t> UM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BDBC52-F630-FA41-B96C-F26FED867E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40" y="285107"/>
            <a:ext cx="1625098" cy="8236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" name="Google Shape;32;p5">
            <a:extLst>
              <a:ext uri="{FF2B5EF4-FFF2-40B4-BE49-F238E27FC236}">
                <a16:creationId xmlns:a16="http://schemas.microsoft.com/office/drawing/2014/main" id="{D65A04DA-F1F3-E44C-9538-52AC93729C18}"/>
              </a:ext>
            </a:extLst>
          </p:cNvPr>
          <p:cNvSpPr/>
          <p:nvPr userDrawn="1"/>
        </p:nvSpPr>
        <p:spPr>
          <a:xfrm>
            <a:off x="0" y="-1"/>
            <a:ext cx="9144000" cy="757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7977A96E-7C99-4902-834A-CC92DB5D5932}"/>
              </a:ext>
            </a:extLst>
          </p:cNvPr>
          <p:cNvGrpSpPr/>
          <p:nvPr userDrawn="1"/>
        </p:nvGrpSpPr>
        <p:grpSpPr>
          <a:xfrm>
            <a:off x="745784" y="1196198"/>
            <a:ext cx="745762" cy="45826"/>
            <a:chOff x="745784" y="1196198"/>
            <a:chExt cx="745762" cy="45826"/>
          </a:xfrm>
        </p:grpSpPr>
        <p:sp>
          <p:nvSpPr>
            <p:cNvPr id="14" name="Google Shape;26;p4">
              <a:extLst>
                <a:ext uri="{FF2B5EF4-FFF2-40B4-BE49-F238E27FC236}">
                  <a16:creationId xmlns:a16="http://schemas.microsoft.com/office/drawing/2014/main" id="{F36577B1-BDA0-45C8-AB64-768620485B12}"/>
                </a:ext>
              </a:extLst>
            </p:cNvPr>
            <p:cNvSpPr/>
            <p:nvPr/>
          </p:nvSpPr>
          <p:spPr>
            <a:xfrm rot="16200000">
              <a:off x="1282204" y="1032681"/>
              <a:ext cx="45826" cy="372859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;p4">
              <a:extLst>
                <a:ext uri="{FF2B5EF4-FFF2-40B4-BE49-F238E27FC236}">
                  <a16:creationId xmlns:a16="http://schemas.microsoft.com/office/drawing/2014/main" id="{5D58F67E-6EEA-483F-AB63-95CA81C748E5}"/>
                </a:ext>
              </a:extLst>
            </p:cNvPr>
            <p:cNvSpPr/>
            <p:nvPr/>
          </p:nvSpPr>
          <p:spPr>
            <a:xfrm rot="16200000">
              <a:off x="910877" y="1031105"/>
              <a:ext cx="45826" cy="376012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486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Slajd 2 kolumny tekstu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;p5">
            <a:extLst>
              <a:ext uri="{FF2B5EF4-FFF2-40B4-BE49-F238E27FC236}">
                <a16:creationId xmlns:a16="http://schemas.microsoft.com/office/drawing/2014/main" id="{96DADA9D-D89C-B14B-AC2B-21BBCC3F2F6D}"/>
              </a:ext>
            </a:extLst>
          </p:cNvPr>
          <p:cNvSpPr/>
          <p:nvPr userDrawn="1"/>
        </p:nvSpPr>
        <p:spPr>
          <a:xfrm>
            <a:off x="0" y="-1"/>
            <a:ext cx="9144000" cy="757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287079" y="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1DCB61BD-B76C-4A51-A75C-57999D171015}"/>
              </a:ext>
            </a:extLst>
          </p:cNvPr>
          <p:cNvGrpSpPr/>
          <p:nvPr userDrawn="1"/>
        </p:nvGrpSpPr>
        <p:grpSpPr>
          <a:xfrm>
            <a:off x="745784" y="1196198"/>
            <a:ext cx="745762" cy="45826"/>
            <a:chOff x="745784" y="1196198"/>
            <a:chExt cx="745762" cy="45826"/>
          </a:xfrm>
        </p:grpSpPr>
        <p:sp>
          <p:nvSpPr>
            <p:cNvPr id="11" name="Google Shape;26;p4">
              <a:extLst>
                <a:ext uri="{FF2B5EF4-FFF2-40B4-BE49-F238E27FC236}">
                  <a16:creationId xmlns:a16="http://schemas.microsoft.com/office/drawing/2014/main" id="{3282C171-A95D-F34B-9EDA-CB09FD809927}"/>
                </a:ext>
              </a:extLst>
            </p:cNvPr>
            <p:cNvSpPr/>
            <p:nvPr/>
          </p:nvSpPr>
          <p:spPr>
            <a:xfrm rot="16200000">
              <a:off x="1282204" y="1032681"/>
              <a:ext cx="45826" cy="372859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" name="Google Shape;27;p4">
              <a:extLst>
                <a:ext uri="{FF2B5EF4-FFF2-40B4-BE49-F238E27FC236}">
                  <a16:creationId xmlns:a16="http://schemas.microsoft.com/office/drawing/2014/main" id="{066FD44D-3031-1749-978A-45A41B5FFEC1}"/>
                </a:ext>
              </a:extLst>
            </p:cNvPr>
            <p:cNvSpPr/>
            <p:nvPr/>
          </p:nvSpPr>
          <p:spPr>
            <a:xfrm rot="16200000">
              <a:off x="910877" y="1031105"/>
              <a:ext cx="45826" cy="376012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2;p5">
            <a:extLst>
              <a:ext uri="{FF2B5EF4-FFF2-40B4-BE49-F238E27FC236}">
                <a16:creationId xmlns:a16="http://schemas.microsoft.com/office/drawing/2014/main" id="{EC31CAB5-53EE-CE40-A693-E6ED12022F02}"/>
              </a:ext>
            </a:extLst>
          </p:cNvPr>
          <p:cNvSpPr/>
          <p:nvPr userDrawn="1"/>
        </p:nvSpPr>
        <p:spPr>
          <a:xfrm>
            <a:off x="0" y="0"/>
            <a:ext cx="9144000" cy="757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288563" y="-1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A6AA76A7-99C7-40E4-A917-025CAE3E7547}"/>
              </a:ext>
            </a:extLst>
          </p:cNvPr>
          <p:cNvGrpSpPr/>
          <p:nvPr userDrawn="1"/>
        </p:nvGrpSpPr>
        <p:grpSpPr>
          <a:xfrm>
            <a:off x="745784" y="1196198"/>
            <a:ext cx="745762" cy="45826"/>
            <a:chOff x="745784" y="1196198"/>
            <a:chExt cx="745762" cy="45826"/>
          </a:xfrm>
        </p:grpSpPr>
        <p:sp>
          <p:nvSpPr>
            <p:cNvPr id="10" name="Google Shape;26;p4">
              <a:extLst>
                <a:ext uri="{FF2B5EF4-FFF2-40B4-BE49-F238E27FC236}">
                  <a16:creationId xmlns:a16="http://schemas.microsoft.com/office/drawing/2014/main" id="{233E2E89-6D9A-4EB1-AD47-F01ED23845CA}"/>
                </a:ext>
              </a:extLst>
            </p:cNvPr>
            <p:cNvSpPr/>
            <p:nvPr/>
          </p:nvSpPr>
          <p:spPr>
            <a:xfrm rot="16200000">
              <a:off x="1282204" y="1032681"/>
              <a:ext cx="45826" cy="372859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;p4">
              <a:extLst>
                <a:ext uri="{FF2B5EF4-FFF2-40B4-BE49-F238E27FC236}">
                  <a16:creationId xmlns:a16="http://schemas.microsoft.com/office/drawing/2014/main" id="{417E041C-8C8C-4C48-9944-1D5060A13168}"/>
                </a:ext>
              </a:extLst>
            </p:cNvPr>
            <p:cNvSpPr/>
            <p:nvPr/>
          </p:nvSpPr>
          <p:spPr>
            <a:xfrm rot="16200000">
              <a:off x="910877" y="1031105"/>
              <a:ext cx="45826" cy="376012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Jedno zdjeci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;p5">
            <a:extLst>
              <a:ext uri="{FF2B5EF4-FFF2-40B4-BE49-F238E27FC236}">
                <a16:creationId xmlns:a16="http://schemas.microsoft.com/office/drawing/2014/main" id="{D116692F-62BE-4145-8E01-C675A9AF8ADC}"/>
              </a:ext>
            </a:extLst>
          </p:cNvPr>
          <p:cNvSpPr/>
          <p:nvPr userDrawn="1"/>
        </p:nvSpPr>
        <p:spPr>
          <a:xfrm>
            <a:off x="0" y="-1"/>
            <a:ext cx="9144000" cy="757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370227F-3FFF-5B4C-81F2-7A7FCF0976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2438" y="1319213"/>
            <a:ext cx="4881562" cy="3060700"/>
          </a:xfrm>
        </p:spPr>
        <p:txBody>
          <a:bodyPr lIns="0"/>
          <a:lstStyle/>
          <a:p>
            <a:endParaRPr lang="pl-PL"/>
          </a:p>
        </p:txBody>
      </p:sp>
      <p:sp>
        <p:nvSpPr>
          <p:cNvPr id="11" name="Google Shape;36;p5">
            <a:extLst>
              <a:ext uri="{FF2B5EF4-FFF2-40B4-BE49-F238E27FC236}">
                <a16:creationId xmlns:a16="http://schemas.microsoft.com/office/drawing/2014/main" id="{A2A9BB4D-E7E1-A248-8A0B-6ADF492E39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079" y="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2" name="Google Shape;53;p7">
            <a:extLst>
              <a:ext uri="{FF2B5EF4-FFF2-40B4-BE49-F238E27FC236}">
                <a16:creationId xmlns:a16="http://schemas.microsoft.com/office/drawing/2014/main" id="{604D2728-AEA2-B741-AEA3-5AB8EF4F338A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721225" y="1319213"/>
            <a:ext cx="3300900" cy="13071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8EB953F3-87D9-40E5-BB5F-F99235F562BA}"/>
              </a:ext>
            </a:extLst>
          </p:cNvPr>
          <p:cNvGrpSpPr/>
          <p:nvPr userDrawn="1"/>
        </p:nvGrpSpPr>
        <p:grpSpPr>
          <a:xfrm>
            <a:off x="745784" y="1196198"/>
            <a:ext cx="745762" cy="45826"/>
            <a:chOff x="745784" y="1196198"/>
            <a:chExt cx="745762" cy="45826"/>
          </a:xfrm>
        </p:grpSpPr>
        <p:sp>
          <p:nvSpPr>
            <p:cNvPr id="18" name="Google Shape;26;p4">
              <a:extLst>
                <a:ext uri="{FF2B5EF4-FFF2-40B4-BE49-F238E27FC236}">
                  <a16:creationId xmlns:a16="http://schemas.microsoft.com/office/drawing/2014/main" id="{633EEB01-57E9-48BB-85BB-4F062CE9799F}"/>
                </a:ext>
              </a:extLst>
            </p:cNvPr>
            <p:cNvSpPr/>
            <p:nvPr/>
          </p:nvSpPr>
          <p:spPr>
            <a:xfrm rot="16200000">
              <a:off x="1282204" y="1032681"/>
              <a:ext cx="45826" cy="372859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;p4">
              <a:extLst>
                <a:ext uri="{FF2B5EF4-FFF2-40B4-BE49-F238E27FC236}">
                  <a16:creationId xmlns:a16="http://schemas.microsoft.com/office/drawing/2014/main" id="{FC30DB06-A92C-4902-A40A-ACDE180F89A5}"/>
                </a:ext>
              </a:extLst>
            </p:cNvPr>
            <p:cNvSpPr/>
            <p:nvPr/>
          </p:nvSpPr>
          <p:spPr>
            <a:xfrm rot="16200000">
              <a:off x="910877" y="1031105"/>
              <a:ext cx="45826" cy="376012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Dwa zdjęcia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45784" y="4151940"/>
            <a:ext cx="4138757" cy="47651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146050" lvl="0" indent="0">
              <a:spcBef>
                <a:spcPts val="0"/>
              </a:spcBef>
              <a:spcAft>
                <a:spcPts val="0"/>
              </a:spcAft>
              <a:buSzPts val="1300"/>
              <a:buFontTx/>
              <a:buNone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" name="Symbol zastępczy obrazu 2">
            <a:extLst>
              <a:ext uri="{FF2B5EF4-FFF2-40B4-BE49-F238E27FC236}">
                <a16:creationId xmlns:a16="http://schemas.microsoft.com/office/drawing/2014/main" id="{04D6E856-A0E4-F240-BEA0-13FB0F62FB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9149" y="1582820"/>
            <a:ext cx="4138758" cy="2496811"/>
          </a:xfrm>
        </p:spPr>
        <p:txBody>
          <a:bodyPr/>
          <a:lstStyle>
            <a:lvl1pPr>
              <a:defRPr b="0"/>
            </a:lvl1pPr>
          </a:lstStyle>
          <a:p>
            <a:endParaRPr lang="pl-PL"/>
          </a:p>
        </p:txBody>
      </p:sp>
      <p:sp>
        <p:nvSpPr>
          <p:cNvPr id="14" name="Symbol zastępczy obrazu 2">
            <a:extLst>
              <a:ext uri="{FF2B5EF4-FFF2-40B4-BE49-F238E27FC236}">
                <a16:creationId xmlns:a16="http://schemas.microsoft.com/office/drawing/2014/main" id="{B2E96373-5B3D-6144-878B-2DF9C63829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5784" y="1582820"/>
            <a:ext cx="4138758" cy="2496811"/>
          </a:xfrm>
        </p:spPr>
        <p:txBody>
          <a:bodyPr/>
          <a:lstStyle>
            <a:lvl1pPr>
              <a:defRPr b="0"/>
            </a:lvl1pPr>
          </a:lstStyle>
          <a:p>
            <a:endParaRPr lang="pl-PL"/>
          </a:p>
        </p:txBody>
      </p:sp>
      <p:sp>
        <p:nvSpPr>
          <p:cNvPr id="15" name="Google Shape;53;p7">
            <a:extLst>
              <a:ext uri="{FF2B5EF4-FFF2-40B4-BE49-F238E27FC236}">
                <a16:creationId xmlns:a16="http://schemas.microsoft.com/office/drawing/2014/main" id="{C386052A-CD72-7D45-BC9E-2B7046095491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4946245" y="4151940"/>
            <a:ext cx="4161662" cy="47651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146050" lvl="0" indent="0">
              <a:spcBef>
                <a:spcPts val="0"/>
              </a:spcBef>
              <a:spcAft>
                <a:spcPts val="0"/>
              </a:spcAft>
              <a:buSzPts val="1300"/>
              <a:buFontTx/>
              <a:buNone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32;p5">
            <a:extLst>
              <a:ext uri="{FF2B5EF4-FFF2-40B4-BE49-F238E27FC236}">
                <a16:creationId xmlns:a16="http://schemas.microsoft.com/office/drawing/2014/main" id="{29FC9D04-0775-2341-B945-3B6C16FF8A9F}"/>
              </a:ext>
            </a:extLst>
          </p:cNvPr>
          <p:cNvSpPr/>
          <p:nvPr userDrawn="1"/>
        </p:nvSpPr>
        <p:spPr>
          <a:xfrm>
            <a:off x="0" y="-1"/>
            <a:ext cx="9144000" cy="757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6;p5">
            <a:extLst>
              <a:ext uri="{FF2B5EF4-FFF2-40B4-BE49-F238E27FC236}">
                <a16:creationId xmlns:a16="http://schemas.microsoft.com/office/drawing/2014/main" id="{E37B21FD-50ED-E845-BE90-74F29ECC75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079" y="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80952CBE-F466-4659-93DE-2A9CDBCF4997}"/>
              </a:ext>
            </a:extLst>
          </p:cNvPr>
          <p:cNvGrpSpPr/>
          <p:nvPr userDrawn="1"/>
        </p:nvGrpSpPr>
        <p:grpSpPr>
          <a:xfrm>
            <a:off x="745784" y="1196198"/>
            <a:ext cx="745762" cy="45826"/>
            <a:chOff x="745784" y="1196198"/>
            <a:chExt cx="745762" cy="45826"/>
          </a:xfrm>
        </p:grpSpPr>
        <p:sp>
          <p:nvSpPr>
            <p:cNvPr id="20" name="Google Shape;26;p4">
              <a:extLst>
                <a:ext uri="{FF2B5EF4-FFF2-40B4-BE49-F238E27FC236}">
                  <a16:creationId xmlns:a16="http://schemas.microsoft.com/office/drawing/2014/main" id="{E06741CA-72D0-4BBB-8D73-4283812C4CE9}"/>
                </a:ext>
              </a:extLst>
            </p:cNvPr>
            <p:cNvSpPr/>
            <p:nvPr/>
          </p:nvSpPr>
          <p:spPr>
            <a:xfrm rot="16200000">
              <a:off x="1282204" y="1032681"/>
              <a:ext cx="45826" cy="372859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;p4">
              <a:extLst>
                <a:ext uri="{FF2B5EF4-FFF2-40B4-BE49-F238E27FC236}">
                  <a16:creationId xmlns:a16="http://schemas.microsoft.com/office/drawing/2014/main" id="{AB7371A7-FCA5-4FCC-AC59-9E8FCB67A379}"/>
                </a:ext>
              </a:extLst>
            </p:cNvPr>
            <p:cNvSpPr/>
            <p:nvPr/>
          </p:nvSpPr>
          <p:spPr>
            <a:xfrm rot="16200000">
              <a:off x="910877" y="1031105"/>
              <a:ext cx="45826" cy="376012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29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Ważny cytat pomarańczowe tło">
    <p:bg>
      <p:bgPr>
        <a:solidFill>
          <a:srgbClr val="58595B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bg>
      <p:bgRef idx="1001">
        <a:schemeClr val="bg1"/>
      </p:bgRef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0BC401-B638-4348-91BF-C57EDB8C5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96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bg>
      <p:bgRef idx="1001">
        <a:schemeClr val="bg1"/>
      </p:bgRef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0BC401-B638-4348-91BF-C57EDB8C5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60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bg>
      <p:bgRef idx="1001">
        <a:schemeClr val="bg1"/>
      </p:bgRef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0BC401-B638-4348-91BF-C57EDB8C5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06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1" r:id="rId2"/>
    <p:sldLayoutId id="2147483652" r:id="rId3"/>
    <p:sldLayoutId id="2147483653" r:id="rId4"/>
    <p:sldLayoutId id="2147483662" r:id="rId5"/>
    <p:sldLayoutId id="2147483654" r:id="rId6"/>
    <p:sldLayoutId id="2147483664" r:id="rId7"/>
    <p:sldLayoutId id="2147483665" r:id="rId8"/>
    <p:sldLayoutId id="2147483666" r:id="rId9"/>
    <p:sldLayoutId id="214748366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accent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0F4EC401-DC8A-4681-A5A8-652E0EBAD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7"/>
            <a:ext cx="9144000" cy="5185827"/>
          </a:xfrm>
          <a:prstGeom prst="rect">
            <a:avLst/>
          </a:prstGeom>
        </p:spPr>
      </p:pic>
      <p:sp>
        <p:nvSpPr>
          <p:cNvPr id="6" name="Podtytuł 5">
            <a:extLst>
              <a:ext uri="{FF2B5EF4-FFF2-40B4-BE49-F238E27FC236}">
                <a16:creationId xmlns:a16="http://schemas.microsoft.com/office/drawing/2014/main" id="{98A181AC-92E0-4138-984F-0332A250494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/>
        <p:txBody>
          <a:bodyPr/>
          <a:lstStyle/>
          <a:p>
            <a:r>
              <a:rPr lang="pl-PL"/>
              <a:t>Ss[ld[asld[as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809E4D9-AA03-4C10-B930-E2E26E01E7F3}"/>
              </a:ext>
            </a:extLst>
          </p:cNvPr>
          <p:cNvSpPr/>
          <p:nvPr/>
        </p:nvSpPr>
        <p:spPr>
          <a:xfrm>
            <a:off x="7490460" y="4857750"/>
            <a:ext cx="1572564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800">
                <a:solidFill>
                  <a:srgbClr val="FFFFFF"/>
                </a:solidFill>
                <a:latin typeface="Lato"/>
              </a:rPr>
              <a:t>Białogard, </a:t>
            </a:r>
            <a:r>
              <a:rPr lang="en-GB" sz="800" err="1">
                <a:solidFill>
                  <a:srgbClr val="FFFFFF"/>
                </a:solidFill>
                <a:latin typeface="Lato"/>
              </a:rPr>
              <a:t>fot</a:t>
            </a:r>
            <a:r>
              <a:rPr lang="en-GB" sz="800">
                <a:solidFill>
                  <a:srgbClr val="FFFFFF"/>
                </a:solidFill>
                <a:latin typeface="Lato"/>
              </a:rPr>
              <a:t>. Archiwum UM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63DC4B-016A-4767-B70E-10111A5FB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34" y="3146"/>
            <a:ext cx="1625098" cy="823692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FC82F79-384C-4B68-A779-05C5953D9695}"/>
              </a:ext>
            </a:extLst>
          </p:cNvPr>
          <p:cNvSpPr txBox="1"/>
          <p:nvPr/>
        </p:nvSpPr>
        <p:spPr>
          <a:xfrm>
            <a:off x="426720" y="3501390"/>
            <a:ext cx="805434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Raleway"/>
              </a:rPr>
              <a:t>Działania Związku Miast Polskich </a:t>
            </a:r>
            <a:endParaRPr lang="pl-PL" sz="3600">
              <a:solidFill>
                <a:schemeClr val="bg1"/>
              </a:solidFill>
              <a:latin typeface="Raleway"/>
            </a:endParaRPr>
          </a:p>
          <a:p>
            <a:r>
              <a:rPr lang="pl-PL" sz="3600" b="1">
                <a:solidFill>
                  <a:schemeClr val="bg1"/>
                </a:solidFill>
                <a:latin typeface="Raleway"/>
              </a:rPr>
              <a:t>od 1 stycznia do 22 listopada 2021</a:t>
            </a:r>
            <a:endParaRPr lang="pl-PL" sz="3600">
              <a:solidFill>
                <a:schemeClr val="bg1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80910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E3C928-6431-4C77-B402-2D43EF0AC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84044"/>
            <a:ext cx="8058194" cy="535200"/>
          </a:xfrm>
        </p:spPr>
        <p:txBody>
          <a:bodyPr/>
          <a:lstStyle/>
          <a:p>
            <a:r>
              <a:rPr lang="pl-PL" sz="2800"/>
              <a:t>Inne inicjatywy legislacyjne i medialne ZMP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AEE14DB-0D7E-4BE5-8CB3-1DD69AA8D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7193" y="979136"/>
            <a:ext cx="8447150" cy="3560496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146050" indent="0">
              <a:buNone/>
            </a:pPr>
            <a:endParaRPr lang="pl-PL" sz="1700" b="1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700" dirty="0"/>
              <a:t>spotkanie przedstawicieli miast i mediów we Wrocławiu pod hasłem „</a:t>
            </a:r>
            <a:r>
              <a:rPr lang="pl-PL" sz="1700" b="1" dirty="0"/>
              <a:t>Miasta dla czystego powietrz</a:t>
            </a:r>
            <a:r>
              <a:rPr lang="pl-PL" sz="1700" dirty="0"/>
              <a:t>a” (raport o zaangażowaniu samorządów miast w ograniczenie zanieczyszczeń powietrza)</a:t>
            </a:r>
          </a:p>
          <a:p>
            <a:pPr marL="0" indent="0">
              <a:lnSpc>
                <a:spcPct val="114999"/>
              </a:lnSpc>
              <a:buNone/>
            </a:pPr>
            <a:endParaRPr lang="pl-PL" sz="1700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700" dirty="0"/>
              <a:t>współpraca z Izbą Gospodarczą Wodociągi Polskie (IGWP) – problem uzgadniania taryf z PG Wody Polskie oraz z Izbą Gospodarczą Ciepłownictwo Polskie (IGCP) – trudna sytuacja ciepłownictwa</a:t>
            </a:r>
            <a:br>
              <a:rPr lang="pl-PL" sz="1700" dirty="0"/>
            </a:br>
            <a:endParaRPr lang="pl-PL" sz="1700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700" dirty="0"/>
              <a:t>współpraca z IGCP oraz Krajową Izbą Gospodarki Odpadami na rzecz rozwiązania </a:t>
            </a:r>
            <a:r>
              <a:rPr lang="pl-PL" sz="1700" b="1" dirty="0"/>
              <a:t>problemu zagospodarowania frakcji energetycznej z odpadów komunalnych</a:t>
            </a:r>
            <a:endParaRPr lang="pl-PL" sz="1700" b="1" dirty="0">
              <a:latin typeface="Raleway"/>
            </a:endParaRPr>
          </a:p>
          <a:p>
            <a:pPr marL="146050" indent="0">
              <a:lnSpc>
                <a:spcPct val="114999"/>
              </a:lnSpc>
              <a:buNone/>
            </a:pPr>
            <a:endParaRPr lang="pl-PL" sz="1400" b="1" dirty="0">
              <a:latin typeface="Raleway"/>
            </a:endParaRPr>
          </a:p>
          <a:p>
            <a:pPr marL="285750" indent="-285750">
              <a:lnSpc>
                <a:spcPct val="114999"/>
              </a:lnSpc>
            </a:pPr>
            <a:endParaRPr lang="pl-PL" sz="1400" dirty="0"/>
          </a:p>
          <a:p>
            <a:pPr marL="146050" indent="0">
              <a:lnSpc>
                <a:spcPct val="114999"/>
              </a:lnSpc>
              <a:buNone/>
            </a:pPr>
            <a:endParaRPr lang="pl-PL" sz="14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3FC40B-54C4-4770-B309-8EE10B710D2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49700" y="238309"/>
            <a:ext cx="3774300" cy="2261100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algn="just"/>
            <a:endParaRPr lang="pl-PL" sz="1400">
              <a:latin typeface="Raleway"/>
            </a:endParaRPr>
          </a:p>
          <a:p>
            <a:pPr marL="146050" indent="0" algn="just">
              <a:lnSpc>
                <a:spcPct val="114999"/>
              </a:lnSpc>
              <a:buNone/>
            </a:pPr>
            <a:endParaRPr lang="pl-PL" sz="1400">
              <a:latin typeface="Raleway"/>
            </a:endParaRPr>
          </a:p>
          <a:p>
            <a:pPr algn="just">
              <a:lnSpc>
                <a:spcPct val="114999"/>
              </a:lnSpc>
            </a:pPr>
            <a:endParaRPr lang="pl-PL" sz="1400">
              <a:latin typeface="Raleway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F14368-D60E-4036-9767-58A7BC361A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 lang="en-GB"/>
          </a:p>
        </p:txBody>
      </p:sp>
      <p:pic>
        <p:nvPicPr>
          <p:cNvPr id="7" name="Grafika 7" descr="Miasto kontur">
            <a:extLst>
              <a:ext uri="{FF2B5EF4-FFF2-40B4-BE49-F238E27FC236}">
                <a16:creationId xmlns:a16="http://schemas.microsoft.com/office/drawing/2014/main" id="{D38328B6-3BD6-449C-903A-F9F3EA77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7449" y="3995368"/>
            <a:ext cx="687481" cy="679077"/>
          </a:xfrm>
          <a:prstGeom prst="rect">
            <a:avLst/>
          </a:prstGeom>
        </p:spPr>
      </p:pic>
      <p:pic>
        <p:nvPicPr>
          <p:cNvPr id="10" name="Grafika 10" descr="Komentarz (ważny) kontur">
            <a:extLst>
              <a:ext uri="{FF2B5EF4-FFF2-40B4-BE49-F238E27FC236}">
                <a16:creationId xmlns:a16="http://schemas.microsoft.com/office/drawing/2014/main" id="{B9674AC6-0583-4AB5-9175-F3421E6B1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514" y="1283840"/>
            <a:ext cx="536202" cy="527798"/>
          </a:xfrm>
          <a:prstGeom prst="rect">
            <a:avLst/>
          </a:prstGeom>
        </p:spPr>
      </p:pic>
      <p:pic>
        <p:nvPicPr>
          <p:cNvPr id="11" name="Grafika 10" descr="Komentarz (ważny) kontur">
            <a:extLst>
              <a:ext uri="{FF2B5EF4-FFF2-40B4-BE49-F238E27FC236}">
                <a16:creationId xmlns:a16="http://schemas.microsoft.com/office/drawing/2014/main" id="{8720DA7E-C08C-402F-82EF-CBA5DB2B9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514" y="2375087"/>
            <a:ext cx="536202" cy="527798"/>
          </a:xfrm>
          <a:prstGeom prst="rect">
            <a:avLst/>
          </a:prstGeom>
        </p:spPr>
      </p:pic>
      <p:pic>
        <p:nvPicPr>
          <p:cNvPr id="12" name="Grafika 10" descr="Komentarz (ważny) kontur">
            <a:extLst>
              <a:ext uri="{FF2B5EF4-FFF2-40B4-BE49-F238E27FC236}">
                <a16:creationId xmlns:a16="http://schemas.microsoft.com/office/drawing/2014/main" id="{266E366D-1E59-4228-9151-E748E9A11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514" y="3599920"/>
            <a:ext cx="536202" cy="5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35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9E1AD3-B078-4AD6-A42C-499DA12E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67" y="126065"/>
            <a:ext cx="7688400" cy="535200"/>
          </a:xfrm>
        </p:spPr>
        <p:txBody>
          <a:bodyPr/>
          <a:lstStyle/>
          <a:p>
            <a:r>
              <a:rPr lang="pl-PL" sz="2800"/>
              <a:t>Wielka Lekcja Obywatelska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9F1B0F9-D57E-449A-A7E1-0D903CCC1F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 lang="en-GB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6AD28C2-37E3-4CF0-977C-2F04807CF0E1}"/>
              </a:ext>
            </a:extLst>
          </p:cNvPr>
          <p:cNvSpPr txBox="1"/>
          <p:nvPr/>
        </p:nvSpPr>
        <p:spPr>
          <a:xfrm>
            <a:off x="3200400" y="2343150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latin typeface="Lato"/>
                <a:ea typeface="Lato"/>
                <a:cs typeface="Lato"/>
              </a:rPr>
              <a:t>ILE  ROCZNIE  STRACI  TWOJA  GMINA  NA  PROGRAMIE "POLSKI  ŁAD"?</a:t>
            </a:r>
          </a:p>
        </p:txBody>
      </p:sp>
      <p:pic>
        <p:nvPicPr>
          <p:cNvPr id="5" name="Obraz 5" descr="Obraz zawierający tekst, pozujący, gazeta, osoba&#10;&#10;Opis wygenerowany automatycznie">
            <a:extLst>
              <a:ext uri="{FF2B5EF4-FFF2-40B4-BE49-F238E27FC236}">
                <a16:creationId xmlns:a16="http://schemas.microsoft.com/office/drawing/2014/main" id="{04AA8535-8675-4DEA-A750-21294DAB9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37" y="1394330"/>
            <a:ext cx="8508623" cy="327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44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E3C928-6431-4C77-B402-2D43EF0AC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84044"/>
            <a:ext cx="8058194" cy="535200"/>
          </a:xfrm>
        </p:spPr>
        <p:txBody>
          <a:bodyPr/>
          <a:lstStyle/>
          <a:p>
            <a:r>
              <a:rPr lang="pl-PL" sz="2800"/>
              <a:t>Wielka Lekcja Obywatelska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AEE14DB-0D7E-4BE5-8CB3-1DD69AA8D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634" y="1494548"/>
            <a:ext cx="8447150" cy="2883026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</a:pPr>
            <a:r>
              <a:rPr lang="pl-PL" sz="1600"/>
              <a:t>9 listopada o godz. 18.00 w przede dniu Święta Niepodległości</a:t>
            </a:r>
          </a:p>
          <a:p>
            <a:pPr marL="0" indent="0">
              <a:lnSpc>
                <a:spcPct val="114999"/>
              </a:lnSpc>
              <a:buNone/>
            </a:pPr>
            <a:endParaRPr lang="pl-PL" sz="1600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600"/>
              <a:t>inicjatorzy - </a:t>
            </a:r>
            <a:r>
              <a:rPr lang="pl-PL" sz="1600" b="1"/>
              <a:t>Związek Miast Polskich, Unia Metropolii Polskich, Fundacja Rozwoju Demokracji Lokalnej, Tak! Samorządy dla Polski, Wielkopolska Kierunek Europa, Dolny Śląsk Wspólna Sprawa, Łączy nas Samorząd, Stowarzyszenie Wspólna Polska</a:t>
            </a:r>
          </a:p>
          <a:p>
            <a:pPr marL="0" indent="0">
              <a:lnSpc>
                <a:spcPct val="114999"/>
              </a:lnSpc>
              <a:buNone/>
            </a:pPr>
            <a:endParaRPr lang="pl-PL" sz="1600" b="1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600"/>
              <a:t>realizatorzy - kilkudziesięciu włodarzy miast i gmin, starostów i marszałków województw</a:t>
            </a:r>
          </a:p>
          <a:p>
            <a:pPr marL="0" indent="0">
              <a:lnSpc>
                <a:spcPct val="114999"/>
              </a:lnSpc>
              <a:buNone/>
            </a:pPr>
            <a:endParaRPr lang="pl-PL" sz="1600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600"/>
              <a:t>cel - </a:t>
            </a:r>
            <a:r>
              <a:rPr lang="pl-PL" sz="1600" b="1"/>
              <a:t>przypomnienie, że samorządność to sukces polskiej demokracji</a:t>
            </a:r>
            <a:r>
              <a:rPr lang="pl-PL" sz="1600"/>
              <a:t> - ustroju opartego na trójpodziale władzy i zasadzie pomocniczości</a:t>
            </a:r>
          </a:p>
          <a:p>
            <a:pPr marL="0" indent="0">
              <a:lnSpc>
                <a:spcPct val="114999"/>
              </a:lnSpc>
              <a:buNone/>
            </a:pPr>
            <a:endParaRPr lang="pl-PL" sz="1600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600"/>
              <a:t>zasięg - </a:t>
            </a:r>
            <a:r>
              <a:rPr lang="pl-PL" sz="1600" b="1"/>
              <a:t>800 tysięcy osób obserwujących!</a:t>
            </a:r>
          </a:p>
          <a:p>
            <a:pPr marL="146050" indent="0">
              <a:lnSpc>
                <a:spcPct val="114999"/>
              </a:lnSpc>
              <a:buNone/>
            </a:pPr>
            <a:endParaRPr lang="pl-PL" sz="1800" b="1">
              <a:latin typeface="Raleway"/>
            </a:endParaRPr>
          </a:p>
          <a:p>
            <a:pPr marL="0" indent="0">
              <a:lnSpc>
                <a:spcPct val="114999"/>
              </a:lnSpc>
              <a:buNone/>
            </a:pPr>
            <a:endParaRPr lang="pl-PL" sz="1400">
              <a:latin typeface="Raleway"/>
            </a:endParaRPr>
          </a:p>
          <a:p>
            <a:pPr marL="146050" indent="0">
              <a:lnSpc>
                <a:spcPct val="114999"/>
              </a:lnSpc>
              <a:buNone/>
            </a:pPr>
            <a:endParaRPr lang="pl-PL" sz="1400" b="1">
              <a:latin typeface="Raleway"/>
            </a:endParaRPr>
          </a:p>
          <a:p>
            <a:pPr marL="285750" indent="-285750">
              <a:lnSpc>
                <a:spcPct val="114999"/>
              </a:lnSpc>
            </a:pPr>
            <a:endParaRPr lang="pl-PL" sz="1400"/>
          </a:p>
          <a:p>
            <a:pPr marL="146050" indent="0">
              <a:lnSpc>
                <a:spcPct val="114999"/>
              </a:lnSpc>
              <a:buNone/>
            </a:pPr>
            <a:endParaRPr lang="pl-PL" sz="140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3FC40B-54C4-4770-B309-8EE10B710D2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49700" y="238309"/>
            <a:ext cx="3774300" cy="2261100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algn="just"/>
            <a:endParaRPr lang="pl-PL" sz="1400">
              <a:latin typeface="Raleway"/>
            </a:endParaRPr>
          </a:p>
          <a:p>
            <a:pPr marL="146050" indent="0" algn="just">
              <a:lnSpc>
                <a:spcPct val="114999"/>
              </a:lnSpc>
              <a:buNone/>
            </a:pPr>
            <a:endParaRPr lang="pl-PL" sz="1400">
              <a:latin typeface="Raleway"/>
            </a:endParaRPr>
          </a:p>
          <a:p>
            <a:pPr algn="just">
              <a:lnSpc>
                <a:spcPct val="114999"/>
              </a:lnSpc>
            </a:pPr>
            <a:endParaRPr lang="pl-PL" sz="1400">
              <a:latin typeface="Raleway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F14368-D60E-4036-9767-58A7BC361A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 lang="en-GB"/>
          </a:p>
        </p:txBody>
      </p:sp>
      <p:pic>
        <p:nvPicPr>
          <p:cNvPr id="6" name="Grafika 5" descr="Miasto kontur">
            <a:extLst>
              <a:ext uri="{FF2B5EF4-FFF2-40B4-BE49-F238E27FC236}">
                <a16:creationId xmlns:a16="http://schemas.microsoft.com/office/drawing/2014/main" id="{DE4AF66D-456D-4B31-9836-7DBC1E0C2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152" y="1492621"/>
            <a:ext cx="384924" cy="393328"/>
          </a:xfrm>
          <a:prstGeom prst="rect">
            <a:avLst/>
          </a:prstGeom>
        </p:spPr>
      </p:pic>
      <p:pic>
        <p:nvPicPr>
          <p:cNvPr id="8" name="Grafika 7" descr="Miasto kontur">
            <a:extLst>
              <a:ext uri="{FF2B5EF4-FFF2-40B4-BE49-F238E27FC236}">
                <a16:creationId xmlns:a16="http://schemas.microsoft.com/office/drawing/2014/main" id="{16F35388-5062-4C63-9058-6E64B99FD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151" y="2030503"/>
            <a:ext cx="384924" cy="393328"/>
          </a:xfrm>
          <a:prstGeom prst="rect">
            <a:avLst/>
          </a:prstGeom>
        </p:spPr>
      </p:pic>
      <p:pic>
        <p:nvPicPr>
          <p:cNvPr id="9" name="Grafika 8" descr="Miasto kontur">
            <a:extLst>
              <a:ext uri="{FF2B5EF4-FFF2-40B4-BE49-F238E27FC236}">
                <a16:creationId xmlns:a16="http://schemas.microsoft.com/office/drawing/2014/main" id="{825B2729-6ABB-42D1-A7D5-E90F5154F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151" y="3148290"/>
            <a:ext cx="384924" cy="393328"/>
          </a:xfrm>
          <a:prstGeom prst="rect">
            <a:avLst/>
          </a:prstGeom>
        </p:spPr>
      </p:pic>
      <p:pic>
        <p:nvPicPr>
          <p:cNvPr id="17" name="Grafika 16" descr="Miasto kontur">
            <a:extLst>
              <a:ext uri="{FF2B5EF4-FFF2-40B4-BE49-F238E27FC236}">
                <a16:creationId xmlns:a16="http://schemas.microsoft.com/office/drawing/2014/main" id="{D329F6B0-E86A-455B-9E81-B6DC6DA02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151" y="3728194"/>
            <a:ext cx="384924" cy="393328"/>
          </a:xfrm>
          <a:prstGeom prst="rect">
            <a:avLst/>
          </a:prstGeom>
        </p:spPr>
      </p:pic>
      <p:pic>
        <p:nvPicPr>
          <p:cNvPr id="19" name="Grafika 18" descr="Miasto kontur">
            <a:extLst>
              <a:ext uri="{FF2B5EF4-FFF2-40B4-BE49-F238E27FC236}">
                <a16:creationId xmlns:a16="http://schemas.microsoft.com/office/drawing/2014/main" id="{155D7922-F37E-4EB7-8DD6-F01E1E88E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151" y="4509804"/>
            <a:ext cx="384924" cy="39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1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951F72-C460-4589-8163-C5822DED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92449"/>
            <a:ext cx="7688400" cy="535200"/>
          </a:xfrm>
        </p:spPr>
        <p:txBody>
          <a:bodyPr/>
          <a:lstStyle/>
          <a:p>
            <a:r>
              <a:rPr lang="pl-PL" sz="2800"/>
              <a:t>Projekty z miastami i dla miast</a:t>
            </a:r>
            <a:endParaRPr lang="pl-PL" sz="2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C795E93-4322-4C50-B5CB-58D34B69C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494" y="1599823"/>
            <a:ext cx="4043875" cy="3285486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pl-PL" sz="1400" dirty="0">
              <a:latin typeface="Releway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800" b="1" dirty="0">
              <a:latin typeface="Raleway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800" dirty="0">
              <a:latin typeface="Raleway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196AE29-863F-4940-BEBC-EFECEAE9002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67267" y="1505119"/>
            <a:ext cx="3774300" cy="2763182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800" dirty="0"/>
              <a:t>Rozwój Lokalny (średnie miasta – norweski) 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800" dirty="0"/>
          </a:p>
          <a:p>
            <a:pPr marL="0" indent="0">
              <a:lnSpc>
                <a:spcPct val="100000"/>
              </a:lnSpc>
              <a:buNone/>
            </a:pPr>
            <a:r>
              <a:rPr lang="pl-PL" sz="1800" dirty="0"/>
              <a:t>Rozwój małych miast (CWD)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800" dirty="0"/>
          </a:p>
          <a:p>
            <a:pPr marL="0" indent="0">
              <a:lnSpc>
                <a:spcPct val="100000"/>
              </a:lnSpc>
              <a:buNone/>
            </a:pPr>
            <a:r>
              <a:rPr lang="pl-PL" sz="1800" dirty="0"/>
              <a:t>Monitoring usług publicznych (SMUP)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800" dirty="0"/>
          </a:p>
          <a:p>
            <a:pPr marL="0" indent="0">
              <a:lnSpc>
                <a:spcPct val="100000"/>
              </a:lnSpc>
              <a:buNone/>
            </a:pPr>
            <a:r>
              <a:rPr lang="pl-PL" sz="1800" dirty="0"/>
              <a:t>Samorządowy rynek pracy</a:t>
            </a:r>
            <a:endParaRPr lang="pl-PL" dirty="0"/>
          </a:p>
          <a:p>
            <a:pPr marL="0" indent="0">
              <a:lnSpc>
                <a:spcPct val="100000"/>
              </a:lnSpc>
              <a:buNone/>
            </a:pPr>
            <a:endParaRPr lang="pl-PL" sz="1800" dirty="0"/>
          </a:p>
          <a:p>
            <a:pPr marL="0" indent="0">
              <a:lnSpc>
                <a:spcPct val="100000"/>
              </a:lnSpc>
              <a:buNone/>
            </a:pPr>
            <a:endParaRPr lang="pl-PL" sz="1800" dirty="0"/>
          </a:p>
          <a:p>
            <a:pPr marL="146050" indent="0">
              <a:lnSpc>
                <a:spcPct val="100000"/>
              </a:lnSpc>
              <a:buNone/>
            </a:pPr>
            <a:endParaRPr lang="pl-PL" sz="1800" b="1" dirty="0">
              <a:latin typeface="Raleway"/>
            </a:endParaRPr>
          </a:p>
          <a:p>
            <a:pPr marL="146050" indent="0">
              <a:lnSpc>
                <a:spcPct val="100000"/>
              </a:lnSpc>
              <a:buNone/>
            </a:pPr>
            <a:endParaRPr lang="pl-PL" sz="1800" dirty="0">
              <a:latin typeface="Raleway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800" dirty="0"/>
          </a:p>
          <a:p>
            <a:pPr marL="0" indent="0">
              <a:lnSpc>
                <a:spcPct val="100000"/>
              </a:lnSpc>
              <a:buNone/>
            </a:pPr>
            <a:endParaRPr lang="pl-PL" sz="1800" dirty="0"/>
          </a:p>
          <a:p>
            <a:pPr marL="146050" indent="0">
              <a:lnSpc>
                <a:spcPct val="100000"/>
              </a:lnSpc>
              <a:buNone/>
            </a:pPr>
            <a:endParaRPr lang="pl-PL" sz="1800" dirty="0">
              <a:latin typeface="Raleway"/>
            </a:endParaRPr>
          </a:p>
          <a:p>
            <a:pPr marL="146050" indent="0">
              <a:lnSpc>
                <a:spcPct val="100000"/>
              </a:lnSpc>
              <a:buNone/>
            </a:pPr>
            <a:endParaRPr lang="pl-PL" sz="1800" dirty="0">
              <a:latin typeface="Raleway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800" b="1" dirty="0">
              <a:latin typeface="Raleway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58F0CCD-AB88-49D2-AAD0-523C7F637A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 lang="en-GB"/>
          </a:p>
        </p:txBody>
      </p:sp>
      <p:pic>
        <p:nvPicPr>
          <p:cNvPr id="9" name="Grafika 8" descr="Miasto kontur">
            <a:extLst>
              <a:ext uri="{FF2B5EF4-FFF2-40B4-BE49-F238E27FC236}">
                <a16:creationId xmlns:a16="http://schemas.microsoft.com/office/drawing/2014/main" id="{705268BD-B24C-4D54-A21B-247E20DD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577268"/>
            <a:ext cx="384924" cy="393328"/>
          </a:xfrm>
          <a:prstGeom prst="rect">
            <a:avLst/>
          </a:prstGeom>
        </p:spPr>
      </p:pic>
      <p:pic>
        <p:nvPicPr>
          <p:cNvPr id="12" name="Grafika 11" descr="Miasto kontur">
            <a:extLst>
              <a:ext uri="{FF2B5EF4-FFF2-40B4-BE49-F238E27FC236}">
                <a16:creationId xmlns:a16="http://schemas.microsoft.com/office/drawing/2014/main" id="{19B74D1E-027D-4FFB-A3E9-43ABB47F6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822" y="2385326"/>
            <a:ext cx="384924" cy="393328"/>
          </a:xfrm>
          <a:prstGeom prst="rect">
            <a:avLst/>
          </a:prstGeom>
        </p:spPr>
      </p:pic>
      <p:pic>
        <p:nvPicPr>
          <p:cNvPr id="13" name="Grafika 12" descr="Miasto kontur">
            <a:extLst>
              <a:ext uri="{FF2B5EF4-FFF2-40B4-BE49-F238E27FC236}">
                <a16:creationId xmlns:a16="http://schemas.microsoft.com/office/drawing/2014/main" id="{7AD8BD7E-4BE9-445E-800E-104FA9291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1511" y="1711135"/>
            <a:ext cx="384924" cy="393328"/>
          </a:xfrm>
          <a:prstGeom prst="rect">
            <a:avLst/>
          </a:prstGeom>
        </p:spPr>
      </p:pic>
      <p:pic>
        <p:nvPicPr>
          <p:cNvPr id="10" name="Grafika 9" descr="Miasto kontur">
            <a:extLst>
              <a:ext uri="{FF2B5EF4-FFF2-40B4-BE49-F238E27FC236}">
                <a16:creationId xmlns:a16="http://schemas.microsoft.com/office/drawing/2014/main" id="{01A31698-E321-4DB8-BE43-EDBEAC360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1511" y="2463568"/>
            <a:ext cx="384924" cy="393328"/>
          </a:xfrm>
          <a:prstGeom prst="rect">
            <a:avLst/>
          </a:prstGeom>
        </p:spPr>
      </p:pic>
      <p:pic>
        <p:nvPicPr>
          <p:cNvPr id="14" name="Grafika 13" descr="Miasto kontur">
            <a:extLst>
              <a:ext uri="{FF2B5EF4-FFF2-40B4-BE49-F238E27FC236}">
                <a16:creationId xmlns:a16="http://schemas.microsoft.com/office/drawing/2014/main" id="{B62F49AE-DBD1-44E6-9BBA-922F3E1E8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1194" y="3208705"/>
            <a:ext cx="384924" cy="393328"/>
          </a:xfrm>
          <a:prstGeom prst="rect">
            <a:avLst/>
          </a:prstGeom>
        </p:spPr>
      </p:pic>
      <p:pic>
        <p:nvPicPr>
          <p:cNvPr id="15" name="Grafika 14" descr="Miasto kontur">
            <a:extLst>
              <a:ext uri="{FF2B5EF4-FFF2-40B4-BE49-F238E27FC236}">
                <a16:creationId xmlns:a16="http://schemas.microsoft.com/office/drawing/2014/main" id="{339AA2F0-0E2B-4164-87D0-03A83820F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9826" y="3705763"/>
            <a:ext cx="384924" cy="393328"/>
          </a:xfrm>
          <a:prstGeom prst="rect">
            <a:avLst/>
          </a:prstGeom>
        </p:spPr>
      </p:pic>
      <p:pic>
        <p:nvPicPr>
          <p:cNvPr id="16" name="Grafika 15" descr="Miasto kontur">
            <a:extLst>
              <a:ext uri="{FF2B5EF4-FFF2-40B4-BE49-F238E27FC236}">
                <a16:creationId xmlns:a16="http://schemas.microsoft.com/office/drawing/2014/main" id="{FCB84D90-9BCE-4CDE-9827-221A1537B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091" y="2919546"/>
            <a:ext cx="384924" cy="39332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EAA238F-D911-460F-93E2-69CFFE634CAF}"/>
              </a:ext>
            </a:extLst>
          </p:cNvPr>
          <p:cNvSpPr txBox="1"/>
          <p:nvPr/>
        </p:nvSpPr>
        <p:spPr>
          <a:xfrm>
            <a:off x="5151810" y="1405979"/>
            <a:ext cx="356270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dirty="0">
              <a:solidFill>
                <a:srgbClr val="1A9988"/>
              </a:solidFill>
              <a:latin typeface="Lato"/>
              <a:cs typeface="Segoe UI"/>
            </a:endParaRPr>
          </a:p>
          <a:p>
            <a:pPr>
              <a:buClr>
                <a:schemeClr val="accent1"/>
              </a:buClr>
              <a:buSzPts val="1300"/>
            </a:pPr>
            <a:r>
              <a:rPr lang="pl-PL" sz="18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Wsparcie przedsiębiorczości rodzinnej</a:t>
            </a:r>
            <a:endParaRPr lang="pl-PL" sz="1800" dirty="0">
              <a:solidFill>
                <a:schemeClr val="accent1"/>
              </a:solidFill>
              <a:latin typeface="Lato"/>
              <a:ea typeface="Lato"/>
              <a:cs typeface="Lato"/>
            </a:endParaRPr>
          </a:p>
          <a:p>
            <a:pPr>
              <a:buClr>
                <a:schemeClr val="accent1"/>
              </a:buClr>
              <a:buSzPts val="1300"/>
            </a:pPr>
            <a:endParaRPr lang="pl-PL" sz="1800" dirty="0">
              <a:solidFill>
                <a:schemeClr val="accent1"/>
              </a:solidFill>
              <a:latin typeface="Lato"/>
              <a:ea typeface="Lato"/>
              <a:cs typeface="Lato"/>
            </a:endParaRPr>
          </a:p>
          <a:p>
            <a:pPr>
              <a:buClr>
                <a:schemeClr val="accent1"/>
              </a:buClr>
              <a:buSzPts val="1300"/>
            </a:pPr>
            <a:r>
              <a:rPr lang="pl-PL" sz="18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Udział mieszkańców w planowaniu przestrzennym </a:t>
            </a:r>
            <a:endParaRPr lang="pl-PL" sz="1800" dirty="0">
              <a:solidFill>
                <a:schemeClr val="accent1"/>
              </a:solidFill>
              <a:latin typeface="Lato"/>
              <a:ea typeface="Lato"/>
              <a:cs typeface="Lato"/>
            </a:endParaRPr>
          </a:p>
          <a:p>
            <a:endParaRPr lang="pl-PL" sz="1600" dirty="0">
              <a:latin typeface="Lato"/>
            </a:endParaRPr>
          </a:p>
          <a:p>
            <a:r>
              <a:rPr lang="pl-PL" sz="1800" dirty="0">
                <a:solidFill>
                  <a:schemeClr val="accent1"/>
                </a:solidFill>
                <a:latin typeface="Lato"/>
                <a:ea typeface="Lato"/>
                <a:cs typeface="Lato"/>
              </a:rPr>
              <a:t>URBACT </a:t>
            </a:r>
            <a:endParaRPr lang="en-US" sz="1800" dirty="0">
              <a:solidFill>
                <a:schemeClr val="accent1"/>
              </a:solidFill>
              <a:latin typeface="Lato"/>
              <a:ea typeface="Lato"/>
              <a:cs typeface="Lato"/>
            </a:endParaRPr>
          </a:p>
          <a:p>
            <a:endParaRPr lang="pl-PL" dirty="0"/>
          </a:p>
          <a:p>
            <a:r>
              <a:rPr lang="pl-PL" dirty="0">
                <a:solidFill>
                  <a:srgbClr val="1A9988"/>
                </a:solidFill>
                <a:latin typeface="Lato"/>
                <a:cs typeface="Segoe UI"/>
              </a:rPr>
              <a:t>​</a:t>
            </a:r>
          </a:p>
          <a:p>
            <a:endParaRPr lang="pl-PL" dirty="0">
              <a:solidFill>
                <a:srgbClr val="595959"/>
              </a:solidFill>
              <a:latin typeface="Lato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816559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C610FA8-D6C5-4A6A-958C-FC677657BF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 lang="en-GB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A753522C-9CB3-4FD1-90CA-468625FF7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84044"/>
            <a:ext cx="7688400" cy="535200"/>
          </a:xfrm>
        </p:spPr>
        <p:txBody>
          <a:bodyPr/>
          <a:lstStyle/>
          <a:p>
            <a:r>
              <a:rPr lang="pl-PL" sz="2800" dirty="0"/>
              <a:t>Forum Rozwoju Lokalnego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EDDECDC5-361B-47B3-B217-9A0E5FAD634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776" y="1336022"/>
            <a:ext cx="5175082" cy="3374596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146050" indent="0">
              <a:lnSpc>
                <a:spcPct val="114999"/>
              </a:lnSpc>
              <a:buNone/>
            </a:pPr>
            <a:r>
              <a:rPr lang="pl-PL" sz="3600" dirty="0"/>
              <a:t>10</a:t>
            </a:r>
            <a:r>
              <a:rPr lang="pl-PL" sz="1600" dirty="0"/>
              <a:t> seminariów tematycznych w 2021</a:t>
            </a:r>
            <a:endParaRPr lang="pl-PL" sz="1600"/>
          </a:p>
          <a:p>
            <a:pPr marL="146050" indent="0">
              <a:lnSpc>
                <a:spcPct val="114999"/>
              </a:lnSpc>
              <a:buNone/>
            </a:pPr>
            <a:r>
              <a:rPr lang="pl-PL" sz="3600" dirty="0"/>
              <a:t>14</a:t>
            </a:r>
            <a:r>
              <a:rPr lang="pl-PL" sz="1600" dirty="0"/>
              <a:t> seminariów tematycznych w 2020 </a:t>
            </a:r>
            <a:endParaRPr lang="pl-PL" sz="1600"/>
          </a:p>
          <a:p>
            <a:pPr marL="146050" indent="0">
              <a:lnSpc>
                <a:spcPct val="114999"/>
              </a:lnSpc>
              <a:buNone/>
            </a:pPr>
            <a:r>
              <a:rPr lang="pl-PL" sz="1600" dirty="0"/>
              <a:t>ponad </a:t>
            </a:r>
            <a:r>
              <a:rPr lang="pl-PL" sz="3600" dirty="0"/>
              <a:t>7000 </a:t>
            </a:r>
            <a:r>
              <a:rPr lang="pl-PL" sz="1600" dirty="0"/>
              <a:t>osób </a:t>
            </a:r>
            <a:endParaRPr lang="pl-PL" sz="1600"/>
          </a:p>
          <a:p>
            <a:pPr marL="146050" indent="0">
              <a:lnSpc>
                <a:spcPct val="114999"/>
              </a:lnSpc>
              <a:buNone/>
            </a:pPr>
            <a:endParaRPr lang="pl-PL" sz="2000" dirty="0"/>
          </a:p>
          <a:p>
            <a:pPr marL="146050" indent="0">
              <a:lnSpc>
                <a:spcPct val="114999"/>
              </a:lnSpc>
              <a:buNone/>
            </a:pPr>
            <a:r>
              <a:rPr lang="pl-PL" sz="2000" dirty="0"/>
              <a:t>na </a:t>
            </a:r>
            <a:r>
              <a:rPr lang="pl-PL" sz="2000" b="1" dirty="0"/>
              <a:t>www.forum-rozwoju-lokalnego.pl </a:t>
            </a:r>
            <a:endParaRPr lang="pl-PL" sz="1600"/>
          </a:p>
          <a:p>
            <a:pPr marL="146050" indent="0">
              <a:lnSpc>
                <a:spcPct val="114999"/>
              </a:lnSpc>
              <a:buNone/>
            </a:pPr>
            <a:endParaRPr lang="pl-PL" sz="2000" b="1" dirty="0"/>
          </a:p>
          <a:p>
            <a:pPr marL="146050" indent="0">
              <a:lnSpc>
                <a:spcPct val="114999"/>
              </a:lnSpc>
              <a:buNone/>
            </a:pPr>
            <a:r>
              <a:rPr lang="pl-PL" sz="1600" dirty="0"/>
              <a:t>relacje, zapisy video, opisy </a:t>
            </a:r>
            <a:r>
              <a:rPr lang="pl-PL" sz="1600" b="1" dirty="0"/>
              <a:t>158</a:t>
            </a:r>
            <a:r>
              <a:rPr lang="pl-PL" sz="1600" dirty="0"/>
              <a:t> praktyk, </a:t>
            </a:r>
            <a:r>
              <a:rPr lang="pl-PL" sz="1600" b="1" dirty="0"/>
              <a:t>200 </a:t>
            </a:r>
            <a:r>
              <a:rPr lang="pl-PL" sz="1600" dirty="0"/>
              <a:t>wypowiedzi ekspertów, </a:t>
            </a:r>
            <a:r>
              <a:rPr lang="pl-PL" sz="1600" b="1" dirty="0"/>
              <a:t>37</a:t>
            </a:r>
            <a:r>
              <a:rPr lang="pl-PL" sz="1600" dirty="0"/>
              <a:t> raportów i publikacji</a:t>
            </a:r>
          </a:p>
          <a:p>
            <a:pPr marL="285750" indent="-285750">
              <a:lnSpc>
                <a:spcPct val="114999"/>
              </a:lnSpc>
            </a:pPr>
            <a:endParaRPr lang="pl-PL" sz="1000" dirty="0">
              <a:latin typeface="Raleway"/>
            </a:endParaRPr>
          </a:p>
          <a:p>
            <a:pPr marL="285750" indent="-285750">
              <a:lnSpc>
                <a:spcPct val="114999"/>
              </a:lnSpc>
            </a:pPr>
            <a:endParaRPr lang="pl-PL" sz="1000" dirty="0">
              <a:latin typeface="Raleway"/>
            </a:endParaRPr>
          </a:p>
          <a:p>
            <a:pPr marL="285750" indent="-285750">
              <a:lnSpc>
                <a:spcPct val="114999"/>
              </a:lnSpc>
            </a:pPr>
            <a:endParaRPr lang="pl-PL" sz="1000" dirty="0">
              <a:latin typeface="Raleway"/>
            </a:endParaRPr>
          </a:p>
          <a:p>
            <a:pPr marL="285750" indent="-285750">
              <a:lnSpc>
                <a:spcPct val="114999"/>
              </a:lnSpc>
            </a:pPr>
            <a:endParaRPr lang="pl-PL" sz="1000" dirty="0">
              <a:latin typeface="Raleway"/>
            </a:endParaRPr>
          </a:p>
          <a:p>
            <a:pPr marL="146050" indent="0">
              <a:lnSpc>
                <a:spcPct val="114999"/>
              </a:lnSpc>
              <a:buNone/>
            </a:pPr>
            <a:endParaRPr lang="pl-PL">
              <a:latin typeface="Raleway"/>
            </a:endParaRPr>
          </a:p>
          <a:p>
            <a:pPr marL="146050" indent="0">
              <a:lnSpc>
                <a:spcPct val="114999"/>
              </a:lnSpc>
              <a:buNone/>
            </a:pPr>
            <a:endParaRPr lang="pl-PL">
              <a:latin typeface="Raleway"/>
            </a:endParaRPr>
          </a:p>
          <a:p>
            <a:pPr marL="0" indent="0">
              <a:lnSpc>
                <a:spcPct val="114999"/>
              </a:lnSpc>
              <a:buNone/>
            </a:pPr>
            <a:endParaRPr lang="pl-PL"/>
          </a:p>
          <a:p>
            <a:pPr marL="146050" indent="0">
              <a:lnSpc>
                <a:spcPct val="114999"/>
              </a:lnSpc>
              <a:buNone/>
            </a:pPr>
            <a:endParaRPr lang="pl-PL"/>
          </a:p>
        </p:txBody>
      </p:sp>
      <p:pic>
        <p:nvPicPr>
          <p:cNvPr id="2" name="Obraz 3" descr="Obraz zawierający tekst, wewnątrz, osoba, sprzęt elektroniczny&#10;&#10;Opis wygenerowany automatycznie">
            <a:extLst>
              <a:ext uri="{FF2B5EF4-FFF2-40B4-BE49-F238E27FC236}">
                <a16:creationId xmlns:a16="http://schemas.microsoft.com/office/drawing/2014/main" id="{EACB5255-4113-4244-8DF6-A9D3B4DF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184" y="749674"/>
            <a:ext cx="2482662" cy="4392144"/>
          </a:xfrm>
          <a:prstGeom prst="rect">
            <a:avLst/>
          </a:prstGeom>
        </p:spPr>
      </p:pic>
      <p:pic>
        <p:nvPicPr>
          <p:cNvPr id="7" name="Grafika 6" descr="Miasto kontur">
            <a:extLst>
              <a:ext uri="{FF2B5EF4-FFF2-40B4-BE49-F238E27FC236}">
                <a16:creationId xmlns:a16="http://schemas.microsoft.com/office/drawing/2014/main" id="{CEEA58D0-7232-4B4F-B6A4-0DF443530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791" y="1551452"/>
            <a:ext cx="384924" cy="393328"/>
          </a:xfrm>
          <a:prstGeom prst="rect">
            <a:avLst/>
          </a:prstGeom>
        </p:spPr>
      </p:pic>
      <p:pic>
        <p:nvPicPr>
          <p:cNvPr id="11" name="Grafika 10" descr="Miasto kontur">
            <a:extLst>
              <a:ext uri="{FF2B5EF4-FFF2-40B4-BE49-F238E27FC236}">
                <a16:creationId xmlns:a16="http://schemas.microsoft.com/office/drawing/2014/main" id="{CDCF4D5D-9C21-484A-99EC-6FD87AD01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791" y="2181782"/>
            <a:ext cx="384924" cy="393328"/>
          </a:xfrm>
          <a:prstGeom prst="rect">
            <a:avLst/>
          </a:prstGeom>
        </p:spPr>
      </p:pic>
      <p:pic>
        <p:nvPicPr>
          <p:cNvPr id="13" name="Grafika 12" descr="Miasto kontur">
            <a:extLst>
              <a:ext uri="{FF2B5EF4-FFF2-40B4-BE49-F238E27FC236}">
                <a16:creationId xmlns:a16="http://schemas.microsoft.com/office/drawing/2014/main" id="{97893BAC-04FA-498C-A8A6-5867D5ED4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791" y="2887753"/>
            <a:ext cx="384924" cy="393328"/>
          </a:xfrm>
          <a:prstGeom prst="rect">
            <a:avLst/>
          </a:prstGeom>
        </p:spPr>
      </p:pic>
      <p:pic>
        <p:nvPicPr>
          <p:cNvPr id="16" name="Obraz 16">
            <a:extLst>
              <a:ext uri="{FF2B5EF4-FFF2-40B4-BE49-F238E27FC236}">
                <a16:creationId xmlns:a16="http://schemas.microsoft.com/office/drawing/2014/main" id="{7CE37B2E-4FE7-46F4-AA65-1495E4AD8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753" y="-11815"/>
            <a:ext cx="1541370" cy="771622"/>
          </a:xfrm>
          <a:prstGeom prst="rect">
            <a:avLst/>
          </a:prstGeom>
        </p:spPr>
      </p:pic>
      <p:pic>
        <p:nvPicPr>
          <p:cNvPr id="18" name="Grafika 10" descr="Komentarz (ważny) kontur">
            <a:extLst>
              <a:ext uri="{FF2B5EF4-FFF2-40B4-BE49-F238E27FC236}">
                <a16:creationId xmlns:a16="http://schemas.microsoft.com/office/drawing/2014/main" id="{9F905B72-4A0A-4844-B5B8-181B69289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8771" y="3518086"/>
            <a:ext cx="536202" cy="52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71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E3C928-6431-4C77-B402-2D43EF0AC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84044"/>
            <a:ext cx="8058194" cy="535200"/>
          </a:xfrm>
        </p:spPr>
        <p:txBody>
          <a:bodyPr/>
          <a:lstStyle/>
          <a:p>
            <a:r>
              <a:rPr lang="pl-PL" sz="2800" dirty="0"/>
              <a:t>Przedsięwzięcia partnerskie 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AEE14DB-0D7E-4BE5-8CB3-1DD69AA8D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074" y="1334521"/>
            <a:ext cx="6511670" cy="2875406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</a:pPr>
            <a:r>
              <a:rPr lang="pl-PL" sz="1200" dirty="0"/>
              <a:t>z </a:t>
            </a:r>
            <a:r>
              <a:rPr lang="pl-PL" sz="1200" b="1" dirty="0"/>
              <a:t>Instytutem Rozwoju Miast i Regionów</a:t>
            </a:r>
            <a:r>
              <a:rPr lang="pl-PL" sz="1200" dirty="0"/>
              <a:t> w Krakowie (</a:t>
            </a:r>
            <a:r>
              <a:rPr lang="pl-PL" sz="1200" b="1" dirty="0"/>
              <a:t>aktualizacja Krajowej Polityki Miejskiej,</a:t>
            </a:r>
            <a:r>
              <a:rPr lang="pl-PL" sz="1200" dirty="0"/>
              <a:t> prezentacji wyników tych prac podczas III Kongresu Polityki Miejskiej w Katowicach, 7-8 czerwca br., przygotowania do przyszłorocznego Światowego Forum Miast)</a:t>
            </a:r>
          </a:p>
          <a:p>
            <a:pPr marL="0" indent="0">
              <a:lnSpc>
                <a:spcPct val="114999"/>
              </a:lnSpc>
              <a:buNone/>
            </a:pPr>
            <a:endParaRPr lang="pl-PL" sz="1200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200" dirty="0"/>
              <a:t>z redakcją dziennika </a:t>
            </a:r>
            <a:r>
              <a:rPr lang="pl-PL" sz="1200" b="1" dirty="0"/>
              <a:t>„Rzeczpospolita” i tygodnika „Rzeczpospolita – Życie Regionów”</a:t>
            </a:r>
            <a:r>
              <a:rPr lang="pl-PL" sz="1200" dirty="0"/>
              <a:t>: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pl-PL" sz="1200" dirty="0"/>
              <a:t>    - debata w ramach E-Forum Liderów Samorządowych na temat przyszłości </a:t>
            </a:r>
            <a:endParaRPr lang="pl-PL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200" dirty="0"/>
              <a:t>       samorządów </a:t>
            </a:r>
            <a:endParaRPr lang="pl-PL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200" dirty="0"/>
              <a:t>    - sesja okolicznościowa „40 lat Samorządnej Rzeczpospolitej” </a:t>
            </a:r>
            <a:endParaRPr lang="pl-PL" dirty="0"/>
          </a:p>
          <a:p>
            <a:pPr algn="just">
              <a:lnSpc>
                <a:spcPct val="114999"/>
              </a:lnSpc>
              <a:buNone/>
            </a:pPr>
            <a:r>
              <a:rPr lang="pl-PL" sz="1200" dirty="0"/>
              <a:t>- Ranking Samorządów </a:t>
            </a:r>
          </a:p>
          <a:p>
            <a:pPr algn="just">
              <a:lnSpc>
                <a:spcPct val="114999"/>
              </a:lnSpc>
              <a:buNone/>
            </a:pPr>
            <a:r>
              <a:rPr lang="pl-PL" sz="1200" dirty="0"/>
              <a:t>- cykl publikacji dotyczących spraw i tematów ważnych dla samorządów miast </a:t>
            </a:r>
          </a:p>
          <a:p>
            <a:pPr algn="just">
              <a:lnSpc>
                <a:spcPct val="114999"/>
              </a:lnSpc>
              <a:buNone/>
            </a:pPr>
            <a:endParaRPr lang="pl-PL" sz="1200" dirty="0"/>
          </a:p>
          <a:p>
            <a:pPr marL="0" indent="0" algn="just">
              <a:lnSpc>
                <a:spcPct val="114999"/>
              </a:lnSpc>
              <a:buNone/>
            </a:pPr>
            <a:r>
              <a:rPr lang="pl-PL" sz="1200" dirty="0"/>
              <a:t>ze </a:t>
            </a:r>
            <a:r>
              <a:rPr lang="pl-PL" sz="1200" b="1" dirty="0"/>
              <a:t>Stowarzyszeniem Inicjatywa Firm Rodzinnych</a:t>
            </a:r>
            <a:r>
              <a:rPr lang="pl-PL" sz="1200" dirty="0"/>
              <a:t> - kampania </a:t>
            </a:r>
            <a:r>
              <a:rPr lang="pl-PL" sz="1200" b="1" dirty="0"/>
              <a:t>#MiastazPrzedsiębiorcami</a:t>
            </a:r>
            <a:r>
              <a:rPr lang="pl-PL" sz="1200" dirty="0"/>
              <a:t> </a:t>
            </a:r>
            <a:br>
              <a:rPr lang="pl-PL" sz="1200" dirty="0"/>
            </a:br>
            <a:r>
              <a:rPr lang="pl-PL" sz="1200" dirty="0"/>
              <a:t>i wsparcie akcji </a:t>
            </a:r>
            <a:r>
              <a:rPr lang="pl-PL" sz="1200" b="1" dirty="0"/>
              <a:t>„Działaj lojalnie: kupuj lokalnie!”</a:t>
            </a:r>
          </a:p>
          <a:p>
            <a:pPr marL="0" indent="0" algn="just">
              <a:lnSpc>
                <a:spcPct val="114999"/>
              </a:lnSpc>
              <a:buNone/>
            </a:pPr>
            <a:endParaRPr lang="pl-PL" sz="1200" dirty="0"/>
          </a:p>
          <a:p>
            <a:pPr marL="0" indent="0" algn="just">
              <a:lnSpc>
                <a:spcPct val="114999"/>
              </a:lnSpc>
              <a:buNone/>
            </a:pPr>
            <a:r>
              <a:rPr lang="pl-PL" sz="1200" dirty="0"/>
              <a:t>z </a:t>
            </a:r>
            <a:r>
              <a:rPr lang="pl-PL" sz="1200" b="1" dirty="0"/>
              <a:t>Głównym Urzędem Statystycznym</a:t>
            </a:r>
            <a:r>
              <a:rPr lang="pl-PL" sz="1200" dirty="0"/>
              <a:t> - akcja </a:t>
            </a:r>
            <a:r>
              <a:rPr lang="pl-PL" sz="1200" b="1" dirty="0"/>
              <a:t>„Spisz się na medal”</a:t>
            </a:r>
          </a:p>
          <a:p>
            <a:pPr marL="146050" indent="0">
              <a:lnSpc>
                <a:spcPct val="114999"/>
              </a:lnSpc>
              <a:buNone/>
            </a:pPr>
            <a:endParaRPr lang="pl-PL" sz="1400" b="1" dirty="0">
              <a:latin typeface="Raleway"/>
            </a:endParaRPr>
          </a:p>
          <a:p>
            <a:pPr marL="0" indent="0">
              <a:lnSpc>
                <a:spcPct val="114999"/>
              </a:lnSpc>
              <a:buNone/>
            </a:pPr>
            <a:endParaRPr lang="pl-PL" sz="1400"/>
          </a:p>
          <a:p>
            <a:pPr marL="146050" indent="0">
              <a:lnSpc>
                <a:spcPct val="114999"/>
              </a:lnSpc>
              <a:buNone/>
            </a:pPr>
            <a:endParaRPr lang="pl-PL" sz="140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3FC40B-54C4-4770-B309-8EE10B710D2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49700" y="238309"/>
            <a:ext cx="3774300" cy="2261100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algn="just"/>
            <a:endParaRPr lang="pl-PL" sz="1400">
              <a:latin typeface="Raleway"/>
            </a:endParaRPr>
          </a:p>
          <a:p>
            <a:pPr marL="146050" indent="0" algn="just">
              <a:lnSpc>
                <a:spcPct val="114999"/>
              </a:lnSpc>
              <a:buNone/>
            </a:pPr>
            <a:endParaRPr lang="pl-PL" sz="1400">
              <a:latin typeface="Raleway"/>
            </a:endParaRPr>
          </a:p>
          <a:p>
            <a:pPr algn="just">
              <a:lnSpc>
                <a:spcPct val="114999"/>
              </a:lnSpc>
            </a:pPr>
            <a:endParaRPr lang="pl-PL" sz="1400">
              <a:latin typeface="Raleway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F14368-D60E-4036-9767-58A7BC361A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 lang="en-GB"/>
          </a:p>
        </p:txBody>
      </p:sp>
      <p:pic>
        <p:nvPicPr>
          <p:cNvPr id="6" name="Grafika 10" descr="Komentarz (ważny) kontur">
            <a:extLst>
              <a:ext uri="{FF2B5EF4-FFF2-40B4-BE49-F238E27FC236}">
                <a16:creationId xmlns:a16="http://schemas.microsoft.com/office/drawing/2014/main" id="{6730AF8F-CAF6-41C9-B628-2A3881077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345" y="1332938"/>
            <a:ext cx="443754" cy="435350"/>
          </a:xfrm>
          <a:prstGeom prst="rect">
            <a:avLst/>
          </a:prstGeom>
        </p:spPr>
      </p:pic>
      <p:pic>
        <p:nvPicPr>
          <p:cNvPr id="15" name="Grafika 10" descr="Komentarz (ważny) kontur">
            <a:extLst>
              <a:ext uri="{FF2B5EF4-FFF2-40B4-BE49-F238E27FC236}">
                <a16:creationId xmlns:a16="http://schemas.microsoft.com/office/drawing/2014/main" id="{47004826-1259-4A9F-970F-0EABE4975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344" y="2064570"/>
            <a:ext cx="443754" cy="435350"/>
          </a:xfrm>
          <a:prstGeom prst="rect">
            <a:avLst/>
          </a:prstGeom>
        </p:spPr>
      </p:pic>
      <p:pic>
        <p:nvPicPr>
          <p:cNvPr id="16" name="Grafika 10" descr="Komentarz (ważny) kontur">
            <a:extLst>
              <a:ext uri="{FF2B5EF4-FFF2-40B4-BE49-F238E27FC236}">
                <a16:creationId xmlns:a16="http://schemas.microsoft.com/office/drawing/2014/main" id="{BCB1888D-81E7-4309-B442-6C5ACA88C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962" y="3468107"/>
            <a:ext cx="443754" cy="435350"/>
          </a:xfrm>
          <a:prstGeom prst="rect">
            <a:avLst/>
          </a:prstGeom>
        </p:spPr>
      </p:pic>
      <p:pic>
        <p:nvPicPr>
          <p:cNvPr id="17" name="Grafika 10" descr="Komentarz (ważny) kontur">
            <a:extLst>
              <a:ext uri="{FF2B5EF4-FFF2-40B4-BE49-F238E27FC236}">
                <a16:creationId xmlns:a16="http://schemas.microsoft.com/office/drawing/2014/main" id="{738285A7-72DE-4EAB-ADE9-65B769CA1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962" y="4114686"/>
            <a:ext cx="443754" cy="435350"/>
          </a:xfrm>
          <a:prstGeom prst="rect">
            <a:avLst/>
          </a:prstGeom>
        </p:spPr>
      </p:pic>
      <p:pic>
        <p:nvPicPr>
          <p:cNvPr id="19" name="Obraz 19">
            <a:extLst>
              <a:ext uri="{FF2B5EF4-FFF2-40B4-BE49-F238E27FC236}">
                <a16:creationId xmlns:a16="http://schemas.microsoft.com/office/drawing/2014/main" id="{0C4A3B8B-088E-432A-A55B-605D305AF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0000">
            <a:off x="7054359" y="1163962"/>
            <a:ext cx="1826233" cy="35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50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E3C928-6431-4C77-B402-2D43EF0AC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84044"/>
            <a:ext cx="8058194" cy="535200"/>
          </a:xfrm>
        </p:spPr>
        <p:txBody>
          <a:bodyPr/>
          <a:lstStyle/>
          <a:p>
            <a:r>
              <a:rPr lang="pl-PL" sz="2800" dirty="0"/>
              <a:t>Wydarzenia międzynarodowe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AEE14DB-0D7E-4BE5-8CB3-1DD69AA8D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9258" y="351548"/>
            <a:ext cx="6913124" cy="2995822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algn="just">
              <a:lnSpc>
                <a:spcPct val="114999"/>
              </a:lnSpc>
              <a:buNone/>
            </a:pPr>
            <a:endParaRPr lang="pl-PL" sz="1800" dirty="0"/>
          </a:p>
          <a:p>
            <a:pPr marL="0" indent="0" algn="just">
              <a:lnSpc>
                <a:spcPct val="114999"/>
              </a:lnSpc>
              <a:buNone/>
            </a:pPr>
            <a:endParaRPr lang="pl-PL" sz="1800" dirty="0">
              <a:latin typeface="Releway"/>
            </a:endParaRPr>
          </a:p>
          <a:p>
            <a:pPr marL="146050" indent="0">
              <a:lnSpc>
                <a:spcPct val="114999"/>
              </a:lnSpc>
              <a:buNone/>
            </a:pPr>
            <a:endParaRPr lang="pl-PL" sz="1800" b="1" dirty="0">
              <a:latin typeface="Raleway"/>
            </a:endParaRPr>
          </a:p>
          <a:p>
            <a:pPr marL="0" indent="0">
              <a:lnSpc>
                <a:spcPct val="114999"/>
              </a:lnSpc>
              <a:buNone/>
            </a:pPr>
            <a:endParaRPr lang="pl-PL" sz="1400" dirty="0">
              <a:latin typeface="Raleway"/>
            </a:endParaRPr>
          </a:p>
          <a:p>
            <a:pPr marL="146050" indent="0">
              <a:lnSpc>
                <a:spcPct val="114999"/>
              </a:lnSpc>
              <a:buNone/>
            </a:pPr>
            <a:endParaRPr lang="pl-PL" sz="1400" b="1">
              <a:latin typeface="Raleway"/>
            </a:endParaRPr>
          </a:p>
          <a:p>
            <a:pPr marL="285750" indent="-285750">
              <a:lnSpc>
                <a:spcPct val="114999"/>
              </a:lnSpc>
            </a:pPr>
            <a:endParaRPr lang="pl-PL" sz="1400"/>
          </a:p>
          <a:p>
            <a:pPr marL="146050" indent="0">
              <a:lnSpc>
                <a:spcPct val="114999"/>
              </a:lnSpc>
              <a:buNone/>
            </a:pPr>
            <a:endParaRPr lang="pl-PL" sz="140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3FC40B-54C4-4770-B309-8EE10B710D2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49700" y="238309"/>
            <a:ext cx="3774300" cy="2261100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algn="just"/>
            <a:endParaRPr lang="pl-PL" sz="1400">
              <a:latin typeface="Raleway"/>
            </a:endParaRPr>
          </a:p>
          <a:p>
            <a:pPr marL="146050" indent="0" algn="just">
              <a:lnSpc>
                <a:spcPct val="114999"/>
              </a:lnSpc>
              <a:buNone/>
            </a:pPr>
            <a:endParaRPr lang="pl-PL" sz="1400">
              <a:latin typeface="Raleway"/>
            </a:endParaRPr>
          </a:p>
          <a:p>
            <a:pPr algn="just">
              <a:lnSpc>
                <a:spcPct val="114999"/>
              </a:lnSpc>
            </a:pPr>
            <a:endParaRPr lang="pl-PL" sz="1400">
              <a:latin typeface="Raleway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F14368-D60E-4036-9767-58A7BC361A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 lang="en-GB"/>
          </a:p>
        </p:txBody>
      </p:sp>
      <p:pic>
        <p:nvPicPr>
          <p:cNvPr id="7" name="Grafika 7" descr="Miasto kontur">
            <a:extLst>
              <a:ext uri="{FF2B5EF4-FFF2-40B4-BE49-F238E27FC236}">
                <a16:creationId xmlns:a16="http://schemas.microsoft.com/office/drawing/2014/main" id="{D38328B6-3BD6-449C-903A-F9F3EA77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9977" y="4282888"/>
            <a:ext cx="544606" cy="536202"/>
          </a:xfrm>
          <a:prstGeom prst="rect">
            <a:avLst/>
          </a:prstGeom>
        </p:spPr>
      </p:pic>
      <p:pic>
        <p:nvPicPr>
          <p:cNvPr id="10" name="Grafika 10" descr="Komentarz (ważny) kontur">
            <a:extLst>
              <a:ext uri="{FF2B5EF4-FFF2-40B4-BE49-F238E27FC236}">
                <a16:creationId xmlns:a16="http://schemas.microsoft.com/office/drawing/2014/main" id="{B9674AC6-0583-4AB5-9175-F3421E6B1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514" y="1524471"/>
            <a:ext cx="536202" cy="527798"/>
          </a:xfrm>
          <a:prstGeom prst="rect">
            <a:avLst/>
          </a:prstGeom>
        </p:spPr>
      </p:pic>
      <p:pic>
        <p:nvPicPr>
          <p:cNvPr id="11" name="Grafika 10" descr="Komentarz (ważny) kontur">
            <a:extLst>
              <a:ext uri="{FF2B5EF4-FFF2-40B4-BE49-F238E27FC236}">
                <a16:creationId xmlns:a16="http://schemas.microsoft.com/office/drawing/2014/main" id="{8720DA7E-C08C-402F-82EF-CBA5DB2B9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514" y="2149495"/>
            <a:ext cx="536202" cy="527798"/>
          </a:xfrm>
          <a:prstGeom prst="rect">
            <a:avLst/>
          </a:prstGeom>
        </p:spPr>
      </p:pic>
      <p:pic>
        <p:nvPicPr>
          <p:cNvPr id="12" name="Grafika 10" descr="Komentarz (ważny) kontur">
            <a:extLst>
              <a:ext uri="{FF2B5EF4-FFF2-40B4-BE49-F238E27FC236}">
                <a16:creationId xmlns:a16="http://schemas.microsoft.com/office/drawing/2014/main" id="{266E366D-1E59-4228-9151-E748E9A11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113" y="3381847"/>
            <a:ext cx="536202" cy="53620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E3E8670-9CE1-4636-82D9-44C505580F20}"/>
              </a:ext>
            </a:extLst>
          </p:cNvPr>
          <p:cNvSpPr txBox="1"/>
          <p:nvPr/>
        </p:nvSpPr>
        <p:spPr>
          <a:xfrm>
            <a:off x="1049756" y="1553577"/>
            <a:ext cx="61421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>
                <a:solidFill>
                  <a:srgbClr val="1A9988"/>
                </a:solidFill>
                <a:latin typeface="Lato"/>
                <a:cs typeface="Segoe UI"/>
              </a:rPr>
              <a:t>​</a:t>
            </a:r>
          </a:p>
          <a:p>
            <a:pPr algn="just"/>
            <a:endParaRPr lang="en-US" dirty="0">
              <a:solidFill>
                <a:srgbClr val="1A9988"/>
              </a:solidFill>
              <a:latin typeface="Releway"/>
              <a:cs typeface="Segoe UI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1B142F5-05C3-4F26-B781-4B0B0E6CA507}"/>
              </a:ext>
            </a:extLst>
          </p:cNvPr>
          <p:cNvSpPr txBox="1"/>
          <p:nvPr/>
        </p:nvSpPr>
        <p:spPr>
          <a:xfrm>
            <a:off x="764005" y="1418222"/>
            <a:ext cx="7593429" cy="26240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311150" algn="just">
              <a:lnSpc>
                <a:spcPct val="114999"/>
              </a:lnSpc>
            </a:pPr>
            <a:endParaRPr lang="pl-PL" sz="1600" dirty="0"/>
          </a:p>
          <a:p>
            <a:pPr algn="just">
              <a:lnSpc>
                <a:spcPct val="114999"/>
              </a:lnSpc>
            </a:pPr>
            <a:endParaRPr lang="en-US" sz="1600" dirty="0">
              <a:latin typeface="Releway"/>
            </a:endParaRP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6A1B0FA5-C49A-4386-A714-2BBA281C09E1}"/>
              </a:ext>
            </a:extLst>
          </p:cNvPr>
          <p:cNvSpPr txBox="1">
            <a:spLocks/>
          </p:cNvSpPr>
          <p:nvPr/>
        </p:nvSpPr>
        <p:spPr>
          <a:xfrm>
            <a:off x="764712" y="1599824"/>
            <a:ext cx="8447150" cy="288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pl-PL" sz="1800"/>
              <a:t>30 kwietnia - webinarium – </a:t>
            </a:r>
            <a:r>
              <a:rPr lang="pl-PL" sz="1800" b="1"/>
              <a:t>spotkanie francuskich i polskich samorządowców</a:t>
            </a:r>
            <a:r>
              <a:rPr lang="pl-PL" sz="1800"/>
              <a:t> </a:t>
            </a:r>
            <a:endParaRPr lang="pl-PL"/>
          </a:p>
          <a:p>
            <a:pPr marL="0" indent="0">
              <a:lnSpc>
                <a:spcPct val="114999"/>
              </a:lnSpc>
              <a:buNone/>
            </a:pPr>
            <a:endParaRPr lang="pl-PL" sz="1800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800"/>
              <a:t>17 czerwca - konferencja </a:t>
            </a:r>
            <a:r>
              <a:rPr lang="pl-PL" sz="1800" b="1"/>
              <a:t>„Sąsiedztwo zobowiązuje – 30 lat współpracy polskich </a:t>
            </a:r>
            <a:br>
              <a:rPr lang="pl-PL" sz="1800" b="1" dirty="0"/>
            </a:br>
            <a:r>
              <a:rPr lang="pl-PL" sz="1800" b="1"/>
              <a:t>i niemieckich samorządów”</a:t>
            </a:r>
            <a:r>
              <a:rPr lang="pl-PL" sz="1800"/>
              <a:t>, w 30. rocznicę podpisania Traktatu o Dobrym Sąsiedztwie (film) </a:t>
            </a:r>
            <a:endParaRPr lang="pl-PL"/>
          </a:p>
          <a:p>
            <a:pPr marL="0" indent="0">
              <a:lnSpc>
                <a:spcPct val="114999"/>
              </a:lnSpc>
              <a:buNone/>
            </a:pPr>
            <a:endParaRPr lang="pl-PL" sz="1800" dirty="0"/>
          </a:p>
          <a:p>
            <a:pPr marL="0" indent="0">
              <a:lnSpc>
                <a:spcPct val="114999"/>
              </a:lnSpc>
              <a:buNone/>
            </a:pPr>
            <a:r>
              <a:rPr lang="pl-PL" sz="1800"/>
              <a:t>24 sierpnia - życzenia na stronie ZMP </a:t>
            </a:r>
            <a:r>
              <a:rPr lang="pl-PL" sz="1800" b="1"/>
              <a:t>z okazji 30-lecia niepodległości Ukrainy</a:t>
            </a:r>
            <a:r>
              <a:rPr lang="pl-PL" sz="1800" dirty="0"/>
              <a:t> </a:t>
            </a:r>
            <a:br>
              <a:rPr lang="pl-PL" sz="1800" dirty="0"/>
            </a:br>
            <a:r>
              <a:rPr lang="pl-PL" sz="1800"/>
              <a:t>i okolicznościowy materiał </a:t>
            </a:r>
            <a:endParaRPr lang="pl-PL"/>
          </a:p>
          <a:p>
            <a:pPr marL="146050" indent="0">
              <a:lnSpc>
                <a:spcPct val="114999"/>
              </a:lnSpc>
              <a:buFont typeface="Lato"/>
              <a:buNone/>
            </a:pPr>
            <a:endParaRPr lang="pl-PL" sz="1800" b="1" dirty="0">
              <a:latin typeface="Raleway"/>
            </a:endParaRPr>
          </a:p>
          <a:p>
            <a:pPr marL="0" indent="0">
              <a:lnSpc>
                <a:spcPct val="114999"/>
              </a:lnSpc>
              <a:buFont typeface="Lato"/>
              <a:buNone/>
            </a:pPr>
            <a:endParaRPr lang="pl-PL" sz="1400" b="1" dirty="0">
              <a:latin typeface="Raleway"/>
            </a:endParaRPr>
          </a:p>
          <a:p>
            <a:pPr marL="146050" indent="0">
              <a:lnSpc>
                <a:spcPct val="114999"/>
              </a:lnSpc>
              <a:buFont typeface="Lato"/>
              <a:buNone/>
            </a:pPr>
            <a:endParaRPr lang="pl-PL" sz="1400" b="1">
              <a:latin typeface="Raleway"/>
            </a:endParaRPr>
          </a:p>
          <a:p>
            <a:pPr marL="285750" indent="-285750">
              <a:lnSpc>
                <a:spcPct val="114999"/>
              </a:lnSpc>
            </a:pPr>
            <a:endParaRPr lang="pl-PL" sz="1400"/>
          </a:p>
          <a:p>
            <a:pPr marL="146050" indent="0">
              <a:lnSpc>
                <a:spcPct val="114999"/>
              </a:lnSpc>
              <a:buFont typeface="Lato"/>
              <a:buNone/>
            </a:pP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374587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416E25-BB5A-40C1-B0B6-A6973C3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63" y="126065"/>
            <a:ext cx="7688400" cy="535200"/>
          </a:xfrm>
        </p:spPr>
        <p:txBody>
          <a:bodyPr/>
          <a:lstStyle/>
          <a:p>
            <a:r>
              <a:rPr lang="pl-PL" sz="2800" dirty="0"/>
              <a:t>ZMP w mediach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6F468BF-96B2-408C-914C-B3CF184715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0AE6B4E4-2639-42F3-A806-F6E88B0A9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5" t="11523" r="6080" b="21854"/>
          <a:stretch/>
        </p:blipFill>
        <p:spPr>
          <a:xfrm>
            <a:off x="1660328" y="1061115"/>
            <a:ext cx="6325745" cy="35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09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416E25-BB5A-40C1-B0B6-A6973C3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63" y="117661"/>
            <a:ext cx="7688400" cy="535200"/>
          </a:xfrm>
        </p:spPr>
        <p:txBody>
          <a:bodyPr/>
          <a:lstStyle/>
          <a:p>
            <a:r>
              <a:rPr lang="pl-PL" sz="2800" dirty="0"/>
              <a:t>ZMP w mediach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6F468BF-96B2-408C-914C-B3CF184715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97FBBA1-2038-4F7E-B98C-68ECC7B9C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7" t="16582" r="4418" b="15689"/>
          <a:stretch/>
        </p:blipFill>
        <p:spPr>
          <a:xfrm>
            <a:off x="1636139" y="1087710"/>
            <a:ext cx="6673758" cy="369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78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416E25-BB5A-40C1-B0B6-A6973C3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63" y="84043"/>
            <a:ext cx="7688400" cy="535200"/>
          </a:xfrm>
        </p:spPr>
        <p:txBody>
          <a:bodyPr/>
          <a:lstStyle/>
          <a:p>
            <a:r>
              <a:rPr lang="pl-PL" sz="2800" dirty="0"/>
              <a:t>ZMP w mediach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6F468BF-96B2-408C-914C-B3CF184715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19</a:t>
            </a:fld>
            <a:endParaRPr lang="en-GB" dirty="0"/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886C3142-52DF-4D4D-8CE8-271B1986B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1" t="11842" r="-103" b="8918"/>
          <a:stretch/>
        </p:blipFill>
        <p:spPr>
          <a:xfrm>
            <a:off x="1608626" y="927454"/>
            <a:ext cx="6597591" cy="407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75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A07EAB-B451-4B63-9CC5-6577CFDC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0" y="864300"/>
            <a:ext cx="7659934" cy="2985000"/>
          </a:xfrm>
        </p:spPr>
        <p:txBody>
          <a:bodyPr/>
          <a:lstStyle/>
          <a:p>
            <a:r>
              <a:rPr lang="pl-PL" sz="2000" b="0"/>
              <a:t>Przesłanie Zgromadzenia Ogólnego ZMP z 25 lutego br. online:</a:t>
            </a:r>
            <a:br>
              <a:rPr lang="pl-PL" sz="2000" b="0"/>
            </a:br>
            <a:br>
              <a:rPr lang="pl-PL" sz="2000" b="0"/>
            </a:br>
            <a:r>
              <a:rPr lang="pl-PL" sz="2000" b="0"/>
              <a:t> </a:t>
            </a:r>
            <a:br>
              <a:rPr lang="pl-PL" b="0"/>
            </a:br>
            <a:r>
              <a:rPr lang="pl-PL"/>
              <a:t>Jesteśmy silni i skuteczni,</a:t>
            </a:r>
            <a:br>
              <a:rPr lang="pl-PL"/>
            </a:br>
            <a:r>
              <a:rPr lang="pl-PL"/>
              <a:t>gdy jesteśmy razem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EAC35A9-E671-466F-95DF-8DD740566E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 lang="en-GB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B947FD-E9E6-4AC4-ADDB-E05E81C16673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6715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416E25-BB5A-40C1-B0B6-A6973C3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59" y="126065"/>
            <a:ext cx="7688400" cy="535200"/>
          </a:xfrm>
        </p:spPr>
        <p:txBody>
          <a:bodyPr/>
          <a:lstStyle/>
          <a:p>
            <a:r>
              <a:rPr lang="pl-PL" sz="2800" dirty="0"/>
              <a:t>ZMP w mediach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6F468BF-96B2-408C-914C-B3CF184715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20</a:t>
            </a:fld>
            <a:endParaRPr lang="en-GB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432DA18-7191-4D30-AA36-047F468BE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8" b="13608"/>
          <a:stretch/>
        </p:blipFill>
        <p:spPr>
          <a:xfrm>
            <a:off x="1124876" y="1255696"/>
            <a:ext cx="7026676" cy="36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79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416E25-BB5A-40C1-B0B6-A6973C3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54" y="126065"/>
            <a:ext cx="7688400" cy="535200"/>
          </a:xfrm>
        </p:spPr>
        <p:txBody>
          <a:bodyPr/>
          <a:lstStyle/>
          <a:p>
            <a:r>
              <a:rPr lang="pl-PL" sz="2800" dirty="0"/>
              <a:t>ZMP w mediach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6F468BF-96B2-408C-914C-B3CF184715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21</a:t>
            </a:fld>
            <a:endParaRPr lang="en-GB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C3C97FA-36A0-4B57-89FC-0DF9AB38F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3" t="7423" b="30446"/>
          <a:stretch/>
        </p:blipFill>
        <p:spPr>
          <a:xfrm>
            <a:off x="844643" y="1348601"/>
            <a:ext cx="7524417" cy="32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04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59A3AF-879B-43ED-B847-439A77C9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17" y="2631908"/>
            <a:ext cx="7688400" cy="535200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</a:rPr>
              <a:t>Dziękujemy za uwagę!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D664FD-4E18-40C4-85E9-F0FC4533F4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 lang="en-GB"/>
          </a:p>
        </p:txBody>
      </p:sp>
      <p:pic>
        <p:nvPicPr>
          <p:cNvPr id="7" name="Obraz 16" descr="Obraz zawierający jasne&#10;&#10;Opis wygenerowany automatycznie">
            <a:extLst>
              <a:ext uri="{FF2B5EF4-FFF2-40B4-BE49-F238E27FC236}">
                <a16:creationId xmlns:a16="http://schemas.microsoft.com/office/drawing/2014/main" id="{D6471F12-2A63-48B9-82AC-55942549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4" y="-1306"/>
            <a:ext cx="9150013" cy="601840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E5C6A50-5F53-4ADE-84A1-8DCFFC49DE06}"/>
              </a:ext>
            </a:extLst>
          </p:cNvPr>
          <p:cNvSpPr txBox="1"/>
          <p:nvPr/>
        </p:nvSpPr>
        <p:spPr>
          <a:xfrm>
            <a:off x="3335755" y="1064795"/>
            <a:ext cx="52096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600">
                <a:solidFill>
                  <a:schemeClr val="bg1"/>
                </a:solidFill>
                <a:latin typeface="Releway"/>
              </a:rPr>
              <a:t>Dziękujemy za uwagę!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D5E4E72-7B1D-4A02-B4E2-4B38B36A8D83}"/>
              </a:ext>
            </a:extLst>
          </p:cNvPr>
          <p:cNvSpPr txBox="1"/>
          <p:nvPr/>
        </p:nvSpPr>
        <p:spPr>
          <a:xfrm>
            <a:off x="7494170" y="5704471"/>
            <a:ext cx="2728161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">
                <a:solidFill>
                  <a:srgbClr val="FFFFFF"/>
                </a:solidFill>
                <a:latin typeface="Lato"/>
              </a:rPr>
              <a:t>Piaseczno</a:t>
            </a:r>
            <a:r>
              <a:rPr lang="en-GB" sz="800">
                <a:solidFill>
                  <a:srgbClr val="FFFFFF"/>
                </a:solidFill>
                <a:latin typeface="Lato"/>
              </a:rPr>
              <a:t>, fot. </a:t>
            </a:r>
            <a:r>
              <a:rPr lang="pl-PL" sz="800">
                <a:solidFill>
                  <a:srgbClr val="FFFFFF"/>
                </a:solidFill>
                <a:latin typeface="Lato"/>
              </a:rPr>
              <a:t>Piotr Michalski</a:t>
            </a:r>
            <a:endParaRPr lang="pl-PL" sz="80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9CA1C5E-E200-41A8-B465-0D89915C4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8" y="191139"/>
            <a:ext cx="1625098" cy="8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35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AE31EB-55AA-4BF4-A27F-A38D43CF1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63" y="83819"/>
            <a:ext cx="8175855" cy="535200"/>
          </a:xfrm>
        </p:spPr>
        <p:txBody>
          <a:bodyPr/>
          <a:lstStyle/>
          <a:p>
            <a:r>
              <a:rPr lang="pl-PL" sz="2800" dirty="0"/>
              <a:t>Nowe miasta w Związku Miast Polskich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9756BD2-489B-4254-B010-9111FE5EF2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 lang="en-GB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9931665-EDF3-4471-B8D1-98B67277D7BE}"/>
              </a:ext>
            </a:extLst>
          </p:cNvPr>
          <p:cNvSpPr txBox="1"/>
          <p:nvPr/>
        </p:nvSpPr>
        <p:spPr>
          <a:xfrm>
            <a:off x="2463466" y="444115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 dirty="0"/>
          </a:p>
        </p:txBody>
      </p:sp>
      <p:pic>
        <p:nvPicPr>
          <p:cNvPr id="4" name="Obraz 6" descr="Obraz zawierający tekst, ptak, roślina&#10;&#10;Opis wygenerowany automatycznie">
            <a:extLst>
              <a:ext uri="{FF2B5EF4-FFF2-40B4-BE49-F238E27FC236}">
                <a16:creationId xmlns:a16="http://schemas.microsoft.com/office/drawing/2014/main" id="{E87A07B7-A3ED-4121-9586-C51DD4A1E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7" t="9621" r="12873" b="13470"/>
          <a:stretch/>
        </p:blipFill>
        <p:spPr>
          <a:xfrm>
            <a:off x="1851985" y="989296"/>
            <a:ext cx="5316160" cy="3822985"/>
          </a:xfrm>
          <a:prstGeom prst="rect">
            <a:avLst/>
          </a:prstGeom>
        </p:spPr>
      </p:pic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D126337F-F4AE-4DAF-886B-EE0B50B713C3}"/>
              </a:ext>
            </a:extLst>
          </p:cNvPr>
          <p:cNvSpPr txBox="1">
            <a:spLocks/>
          </p:cNvSpPr>
          <p:nvPr/>
        </p:nvSpPr>
        <p:spPr>
          <a:xfrm>
            <a:off x="858490" y="1843086"/>
            <a:ext cx="3917175" cy="396185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1300">
                <a:latin typeface="Lato"/>
              </a:rPr>
              <a:t>Żary </a:t>
            </a:r>
          </a:p>
          <a:p>
            <a:r>
              <a:rPr lang="pl-PL" sz="1300">
                <a:latin typeface="Lato"/>
              </a:rPr>
              <a:t>Glinojeck </a:t>
            </a:r>
          </a:p>
          <a:p>
            <a:r>
              <a:rPr lang="pl-PL" sz="1300">
                <a:latin typeface="Lato"/>
              </a:rPr>
              <a:t>Mikołów </a:t>
            </a:r>
          </a:p>
          <a:p>
            <a:r>
              <a:rPr lang="pl-PL" sz="1300">
                <a:latin typeface="Lato"/>
              </a:rPr>
              <a:t>Łęczyca </a:t>
            </a:r>
          </a:p>
          <a:p>
            <a:r>
              <a:rPr lang="pl-PL" sz="1300">
                <a:latin typeface="Lato"/>
              </a:rPr>
              <a:t>Grójec </a:t>
            </a:r>
          </a:p>
          <a:p>
            <a:r>
              <a:rPr lang="pl-PL" sz="1300">
                <a:latin typeface="Lato"/>
              </a:rPr>
              <a:t>Głuszyca </a:t>
            </a:r>
          </a:p>
          <a:p>
            <a:r>
              <a:rPr lang="pl-PL" sz="1300">
                <a:latin typeface="Lato"/>
              </a:rPr>
              <a:t>Polanica-Zdrój </a:t>
            </a:r>
          </a:p>
          <a:p>
            <a:r>
              <a:rPr lang="pl-PL" sz="1300">
                <a:latin typeface="Lato"/>
              </a:rPr>
              <a:t>Góra </a:t>
            </a:r>
          </a:p>
          <a:p>
            <a:r>
              <a:rPr lang="pl-PL" sz="1300">
                <a:latin typeface="Lato"/>
              </a:rPr>
              <a:t>Kańczuga</a:t>
            </a:r>
          </a:p>
          <a:p>
            <a:r>
              <a:rPr lang="pl-PL" sz="1300">
                <a:solidFill>
                  <a:schemeClr val="bg2"/>
                </a:solidFill>
                <a:latin typeface="Lato"/>
              </a:rPr>
              <a:t>Koszyce </a:t>
            </a:r>
            <a:r>
              <a:rPr lang="en-US" sz="1300" dirty="0">
                <a:solidFill>
                  <a:schemeClr val="bg2"/>
                </a:solidFill>
                <a:latin typeface="Lato"/>
              </a:rPr>
              <a:t> </a:t>
            </a:r>
            <a:r>
              <a:rPr lang="pl-PL" sz="1300" dirty="0">
                <a:latin typeface="Lato"/>
              </a:rPr>
              <a:t> </a:t>
            </a:r>
            <a:endParaRPr lang="pl-PL" dirty="0">
              <a:latin typeface="Lato"/>
            </a:endParaRPr>
          </a:p>
          <a:p>
            <a:endParaRPr lang="pl-PL" sz="1300" dirty="0">
              <a:latin typeface="Raleway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82D5F66-AF0D-4BBF-81E0-3F640C901B21}"/>
              </a:ext>
            </a:extLst>
          </p:cNvPr>
          <p:cNvSpPr txBox="1"/>
          <p:nvPr/>
        </p:nvSpPr>
        <p:spPr>
          <a:xfrm>
            <a:off x="7167283" y="1631429"/>
            <a:ext cx="2743200" cy="2292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300" dirty="0">
              <a:solidFill>
                <a:schemeClr val="bg2"/>
              </a:solidFill>
              <a:latin typeface="Raleway"/>
              <a:cs typeface="Segoe UI"/>
            </a:endParaRPr>
          </a:p>
          <a:p>
            <a:r>
              <a:rPr lang="pl-PL" sz="1300">
                <a:solidFill>
                  <a:schemeClr val="bg2"/>
                </a:solidFill>
                <a:latin typeface="Lato"/>
                <a:cs typeface="Segoe UI"/>
              </a:rPr>
              <a:t>Muszyna </a:t>
            </a:r>
            <a:r>
              <a:rPr lang="en-US" sz="1300">
                <a:solidFill>
                  <a:schemeClr val="bg2"/>
                </a:solidFill>
                <a:latin typeface="Lato"/>
                <a:cs typeface="Segoe UI"/>
              </a:rPr>
              <a:t>​</a:t>
            </a:r>
          </a:p>
          <a:p>
            <a:r>
              <a:rPr lang="pl-PL" sz="1300">
                <a:solidFill>
                  <a:schemeClr val="bg2"/>
                </a:solidFill>
                <a:latin typeface="Lato"/>
                <a:cs typeface="Segoe UI"/>
              </a:rPr>
              <a:t>Otmuchów </a:t>
            </a:r>
            <a:r>
              <a:rPr lang="en-US" sz="1300">
                <a:solidFill>
                  <a:schemeClr val="bg2"/>
                </a:solidFill>
                <a:latin typeface="Lato"/>
                <a:cs typeface="Segoe UI"/>
              </a:rPr>
              <a:t>​</a:t>
            </a:r>
          </a:p>
          <a:p>
            <a:r>
              <a:rPr lang="pl-PL" sz="1300">
                <a:solidFill>
                  <a:schemeClr val="bg2"/>
                </a:solidFill>
                <a:latin typeface="Lato"/>
                <a:cs typeface="Segoe UI"/>
              </a:rPr>
              <a:t>Pyrzyce </a:t>
            </a:r>
            <a:r>
              <a:rPr lang="en-US" sz="1300">
                <a:solidFill>
                  <a:schemeClr val="bg2"/>
                </a:solidFill>
                <a:latin typeface="Lato"/>
                <a:cs typeface="Segoe UI"/>
              </a:rPr>
              <a:t>​</a:t>
            </a:r>
          </a:p>
          <a:p>
            <a:r>
              <a:rPr lang="pl-PL" sz="1300">
                <a:solidFill>
                  <a:schemeClr val="bg2"/>
                </a:solidFill>
                <a:latin typeface="Lato"/>
                <a:cs typeface="Segoe UI"/>
              </a:rPr>
              <a:t>Sejny </a:t>
            </a:r>
            <a:r>
              <a:rPr lang="en-US" sz="1300">
                <a:solidFill>
                  <a:schemeClr val="bg2"/>
                </a:solidFill>
                <a:latin typeface="Lato"/>
                <a:cs typeface="Segoe UI"/>
              </a:rPr>
              <a:t>​</a:t>
            </a:r>
          </a:p>
          <a:p>
            <a:r>
              <a:rPr lang="pl-PL" sz="1300">
                <a:solidFill>
                  <a:schemeClr val="bg2"/>
                </a:solidFill>
                <a:latin typeface="Lato"/>
                <a:cs typeface="Segoe UI"/>
              </a:rPr>
              <a:t>Tuszyn </a:t>
            </a:r>
            <a:r>
              <a:rPr lang="en-US" sz="1300">
                <a:solidFill>
                  <a:schemeClr val="bg2"/>
                </a:solidFill>
                <a:latin typeface="Lato"/>
                <a:cs typeface="Segoe UI"/>
              </a:rPr>
              <a:t>​</a:t>
            </a:r>
          </a:p>
          <a:p>
            <a:r>
              <a:rPr lang="pl-PL" sz="1300">
                <a:solidFill>
                  <a:schemeClr val="bg2"/>
                </a:solidFill>
                <a:latin typeface="Lato"/>
                <a:cs typeface="Segoe UI"/>
              </a:rPr>
              <a:t>Żarów </a:t>
            </a:r>
            <a:r>
              <a:rPr lang="en-US" sz="1300">
                <a:solidFill>
                  <a:schemeClr val="bg2"/>
                </a:solidFill>
                <a:latin typeface="Lato"/>
                <a:cs typeface="Segoe UI"/>
              </a:rPr>
              <a:t>​</a:t>
            </a:r>
          </a:p>
          <a:p>
            <a:r>
              <a:rPr lang="pl-PL" sz="1300">
                <a:solidFill>
                  <a:schemeClr val="bg2"/>
                </a:solidFill>
                <a:latin typeface="Lato"/>
                <a:cs typeface="Segoe UI"/>
              </a:rPr>
              <a:t>Nowy Dwór Mazowiecki </a:t>
            </a:r>
            <a:r>
              <a:rPr lang="en-US" sz="1300">
                <a:solidFill>
                  <a:schemeClr val="bg2"/>
                </a:solidFill>
                <a:latin typeface="Lato"/>
                <a:cs typeface="Segoe UI"/>
              </a:rPr>
              <a:t>​</a:t>
            </a:r>
          </a:p>
          <a:p>
            <a:r>
              <a:rPr lang="pl-PL" sz="1300">
                <a:solidFill>
                  <a:schemeClr val="bg2"/>
                </a:solidFill>
                <a:latin typeface="Lato"/>
                <a:cs typeface="Segoe UI"/>
              </a:rPr>
              <a:t>Opoczno </a:t>
            </a:r>
            <a:r>
              <a:rPr lang="en-US" sz="1300">
                <a:solidFill>
                  <a:schemeClr val="bg2"/>
                </a:solidFill>
                <a:latin typeface="Lato"/>
                <a:cs typeface="Segoe UI"/>
              </a:rPr>
              <a:t>​</a:t>
            </a:r>
          </a:p>
          <a:p>
            <a:r>
              <a:rPr lang="pl-PL" sz="1300">
                <a:solidFill>
                  <a:schemeClr val="bg2"/>
                </a:solidFill>
                <a:latin typeface="Lato"/>
                <a:cs typeface="Segoe UI"/>
              </a:rPr>
              <a:t>Sulejów </a:t>
            </a:r>
            <a:r>
              <a:rPr lang="en-US" sz="1300">
                <a:solidFill>
                  <a:schemeClr val="bg2"/>
                </a:solidFill>
                <a:latin typeface="Lato"/>
                <a:cs typeface="Segoe UI"/>
              </a:rPr>
              <a:t>​</a:t>
            </a:r>
          </a:p>
          <a:p>
            <a:r>
              <a:rPr lang="pl-PL" sz="1300">
                <a:solidFill>
                  <a:schemeClr val="bg2"/>
                </a:solidFill>
                <a:latin typeface="Lato"/>
                <a:cs typeface="Segoe UI"/>
              </a:rPr>
              <a:t>Kamieńsk 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AAF2A94-4FEF-467E-BF43-12E3CA534702}"/>
              </a:ext>
            </a:extLst>
          </p:cNvPr>
          <p:cNvSpPr txBox="1"/>
          <p:nvPr/>
        </p:nvSpPr>
        <p:spPr>
          <a:xfrm>
            <a:off x="1124953" y="4809624"/>
            <a:ext cx="724000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rgbClr val="595959"/>
                </a:solidFill>
                <a:latin typeface="Lato"/>
                <a:cs typeface="Segoe UI"/>
              </a:rPr>
              <a:t>efekt kampanii </a:t>
            </a:r>
            <a:r>
              <a:rPr lang="en-US" sz="1200">
                <a:solidFill>
                  <a:srgbClr val="1A9988"/>
                </a:solidFill>
                <a:latin typeface="Lato"/>
                <a:cs typeface="Segoe UI"/>
              </a:rPr>
              <a:t>​</a:t>
            </a:r>
            <a:r>
              <a:rPr lang="pl-PL" sz="1200" b="1">
                <a:solidFill>
                  <a:srgbClr val="595959"/>
                </a:solidFill>
                <a:latin typeface="Lato"/>
                <a:cs typeface="Segoe UI"/>
              </a:rPr>
              <a:t>„Jesteśmy silni i skuteczni, gdy jesteśmy razem”</a:t>
            </a:r>
            <a:r>
              <a:rPr lang="pl-PL" sz="1200" dirty="0">
                <a:solidFill>
                  <a:srgbClr val="595959"/>
                </a:solidFill>
                <a:latin typeface="Lato"/>
                <a:cs typeface="Segoe UI"/>
              </a:rPr>
              <a:t> </a:t>
            </a:r>
            <a:r>
              <a:rPr lang="en-US" sz="1200">
                <a:solidFill>
                  <a:srgbClr val="1A9988"/>
                </a:solidFill>
                <a:latin typeface="Lato"/>
                <a:cs typeface="Segoe UI"/>
              </a:rPr>
              <a:t>​ </a:t>
            </a:r>
            <a:r>
              <a:rPr lang="pl-PL" sz="1200">
                <a:solidFill>
                  <a:srgbClr val="595959"/>
                </a:solidFill>
                <a:latin typeface="Lato"/>
                <a:cs typeface="Segoe UI"/>
              </a:rPr>
              <a:t>prowadzonej w I kwartale 2021 r. </a:t>
            </a:r>
            <a:endParaRPr lang="pl-PL" sz="1200"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4111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951F72-C460-4589-8163-C5822DED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92449"/>
            <a:ext cx="7688400" cy="535200"/>
          </a:xfrm>
        </p:spPr>
        <p:txBody>
          <a:bodyPr/>
          <a:lstStyle/>
          <a:p>
            <a:r>
              <a:rPr lang="pl-PL" sz="2800"/>
              <a:t>Wyzwania ZMP w 2021 roku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C795E93-4322-4C50-B5CB-58D34B69C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494" y="1599823"/>
            <a:ext cx="3774300" cy="2261100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800"/>
              <a:t>silne przejawy </a:t>
            </a:r>
            <a:r>
              <a:rPr lang="pl-PL" sz="1800" b="1"/>
              <a:t>CENTRALIZACJI</a:t>
            </a:r>
            <a:endParaRPr lang="pl-PL" sz="1800"/>
          </a:p>
          <a:p>
            <a:pPr marL="0" indent="0">
              <a:lnSpc>
                <a:spcPct val="100000"/>
              </a:lnSpc>
              <a:buNone/>
            </a:pPr>
            <a:endParaRPr lang="pl-PL" sz="1800" dirty="0"/>
          </a:p>
          <a:p>
            <a:pPr marL="0" indent="0">
              <a:lnSpc>
                <a:spcPct val="100000"/>
              </a:lnSpc>
              <a:buNone/>
            </a:pPr>
            <a:r>
              <a:rPr lang="pl-PL" sz="1800" b="1"/>
              <a:t>problemy</a:t>
            </a:r>
            <a:r>
              <a:rPr lang="pl-PL" sz="1800" dirty="0"/>
              <a:t> </a:t>
            </a:r>
            <a:r>
              <a:rPr lang="pl-PL" sz="1800" b="1"/>
              <a:t>FINANSOWE</a:t>
            </a:r>
            <a:endParaRPr lang="en-US" sz="1800"/>
          </a:p>
          <a:p>
            <a:pPr marL="0" indent="0">
              <a:lnSpc>
                <a:spcPct val="100000"/>
              </a:lnSpc>
              <a:buNone/>
            </a:pPr>
            <a:endParaRPr lang="pl-PL" sz="1800" b="1" dirty="0"/>
          </a:p>
          <a:p>
            <a:pPr marL="285750" indent="-285750">
              <a:lnSpc>
                <a:spcPct val="100000"/>
              </a:lnSpc>
              <a:buFont typeface="Wingdings,Sans-Serif"/>
              <a:buChar char="§"/>
            </a:pPr>
            <a:r>
              <a:rPr lang="pl-PL" sz="1800"/>
              <a:t>niedoszacowanie subwencji oświatowej </a:t>
            </a:r>
            <a:endParaRPr lang="en-US" sz="1800"/>
          </a:p>
          <a:p>
            <a:pPr marL="285750" indent="-285750">
              <a:lnSpc>
                <a:spcPct val="100000"/>
              </a:lnSpc>
              <a:buFont typeface="Wingdings,Sans-Serif"/>
              <a:buChar char="§"/>
            </a:pPr>
            <a:r>
              <a:rPr lang="pl-PL" sz="1800"/>
              <a:t>skutki zmian w podatku PIT wprowadzonych w 2019 i 2020 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196AE29-863F-4940-BEBC-EFECEAE9002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04994" y="1440140"/>
            <a:ext cx="3774300" cy="2261100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146050" indent="0">
              <a:lnSpc>
                <a:spcPct val="100000"/>
              </a:lnSpc>
              <a:buNone/>
            </a:pPr>
            <a:r>
              <a:rPr lang="pl-PL" sz="1800"/>
              <a:t>dalszy </a:t>
            </a:r>
            <a:r>
              <a:rPr lang="pl-PL" sz="1800" b="1"/>
              <a:t>SPADEK DOCHODÓW</a:t>
            </a:r>
            <a:r>
              <a:rPr lang="pl-PL" sz="1800"/>
              <a:t> związanych z ogłoszeniem programu </a:t>
            </a:r>
            <a:r>
              <a:rPr lang="pl-PL" sz="1800" b="1"/>
              <a:t>„Polski Ład”</a:t>
            </a:r>
          </a:p>
          <a:p>
            <a:pPr marL="146050" indent="0">
              <a:lnSpc>
                <a:spcPct val="100000"/>
              </a:lnSpc>
              <a:buNone/>
            </a:pPr>
            <a:endParaRPr lang="pl-PL" sz="1800" b="1" dirty="0"/>
          </a:p>
          <a:p>
            <a:pPr marL="285750" indent="-285750">
              <a:lnSpc>
                <a:spcPct val="100000"/>
              </a:lnSpc>
              <a:buFont typeface="Wingdings,Sans-Serif"/>
              <a:buChar char="§"/>
            </a:pPr>
            <a:r>
              <a:rPr lang="pl-PL" sz="1800"/>
              <a:t>rekompensaty – kontrowersje dotyczące formy i wysokości </a:t>
            </a:r>
            <a:endParaRPr lang="en-US" sz="1800"/>
          </a:p>
          <a:p>
            <a:pPr marL="285750" indent="-285750">
              <a:lnSpc>
                <a:spcPct val="100000"/>
              </a:lnSpc>
              <a:buFont typeface="Wingdings,Sans-Serif"/>
              <a:buChar char="§"/>
            </a:pPr>
            <a:r>
              <a:rPr lang="pl-PL" sz="1800"/>
              <a:t>naruszenie zasady samodzielności – niezgodność z art. 9 ust. 1 i 2 Europejskiej Karty Samorządu Terytorialnego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58F0CCD-AB88-49D2-AAD0-523C7F637A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 lang="en-GB"/>
          </a:p>
        </p:txBody>
      </p:sp>
      <p:pic>
        <p:nvPicPr>
          <p:cNvPr id="9" name="Grafika 8" descr="Miasto kontur">
            <a:extLst>
              <a:ext uri="{FF2B5EF4-FFF2-40B4-BE49-F238E27FC236}">
                <a16:creationId xmlns:a16="http://schemas.microsoft.com/office/drawing/2014/main" id="{705268BD-B24C-4D54-A21B-247E20DD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769" y="1601878"/>
            <a:ext cx="384924" cy="39332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B970B27-4D06-4597-A520-00CE15FC7EFE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pic>
        <p:nvPicPr>
          <p:cNvPr id="12" name="Grafika 11" descr="Miasto kontur">
            <a:extLst>
              <a:ext uri="{FF2B5EF4-FFF2-40B4-BE49-F238E27FC236}">
                <a16:creationId xmlns:a16="http://schemas.microsoft.com/office/drawing/2014/main" id="{19B74D1E-027D-4FFB-A3E9-43ABB47F6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768" y="2181782"/>
            <a:ext cx="384924" cy="393328"/>
          </a:xfrm>
          <a:prstGeom prst="rect">
            <a:avLst/>
          </a:prstGeom>
        </p:spPr>
      </p:pic>
      <p:pic>
        <p:nvPicPr>
          <p:cNvPr id="13" name="Grafika 12" descr="Miasto kontur">
            <a:extLst>
              <a:ext uri="{FF2B5EF4-FFF2-40B4-BE49-F238E27FC236}">
                <a16:creationId xmlns:a16="http://schemas.microsoft.com/office/drawing/2014/main" id="{7AD8BD7E-4BE9-445E-800E-104FA9291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9489" y="1517834"/>
            <a:ext cx="384924" cy="39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77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C610FA8-D6C5-4A6A-958C-FC677657BF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 lang="en-GB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A753522C-9CB3-4FD1-90CA-468625FF7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84044"/>
            <a:ext cx="7688400" cy="535200"/>
          </a:xfrm>
        </p:spPr>
        <p:txBody>
          <a:bodyPr/>
          <a:lstStyle/>
          <a:p>
            <a:r>
              <a:rPr lang="pl-PL" sz="2800"/>
              <a:t> Struktury ZMP w czasie pandemii 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EDDECDC5-361B-47B3-B217-9A0E5FAD634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7766" y="1372294"/>
            <a:ext cx="4418686" cy="3374596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285750" indent="-285750">
              <a:lnSpc>
                <a:spcPct val="114999"/>
              </a:lnSpc>
            </a:pPr>
            <a:r>
              <a:rPr lang="pl-PL" sz="1500" b="1"/>
              <a:t>Zgromadzenie Ogólne ZMP</a:t>
            </a:r>
            <a:r>
              <a:rPr lang="pl-PL" sz="1500"/>
              <a:t> online – 25.02</a:t>
            </a:r>
            <a:endParaRPr lang="pl-PL" sz="1500" dirty="0"/>
          </a:p>
          <a:p>
            <a:pPr marL="0" indent="0">
              <a:lnSpc>
                <a:spcPct val="114999"/>
              </a:lnSpc>
              <a:buNone/>
            </a:pPr>
            <a:endParaRPr lang="pl-PL" sz="1500" dirty="0"/>
          </a:p>
          <a:p>
            <a:pPr marL="285750" indent="-285750">
              <a:lnSpc>
                <a:spcPct val="114999"/>
              </a:lnSpc>
            </a:pPr>
            <a:r>
              <a:rPr lang="pl-PL" sz="1500" b="1"/>
              <a:t>Zarząd ZMP</a:t>
            </a:r>
            <a:endParaRPr lang="pl-PL" sz="1500" b="1" dirty="0"/>
          </a:p>
          <a:p>
            <a:pPr marL="0" indent="0">
              <a:lnSpc>
                <a:spcPct val="114999"/>
              </a:lnSpc>
              <a:buNone/>
            </a:pPr>
            <a:endParaRPr lang="pl-PL" sz="1500" dirty="0"/>
          </a:p>
          <a:p>
            <a:pPr marL="146050" indent="0">
              <a:lnSpc>
                <a:spcPct val="114999"/>
              </a:lnSpc>
              <a:buNone/>
            </a:pPr>
            <a:r>
              <a:rPr lang="pl-PL" sz="1500"/>
              <a:t>- do maja online –</a:t>
            </a:r>
            <a:r>
              <a:rPr lang="pl-PL" sz="1500" b="1"/>
              <a:t> 6 posiedzeń </a:t>
            </a:r>
            <a:endParaRPr lang="pl-PL" sz="1500" b="1" dirty="0"/>
          </a:p>
          <a:p>
            <a:pPr marL="146050" indent="0">
              <a:lnSpc>
                <a:spcPct val="114999"/>
              </a:lnSpc>
              <a:buNone/>
            </a:pPr>
            <a:r>
              <a:rPr lang="pl-PL" sz="1500" dirty="0"/>
              <a:t>- od maja w trybie hybrydowym – </a:t>
            </a:r>
            <a:r>
              <a:rPr lang="pl-PL" sz="1500" b="1" dirty="0"/>
              <a:t>5</a:t>
            </a:r>
            <a:r>
              <a:rPr lang="pl-PL" sz="1500" dirty="0"/>
              <a:t> </a:t>
            </a:r>
            <a:r>
              <a:rPr lang="pl-PL" sz="1500" b="1" dirty="0"/>
              <a:t>posiedzeń</a:t>
            </a:r>
            <a:r>
              <a:rPr lang="pl-PL" sz="1500" dirty="0"/>
              <a:t> - w Zduńskiej Woli (11.06), Mielcu (9.07), Tarnowie </a:t>
            </a:r>
            <a:r>
              <a:rPr lang="pl-PL" sz="1500"/>
              <a:t>(27.08), Krakowie (24.09) i Białogardzie (22.10)</a:t>
            </a:r>
            <a:endParaRPr lang="pl-PL" sz="1500" dirty="0"/>
          </a:p>
          <a:p>
            <a:pPr marL="146050" indent="0">
              <a:lnSpc>
                <a:spcPct val="114999"/>
              </a:lnSpc>
              <a:buNone/>
            </a:pPr>
            <a:r>
              <a:rPr lang="pl-PL" sz="1500"/>
              <a:t>- listopad ponownie online (22.11)</a:t>
            </a:r>
            <a:endParaRPr lang="pl-PL" sz="1500" dirty="0"/>
          </a:p>
          <a:p>
            <a:pPr marL="146050" indent="0">
              <a:lnSpc>
                <a:spcPct val="114999"/>
              </a:lnSpc>
              <a:buNone/>
            </a:pPr>
            <a:r>
              <a:rPr lang="pl-PL" sz="1500"/>
              <a:t>- założenie przez Zarząd ZMP </a:t>
            </a:r>
            <a:r>
              <a:rPr lang="pl-PL" sz="1500" b="1"/>
              <a:t>Fundacji MIASTO</a:t>
            </a:r>
            <a:endParaRPr lang="pl-PL" sz="1500" b="1" dirty="0"/>
          </a:p>
          <a:p>
            <a:pPr marL="146050" indent="0">
              <a:lnSpc>
                <a:spcPct val="114999"/>
              </a:lnSpc>
              <a:buNone/>
            </a:pPr>
            <a:endParaRPr lang="pl-PL" sz="1500" dirty="0"/>
          </a:p>
          <a:p>
            <a:pPr marL="285750" indent="-285750">
              <a:lnSpc>
                <a:spcPct val="114999"/>
              </a:lnSpc>
            </a:pPr>
            <a:r>
              <a:rPr lang="pl-PL" sz="1500" b="1"/>
              <a:t>4  spotkania miast członkowskich ZMP</a:t>
            </a:r>
            <a:r>
              <a:rPr lang="pl-PL" sz="1500" dirty="0"/>
              <a:t> </a:t>
            </a:r>
            <a:r>
              <a:rPr lang="pl-PL" sz="1500"/>
              <a:t>online</a:t>
            </a:r>
            <a:endParaRPr lang="pl-PL" sz="1500" dirty="0"/>
          </a:p>
          <a:p>
            <a:pPr marL="285750" indent="-285750">
              <a:lnSpc>
                <a:spcPct val="114999"/>
              </a:lnSpc>
            </a:pPr>
            <a:endParaRPr lang="pl-PL" sz="1200">
              <a:latin typeface="Raleway"/>
            </a:endParaRPr>
          </a:p>
          <a:p>
            <a:pPr marL="285750" indent="-285750">
              <a:lnSpc>
                <a:spcPct val="114999"/>
              </a:lnSpc>
            </a:pPr>
            <a:endParaRPr lang="pl-PL" sz="1400">
              <a:latin typeface="Raleway"/>
            </a:endParaRPr>
          </a:p>
          <a:p>
            <a:pPr marL="285750" indent="-285750">
              <a:lnSpc>
                <a:spcPct val="114999"/>
              </a:lnSpc>
            </a:pPr>
            <a:endParaRPr lang="pl-PL" sz="1400">
              <a:latin typeface="Raleway"/>
            </a:endParaRPr>
          </a:p>
          <a:p>
            <a:pPr marL="146050" indent="0">
              <a:lnSpc>
                <a:spcPct val="114999"/>
              </a:lnSpc>
              <a:buNone/>
            </a:pPr>
            <a:endParaRPr lang="pl-PL">
              <a:latin typeface="Raleway"/>
            </a:endParaRPr>
          </a:p>
          <a:p>
            <a:pPr marL="146050" indent="0">
              <a:lnSpc>
                <a:spcPct val="114999"/>
              </a:lnSpc>
              <a:buNone/>
            </a:pPr>
            <a:endParaRPr lang="pl-PL">
              <a:latin typeface="Raleway"/>
            </a:endParaRPr>
          </a:p>
          <a:p>
            <a:pPr marL="0" indent="0">
              <a:lnSpc>
                <a:spcPct val="114999"/>
              </a:lnSpc>
              <a:buNone/>
            </a:pPr>
            <a:endParaRPr lang="pl-PL"/>
          </a:p>
          <a:p>
            <a:pPr marL="146050" indent="0">
              <a:lnSpc>
                <a:spcPct val="114999"/>
              </a:lnSpc>
              <a:buNone/>
            </a:pPr>
            <a:endParaRPr lang="pl-PL"/>
          </a:p>
        </p:txBody>
      </p:sp>
      <p:pic>
        <p:nvPicPr>
          <p:cNvPr id="9" name="Obraz 9" descr="Obraz zawierający tekst, osoba, wewnątrz, stojące&#10;&#10;Opis wygenerowany automatycznie">
            <a:extLst>
              <a:ext uri="{FF2B5EF4-FFF2-40B4-BE49-F238E27FC236}">
                <a16:creationId xmlns:a16="http://schemas.microsoft.com/office/drawing/2014/main" id="{6767D9E2-FB50-4A8E-B66D-0975C148F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139" y="732864"/>
            <a:ext cx="2474258" cy="440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4C00259-3495-4680-882E-3EA6536D8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638" y="1284413"/>
            <a:ext cx="5448445" cy="3311999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r>
              <a:rPr lang="pl-PL" sz="1600"/>
              <a:t>Udział przedstawicieli ZMP w pracach Komisji Wspólnej Rządu i Samorządu Terytorialnego i jej zespołów </a:t>
            </a:r>
            <a:r>
              <a:rPr lang="pl-PL" sz="1600" b="1"/>
              <a:t>(zmiana na stanowisku sekretarza strony samorządowej </a:t>
            </a:r>
            <a:r>
              <a:rPr lang="pl-PL" sz="1600" b="1" err="1"/>
              <a:t>KWRiST</a:t>
            </a:r>
            <a:r>
              <a:rPr lang="pl-PL" sz="1600" b="1"/>
              <a:t>)</a:t>
            </a:r>
          </a:p>
          <a:p>
            <a:pPr marL="146050" indent="0">
              <a:lnSpc>
                <a:spcPct val="114999"/>
              </a:lnSpc>
              <a:buNone/>
            </a:pPr>
            <a:endParaRPr lang="pl-PL" sz="1600" dirty="0"/>
          </a:p>
          <a:p>
            <a:pPr>
              <a:lnSpc>
                <a:spcPct val="114999"/>
              </a:lnSpc>
            </a:pPr>
            <a:r>
              <a:rPr lang="pl-PL" sz="1600" b="1"/>
              <a:t>Komisje ZMP</a:t>
            </a:r>
            <a:r>
              <a:rPr lang="pl-PL" sz="1600"/>
              <a:t> głównie online – </a:t>
            </a:r>
            <a:r>
              <a:rPr lang="pl-PL" sz="1600" b="1"/>
              <a:t>24</a:t>
            </a:r>
            <a:r>
              <a:rPr lang="pl-PL" sz="1600" dirty="0"/>
              <a:t> </a:t>
            </a:r>
            <a:r>
              <a:rPr lang="pl-PL" sz="1600" b="1"/>
              <a:t>posiedzenia </a:t>
            </a:r>
            <a:endParaRPr lang="pl-PL" sz="1600" dirty="0"/>
          </a:p>
          <a:p>
            <a:pPr marL="146050" indent="0">
              <a:lnSpc>
                <a:spcPct val="114999"/>
              </a:lnSpc>
              <a:buNone/>
            </a:pPr>
            <a:endParaRPr lang="pl-PL" sz="1600" dirty="0"/>
          </a:p>
          <a:p>
            <a:pPr marL="146050" indent="0">
              <a:lnSpc>
                <a:spcPct val="114999"/>
              </a:lnSpc>
              <a:buNone/>
            </a:pPr>
            <a:r>
              <a:rPr lang="pl-PL" sz="1600"/>
              <a:t>- najbardziej aktywne – Komisja Gospodarki Komunalnej – 8 posiedzeń oraz Komisja Praw Człowieka i Równego Traktowania – 6 posiedzeń </a:t>
            </a:r>
            <a:endParaRPr lang="pl-PL" sz="1600" dirty="0"/>
          </a:p>
          <a:p>
            <a:pPr marL="146050" indent="0">
              <a:lnSpc>
                <a:spcPct val="114999"/>
              </a:lnSpc>
              <a:buNone/>
            </a:pPr>
            <a:r>
              <a:rPr lang="pl-PL" sz="1600" b="1"/>
              <a:t>(uroczystość podpisania przez 16 miast Europejskiej Karty Równości Kobiet i Mężczyzn w Życiu Publicznym) 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C610FA8-D6C5-4A6A-958C-FC677657BF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 lang="en-GB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A753522C-9CB3-4FD1-90CA-468625FF7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84044"/>
            <a:ext cx="7688400" cy="535200"/>
          </a:xfrm>
        </p:spPr>
        <p:txBody>
          <a:bodyPr/>
          <a:lstStyle/>
          <a:p>
            <a:r>
              <a:rPr lang="pl-PL" sz="2800"/>
              <a:t> Struktury ZMP w czasie pandemii cd.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EDDECDC5-361B-47B3-B217-9A0E5FAD634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621507" y="228409"/>
            <a:ext cx="4830502" cy="3374596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</a:pPr>
            <a:endParaRPr lang="pl-PL" sz="1400">
              <a:latin typeface="Raleway"/>
            </a:endParaRPr>
          </a:p>
          <a:p>
            <a:pPr marL="285750" indent="-285750">
              <a:lnSpc>
                <a:spcPct val="114999"/>
              </a:lnSpc>
            </a:pPr>
            <a:endParaRPr lang="pl-PL" sz="1400">
              <a:latin typeface="Raleway"/>
            </a:endParaRPr>
          </a:p>
          <a:p>
            <a:pPr marL="285750" indent="-285750">
              <a:lnSpc>
                <a:spcPct val="114999"/>
              </a:lnSpc>
            </a:pPr>
            <a:endParaRPr lang="pl-PL" sz="1400">
              <a:latin typeface="Raleway"/>
            </a:endParaRPr>
          </a:p>
          <a:p>
            <a:pPr marL="146050" indent="0">
              <a:lnSpc>
                <a:spcPct val="114999"/>
              </a:lnSpc>
              <a:buNone/>
            </a:pPr>
            <a:endParaRPr lang="pl-PL">
              <a:latin typeface="Raleway"/>
            </a:endParaRPr>
          </a:p>
          <a:p>
            <a:pPr marL="146050" indent="0">
              <a:lnSpc>
                <a:spcPct val="114999"/>
              </a:lnSpc>
              <a:buNone/>
            </a:pPr>
            <a:endParaRPr lang="pl-PL">
              <a:latin typeface="Raleway"/>
            </a:endParaRPr>
          </a:p>
          <a:p>
            <a:pPr marL="0" indent="0">
              <a:lnSpc>
                <a:spcPct val="114999"/>
              </a:lnSpc>
              <a:buNone/>
            </a:pPr>
            <a:endParaRPr lang="pl-PL"/>
          </a:p>
          <a:p>
            <a:pPr marL="146050" indent="0">
              <a:lnSpc>
                <a:spcPct val="114999"/>
              </a:lnSpc>
              <a:buNone/>
            </a:pPr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1A4E736-28AF-4037-A8DA-65AF9B0AEED2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pic>
        <p:nvPicPr>
          <p:cNvPr id="13" name="Obraz 13" descr="Obraz zawierający tekst, wewnątrz, stół, zrzut ekranu&#10;&#10;Opis wygenerowany automatycznie">
            <a:extLst>
              <a:ext uri="{FF2B5EF4-FFF2-40B4-BE49-F238E27FC236}">
                <a16:creationId xmlns:a16="http://schemas.microsoft.com/office/drawing/2014/main" id="{AC415D4B-9B4E-43D0-BA7D-C5CD404ED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823" y="741271"/>
            <a:ext cx="2474258" cy="44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54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E3C928-6431-4C77-B402-2D43EF0AC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0"/>
            <a:ext cx="8058194" cy="535200"/>
          </a:xfrm>
        </p:spPr>
        <p:txBody>
          <a:bodyPr/>
          <a:lstStyle/>
          <a:p>
            <a:r>
              <a:rPr lang="pl-PL" sz="2800"/>
              <a:t>Działalność legislacyjna w 2021 roku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AEE14DB-0D7E-4BE5-8CB3-1DD69AA8D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877" y="1286633"/>
            <a:ext cx="8447150" cy="3618557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pl-PL" sz="1800" dirty="0"/>
              <a:t>Głównym tematem działalności legislacyjnej w roku 2021 były </a:t>
            </a:r>
            <a:r>
              <a:rPr lang="pl-PL" sz="1800" b="1" dirty="0"/>
              <a:t>finanse miast: </a:t>
            </a:r>
          </a:p>
          <a:p>
            <a:pPr marL="146050" indent="0">
              <a:lnSpc>
                <a:spcPct val="114999"/>
              </a:lnSpc>
              <a:buNone/>
            </a:pPr>
            <a:endParaRPr lang="pl-PL" sz="800" dirty="0"/>
          </a:p>
          <a:p>
            <a:pPr marL="146050" indent="0">
              <a:lnSpc>
                <a:spcPct val="114999"/>
              </a:lnSpc>
              <a:buNone/>
            </a:pPr>
            <a:r>
              <a:rPr lang="pl-PL" sz="1400" b="1" dirty="0"/>
              <a:t>senacki projekt zmiany ustawy o dochodach JST, oprac. przez ZMP </a:t>
            </a:r>
            <a:r>
              <a:rPr lang="pl-PL" sz="1400" dirty="0"/>
              <a:t>(ubytki w PIT 2019 i 2020)</a:t>
            </a:r>
            <a:endParaRPr lang="pl-PL" dirty="0"/>
          </a:p>
          <a:p>
            <a:pPr marL="146050" indent="0">
              <a:lnSpc>
                <a:spcPct val="114999"/>
              </a:lnSpc>
              <a:buNone/>
            </a:pPr>
            <a:endParaRPr lang="pl-PL" sz="800" dirty="0"/>
          </a:p>
          <a:p>
            <a:pPr marL="146050" indent="0">
              <a:lnSpc>
                <a:spcPct val="114999"/>
              </a:lnSpc>
              <a:buNone/>
            </a:pPr>
            <a:r>
              <a:rPr lang="pl-PL" sz="1400" b="1" dirty="0"/>
              <a:t>reakcje ZMP na program „Polski Ład”</a:t>
            </a:r>
          </a:p>
          <a:p>
            <a:pPr marL="146050" indent="0" algn="just">
              <a:lnSpc>
                <a:spcPct val="114999"/>
              </a:lnSpc>
              <a:buNone/>
            </a:pPr>
            <a:r>
              <a:rPr lang="pl-PL" sz="1400" dirty="0"/>
              <a:t>- pierwsza zapowiedź rządu: „nie będzie żadnych rekompensat dla JST”</a:t>
            </a:r>
          </a:p>
          <a:p>
            <a:pPr marL="146050" indent="0" algn="just">
              <a:lnSpc>
                <a:spcPct val="114999"/>
              </a:lnSpc>
              <a:buNone/>
            </a:pPr>
            <a:r>
              <a:rPr lang="pl-PL" sz="1400" dirty="0"/>
              <a:t>- lobbing legislacyjny i stanowiska Związku </a:t>
            </a:r>
          </a:p>
          <a:p>
            <a:pPr marL="146050" indent="0" algn="just">
              <a:lnSpc>
                <a:spcPct val="114999"/>
              </a:lnSpc>
              <a:buNone/>
            </a:pPr>
            <a:r>
              <a:rPr lang="pl-PL" sz="1400" dirty="0"/>
              <a:t>- kalkulator</a:t>
            </a:r>
            <a:r>
              <a:rPr lang="pl-PL" sz="1400" b="1" dirty="0"/>
              <a:t> „Na Twój koszt”,</a:t>
            </a:r>
            <a:r>
              <a:rPr lang="pl-PL" sz="1400" dirty="0"/>
              <a:t> konferencje prasowe, briefingi, publikacje medialne </a:t>
            </a:r>
          </a:p>
          <a:p>
            <a:pPr marL="146050" indent="0">
              <a:lnSpc>
                <a:spcPct val="114999"/>
              </a:lnSpc>
              <a:buNone/>
            </a:pPr>
            <a:r>
              <a:rPr lang="pl-PL" sz="1400" dirty="0"/>
              <a:t>- ostatecznie uzyskaliśmy „wsparcie dla JST” – rekompensaty niewystarczające, ale są </a:t>
            </a:r>
          </a:p>
          <a:p>
            <a:pPr marL="146050" indent="0">
              <a:lnSpc>
                <a:spcPct val="114999"/>
              </a:lnSpc>
              <a:buNone/>
            </a:pPr>
            <a:r>
              <a:rPr lang="pl-PL" sz="1400" dirty="0"/>
              <a:t>- dodatkowo program inwestycji strategicznych – dyskryminacja miast </a:t>
            </a:r>
          </a:p>
          <a:p>
            <a:pPr marL="146050" indent="0">
              <a:lnSpc>
                <a:spcPct val="114999"/>
              </a:lnSpc>
              <a:buNone/>
            </a:pPr>
            <a:r>
              <a:rPr lang="pl-PL" sz="1400" dirty="0"/>
              <a:t>- akcja </a:t>
            </a:r>
            <a:r>
              <a:rPr lang="pl-PL" sz="1400" b="1" dirty="0"/>
              <a:t>#</a:t>
            </a:r>
            <a:r>
              <a:rPr lang="pl-PL" sz="1400" b="1" dirty="0" err="1"/>
              <a:t>wObronieMieszkańców</a:t>
            </a:r>
            <a:r>
              <a:rPr lang="pl-PL" sz="1400" dirty="0"/>
              <a:t> przyjęcie apelu </a:t>
            </a:r>
            <a:r>
              <a:rPr lang="pl-PL" sz="1400" b="1" i="1" dirty="0"/>
              <a:t>W obronie społeczności lokalnych i regionalnych </a:t>
            </a:r>
          </a:p>
          <a:p>
            <a:pPr marL="146050" indent="0">
              <a:lnSpc>
                <a:spcPct val="114999"/>
              </a:lnSpc>
              <a:buNone/>
            </a:pPr>
            <a:r>
              <a:rPr lang="pl-PL" sz="1400" dirty="0"/>
              <a:t>  13 października w Warszawie (z udziałem blisko 1000 samorządowców) </a:t>
            </a:r>
          </a:p>
          <a:p>
            <a:pPr marL="146050" indent="0">
              <a:lnSpc>
                <a:spcPct val="114999"/>
              </a:lnSpc>
              <a:buNone/>
            </a:pPr>
            <a:endParaRPr lang="pl-PL" sz="800" dirty="0"/>
          </a:p>
          <a:p>
            <a:pPr marL="146050" indent="0">
              <a:lnSpc>
                <a:spcPct val="114999"/>
              </a:lnSpc>
              <a:buNone/>
            </a:pPr>
            <a:r>
              <a:rPr lang="pl-PL" sz="1400" b="1" dirty="0"/>
              <a:t>I konferencja strategiczna Finanse JST</a:t>
            </a:r>
            <a:r>
              <a:rPr lang="pl-PL" sz="1400" dirty="0"/>
              <a:t> </a:t>
            </a:r>
            <a:r>
              <a:rPr lang="pl-PL" sz="1400" b="1" dirty="0"/>
              <a:t>– wyzwania na trudne czasy,</a:t>
            </a:r>
            <a:r>
              <a:rPr lang="pl-PL" sz="1400" dirty="0"/>
              <a:t> 19 października w Grudziądzu</a:t>
            </a:r>
            <a:endParaRPr lang="en-US" sz="1400" dirty="0"/>
          </a:p>
          <a:p>
            <a:pPr marL="285750" indent="-285750">
              <a:lnSpc>
                <a:spcPct val="114999"/>
              </a:lnSpc>
            </a:pPr>
            <a:endParaRPr lang="pl-PL" sz="1400" dirty="0"/>
          </a:p>
          <a:p>
            <a:pPr marL="146050" indent="0">
              <a:lnSpc>
                <a:spcPct val="114999"/>
              </a:lnSpc>
              <a:buNone/>
            </a:pPr>
            <a:endParaRPr lang="pl-PL" sz="14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3FC40B-54C4-4770-B309-8EE10B710D2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49700" y="238309"/>
            <a:ext cx="3774300" cy="2261100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algn="just"/>
            <a:endParaRPr lang="pl-PL" sz="1400" dirty="0">
              <a:latin typeface="Raleway"/>
            </a:endParaRPr>
          </a:p>
          <a:p>
            <a:pPr marL="146050" indent="0" algn="just">
              <a:lnSpc>
                <a:spcPct val="114999"/>
              </a:lnSpc>
              <a:buNone/>
            </a:pPr>
            <a:endParaRPr lang="pl-PL" sz="1400" dirty="0">
              <a:latin typeface="Raleway"/>
            </a:endParaRPr>
          </a:p>
          <a:p>
            <a:pPr algn="just">
              <a:lnSpc>
                <a:spcPct val="114999"/>
              </a:lnSpc>
            </a:pPr>
            <a:endParaRPr lang="pl-PL" sz="1400" dirty="0">
              <a:latin typeface="Raleway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F14368-D60E-4036-9767-58A7BC361A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 lang="en-GB"/>
          </a:p>
        </p:txBody>
      </p:sp>
      <p:pic>
        <p:nvPicPr>
          <p:cNvPr id="7" name="Grafika 7" descr="Miasto kontur">
            <a:extLst>
              <a:ext uri="{FF2B5EF4-FFF2-40B4-BE49-F238E27FC236}">
                <a16:creationId xmlns:a16="http://schemas.microsoft.com/office/drawing/2014/main" id="{D38328B6-3BD6-449C-903A-F9F3EA77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96" y="1218600"/>
            <a:ext cx="544606" cy="536202"/>
          </a:xfrm>
          <a:prstGeom prst="rect">
            <a:avLst/>
          </a:prstGeom>
        </p:spPr>
      </p:pic>
      <p:pic>
        <p:nvPicPr>
          <p:cNvPr id="10" name="Grafika 10" descr="Komentarz (ważny) kontur">
            <a:extLst>
              <a:ext uri="{FF2B5EF4-FFF2-40B4-BE49-F238E27FC236}">
                <a16:creationId xmlns:a16="http://schemas.microsoft.com/office/drawing/2014/main" id="{B9674AC6-0583-4AB5-9175-F3421E6B1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578" y="1778894"/>
            <a:ext cx="536202" cy="527798"/>
          </a:xfrm>
          <a:prstGeom prst="rect">
            <a:avLst/>
          </a:prstGeom>
        </p:spPr>
      </p:pic>
      <p:pic>
        <p:nvPicPr>
          <p:cNvPr id="11" name="Grafika 10" descr="Komentarz (ważny) kontur">
            <a:extLst>
              <a:ext uri="{FF2B5EF4-FFF2-40B4-BE49-F238E27FC236}">
                <a16:creationId xmlns:a16="http://schemas.microsoft.com/office/drawing/2014/main" id="{8720DA7E-C08C-402F-82EF-CBA5DB2B9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699" y="2198132"/>
            <a:ext cx="536202" cy="527798"/>
          </a:xfrm>
          <a:prstGeom prst="rect">
            <a:avLst/>
          </a:prstGeom>
        </p:spPr>
      </p:pic>
      <p:pic>
        <p:nvPicPr>
          <p:cNvPr id="12" name="Grafika 10" descr="Komentarz (ważny) kontur">
            <a:extLst>
              <a:ext uri="{FF2B5EF4-FFF2-40B4-BE49-F238E27FC236}">
                <a16:creationId xmlns:a16="http://schemas.microsoft.com/office/drawing/2014/main" id="{266E366D-1E59-4228-9151-E748E9A11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09" y="4213649"/>
            <a:ext cx="536202" cy="5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2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0DBC6E8-73C8-4D4A-B7AA-74C60CE6B5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 lang="en-GB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66A95E92-1740-4157-A8D9-6C016404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84044"/>
            <a:ext cx="7688400" cy="535200"/>
          </a:xfrm>
        </p:spPr>
        <p:txBody>
          <a:bodyPr/>
          <a:lstStyle/>
          <a:p>
            <a:r>
              <a:rPr lang="pl-PL" sz="2800"/>
              <a:t>Działalność legislacyjna w 2021 roku cd.</a:t>
            </a:r>
            <a:endParaRPr lang="pl-PL" sz="2800" b="0"/>
          </a:p>
          <a:p>
            <a:endParaRPr lang="pl-PL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40F69751-2EA9-4665-BA8E-54ED7B080D4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84196" y="2201676"/>
            <a:ext cx="2872275" cy="1307112"/>
          </a:xfrm>
        </p:spPr>
        <p:txBody>
          <a:bodyPr>
            <a:normAutofit/>
          </a:bodyPr>
          <a:lstStyle/>
          <a:p>
            <a:pPr>
              <a:lnSpc>
                <a:spcPct val="114999"/>
              </a:lnSpc>
              <a:buNone/>
            </a:pPr>
            <a:endParaRPr lang="pl-PL" b="1"/>
          </a:p>
          <a:p>
            <a:pPr marL="146050" indent="0">
              <a:lnSpc>
                <a:spcPct val="114999"/>
              </a:lnSpc>
              <a:buNone/>
            </a:pPr>
            <a:r>
              <a:rPr lang="pl-PL" sz="2000" b="1">
                <a:latin typeface="Raleway"/>
              </a:rPr>
              <a:t>www.naTwójKoszt.pl</a:t>
            </a:r>
          </a:p>
        </p:txBody>
      </p:sp>
      <p:pic>
        <p:nvPicPr>
          <p:cNvPr id="13" name="Obraz 13" descr="Obraz zawierający tekst, osoba, zewnętrzne, osoby&#10;&#10;Opis wygenerowany automatycznie">
            <a:extLst>
              <a:ext uri="{FF2B5EF4-FFF2-40B4-BE49-F238E27FC236}">
                <a16:creationId xmlns:a16="http://schemas.microsoft.com/office/drawing/2014/main" id="{B8A782B6-088E-4FEF-BAE4-DBC9107D7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379" y="809252"/>
            <a:ext cx="5651125" cy="417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4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9B578F-4C8E-4989-8562-8AE281FC8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9" y="114300"/>
            <a:ext cx="7688400" cy="535200"/>
          </a:xfrm>
        </p:spPr>
        <p:txBody>
          <a:bodyPr/>
          <a:lstStyle/>
          <a:p>
            <a:r>
              <a:rPr lang="pl-PL" sz="2800"/>
              <a:t>Inne działania ZMP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B9C09AF-2735-44B0-A0D8-5FB5ED26D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235" y="1205082"/>
            <a:ext cx="4838067" cy="3639423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146050" indent="0" algn="just">
              <a:buNone/>
            </a:pPr>
            <a:r>
              <a:rPr lang="pl-PL" sz="1600" dirty="0"/>
              <a:t>W 2021 roku Związek podjął też sprawy: </a:t>
            </a:r>
          </a:p>
          <a:p>
            <a:pPr marL="146050" indent="0" algn="just">
              <a:lnSpc>
                <a:spcPct val="114999"/>
              </a:lnSpc>
              <a:buNone/>
            </a:pPr>
            <a:r>
              <a:rPr lang="pl-PL" sz="1600" spc="-50" dirty="0"/>
              <a:t>podatku od nieruchomości od </a:t>
            </a:r>
            <a:r>
              <a:rPr lang="pl-PL" sz="1600" b="1" spc="-50" dirty="0"/>
              <a:t>infrastruktury kolejowej </a:t>
            </a:r>
            <a:r>
              <a:rPr lang="pl-PL" sz="1600" dirty="0"/>
              <a:t>(skutecznie - dziś w Senacie)</a:t>
            </a:r>
          </a:p>
          <a:p>
            <a:pPr marL="146050" indent="0" algn="just">
              <a:lnSpc>
                <a:spcPct val="114999"/>
              </a:lnSpc>
              <a:buNone/>
            </a:pPr>
            <a:r>
              <a:rPr lang="pl-PL" sz="1600" dirty="0"/>
              <a:t>niedofinansowania </a:t>
            </a:r>
            <a:r>
              <a:rPr lang="pl-PL" sz="1600" b="1" dirty="0"/>
              <a:t>oświaty </a:t>
            </a:r>
            <a:r>
              <a:rPr lang="pl-PL" sz="1600" dirty="0"/>
              <a:t>(niewielki efekt)</a:t>
            </a:r>
            <a:endParaRPr lang="pl-PL" sz="1600" b="1" dirty="0"/>
          </a:p>
          <a:p>
            <a:pPr marL="146050" indent="0" algn="just">
              <a:lnSpc>
                <a:spcPct val="114999"/>
              </a:lnSpc>
              <a:buNone/>
            </a:pPr>
            <a:r>
              <a:rPr lang="pl-PL" sz="1600" dirty="0"/>
              <a:t>projektu zmian w </a:t>
            </a:r>
            <a:r>
              <a:rPr lang="pl-PL" sz="1600" b="1" dirty="0"/>
              <a:t>Prawie oświatowym</a:t>
            </a:r>
            <a:r>
              <a:rPr lang="pl-PL" sz="1600" dirty="0"/>
              <a:t> (trwa)</a:t>
            </a:r>
            <a:endParaRPr lang="pl-PL" sz="1600" b="1" dirty="0"/>
          </a:p>
          <a:p>
            <a:pPr marL="146050" indent="0" algn="just">
              <a:lnSpc>
                <a:spcPct val="114999"/>
              </a:lnSpc>
              <a:buNone/>
            </a:pPr>
            <a:r>
              <a:rPr lang="pl-PL" sz="1600" dirty="0"/>
              <a:t>wynagrodzenia </a:t>
            </a:r>
            <a:r>
              <a:rPr lang="pl-PL" sz="1600" b="1" dirty="0"/>
              <a:t>pracowników samorządowych</a:t>
            </a:r>
            <a:r>
              <a:rPr lang="pl-PL" sz="1600" dirty="0"/>
              <a:t> (skutecznie, choć inaczej niż w naszym projekcie)</a:t>
            </a:r>
            <a:endParaRPr lang="pl-PL" sz="1600" b="1" dirty="0"/>
          </a:p>
          <a:p>
            <a:pPr marL="146050" indent="0" algn="just">
              <a:lnSpc>
                <a:spcPct val="114999"/>
              </a:lnSpc>
              <a:buNone/>
            </a:pPr>
            <a:r>
              <a:rPr lang="pl-PL" sz="1600" dirty="0"/>
              <a:t>gmin turystycznych i uzdrowiskowych (Senat)</a:t>
            </a:r>
          </a:p>
          <a:p>
            <a:pPr marL="146050" indent="0" algn="just">
              <a:lnSpc>
                <a:spcPct val="114999"/>
              </a:lnSpc>
              <a:buNone/>
            </a:pPr>
            <a:r>
              <a:rPr lang="pl-PL" sz="1600" b="1" dirty="0"/>
              <a:t>Krajowego Planu Odbudowy</a:t>
            </a:r>
            <a:r>
              <a:rPr lang="pl-PL" sz="1600" dirty="0"/>
              <a:t> (Bruksela…)</a:t>
            </a:r>
            <a:endParaRPr lang="pl-PL" sz="1600" b="1" dirty="0"/>
          </a:p>
          <a:p>
            <a:pPr marL="146050" indent="0" algn="just">
              <a:lnSpc>
                <a:spcPct val="114999"/>
              </a:lnSpc>
              <a:buNone/>
            </a:pPr>
            <a:r>
              <a:rPr lang="pl-PL" sz="1600" dirty="0"/>
              <a:t>ochrony zdrowia (powstrzymana centralizacja)</a:t>
            </a:r>
          </a:p>
          <a:p>
            <a:pPr marL="146050" indent="0" algn="just">
              <a:lnSpc>
                <a:spcPct val="114999"/>
              </a:lnSpc>
              <a:buNone/>
            </a:pPr>
            <a:r>
              <a:rPr lang="pl-PL" sz="1600" spc="-50" dirty="0"/>
              <a:t>nowelizacji </a:t>
            </a:r>
            <a:r>
              <a:rPr lang="pl-PL" sz="1600" b="1" spc="-50" dirty="0"/>
              <a:t>ustawy o utrzymaniu czystości i porządku w gminach</a:t>
            </a:r>
            <a:r>
              <a:rPr lang="pl-PL" sz="1600" spc="-50" dirty="0"/>
              <a:t> (częściowo skutecznie)</a:t>
            </a:r>
            <a:endParaRPr lang="pl-PL" sz="1600" b="1" spc="-50" dirty="0"/>
          </a:p>
          <a:p>
            <a:pPr>
              <a:lnSpc>
                <a:spcPct val="114999"/>
              </a:lnSpc>
            </a:pP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E7A1A55-3202-49B2-AF24-805F9F706F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 lang="en-GB"/>
          </a:p>
        </p:txBody>
      </p:sp>
      <p:pic>
        <p:nvPicPr>
          <p:cNvPr id="7" name="Grafika 6" descr="Miasto kontur">
            <a:extLst>
              <a:ext uri="{FF2B5EF4-FFF2-40B4-BE49-F238E27FC236}">
                <a16:creationId xmlns:a16="http://schemas.microsoft.com/office/drawing/2014/main" id="{6B21D259-B12F-4569-90CE-F7518F62E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513" y="1580917"/>
            <a:ext cx="258858" cy="267262"/>
          </a:xfrm>
          <a:prstGeom prst="rect">
            <a:avLst/>
          </a:prstGeom>
        </p:spPr>
      </p:pic>
      <p:pic>
        <p:nvPicPr>
          <p:cNvPr id="8" name="Grafika 7" descr="Miasto kontur">
            <a:extLst>
              <a:ext uri="{FF2B5EF4-FFF2-40B4-BE49-F238E27FC236}">
                <a16:creationId xmlns:a16="http://schemas.microsoft.com/office/drawing/2014/main" id="{D07E20F7-A385-4D5F-92BC-588504F38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513" y="2136444"/>
            <a:ext cx="258858" cy="267262"/>
          </a:xfrm>
          <a:prstGeom prst="rect">
            <a:avLst/>
          </a:prstGeom>
        </p:spPr>
      </p:pic>
      <p:pic>
        <p:nvPicPr>
          <p:cNvPr id="9" name="Grafika 8" descr="Miasto kontur">
            <a:extLst>
              <a:ext uri="{FF2B5EF4-FFF2-40B4-BE49-F238E27FC236}">
                <a16:creationId xmlns:a16="http://schemas.microsoft.com/office/drawing/2014/main" id="{0EE1A5E0-C67F-48A7-83A9-207886896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513" y="2434938"/>
            <a:ext cx="258858" cy="267262"/>
          </a:xfrm>
          <a:prstGeom prst="rect">
            <a:avLst/>
          </a:prstGeom>
        </p:spPr>
      </p:pic>
      <p:pic>
        <p:nvPicPr>
          <p:cNvPr id="10" name="Grafika 9" descr="Miasto kontur">
            <a:extLst>
              <a:ext uri="{FF2B5EF4-FFF2-40B4-BE49-F238E27FC236}">
                <a16:creationId xmlns:a16="http://schemas.microsoft.com/office/drawing/2014/main" id="{389CAC72-8E0D-4BBA-AC20-21C28B081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553" y="2725240"/>
            <a:ext cx="258858" cy="267262"/>
          </a:xfrm>
          <a:prstGeom prst="rect">
            <a:avLst/>
          </a:prstGeom>
        </p:spPr>
      </p:pic>
      <p:pic>
        <p:nvPicPr>
          <p:cNvPr id="11" name="Grafika 10" descr="Miasto kontur">
            <a:extLst>
              <a:ext uri="{FF2B5EF4-FFF2-40B4-BE49-F238E27FC236}">
                <a16:creationId xmlns:a16="http://schemas.microsoft.com/office/drawing/2014/main" id="{2429A780-6426-40D2-B2C6-FDE4C4AFA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513" y="3280767"/>
            <a:ext cx="258858" cy="267262"/>
          </a:xfrm>
          <a:prstGeom prst="rect">
            <a:avLst/>
          </a:prstGeom>
        </p:spPr>
      </p:pic>
      <p:pic>
        <p:nvPicPr>
          <p:cNvPr id="12" name="Grafika 11" descr="Miasto kontur">
            <a:extLst>
              <a:ext uri="{FF2B5EF4-FFF2-40B4-BE49-F238E27FC236}">
                <a16:creationId xmlns:a16="http://schemas.microsoft.com/office/drawing/2014/main" id="{4ED74380-2AA3-4109-BB78-F6A2809C3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968" y="3555692"/>
            <a:ext cx="258858" cy="267262"/>
          </a:xfrm>
          <a:prstGeom prst="rect">
            <a:avLst/>
          </a:prstGeom>
        </p:spPr>
      </p:pic>
      <p:pic>
        <p:nvPicPr>
          <p:cNvPr id="13" name="Grafika 12" descr="Miasto kontur">
            <a:extLst>
              <a:ext uri="{FF2B5EF4-FFF2-40B4-BE49-F238E27FC236}">
                <a16:creationId xmlns:a16="http://schemas.microsoft.com/office/drawing/2014/main" id="{2ECF8193-CC8B-4C78-BAE4-AC221DA7A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513" y="3838049"/>
            <a:ext cx="258858" cy="267262"/>
          </a:xfrm>
          <a:prstGeom prst="rect">
            <a:avLst/>
          </a:prstGeom>
        </p:spPr>
      </p:pic>
      <p:pic>
        <p:nvPicPr>
          <p:cNvPr id="14" name="Grafika 13" descr="Miasto kontur">
            <a:extLst>
              <a:ext uri="{FF2B5EF4-FFF2-40B4-BE49-F238E27FC236}">
                <a16:creationId xmlns:a16="http://schemas.microsoft.com/office/drawing/2014/main" id="{D1E8EBA7-3755-4EDA-AE25-C75C8388C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513" y="4128069"/>
            <a:ext cx="258858" cy="267262"/>
          </a:xfrm>
          <a:prstGeom prst="rect">
            <a:avLst/>
          </a:prstGeom>
        </p:spPr>
      </p:pic>
      <p:pic>
        <p:nvPicPr>
          <p:cNvPr id="6" name="Obraz 14" descr="Obraz zawierający noc&#10;&#10;Opis wygenerowany automatycznie">
            <a:extLst>
              <a:ext uri="{FF2B5EF4-FFF2-40B4-BE49-F238E27FC236}">
                <a16:creationId xmlns:a16="http://schemas.microsoft.com/office/drawing/2014/main" id="{578FCE44-5C17-4A7A-8426-E9C049FAC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320" y="1057276"/>
            <a:ext cx="3432361" cy="37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21741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c997b22-62e7-4e85-b667-7910268e7306">
      <UserInfo>
        <DisplayName>Hanna Czernik</DisplayName>
        <AccountId>59</AccountId>
        <AccountType/>
      </UserInfo>
      <UserInfo>
        <DisplayName>Krzysztof Paczyński</DisplayName>
        <AccountId>22</AccountId>
        <AccountType/>
      </UserInfo>
      <UserInfo>
        <DisplayName>Joanna Proniewicz</DisplayName>
        <AccountId>36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FB068D995721E4693149ED9F6D1973F" ma:contentTypeVersion="12" ma:contentTypeDescription="Utwórz nowy dokument." ma:contentTypeScope="" ma:versionID="d219eef294af8290b46fc5ace6b80ab0">
  <xsd:schema xmlns:xsd="http://www.w3.org/2001/XMLSchema" xmlns:xs="http://www.w3.org/2001/XMLSchema" xmlns:p="http://schemas.microsoft.com/office/2006/metadata/properties" xmlns:ns2="4aa77054-89ce-4e85-94f2-3c0ac74d023d" xmlns:ns3="fc997b22-62e7-4e85-b667-7910268e7306" targetNamespace="http://schemas.microsoft.com/office/2006/metadata/properties" ma:root="true" ma:fieldsID="852e1d5fe4394d02390ed6400ce27151" ns2:_="" ns3:_="">
    <xsd:import namespace="4aa77054-89ce-4e85-94f2-3c0ac74d023d"/>
    <xsd:import namespace="fc997b22-62e7-4e85-b667-7910268e73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77054-89ce-4e85-94f2-3c0ac74d02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97b22-62e7-4e85-b667-7910268e730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139B72-0C2C-4243-90A7-B20D196ABA90}">
  <ds:schemaRefs>
    <ds:schemaRef ds:uri="http://schemas.openxmlformats.org/package/2006/metadata/core-properties"/>
    <ds:schemaRef ds:uri="4aa77054-89ce-4e85-94f2-3c0ac74d023d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fc997b22-62e7-4e85-b667-7910268e7306"/>
  </ds:schemaRefs>
</ds:datastoreItem>
</file>

<file path=customXml/itemProps2.xml><?xml version="1.0" encoding="utf-8"?>
<ds:datastoreItem xmlns:ds="http://schemas.openxmlformats.org/officeDocument/2006/customXml" ds:itemID="{4A1B10A8-2A3E-4E65-824E-F6D66CD1BFE4}">
  <ds:schemaRefs>
    <ds:schemaRef ds:uri="4aa77054-89ce-4e85-94f2-3c0ac74d023d"/>
    <ds:schemaRef ds:uri="fc997b22-62e7-4e85-b667-7910268e73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49B5227-CA3D-401C-9792-B282542534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1145</Words>
  <Application>Microsoft Office PowerPoint</Application>
  <PresentationFormat>Pokaz na ekranie (16:9)</PresentationFormat>
  <Paragraphs>218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9" baseType="lpstr">
      <vt:lpstr>Arial</vt:lpstr>
      <vt:lpstr>Releway</vt:lpstr>
      <vt:lpstr>Raleway</vt:lpstr>
      <vt:lpstr>Lato</vt:lpstr>
      <vt:lpstr>Wingdings,Sans-Serif</vt:lpstr>
      <vt:lpstr>Segoe UI</vt:lpstr>
      <vt:lpstr>Streamline</vt:lpstr>
      <vt:lpstr>Prezentacja programu PowerPoint</vt:lpstr>
      <vt:lpstr>Przesłanie Zgromadzenia Ogólnego ZMP z 25 lutego br. online:    Jesteśmy silni i skuteczni, gdy jesteśmy razem</vt:lpstr>
      <vt:lpstr>Nowe miasta w Związku Miast Polskich</vt:lpstr>
      <vt:lpstr>Wyzwania ZMP w 2021 roku</vt:lpstr>
      <vt:lpstr> Struktury ZMP w czasie pandemii </vt:lpstr>
      <vt:lpstr> Struktury ZMP w czasie pandemii cd.</vt:lpstr>
      <vt:lpstr>Działalność legislacyjna w 2021 roku</vt:lpstr>
      <vt:lpstr>Działalność legislacyjna w 2021 roku cd. </vt:lpstr>
      <vt:lpstr>Inne działania ZMP</vt:lpstr>
      <vt:lpstr>Inne inicjatywy legislacyjne i medialne ZMP</vt:lpstr>
      <vt:lpstr>Wielka Lekcja Obywatelska</vt:lpstr>
      <vt:lpstr>Wielka Lekcja Obywatelska</vt:lpstr>
      <vt:lpstr>Projekty z miastami i dla miast</vt:lpstr>
      <vt:lpstr>Forum Rozwoju Lokalnego</vt:lpstr>
      <vt:lpstr>Przedsięwzięcia partnerskie </vt:lpstr>
      <vt:lpstr>Wydarzenia międzynarodowe</vt:lpstr>
      <vt:lpstr>ZMP w mediach</vt:lpstr>
      <vt:lpstr>ZMP w mediach</vt:lpstr>
      <vt:lpstr>ZMP w mediach</vt:lpstr>
      <vt:lpstr>ZMP w mediach</vt:lpstr>
      <vt:lpstr>ZMP w mediach</vt:lpstr>
      <vt:lpstr>Dziękujemy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ZMP</dc:title>
  <dc:creator>Krzysztof Paczyński</dc:creator>
  <cp:lastModifiedBy>Andrzej Porawski</cp:lastModifiedBy>
  <cp:revision>484</cp:revision>
  <dcterms:modified xsi:type="dcterms:W3CDTF">2021-11-23T23:08:15Z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0x0101009FB068D995721E4693149ED9F6D1973F</vt:lpwstr>
  </property>
</Properties>
</file>