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74" r:id="rId3"/>
    <p:sldId id="260" r:id="rId4"/>
    <p:sldId id="277" r:id="rId5"/>
    <p:sldId id="262" r:id="rId6"/>
    <p:sldId id="263" r:id="rId7"/>
    <p:sldId id="287" r:id="rId8"/>
    <p:sldId id="297" r:id="rId9"/>
    <p:sldId id="265" r:id="rId10"/>
    <p:sldId id="289" r:id="rId11"/>
    <p:sldId id="299" r:id="rId12"/>
    <p:sldId id="281" r:id="rId13"/>
    <p:sldId id="291" r:id="rId14"/>
    <p:sldId id="290" r:id="rId15"/>
    <p:sldId id="270" r:id="rId16"/>
    <p:sldId id="296" r:id="rId17"/>
    <p:sldId id="273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6433" autoAdjust="0"/>
  </p:normalViewPr>
  <p:slideViewPr>
    <p:cSldViewPr snapToGrid="0">
      <p:cViewPr varScale="1">
        <p:scale>
          <a:sx n="64" d="100"/>
          <a:sy n="64" d="100"/>
        </p:scale>
        <p:origin x="1056" y="3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523194432156655E-2"/>
          <c:y val="1.882037217257955E-2"/>
          <c:w val="0.95599241106097688"/>
          <c:h val="0.79427143236308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Arkusz3!$M$19</c:f>
              <c:strCache>
                <c:ptCount val="1"/>
                <c:pt idx="0">
                  <c:v>obecnie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Arkusz3!$L$20:$L$31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 </c:v>
                </c:pt>
                <c:pt idx="6">
                  <c:v>lipiec</c:v>
                </c:pt>
                <c:pt idx="7">
                  <c:v>sierpień</c:v>
                </c:pt>
                <c:pt idx="8">
                  <c:v>wrzesien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Arkusz3!$M$20:$M$31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10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10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C4-47F1-8738-C52CE9E146F4}"/>
            </c:ext>
          </c:extLst>
        </c:ser>
        <c:ser>
          <c:idx val="1"/>
          <c:order val="1"/>
          <c:tx>
            <c:strRef>
              <c:f>Arkusz3!$N$19</c:f>
              <c:strCache>
                <c:ptCount val="1"/>
                <c:pt idx="0">
                  <c:v>propozycja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Arkusz3!$L$20:$L$31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 </c:v>
                </c:pt>
                <c:pt idx="6">
                  <c:v>lipiec</c:v>
                </c:pt>
                <c:pt idx="7">
                  <c:v>sierpień</c:v>
                </c:pt>
                <c:pt idx="8">
                  <c:v>wrzesien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Arkusz3!$N$20:$N$31</c:f>
              <c:numCache>
                <c:formatCode>General</c:formatCode>
                <c:ptCount val="12"/>
                <c:pt idx="0">
                  <c:v>8.33</c:v>
                </c:pt>
                <c:pt idx="1">
                  <c:v>8.33</c:v>
                </c:pt>
                <c:pt idx="2">
                  <c:v>8.33</c:v>
                </c:pt>
                <c:pt idx="3">
                  <c:v>8.33</c:v>
                </c:pt>
                <c:pt idx="4">
                  <c:v>8.33</c:v>
                </c:pt>
                <c:pt idx="5">
                  <c:v>8.33</c:v>
                </c:pt>
                <c:pt idx="6">
                  <c:v>8.33</c:v>
                </c:pt>
                <c:pt idx="7">
                  <c:v>8.33</c:v>
                </c:pt>
                <c:pt idx="8">
                  <c:v>8.33</c:v>
                </c:pt>
                <c:pt idx="9">
                  <c:v>8.33</c:v>
                </c:pt>
                <c:pt idx="10">
                  <c:v>8.33</c:v>
                </c:pt>
                <c:pt idx="11">
                  <c:v>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C4-47F1-8738-C52CE9E14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820192"/>
        <c:axId val="413826072"/>
      </c:barChart>
      <c:catAx>
        <c:axId val="41382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3826072"/>
        <c:crosses val="autoZero"/>
        <c:auto val="1"/>
        <c:lblAlgn val="ctr"/>
        <c:lblOffset val="100"/>
        <c:noMultiLvlLbl val="0"/>
      </c:catAx>
      <c:valAx>
        <c:axId val="41382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382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18684321763148"/>
          <c:y val="0.86858399055334246"/>
          <c:w val="0.42791835009387874"/>
          <c:h val="0.11268961836245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6AA83-6650-4E60-A694-5898A8CAED2C}" type="doc">
      <dgm:prSet loTypeId="urn:microsoft.com/office/officeart/2005/8/layout/vList2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0EBA055C-455D-4C95-AD95-75F58723B7D5}">
      <dgm:prSet custT="1"/>
      <dgm:spPr/>
      <dgm:t>
        <a:bodyPr/>
        <a:lstStyle/>
        <a:p>
          <a:pPr algn="ctr" rtl="0">
            <a:lnSpc>
              <a:spcPct val="150000"/>
            </a:lnSpc>
          </a:pPr>
          <a:r>
            <a:rPr lang="pl-PL" sz="3200" b="1" dirty="0">
              <a:solidFill>
                <a:srgbClr val="C00000"/>
              </a:solidFill>
            </a:rPr>
            <a:t>Proponowane kierunki zmian w systemie finansowania jednostek samorządu terytorialnego</a:t>
          </a:r>
          <a:endParaRPr lang="pl-PL" sz="3200" dirty="0">
            <a:solidFill>
              <a:srgbClr val="C00000"/>
            </a:solidFill>
          </a:endParaRPr>
        </a:p>
      </dgm:t>
    </dgm:pt>
    <dgm:pt modelId="{3FC11D3D-F251-454C-8AC8-4C433E28BA07}" type="parTrans" cxnId="{16BE2BD7-52AB-474C-8332-216A0F3D2674}">
      <dgm:prSet/>
      <dgm:spPr/>
      <dgm:t>
        <a:bodyPr/>
        <a:lstStyle/>
        <a:p>
          <a:endParaRPr lang="pl-PL"/>
        </a:p>
      </dgm:t>
    </dgm:pt>
    <dgm:pt modelId="{253AB8A9-F75D-486D-862F-124F6C57B4F9}" type="sibTrans" cxnId="{16BE2BD7-52AB-474C-8332-216A0F3D2674}">
      <dgm:prSet/>
      <dgm:spPr/>
      <dgm:t>
        <a:bodyPr/>
        <a:lstStyle/>
        <a:p>
          <a:endParaRPr lang="pl-PL"/>
        </a:p>
      </dgm:t>
    </dgm:pt>
    <dgm:pt modelId="{597EB049-EB2C-49E7-BB72-5A3915A1B418}" type="pres">
      <dgm:prSet presAssocID="{B4C6AA83-6650-4E60-A694-5898A8CAED2C}" presName="linear" presStyleCnt="0">
        <dgm:presLayoutVars>
          <dgm:animLvl val="lvl"/>
          <dgm:resizeHandles val="exact"/>
        </dgm:presLayoutVars>
      </dgm:prSet>
      <dgm:spPr/>
    </dgm:pt>
    <dgm:pt modelId="{FAEFB30F-2A67-471D-ABF6-C7997FA44D11}" type="pres">
      <dgm:prSet presAssocID="{0EBA055C-455D-4C95-AD95-75F58723B7D5}" presName="parentText" presStyleLbl="node1" presStyleIdx="0" presStyleCnt="1" custScaleY="527862" custLinFactNeighborX="1661" custLinFactNeighborY="-17018">
        <dgm:presLayoutVars>
          <dgm:chMax val="0"/>
          <dgm:bulletEnabled val="1"/>
        </dgm:presLayoutVars>
      </dgm:prSet>
      <dgm:spPr/>
    </dgm:pt>
  </dgm:ptLst>
  <dgm:cxnLst>
    <dgm:cxn modelId="{4D6F1B6F-51EF-4B6C-ABFF-93A3FFCC3B67}" type="presOf" srcId="{B4C6AA83-6650-4E60-A694-5898A8CAED2C}" destId="{597EB049-EB2C-49E7-BB72-5A3915A1B418}" srcOrd="0" destOrd="0" presId="urn:microsoft.com/office/officeart/2005/8/layout/vList2"/>
    <dgm:cxn modelId="{16BE2BD7-52AB-474C-8332-216A0F3D2674}" srcId="{B4C6AA83-6650-4E60-A694-5898A8CAED2C}" destId="{0EBA055C-455D-4C95-AD95-75F58723B7D5}" srcOrd="0" destOrd="0" parTransId="{3FC11D3D-F251-454C-8AC8-4C433E28BA07}" sibTransId="{253AB8A9-F75D-486D-862F-124F6C57B4F9}"/>
    <dgm:cxn modelId="{695009E7-7E47-4C60-9B16-A8A9B851625A}" type="presOf" srcId="{0EBA055C-455D-4C95-AD95-75F58723B7D5}" destId="{FAEFB30F-2A67-471D-ABF6-C7997FA44D11}" srcOrd="0" destOrd="0" presId="urn:microsoft.com/office/officeart/2005/8/layout/vList2"/>
    <dgm:cxn modelId="{ED321623-880E-4D6F-BCA5-924A74225CB4}" type="presParOf" srcId="{597EB049-EB2C-49E7-BB72-5A3915A1B418}" destId="{FAEFB30F-2A67-471D-ABF6-C7997FA44D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1D6A1-6516-4220-A399-95B7EE4F2E02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8E9478-2EDF-4DE5-8214-648C897DC562}">
      <dgm:prSet custT="1"/>
      <dgm:spPr/>
      <dgm:t>
        <a:bodyPr/>
        <a:lstStyle/>
        <a:p>
          <a:pPr rtl="0"/>
          <a:endParaRPr lang="pl-PL" sz="1800" b="1" dirty="0">
            <a:solidFill>
              <a:srgbClr val="FF0000"/>
            </a:solidFill>
          </a:endParaRPr>
        </a:p>
        <a:p>
          <a:pPr rtl="0"/>
          <a:r>
            <a:rPr lang="pl-PL" sz="1800" b="1" dirty="0">
              <a:solidFill>
                <a:srgbClr val="FF0000"/>
              </a:solidFill>
            </a:rPr>
            <a:t>Ustalenie łącznej kwoty dochodów JST z tytułu PIT i CIT w powiązaniu ze średnimi wpływami podatkowymi z 3 lat (n, n-1, n-2) zamiast wpływów jednorocznych </a:t>
          </a:r>
          <a:endParaRPr lang="pl-PL" sz="1800" dirty="0"/>
        </a:p>
      </dgm:t>
    </dgm:pt>
    <dgm:pt modelId="{D88AB821-87D2-4701-8466-D8B102A02DC0}" type="parTrans" cxnId="{73C014A7-3A21-4156-B195-B8CE9602436E}">
      <dgm:prSet/>
      <dgm:spPr/>
      <dgm:t>
        <a:bodyPr/>
        <a:lstStyle/>
        <a:p>
          <a:endParaRPr lang="pl-PL"/>
        </a:p>
      </dgm:t>
    </dgm:pt>
    <dgm:pt modelId="{DD572843-F242-4643-A649-92BBC752DD8E}" type="sibTrans" cxnId="{73C014A7-3A21-4156-B195-B8CE9602436E}">
      <dgm:prSet/>
      <dgm:spPr/>
      <dgm:t>
        <a:bodyPr/>
        <a:lstStyle/>
        <a:p>
          <a:endParaRPr lang="pl-PL"/>
        </a:p>
      </dgm:t>
    </dgm:pt>
    <dgm:pt modelId="{AE4F9144-55EE-4FC2-B865-6E589ABB39C6}">
      <dgm:prSet custT="1"/>
      <dgm:spPr/>
      <dgm:t>
        <a:bodyPr/>
        <a:lstStyle/>
        <a:p>
          <a:pPr rtl="0">
            <a:lnSpc>
              <a:spcPct val="150000"/>
            </a:lnSpc>
          </a:pPr>
          <a:endParaRPr lang="pl-PL" sz="1800" b="1" dirty="0">
            <a:solidFill>
              <a:srgbClr val="FF0000"/>
            </a:solidFill>
          </a:endParaRPr>
        </a:p>
      </dgm:t>
    </dgm:pt>
    <dgm:pt modelId="{9C5813AE-1A03-4C23-8F92-01ACB4FEE0C4}" type="parTrans" cxnId="{03CD8922-1830-4AC6-AA98-57E9E40762AF}">
      <dgm:prSet/>
      <dgm:spPr/>
      <dgm:t>
        <a:bodyPr/>
        <a:lstStyle/>
        <a:p>
          <a:endParaRPr lang="pl-PL"/>
        </a:p>
      </dgm:t>
    </dgm:pt>
    <dgm:pt modelId="{69DA2176-D8DE-49ED-99A6-C979FF87444F}" type="sibTrans" cxnId="{03CD8922-1830-4AC6-AA98-57E9E40762AF}">
      <dgm:prSet/>
      <dgm:spPr/>
      <dgm:t>
        <a:bodyPr/>
        <a:lstStyle/>
        <a:p>
          <a:endParaRPr lang="pl-PL"/>
        </a:p>
      </dgm:t>
    </dgm:pt>
    <dgm:pt modelId="{2CA91F1E-6CBF-4F85-AE9A-5724AAD45A03}" type="pres">
      <dgm:prSet presAssocID="{9AF1D6A1-6516-4220-A399-95B7EE4F2E02}" presName="vert0" presStyleCnt="0">
        <dgm:presLayoutVars>
          <dgm:dir/>
          <dgm:animOne val="branch"/>
          <dgm:animLvl val="lvl"/>
        </dgm:presLayoutVars>
      </dgm:prSet>
      <dgm:spPr/>
    </dgm:pt>
    <dgm:pt modelId="{7AA462A6-46EC-4471-B209-18954837C06F}" type="pres">
      <dgm:prSet presAssocID="{5C8E9478-2EDF-4DE5-8214-648C897DC562}" presName="thickLine" presStyleLbl="alignNode1" presStyleIdx="0" presStyleCnt="2" custLinFactNeighborY="-36521"/>
      <dgm:spPr/>
    </dgm:pt>
    <dgm:pt modelId="{2CF4CA47-B7AF-446C-A3A6-8F032DEBE327}" type="pres">
      <dgm:prSet presAssocID="{5C8E9478-2EDF-4DE5-8214-648C897DC562}" presName="horz1" presStyleCnt="0"/>
      <dgm:spPr/>
    </dgm:pt>
    <dgm:pt modelId="{B6E4A90F-0E89-46C6-B622-B3A826270F10}" type="pres">
      <dgm:prSet presAssocID="{5C8E9478-2EDF-4DE5-8214-648C897DC562}" presName="tx1" presStyleLbl="revTx" presStyleIdx="0" presStyleCnt="2" custLinFactNeighborX="0" custLinFactNeighborY="2131"/>
      <dgm:spPr/>
    </dgm:pt>
    <dgm:pt modelId="{07E28ED6-CA4B-4A09-A2C2-DA5E39AC458A}" type="pres">
      <dgm:prSet presAssocID="{5C8E9478-2EDF-4DE5-8214-648C897DC562}" presName="vert1" presStyleCnt="0"/>
      <dgm:spPr/>
    </dgm:pt>
    <dgm:pt modelId="{963BA2C2-BC46-4B09-B1A3-B81D6DCED4B3}" type="pres">
      <dgm:prSet presAssocID="{AE4F9144-55EE-4FC2-B865-6E589ABB39C6}" presName="thickLine" presStyleLbl="alignNode1" presStyleIdx="1" presStyleCnt="2" custLinFactNeighborX="0" custLinFactNeighborY="24950"/>
      <dgm:spPr/>
    </dgm:pt>
    <dgm:pt modelId="{56793AA8-4D39-4041-BC84-3978C35C2FDB}" type="pres">
      <dgm:prSet presAssocID="{AE4F9144-55EE-4FC2-B865-6E589ABB39C6}" presName="horz1" presStyleCnt="0"/>
      <dgm:spPr/>
    </dgm:pt>
    <dgm:pt modelId="{6BD2342A-09D6-40E6-81A5-94A2E85D0761}" type="pres">
      <dgm:prSet presAssocID="{AE4F9144-55EE-4FC2-B865-6E589ABB39C6}" presName="tx1" presStyleLbl="revTx" presStyleIdx="1" presStyleCnt="2"/>
      <dgm:spPr/>
    </dgm:pt>
    <dgm:pt modelId="{AFD00DD3-78B3-4E87-9430-945DACA74B49}" type="pres">
      <dgm:prSet presAssocID="{AE4F9144-55EE-4FC2-B865-6E589ABB39C6}" presName="vert1" presStyleCnt="0"/>
      <dgm:spPr/>
    </dgm:pt>
  </dgm:ptLst>
  <dgm:cxnLst>
    <dgm:cxn modelId="{44FF7716-B3B9-4EC0-B6A3-F5A948CC400E}" type="presOf" srcId="{AE4F9144-55EE-4FC2-B865-6E589ABB39C6}" destId="{6BD2342A-09D6-40E6-81A5-94A2E85D0761}" srcOrd="0" destOrd="0" presId="urn:microsoft.com/office/officeart/2008/layout/LinedList"/>
    <dgm:cxn modelId="{9E1B9920-70E6-497C-BD0A-E8E270991AF3}" type="presOf" srcId="{9AF1D6A1-6516-4220-A399-95B7EE4F2E02}" destId="{2CA91F1E-6CBF-4F85-AE9A-5724AAD45A03}" srcOrd="0" destOrd="0" presId="urn:microsoft.com/office/officeart/2008/layout/LinedList"/>
    <dgm:cxn modelId="{03CD8922-1830-4AC6-AA98-57E9E40762AF}" srcId="{9AF1D6A1-6516-4220-A399-95B7EE4F2E02}" destId="{AE4F9144-55EE-4FC2-B865-6E589ABB39C6}" srcOrd="1" destOrd="0" parTransId="{9C5813AE-1A03-4C23-8F92-01ACB4FEE0C4}" sibTransId="{69DA2176-D8DE-49ED-99A6-C979FF87444F}"/>
    <dgm:cxn modelId="{BDBCAA97-C54B-4999-86E9-93ABDC057A3B}" type="presOf" srcId="{5C8E9478-2EDF-4DE5-8214-648C897DC562}" destId="{B6E4A90F-0E89-46C6-B622-B3A826270F10}" srcOrd="0" destOrd="0" presId="urn:microsoft.com/office/officeart/2008/layout/LinedList"/>
    <dgm:cxn modelId="{73C014A7-3A21-4156-B195-B8CE9602436E}" srcId="{9AF1D6A1-6516-4220-A399-95B7EE4F2E02}" destId="{5C8E9478-2EDF-4DE5-8214-648C897DC562}" srcOrd="0" destOrd="0" parTransId="{D88AB821-87D2-4701-8466-D8B102A02DC0}" sibTransId="{DD572843-F242-4643-A649-92BBC752DD8E}"/>
    <dgm:cxn modelId="{227F0BB6-A84C-4319-8C63-F623D85E13CD}" type="presParOf" srcId="{2CA91F1E-6CBF-4F85-AE9A-5724AAD45A03}" destId="{7AA462A6-46EC-4471-B209-18954837C06F}" srcOrd="0" destOrd="0" presId="urn:microsoft.com/office/officeart/2008/layout/LinedList"/>
    <dgm:cxn modelId="{977307AD-2E4C-4B76-997A-C70A7EDAD587}" type="presParOf" srcId="{2CA91F1E-6CBF-4F85-AE9A-5724AAD45A03}" destId="{2CF4CA47-B7AF-446C-A3A6-8F032DEBE327}" srcOrd="1" destOrd="0" presId="urn:microsoft.com/office/officeart/2008/layout/LinedList"/>
    <dgm:cxn modelId="{2D60371A-B10E-47CF-84D2-BE1C8CFC7D27}" type="presParOf" srcId="{2CF4CA47-B7AF-446C-A3A6-8F032DEBE327}" destId="{B6E4A90F-0E89-46C6-B622-B3A826270F10}" srcOrd="0" destOrd="0" presId="urn:microsoft.com/office/officeart/2008/layout/LinedList"/>
    <dgm:cxn modelId="{A186B3A6-9C72-467C-B54D-59321EB00640}" type="presParOf" srcId="{2CF4CA47-B7AF-446C-A3A6-8F032DEBE327}" destId="{07E28ED6-CA4B-4A09-A2C2-DA5E39AC458A}" srcOrd="1" destOrd="0" presId="urn:microsoft.com/office/officeart/2008/layout/LinedList"/>
    <dgm:cxn modelId="{E03FE356-FDE8-4D94-AD6A-5997AE72FFFD}" type="presParOf" srcId="{2CA91F1E-6CBF-4F85-AE9A-5724AAD45A03}" destId="{963BA2C2-BC46-4B09-B1A3-B81D6DCED4B3}" srcOrd="2" destOrd="0" presId="urn:microsoft.com/office/officeart/2008/layout/LinedList"/>
    <dgm:cxn modelId="{CF8E7F14-CA27-4B83-A145-B50DBE7FD080}" type="presParOf" srcId="{2CA91F1E-6CBF-4F85-AE9A-5724AAD45A03}" destId="{56793AA8-4D39-4041-BC84-3978C35C2FDB}" srcOrd="3" destOrd="0" presId="urn:microsoft.com/office/officeart/2008/layout/LinedList"/>
    <dgm:cxn modelId="{8E41EF0A-2A5A-42BC-BEF6-9D57EE632875}" type="presParOf" srcId="{56793AA8-4D39-4041-BC84-3978C35C2FDB}" destId="{6BD2342A-09D6-40E6-81A5-94A2E85D0761}" srcOrd="0" destOrd="0" presId="urn:microsoft.com/office/officeart/2008/layout/LinedList"/>
    <dgm:cxn modelId="{929B5958-6AA5-4B3A-9855-BB49A273018A}" type="presParOf" srcId="{56793AA8-4D39-4041-BC84-3978C35C2FDB}" destId="{AFD00DD3-78B3-4E87-9430-945DACA74B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4E8BE9-F7A9-4218-A31B-B4AF13A6DE87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99422D9-BFA0-4B4A-9D1B-2ED893739AC2}">
      <dgm:prSet custT="1"/>
      <dgm:spPr/>
      <dgm:t>
        <a:bodyPr/>
        <a:lstStyle/>
        <a:p>
          <a:pPr rtl="0"/>
          <a:r>
            <a:rPr lang="pl-PL" sz="2100" b="1" dirty="0">
              <a:solidFill>
                <a:srgbClr val="FF0000"/>
              </a:solidFill>
            </a:rPr>
            <a:t>Ustalanie kwoty dochodów danej JST w powiązaniu z udziałem we wpływach podatkowych ustalonych na podstawie średniej ważonej z 3 lat (n-2, n-3, n-4) zamiast obecnego udziału jednorocznego (n-2) </a:t>
          </a:r>
          <a:endParaRPr lang="pl-PL" sz="2100" dirty="0"/>
        </a:p>
      </dgm:t>
    </dgm:pt>
    <dgm:pt modelId="{1041F0E5-AEE7-42F1-95A1-4140F43E3542}" type="parTrans" cxnId="{165476A2-1421-431F-BB2D-73B19DA8F52D}">
      <dgm:prSet/>
      <dgm:spPr/>
      <dgm:t>
        <a:bodyPr/>
        <a:lstStyle/>
        <a:p>
          <a:endParaRPr lang="pl-PL"/>
        </a:p>
      </dgm:t>
    </dgm:pt>
    <dgm:pt modelId="{53E896FC-5AEF-46FE-925C-9C01443A258A}" type="sibTrans" cxnId="{165476A2-1421-431F-BB2D-73B19DA8F52D}">
      <dgm:prSet/>
      <dgm:spPr/>
      <dgm:t>
        <a:bodyPr/>
        <a:lstStyle/>
        <a:p>
          <a:endParaRPr lang="pl-PL"/>
        </a:p>
      </dgm:t>
    </dgm:pt>
    <dgm:pt modelId="{A1025538-3BF8-4AF2-8C50-D8F11EAAC0D4}">
      <dgm:prSet custT="1"/>
      <dgm:spPr/>
      <dgm:t>
        <a:bodyPr/>
        <a:lstStyle/>
        <a:p>
          <a:pPr rtl="0">
            <a:lnSpc>
              <a:spcPct val="150000"/>
            </a:lnSpc>
          </a:pPr>
          <a:endParaRPr lang="pl-PL" sz="1800" b="1" dirty="0">
            <a:solidFill>
              <a:srgbClr val="FF0000"/>
            </a:solidFill>
          </a:endParaRPr>
        </a:p>
      </dgm:t>
    </dgm:pt>
    <dgm:pt modelId="{E9D12938-A86B-46A9-8FCE-6B69D8779617}" type="parTrans" cxnId="{8671AD92-44B8-4504-B475-723C37B0524E}">
      <dgm:prSet/>
      <dgm:spPr/>
      <dgm:t>
        <a:bodyPr/>
        <a:lstStyle/>
        <a:p>
          <a:endParaRPr lang="pl-PL"/>
        </a:p>
      </dgm:t>
    </dgm:pt>
    <dgm:pt modelId="{5C863837-1D98-400D-AE4C-A3DA0805D4A3}" type="sibTrans" cxnId="{8671AD92-44B8-4504-B475-723C37B0524E}">
      <dgm:prSet/>
      <dgm:spPr/>
      <dgm:t>
        <a:bodyPr/>
        <a:lstStyle/>
        <a:p>
          <a:endParaRPr lang="pl-PL"/>
        </a:p>
      </dgm:t>
    </dgm:pt>
    <dgm:pt modelId="{6D0AB12F-A889-483E-A6FD-ACACA7267F84}" type="pres">
      <dgm:prSet presAssocID="{C64E8BE9-F7A9-4218-A31B-B4AF13A6DE87}" presName="vert0" presStyleCnt="0">
        <dgm:presLayoutVars>
          <dgm:dir/>
          <dgm:animOne val="branch"/>
          <dgm:animLvl val="lvl"/>
        </dgm:presLayoutVars>
      </dgm:prSet>
      <dgm:spPr/>
    </dgm:pt>
    <dgm:pt modelId="{E111C863-7002-430E-B401-6622C1EB7058}" type="pres">
      <dgm:prSet presAssocID="{699422D9-BFA0-4B4A-9D1B-2ED893739AC2}" presName="thickLine" presStyleLbl="alignNode1" presStyleIdx="0" presStyleCnt="2" custLinFactNeighborX="906" custLinFactNeighborY="-2085"/>
      <dgm:spPr/>
    </dgm:pt>
    <dgm:pt modelId="{148FD964-E0A0-40C8-B2EA-1303426DE89A}" type="pres">
      <dgm:prSet presAssocID="{699422D9-BFA0-4B4A-9D1B-2ED893739AC2}" presName="horz1" presStyleCnt="0"/>
      <dgm:spPr/>
    </dgm:pt>
    <dgm:pt modelId="{4E7EE0E8-B96B-4CA4-9B7D-D1B51CFBD143}" type="pres">
      <dgm:prSet presAssocID="{699422D9-BFA0-4B4A-9D1B-2ED893739AC2}" presName="tx1" presStyleLbl="revTx" presStyleIdx="0" presStyleCnt="2"/>
      <dgm:spPr/>
    </dgm:pt>
    <dgm:pt modelId="{CAE69A92-10AF-4274-8076-C9F740763653}" type="pres">
      <dgm:prSet presAssocID="{699422D9-BFA0-4B4A-9D1B-2ED893739AC2}" presName="vert1" presStyleCnt="0"/>
      <dgm:spPr/>
    </dgm:pt>
    <dgm:pt modelId="{ABA378A9-3F84-4D4A-B9F8-652C54A67CDE}" type="pres">
      <dgm:prSet presAssocID="{A1025538-3BF8-4AF2-8C50-D8F11EAAC0D4}" presName="thickLine" presStyleLbl="alignNode1" presStyleIdx="1" presStyleCnt="2"/>
      <dgm:spPr/>
    </dgm:pt>
    <dgm:pt modelId="{6ECDE43F-5EAE-4088-A631-CC2D95FEEEBA}" type="pres">
      <dgm:prSet presAssocID="{A1025538-3BF8-4AF2-8C50-D8F11EAAC0D4}" presName="horz1" presStyleCnt="0"/>
      <dgm:spPr/>
    </dgm:pt>
    <dgm:pt modelId="{89E05D73-D90C-41AA-B60D-41552F1F42D3}" type="pres">
      <dgm:prSet presAssocID="{A1025538-3BF8-4AF2-8C50-D8F11EAAC0D4}" presName="tx1" presStyleLbl="revTx" presStyleIdx="1" presStyleCnt="2"/>
      <dgm:spPr/>
    </dgm:pt>
    <dgm:pt modelId="{C39D7F0C-F68E-4DA8-ABC9-92E1FBAEF16F}" type="pres">
      <dgm:prSet presAssocID="{A1025538-3BF8-4AF2-8C50-D8F11EAAC0D4}" presName="vert1" presStyleCnt="0"/>
      <dgm:spPr/>
    </dgm:pt>
  </dgm:ptLst>
  <dgm:cxnLst>
    <dgm:cxn modelId="{8BE2F11D-3E13-41D4-95B5-84F7B5C77C09}" type="presOf" srcId="{699422D9-BFA0-4B4A-9D1B-2ED893739AC2}" destId="{4E7EE0E8-B96B-4CA4-9B7D-D1B51CFBD143}" srcOrd="0" destOrd="0" presId="urn:microsoft.com/office/officeart/2008/layout/LinedList"/>
    <dgm:cxn modelId="{8671AD92-44B8-4504-B475-723C37B0524E}" srcId="{C64E8BE9-F7A9-4218-A31B-B4AF13A6DE87}" destId="{A1025538-3BF8-4AF2-8C50-D8F11EAAC0D4}" srcOrd="1" destOrd="0" parTransId="{E9D12938-A86B-46A9-8FCE-6B69D8779617}" sibTransId="{5C863837-1D98-400D-AE4C-A3DA0805D4A3}"/>
    <dgm:cxn modelId="{165476A2-1421-431F-BB2D-73B19DA8F52D}" srcId="{C64E8BE9-F7A9-4218-A31B-B4AF13A6DE87}" destId="{699422D9-BFA0-4B4A-9D1B-2ED893739AC2}" srcOrd="0" destOrd="0" parTransId="{1041F0E5-AEE7-42F1-95A1-4140F43E3542}" sibTransId="{53E896FC-5AEF-46FE-925C-9C01443A258A}"/>
    <dgm:cxn modelId="{882ECCA5-537D-4A11-B992-F7FE75960C52}" type="presOf" srcId="{C64E8BE9-F7A9-4218-A31B-B4AF13A6DE87}" destId="{6D0AB12F-A889-483E-A6FD-ACACA7267F84}" srcOrd="0" destOrd="0" presId="urn:microsoft.com/office/officeart/2008/layout/LinedList"/>
    <dgm:cxn modelId="{30DC0AB1-63AE-40E9-9CB0-A138E08C8CBF}" type="presOf" srcId="{A1025538-3BF8-4AF2-8C50-D8F11EAAC0D4}" destId="{89E05D73-D90C-41AA-B60D-41552F1F42D3}" srcOrd="0" destOrd="0" presId="urn:microsoft.com/office/officeart/2008/layout/LinedList"/>
    <dgm:cxn modelId="{03711D6B-90A4-47BC-98C6-A9275B3B6DC7}" type="presParOf" srcId="{6D0AB12F-A889-483E-A6FD-ACACA7267F84}" destId="{E111C863-7002-430E-B401-6622C1EB7058}" srcOrd="0" destOrd="0" presId="urn:microsoft.com/office/officeart/2008/layout/LinedList"/>
    <dgm:cxn modelId="{2F3C7AFF-DB67-4FE9-AFA9-EA229EDE5AB2}" type="presParOf" srcId="{6D0AB12F-A889-483E-A6FD-ACACA7267F84}" destId="{148FD964-E0A0-40C8-B2EA-1303426DE89A}" srcOrd="1" destOrd="0" presId="urn:microsoft.com/office/officeart/2008/layout/LinedList"/>
    <dgm:cxn modelId="{3D9C5EC4-9861-4369-A78E-08DCD4FE866E}" type="presParOf" srcId="{148FD964-E0A0-40C8-B2EA-1303426DE89A}" destId="{4E7EE0E8-B96B-4CA4-9B7D-D1B51CFBD143}" srcOrd="0" destOrd="0" presId="urn:microsoft.com/office/officeart/2008/layout/LinedList"/>
    <dgm:cxn modelId="{1D397259-F8C1-493A-A622-E183A5237646}" type="presParOf" srcId="{148FD964-E0A0-40C8-B2EA-1303426DE89A}" destId="{CAE69A92-10AF-4274-8076-C9F740763653}" srcOrd="1" destOrd="0" presId="urn:microsoft.com/office/officeart/2008/layout/LinedList"/>
    <dgm:cxn modelId="{099678D5-2E41-4705-AC48-3F5551CE1A82}" type="presParOf" srcId="{6D0AB12F-A889-483E-A6FD-ACACA7267F84}" destId="{ABA378A9-3F84-4D4A-B9F8-652C54A67CDE}" srcOrd="2" destOrd="0" presId="urn:microsoft.com/office/officeart/2008/layout/LinedList"/>
    <dgm:cxn modelId="{2FB1D875-A71E-4524-993F-4E8500460E9C}" type="presParOf" srcId="{6D0AB12F-A889-483E-A6FD-ACACA7267F84}" destId="{6ECDE43F-5EAE-4088-A631-CC2D95FEEEBA}" srcOrd="3" destOrd="0" presId="urn:microsoft.com/office/officeart/2008/layout/LinedList"/>
    <dgm:cxn modelId="{2EE27935-4F9F-412B-ACF3-08449D8144C2}" type="presParOf" srcId="{6ECDE43F-5EAE-4088-A631-CC2D95FEEEBA}" destId="{89E05D73-D90C-41AA-B60D-41552F1F42D3}" srcOrd="0" destOrd="0" presId="urn:microsoft.com/office/officeart/2008/layout/LinedList"/>
    <dgm:cxn modelId="{43B181E9-F574-4430-B9C1-E89E98DBB0F3}" type="presParOf" srcId="{6ECDE43F-5EAE-4088-A631-CC2D95FEEEBA}" destId="{C39D7F0C-F68E-4DA8-ABC9-92E1FBAEF1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A2AE9C-9EBB-4494-A7A8-C417F8622A2A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036C66-27DE-4528-8F27-EA9DE73D6DCA}">
      <dgm:prSet custT="1"/>
      <dgm:spPr/>
      <dgm:t>
        <a:bodyPr/>
        <a:lstStyle/>
        <a:p>
          <a:pPr algn="l" rtl="0">
            <a:lnSpc>
              <a:spcPct val="120000"/>
            </a:lnSpc>
            <a:spcAft>
              <a:spcPts val="0"/>
            </a:spcAft>
          </a:pPr>
          <a:endParaRPr lang="pl-PL" sz="2000" b="1" dirty="0">
            <a:solidFill>
              <a:srgbClr val="FF0000"/>
            </a:solidFill>
          </a:endParaRPr>
        </a:p>
        <a:p>
          <a:pPr algn="l" rtl="0">
            <a:lnSpc>
              <a:spcPct val="120000"/>
            </a:lnSpc>
            <a:spcAft>
              <a:spcPts val="0"/>
            </a:spcAft>
          </a:pPr>
          <a:r>
            <a:rPr lang="pl-PL" sz="1800" b="1" dirty="0">
              <a:solidFill>
                <a:schemeClr val="tx2"/>
              </a:solidFill>
            </a:rPr>
            <a:t>Jednolite kryteria identyfikacji samorządów najbogatszych i najbiedniejszych z uwzględnieniem potencjału dochodowego i zróżnicowanych potrzeb wydatkowych. Wyeliminowana sytuacja, w której ta sama JST jest najpierw płatnikiem, a potem beneficjentem systemu korekcyjno-wyrównawczego jak tez przypadek, kiedy jednostka po dokonaniu wpłat ma mniejszy dochód na mieszkańca niż  JST będąca beneficjentem</a:t>
          </a:r>
        </a:p>
      </dgm:t>
    </dgm:pt>
    <dgm:pt modelId="{636233EB-4FF1-443A-BA11-A85345CD9218}" type="parTrans" cxnId="{A23338E9-1D83-4D36-956B-596CB02A4C99}">
      <dgm:prSet/>
      <dgm:spPr/>
      <dgm:t>
        <a:bodyPr/>
        <a:lstStyle/>
        <a:p>
          <a:endParaRPr lang="pl-PL"/>
        </a:p>
      </dgm:t>
    </dgm:pt>
    <dgm:pt modelId="{261C60BC-1B55-4009-B544-BCA9CB13B226}" type="sibTrans" cxnId="{A23338E9-1D83-4D36-956B-596CB02A4C99}">
      <dgm:prSet/>
      <dgm:spPr/>
      <dgm:t>
        <a:bodyPr/>
        <a:lstStyle/>
        <a:p>
          <a:endParaRPr lang="pl-PL"/>
        </a:p>
      </dgm:t>
    </dgm:pt>
    <dgm:pt modelId="{EE65B187-0C01-4D7F-931E-CE99A7CB9CC4}" type="pres">
      <dgm:prSet presAssocID="{99A2AE9C-9EBB-4494-A7A8-C417F8622A2A}" presName="vert0" presStyleCnt="0">
        <dgm:presLayoutVars>
          <dgm:dir/>
          <dgm:animOne val="branch"/>
          <dgm:animLvl val="lvl"/>
        </dgm:presLayoutVars>
      </dgm:prSet>
      <dgm:spPr/>
    </dgm:pt>
    <dgm:pt modelId="{DC76E2D9-93D1-437F-B3C6-8F85EE37EC2D}" type="pres">
      <dgm:prSet presAssocID="{72036C66-27DE-4528-8F27-EA9DE73D6DCA}" presName="thickLine" presStyleLbl="alignNode1" presStyleIdx="0" presStyleCnt="1" custLinFactNeighborX="-132" custLinFactNeighborY="8437"/>
      <dgm:spPr/>
    </dgm:pt>
    <dgm:pt modelId="{D4B31E0B-CAE0-44D3-9F0B-6D408D08CDA6}" type="pres">
      <dgm:prSet presAssocID="{72036C66-27DE-4528-8F27-EA9DE73D6DCA}" presName="horz1" presStyleCnt="0"/>
      <dgm:spPr/>
    </dgm:pt>
    <dgm:pt modelId="{D534A0FB-B068-4651-ADB2-7E8B715189A3}" type="pres">
      <dgm:prSet presAssocID="{72036C66-27DE-4528-8F27-EA9DE73D6DCA}" presName="tx1" presStyleLbl="revTx" presStyleIdx="0" presStyleCnt="1"/>
      <dgm:spPr/>
    </dgm:pt>
    <dgm:pt modelId="{98E11357-50E9-40EF-BC35-35E541CCCEAF}" type="pres">
      <dgm:prSet presAssocID="{72036C66-27DE-4528-8F27-EA9DE73D6DCA}" presName="vert1" presStyleCnt="0"/>
      <dgm:spPr/>
    </dgm:pt>
  </dgm:ptLst>
  <dgm:cxnLst>
    <dgm:cxn modelId="{E8A5CD4D-92A0-4328-86FF-D627822C8757}" type="presOf" srcId="{99A2AE9C-9EBB-4494-A7A8-C417F8622A2A}" destId="{EE65B187-0C01-4D7F-931E-CE99A7CB9CC4}" srcOrd="0" destOrd="0" presId="urn:microsoft.com/office/officeart/2008/layout/LinedList"/>
    <dgm:cxn modelId="{A23338E9-1D83-4D36-956B-596CB02A4C99}" srcId="{99A2AE9C-9EBB-4494-A7A8-C417F8622A2A}" destId="{72036C66-27DE-4528-8F27-EA9DE73D6DCA}" srcOrd="0" destOrd="0" parTransId="{636233EB-4FF1-443A-BA11-A85345CD9218}" sibTransId="{261C60BC-1B55-4009-B544-BCA9CB13B226}"/>
    <dgm:cxn modelId="{75D028EB-C08A-4B3B-9FBF-074D11CF53B2}" type="presOf" srcId="{72036C66-27DE-4528-8F27-EA9DE73D6DCA}" destId="{D534A0FB-B068-4651-ADB2-7E8B715189A3}" srcOrd="0" destOrd="0" presId="urn:microsoft.com/office/officeart/2008/layout/LinedList"/>
    <dgm:cxn modelId="{14281592-E35C-4756-A8BB-0168A3F4BD08}" type="presParOf" srcId="{EE65B187-0C01-4D7F-931E-CE99A7CB9CC4}" destId="{DC76E2D9-93D1-437F-B3C6-8F85EE37EC2D}" srcOrd="0" destOrd="0" presId="urn:microsoft.com/office/officeart/2008/layout/LinedList"/>
    <dgm:cxn modelId="{73A98923-CE29-47D1-B000-6EE7B1EC9743}" type="presParOf" srcId="{EE65B187-0C01-4D7F-931E-CE99A7CB9CC4}" destId="{D4B31E0B-CAE0-44D3-9F0B-6D408D08CDA6}" srcOrd="1" destOrd="0" presId="urn:microsoft.com/office/officeart/2008/layout/LinedList"/>
    <dgm:cxn modelId="{4E8F20B7-56A7-4949-A8F0-B690C41DB449}" type="presParOf" srcId="{D4B31E0B-CAE0-44D3-9F0B-6D408D08CDA6}" destId="{D534A0FB-B068-4651-ADB2-7E8B715189A3}" srcOrd="0" destOrd="0" presId="urn:microsoft.com/office/officeart/2008/layout/LinedList"/>
    <dgm:cxn modelId="{CA1EF38F-80F1-4558-93F7-EBB2506394D7}" type="presParOf" srcId="{D4B31E0B-CAE0-44D3-9F0B-6D408D08CDA6}" destId="{98E11357-50E9-40EF-BC35-35E541CCCE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FD4D1F-5E14-47AB-A89F-62159E6768C0}" type="doc">
      <dgm:prSet loTypeId="urn:microsoft.com/office/officeart/2008/layout/LinedLis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6A31099-4EE4-4B9E-86E8-E86FD2A76B27}">
      <dgm:prSet custT="1"/>
      <dgm:spPr/>
      <dgm:t>
        <a:bodyPr/>
        <a:lstStyle/>
        <a:p>
          <a:pPr rtl="0"/>
          <a:endParaRPr lang="pl-PL" sz="2000" b="1" dirty="0"/>
        </a:p>
        <a:p>
          <a:pPr rtl="0"/>
          <a:endParaRPr lang="pl-PL" sz="2400" b="1" dirty="0">
            <a:solidFill>
              <a:srgbClr val="FF0000"/>
            </a:solidFill>
          </a:endParaRPr>
        </a:p>
        <a:p>
          <a:pPr rtl="0"/>
          <a:r>
            <a:rPr lang="pl-PL" sz="2400" b="1" dirty="0">
              <a:solidFill>
                <a:srgbClr val="FF0000"/>
              </a:solidFill>
            </a:rPr>
            <a:t>Pomniejszanie dochodów o „janosikowe”</a:t>
          </a:r>
          <a:endParaRPr lang="pl-PL" sz="2400" b="1" dirty="0"/>
        </a:p>
      </dgm:t>
    </dgm:pt>
    <dgm:pt modelId="{655F19A2-A5CD-46EC-9F6A-3742CCD277F2}" type="parTrans" cxnId="{0D5B519B-14EB-4026-A881-5F74AE8AF9F5}">
      <dgm:prSet/>
      <dgm:spPr/>
      <dgm:t>
        <a:bodyPr/>
        <a:lstStyle/>
        <a:p>
          <a:endParaRPr lang="pl-PL" sz="1400"/>
        </a:p>
      </dgm:t>
    </dgm:pt>
    <dgm:pt modelId="{4FBA1A44-36E7-4DD3-A0BB-1FF53F3471A1}" type="sibTrans" cxnId="{0D5B519B-14EB-4026-A881-5F74AE8AF9F5}">
      <dgm:prSet/>
      <dgm:spPr/>
      <dgm:t>
        <a:bodyPr/>
        <a:lstStyle/>
        <a:p>
          <a:endParaRPr lang="pl-PL" sz="1400"/>
        </a:p>
      </dgm:t>
    </dgm:pt>
    <dgm:pt modelId="{AEBC3625-558E-4D5C-8DB3-76D8506F7E4F}">
      <dgm:prSet custT="1"/>
      <dgm:spPr/>
      <dgm:t>
        <a:bodyPr/>
        <a:lstStyle/>
        <a:p>
          <a:pPr algn="l" rtl="0">
            <a:lnSpc>
              <a:spcPct val="150000"/>
            </a:lnSpc>
            <a:spcAft>
              <a:spcPct val="35000"/>
            </a:spcAft>
          </a:pPr>
          <a:endParaRPr lang="pl-PL" sz="2400" b="1" dirty="0">
            <a:solidFill>
              <a:srgbClr val="0070C0"/>
            </a:solidFill>
          </a:endParaRPr>
        </a:p>
        <a:p>
          <a:pPr algn="l" rtl="0">
            <a:lnSpc>
              <a:spcPct val="120000"/>
            </a:lnSpc>
            <a:spcAft>
              <a:spcPts val="600"/>
            </a:spcAft>
          </a:pPr>
          <a:r>
            <a:rPr lang="pl-PL" sz="2400" b="1" dirty="0">
              <a:solidFill>
                <a:srgbClr val="0070C0"/>
              </a:solidFill>
            </a:rPr>
            <a:t>Nadwyżkowa część dochodów zamożnej JST potrącana ze środków przekazywanych do tej jednostki </a:t>
          </a:r>
        </a:p>
      </dgm:t>
    </dgm:pt>
    <dgm:pt modelId="{5DAF9D7D-BBB4-4364-9E0B-98A2ADD63069}" type="parTrans" cxnId="{0A6AD042-35A6-4D5F-AF1B-827B09B1B061}">
      <dgm:prSet/>
      <dgm:spPr/>
      <dgm:t>
        <a:bodyPr/>
        <a:lstStyle/>
        <a:p>
          <a:endParaRPr lang="pl-PL" sz="1400"/>
        </a:p>
      </dgm:t>
    </dgm:pt>
    <dgm:pt modelId="{8DD51F7B-AF73-460B-AEA4-CB5460A094B7}" type="sibTrans" cxnId="{0A6AD042-35A6-4D5F-AF1B-827B09B1B061}">
      <dgm:prSet/>
      <dgm:spPr/>
      <dgm:t>
        <a:bodyPr/>
        <a:lstStyle/>
        <a:p>
          <a:endParaRPr lang="pl-PL" sz="1400"/>
        </a:p>
      </dgm:t>
    </dgm:pt>
    <dgm:pt modelId="{ED97B880-BC4D-434A-BB9E-54C689B23FC9}" type="pres">
      <dgm:prSet presAssocID="{BAFD4D1F-5E14-47AB-A89F-62159E6768C0}" presName="vert0" presStyleCnt="0">
        <dgm:presLayoutVars>
          <dgm:dir/>
          <dgm:animOne val="branch"/>
          <dgm:animLvl val="lvl"/>
        </dgm:presLayoutVars>
      </dgm:prSet>
      <dgm:spPr/>
    </dgm:pt>
    <dgm:pt modelId="{8F316666-D9FB-4495-AFF6-7A35009F5282}" type="pres">
      <dgm:prSet presAssocID="{A6A31099-4EE4-4B9E-86E8-E86FD2A76B27}" presName="thickLine" presStyleLbl="alignNode1" presStyleIdx="0" presStyleCnt="2" custLinFactNeighborY="-20381"/>
      <dgm:spPr/>
    </dgm:pt>
    <dgm:pt modelId="{CE64D18E-514D-4BA3-B51B-598888C469E3}" type="pres">
      <dgm:prSet presAssocID="{A6A31099-4EE4-4B9E-86E8-E86FD2A76B27}" presName="horz1" presStyleCnt="0"/>
      <dgm:spPr/>
    </dgm:pt>
    <dgm:pt modelId="{0A627368-9C67-40B8-9BED-B93D7B99ADC7}" type="pres">
      <dgm:prSet presAssocID="{A6A31099-4EE4-4B9E-86E8-E86FD2A76B27}" presName="tx1" presStyleLbl="revTx" presStyleIdx="0" presStyleCnt="2"/>
      <dgm:spPr/>
    </dgm:pt>
    <dgm:pt modelId="{D2478C20-97B7-46D5-827B-FB180B7E8C86}" type="pres">
      <dgm:prSet presAssocID="{A6A31099-4EE4-4B9E-86E8-E86FD2A76B27}" presName="vert1" presStyleCnt="0"/>
      <dgm:spPr/>
    </dgm:pt>
    <dgm:pt modelId="{A5CB22C4-2D85-46D2-ADA2-0EA451C3BCCE}" type="pres">
      <dgm:prSet presAssocID="{AEBC3625-558E-4D5C-8DB3-76D8506F7E4F}" presName="thickLine" presStyleLbl="alignNode1" presStyleIdx="1" presStyleCnt="2" custLinFactNeighborY="16271"/>
      <dgm:spPr/>
    </dgm:pt>
    <dgm:pt modelId="{C9139B12-CEEE-480C-A368-1B593165D5E3}" type="pres">
      <dgm:prSet presAssocID="{AEBC3625-558E-4D5C-8DB3-76D8506F7E4F}" presName="horz1" presStyleCnt="0"/>
      <dgm:spPr/>
    </dgm:pt>
    <dgm:pt modelId="{81C61996-D968-450C-B9DF-DB8421E3E8CB}" type="pres">
      <dgm:prSet presAssocID="{AEBC3625-558E-4D5C-8DB3-76D8506F7E4F}" presName="tx1" presStyleLbl="revTx" presStyleIdx="1" presStyleCnt="2" custScaleY="54010"/>
      <dgm:spPr/>
    </dgm:pt>
    <dgm:pt modelId="{987DB620-C84E-4803-82A7-95C6101B1E7E}" type="pres">
      <dgm:prSet presAssocID="{AEBC3625-558E-4D5C-8DB3-76D8506F7E4F}" presName="vert1" presStyleCnt="0"/>
      <dgm:spPr/>
    </dgm:pt>
  </dgm:ptLst>
  <dgm:cxnLst>
    <dgm:cxn modelId="{33939D41-8452-402D-ADCC-7256E541F169}" type="presOf" srcId="{AEBC3625-558E-4D5C-8DB3-76D8506F7E4F}" destId="{81C61996-D968-450C-B9DF-DB8421E3E8CB}" srcOrd="0" destOrd="0" presId="urn:microsoft.com/office/officeart/2008/layout/LinedList"/>
    <dgm:cxn modelId="{AD60F361-19DA-4B09-B875-04C4A2526D2C}" type="presOf" srcId="{A6A31099-4EE4-4B9E-86E8-E86FD2A76B27}" destId="{0A627368-9C67-40B8-9BED-B93D7B99ADC7}" srcOrd="0" destOrd="0" presId="urn:microsoft.com/office/officeart/2008/layout/LinedList"/>
    <dgm:cxn modelId="{0A6AD042-35A6-4D5F-AF1B-827B09B1B061}" srcId="{BAFD4D1F-5E14-47AB-A89F-62159E6768C0}" destId="{AEBC3625-558E-4D5C-8DB3-76D8506F7E4F}" srcOrd="1" destOrd="0" parTransId="{5DAF9D7D-BBB4-4364-9E0B-98A2ADD63069}" sibTransId="{8DD51F7B-AF73-460B-AEA4-CB5460A094B7}"/>
    <dgm:cxn modelId="{0D5B519B-14EB-4026-A881-5F74AE8AF9F5}" srcId="{BAFD4D1F-5E14-47AB-A89F-62159E6768C0}" destId="{A6A31099-4EE4-4B9E-86E8-E86FD2A76B27}" srcOrd="0" destOrd="0" parTransId="{655F19A2-A5CD-46EC-9F6A-3742CCD277F2}" sibTransId="{4FBA1A44-36E7-4DD3-A0BB-1FF53F3471A1}"/>
    <dgm:cxn modelId="{0FBB43AF-3833-41FD-BC3C-275D87A1FC89}" type="presOf" srcId="{BAFD4D1F-5E14-47AB-A89F-62159E6768C0}" destId="{ED97B880-BC4D-434A-BB9E-54C689B23FC9}" srcOrd="0" destOrd="0" presId="urn:microsoft.com/office/officeart/2008/layout/LinedList"/>
    <dgm:cxn modelId="{E8E869B5-B180-487D-98A6-5FB988B646AC}" type="presParOf" srcId="{ED97B880-BC4D-434A-BB9E-54C689B23FC9}" destId="{8F316666-D9FB-4495-AFF6-7A35009F5282}" srcOrd="0" destOrd="0" presId="urn:microsoft.com/office/officeart/2008/layout/LinedList"/>
    <dgm:cxn modelId="{F9A8B56B-0471-4097-AF05-593AF288CD89}" type="presParOf" srcId="{ED97B880-BC4D-434A-BB9E-54C689B23FC9}" destId="{CE64D18E-514D-4BA3-B51B-598888C469E3}" srcOrd="1" destOrd="0" presId="urn:microsoft.com/office/officeart/2008/layout/LinedList"/>
    <dgm:cxn modelId="{468F96ED-2586-4194-82DC-B666430C7A18}" type="presParOf" srcId="{CE64D18E-514D-4BA3-B51B-598888C469E3}" destId="{0A627368-9C67-40B8-9BED-B93D7B99ADC7}" srcOrd="0" destOrd="0" presId="urn:microsoft.com/office/officeart/2008/layout/LinedList"/>
    <dgm:cxn modelId="{DDAF9336-4DB6-4FB3-9897-C0113EC1586F}" type="presParOf" srcId="{CE64D18E-514D-4BA3-B51B-598888C469E3}" destId="{D2478C20-97B7-46D5-827B-FB180B7E8C86}" srcOrd="1" destOrd="0" presId="urn:microsoft.com/office/officeart/2008/layout/LinedList"/>
    <dgm:cxn modelId="{74634398-598C-4C53-8970-6A671CFF2FBE}" type="presParOf" srcId="{ED97B880-BC4D-434A-BB9E-54C689B23FC9}" destId="{A5CB22C4-2D85-46D2-ADA2-0EA451C3BCCE}" srcOrd="2" destOrd="0" presId="urn:microsoft.com/office/officeart/2008/layout/LinedList"/>
    <dgm:cxn modelId="{FD3BDCAD-A878-489A-B7CF-3416178EDF9E}" type="presParOf" srcId="{ED97B880-BC4D-434A-BB9E-54C689B23FC9}" destId="{C9139B12-CEEE-480C-A368-1B593165D5E3}" srcOrd="3" destOrd="0" presId="urn:microsoft.com/office/officeart/2008/layout/LinedList"/>
    <dgm:cxn modelId="{A53F5016-F4EE-4C1D-A3C2-EAD2C3E09820}" type="presParOf" srcId="{C9139B12-CEEE-480C-A368-1B593165D5E3}" destId="{81C61996-D968-450C-B9DF-DB8421E3E8CB}" srcOrd="0" destOrd="0" presId="urn:microsoft.com/office/officeart/2008/layout/LinedList"/>
    <dgm:cxn modelId="{7571B220-FBFD-47DE-9B63-3CF1A3AE262E}" type="presParOf" srcId="{C9139B12-CEEE-480C-A368-1B593165D5E3}" destId="{987DB620-C84E-4803-82A7-95C6101B1E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6EE269-DD10-4BA2-92EB-82A3EC22CF99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19ED82F-570A-4A39-B7FF-CF2D66AD8464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pl-PL" sz="2000" b="1" dirty="0">
              <a:solidFill>
                <a:srgbClr val="FF0000"/>
              </a:solidFill>
            </a:rPr>
            <a:t>Nowa część subwencji określona w zobiektywizowany sposób, zarówno globalna kwota oraz zasady podziału zawarte w ustawie </a:t>
          </a:r>
        </a:p>
      </dgm:t>
    </dgm:pt>
    <dgm:pt modelId="{7D06880F-C541-4E0C-8E7F-B64E83AD1BD0}" type="parTrans" cxnId="{AE71A0B5-1225-4703-8CE5-481F3906CFFA}">
      <dgm:prSet/>
      <dgm:spPr/>
      <dgm:t>
        <a:bodyPr/>
        <a:lstStyle/>
        <a:p>
          <a:endParaRPr lang="pl-PL"/>
        </a:p>
      </dgm:t>
    </dgm:pt>
    <dgm:pt modelId="{7F7A9295-EEFA-4448-9735-4B8F516FB712}" type="sibTrans" cxnId="{AE71A0B5-1225-4703-8CE5-481F3906CFFA}">
      <dgm:prSet/>
      <dgm:spPr/>
      <dgm:t>
        <a:bodyPr/>
        <a:lstStyle/>
        <a:p>
          <a:endParaRPr lang="pl-PL"/>
        </a:p>
      </dgm:t>
    </dgm:pt>
    <dgm:pt modelId="{E3451DA0-D3E8-4AD3-90FE-DC9AB93AB8F9}">
      <dgm:prSet/>
      <dgm:spPr/>
      <dgm:t>
        <a:bodyPr/>
        <a:lstStyle/>
        <a:p>
          <a:pPr rtl="0">
            <a:lnSpc>
              <a:spcPct val="150000"/>
            </a:lnSpc>
          </a:pPr>
          <a:endParaRPr lang="pl-PL" dirty="0"/>
        </a:p>
      </dgm:t>
    </dgm:pt>
    <dgm:pt modelId="{02E15673-51D3-4737-94B9-7A4A88F175FE}" type="parTrans" cxnId="{B1F6FD5A-AC3D-44F6-AEF3-22E42CB687CB}">
      <dgm:prSet/>
      <dgm:spPr/>
      <dgm:t>
        <a:bodyPr/>
        <a:lstStyle/>
        <a:p>
          <a:endParaRPr lang="pl-PL"/>
        </a:p>
      </dgm:t>
    </dgm:pt>
    <dgm:pt modelId="{6D6AD4DA-F75C-4362-956B-C5A74539851B}" type="sibTrans" cxnId="{B1F6FD5A-AC3D-44F6-AEF3-22E42CB687CB}">
      <dgm:prSet/>
      <dgm:spPr/>
      <dgm:t>
        <a:bodyPr/>
        <a:lstStyle/>
        <a:p>
          <a:endParaRPr lang="pl-PL"/>
        </a:p>
      </dgm:t>
    </dgm:pt>
    <dgm:pt modelId="{59B25F46-6986-4F77-ABED-C55A3582FD4A}" type="pres">
      <dgm:prSet presAssocID="{9A6EE269-DD10-4BA2-92EB-82A3EC22CF99}" presName="vert0" presStyleCnt="0">
        <dgm:presLayoutVars>
          <dgm:dir/>
          <dgm:animOne val="branch"/>
          <dgm:animLvl val="lvl"/>
        </dgm:presLayoutVars>
      </dgm:prSet>
      <dgm:spPr/>
    </dgm:pt>
    <dgm:pt modelId="{5CF52CC0-5E33-4DFB-AAD6-95912539E551}" type="pres">
      <dgm:prSet presAssocID="{C19ED82F-570A-4A39-B7FF-CF2D66AD8464}" presName="thickLine" presStyleLbl="alignNode1" presStyleIdx="0" presStyleCnt="2" custLinFactNeighborX="637" custLinFactNeighborY="-34924"/>
      <dgm:spPr/>
    </dgm:pt>
    <dgm:pt modelId="{4375D5AB-7375-455A-A4E5-13AF31ED13D5}" type="pres">
      <dgm:prSet presAssocID="{C19ED82F-570A-4A39-B7FF-CF2D66AD8464}" presName="horz1" presStyleCnt="0"/>
      <dgm:spPr/>
    </dgm:pt>
    <dgm:pt modelId="{DE04215E-4AA2-442F-A361-FD0C83B811E9}" type="pres">
      <dgm:prSet presAssocID="{C19ED82F-570A-4A39-B7FF-CF2D66AD8464}" presName="tx1" presStyleLbl="revTx" presStyleIdx="0" presStyleCnt="2" custScaleX="100098" custScaleY="218032"/>
      <dgm:spPr/>
    </dgm:pt>
    <dgm:pt modelId="{1104D5D9-137D-4D25-A343-A6837268F79F}" type="pres">
      <dgm:prSet presAssocID="{C19ED82F-570A-4A39-B7FF-CF2D66AD8464}" presName="vert1" presStyleCnt="0"/>
      <dgm:spPr/>
    </dgm:pt>
    <dgm:pt modelId="{0AFBD37B-E260-4852-A535-68DD0B311E49}" type="pres">
      <dgm:prSet presAssocID="{E3451DA0-D3E8-4AD3-90FE-DC9AB93AB8F9}" presName="thickLine" presStyleLbl="alignNode1" presStyleIdx="1" presStyleCnt="2"/>
      <dgm:spPr/>
    </dgm:pt>
    <dgm:pt modelId="{2016B6E7-15E9-43D0-9101-AD5E31BBA9C6}" type="pres">
      <dgm:prSet presAssocID="{E3451DA0-D3E8-4AD3-90FE-DC9AB93AB8F9}" presName="horz1" presStyleCnt="0"/>
      <dgm:spPr/>
    </dgm:pt>
    <dgm:pt modelId="{BD34CFE9-9BA7-4340-9E29-7E68B4440215}" type="pres">
      <dgm:prSet presAssocID="{E3451DA0-D3E8-4AD3-90FE-DC9AB93AB8F9}" presName="tx1" presStyleLbl="revTx" presStyleIdx="1" presStyleCnt="2" custScaleY="170039"/>
      <dgm:spPr/>
    </dgm:pt>
    <dgm:pt modelId="{68D7CFF6-9CB3-416E-9AE6-EFE06EDE45FD}" type="pres">
      <dgm:prSet presAssocID="{E3451DA0-D3E8-4AD3-90FE-DC9AB93AB8F9}" presName="vert1" presStyleCnt="0"/>
      <dgm:spPr/>
    </dgm:pt>
  </dgm:ptLst>
  <dgm:cxnLst>
    <dgm:cxn modelId="{B1F6FD5A-AC3D-44F6-AEF3-22E42CB687CB}" srcId="{9A6EE269-DD10-4BA2-92EB-82A3EC22CF99}" destId="{E3451DA0-D3E8-4AD3-90FE-DC9AB93AB8F9}" srcOrd="1" destOrd="0" parTransId="{02E15673-51D3-4737-94B9-7A4A88F175FE}" sibTransId="{6D6AD4DA-F75C-4362-956B-C5A74539851B}"/>
    <dgm:cxn modelId="{94258E7E-02AC-41B5-B7B5-6D1D1EAD9287}" type="presOf" srcId="{E3451DA0-D3E8-4AD3-90FE-DC9AB93AB8F9}" destId="{BD34CFE9-9BA7-4340-9E29-7E68B4440215}" srcOrd="0" destOrd="0" presId="urn:microsoft.com/office/officeart/2008/layout/LinedList"/>
    <dgm:cxn modelId="{AE71A0B5-1225-4703-8CE5-481F3906CFFA}" srcId="{9A6EE269-DD10-4BA2-92EB-82A3EC22CF99}" destId="{C19ED82F-570A-4A39-B7FF-CF2D66AD8464}" srcOrd="0" destOrd="0" parTransId="{7D06880F-C541-4E0C-8E7F-B64E83AD1BD0}" sibTransId="{7F7A9295-EEFA-4448-9735-4B8F516FB712}"/>
    <dgm:cxn modelId="{B65488C5-3826-4020-BE1D-1761817E7FC5}" type="presOf" srcId="{C19ED82F-570A-4A39-B7FF-CF2D66AD8464}" destId="{DE04215E-4AA2-442F-A361-FD0C83B811E9}" srcOrd="0" destOrd="0" presId="urn:microsoft.com/office/officeart/2008/layout/LinedList"/>
    <dgm:cxn modelId="{7E74F9CD-4C3D-42F6-915F-F9B34A326A1F}" type="presOf" srcId="{9A6EE269-DD10-4BA2-92EB-82A3EC22CF99}" destId="{59B25F46-6986-4F77-ABED-C55A3582FD4A}" srcOrd="0" destOrd="0" presId="urn:microsoft.com/office/officeart/2008/layout/LinedList"/>
    <dgm:cxn modelId="{45987275-D549-4ED7-BC96-C5203CBBD55C}" type="presParOf" srcId="{59B25F46-6986-4F77-ABED-C55A3582FD4A}" destId="{5CF52CC0-5E33-4DFB-AAD6-95912539E551}" srcOrd="0" destOrd="0" presId="urn:microsoft.com/office/officeart/2008/layout/LinedList"/>
    <dgm:cxn modelId="{3B108F60-9971-4F76-A18E-CB81962FE77D}" type="presParOf" srcId="{59B25F46-6986-4F77-ABED-C55A3582FD4A}" destId="{4375D5AB-7375-455A-A4E5-13AF31ED13D5}" srcOrd="1" destOrd="0" presId="urn:microsoft.com/office/officeart/2008/layout/LinedList"/>
    <dgm:cxn modelId="{0142D570-653D-460D-9BCF-71443246A65C}" type="presParOf" srcId="{4375D5AB-7375-455A-A4E5-13AF31ED13D5}" destId="{DE04215E-4AA2-442F-A361-FD0C83B811E9}" srcOrd="0" destOrd="0" presId="urn:microsoft.com/office/officeart/2008/layout/LinedList"/>
    <dgm:cxn modelId="{CB5CD8DE-FE6C-4C0B-AD15-337034CA06F1}" type="presParOf" srcId="{4375D5AB-7375-455A-A4E5-13AF31ED13D5}" destId="{1104D5D9-137D-4D25-A343-A6837268F79F}" srcOrd="1" destOrd="0" presId="urn:microsoft.com/office/officeart/2008/layout/LinedList"/>
    <dgm:cxn modelId="{33C65A04-6B84-41ED-94CD-EAEB604DE977}" type="presParOf" srcId="{59B25F46-6986-4F77-ABED-C55A3582FD4A}" destId="{0AFBD37B-E260-4852-A535-68DD0B311E49}" srcOrd="2" destOrd="0" presId="urn:microsoft.com/office/officeart/2008/layout/LinedList"/>
    <dgm:cxn modelId="{8B0C1B50-8AA0-4437-B3A4-6203EB225DC2}" type="presParOf" srcId="{59B25F46-6986-4F77-ABED-C55A3582FD4A}" destId="{2016B6E7-15E9-43D0-9101-AD5E31BBA9C6}" srcOrd="3" destOrd="0" presId="urn:microsoft.com/office/officeart/2008/layout/LinedList"/>
    <dgm:cxn modelId="{431734C1-0233-4A1C-B63C-D9BFAF9B23A5}" type="presParOf" srcId="{2016B6E7-15E9-43D0-9101-AD5E31BBA9C6}" destId="{BD34CFE9-9BA7-4340-9E29-7E68B4440215}" srcOrd="0" destOrd="0" presId="urn:microsoft.com/office/officeart/2008/layout/LinedList"/>
    <dgm:cxn modelId="{0670A3B7-3B5B-4EAA-A3AC-8EAB51E83695}" type="presParOf" srcId="{2016B6E7-15E9-43D0-9101-AD5E31BBA9C6}" destId="{68D7CFF6-9CB3-416E-9AE6-EFE06EDE45F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FD4D1F-5E14-47AB-A89F-62159E6768C0}" type="doc">
      <dgm:prSet loTypeId="urn:microsoft.com/office/officeart/2008/layout/LinedLis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6A31099-4EE4-4B9E-86E8-E86FD2A76B27}">
      <dgm:prSet custT="1"/>
      <dgm:spPr/>
      <dgm:t>
        <a:bodyPr/>
        <a:lstStyle/>
        <a:p>
          <a:pPr algn="l" rtl="0"/>
          <a:endParaRPr lang="pl-PL" sz="2000" b="1" dirty="0"/>
        </a:p>
        <a:p>
          <a:pPr algn="just" rtl="0"/>
          <a:r>
            <a:rPr lang="pl-PL" sz="2400" b="1" dirty="0">
              <a:solidFill>
                <a:srgbClr val="0070C0"/>
              </a:solidFill>
            </a:rPr>
            <a:t>Możliwość powiększenia subwencji</a:t>
          </a:r>
          <a:r>
            <a:rPr lang="pl-PL" sz="2000" b="1" dirty="0"/>
            <a:t> </a:t>
          </a:r>
          <a:r>
            <a:rPr lang="pl-PL" sz="2400" b="1" dirty="0">
              <a:solidFill>
                <a:srgbClr val="0070C0"/>
              </a:solidFill>
            </a:rPr>
            <a:t>aktywizującej (rozwojowej) o kwotę zwiększenia dochodów wynikającego z reguły stabilizacyjnej</a:t>
          </a:r>
        </a:p>
      </dgm:t>
    </dgm:pt>
    <dgm:pt modelId="{655F19A2-A5CD-46EC-9F6A-3742CCD277F2}" type="parTrans" cxnId="{0D5B519B-14EB-4026-A881-5F74AE8AF9F5}">
      <dgm:prSet/>
      <dgm:spPr/>
      <dgm:t>
        <a:bodyPr/>
        <a:lstStyle/>
        <a:p>
          <a:endParaRPr lang="pl-PL" sz="1400"/>
        </a:p>
      </dgm:t>
    </dgm:pt>
    <dgm:pt modelId="{4FBA1A44-36E7-4DD3-A0BB-1FF53F3471A1}" type="sibTrans" cxnId="{0D5B519B-14EB-4026-A881-5F74AE8AF9F5}">
      <dgm:prSet/>
      <dgm:spPr/>
      <dgm:t>
        <a:bodyPr/>
        <a:lstStyle/>
        <a:p>
          <a:endParaRPr lang="pl-PL" sz="1400"/>
        </a:p>
      </dgm:t>
    </dgm:pt>
    <dgm:pt modelId="{AEBC3625-558E-4D5C-8DB3-76D8506F7E4F}">
      <dgm:prSet custT="1"/>
      <dgm:spPr/>
      <dgm:t>
        <a:bodyPr/>
        <a:lstStyle/>
        <a:p>
          <a:pPr algn="l" rtl="0">
            <a:lnSpc>
              <a:spcPct val="150000"/>
            </a:lnSpc>
            <a:spcAft>
              <a:spcPct val="35000"/>
            </a:spcAft>
          </a:pPr>
          <a:endParaRPr lang="pl-PL" sz="2400" b="1" dirty="0">
            <a:solidFill>
              <a:srgbClr val="0070C0"/>
            </a:solidFill>
          </a:endParaRPr>
        </a:p>
        <a:p>
          <a:pPr algn="l" rtl="0">
            <a:lnSpc>
              <a:spcPct val="120000"/>
            </a:lnSpc>
            <a:spcAft>
              <a:spcPts val="600"/>
            </a:spcAft>
          </a:pPr>
          <a:r>
            <a:rPr lang="pl-PL" sz="2400" b="0" dirty="0">
              <a:solidFill>
                <a:srgbClr val="FF0000"/>
              </a:solidFill>
            </a:rPr>
            <a:t>Dodatkowe środki z korekty dochodów dzielone na podstawie kryteriów przyjętych w porozumieniu z przedstawicielami Strony Samorządowej KWRIST.</a:t>
          </a:r>
        </a:p>
      </dgm:t>
    </dgm:pt>
    <dgm:pt modelId="{5DAF9D7D-BBB4-4364-9E0B-98A2ADD63069}" type="parTrans" cxnId="{0A6AD042-35A6-4D5F-AF1B-827B09B1B061}">
      <dgm:prSet/>
      <dgm:spPr/>
      <dgm:t>
        <a:bodyPr/>
        <a:lstStyle/>
        <a:p>
          <a:endParaRPr lang="pl-PL" sz="1400"/>
        </a:p>
      </dgm:t>
    </dgm:pt>
    <dgm:pt modelId="{8DD51F7B-AF73-460B-AEA4-CB5460A094B7}" type="sibTrans" cxnId="{0A6AD042-35A6-4D5F-AF1B-827B09B1B061}">
      <dgm:prSet/>
      <dgm:spPr/>
      <dgm:t>
        <a:bodyPr/>
        <a:lstStyle/>
        <a:p>
          <a:endParaRPr lang="pl-PL" sz="1400"/>
        </a:p>
      </dgm:t>
    </dgm:pt>
    <dgm:pt modelId="{ED97B880-BC4D-434A-BB9E-54C689B23FC9}" type="pres">
      <dgm:prSet presAssocID="{BAFD4D1F-5E14-47AB-A89F-62159E6768C0}" presName="vert0" presStyleCnt="0">
        <dgm:presLayoutVars>
          <dgm:dir/>
          <dgm:animOne val="branch"/>
          <dgm:animLvl val="lvl"/>
        </dgm:presLayoutVars>
      </dgm:prSet>
      <dgm:spPr/>
    </dgm:pt>
    <dgm:pt modelId="{8F316666-D9FB-4495-AFF6-7A35009F5282}" type="pres">
      <dgm:prSet presAssocID="{A6A31099-4EE4-4B9E-86E8-E86FD2A76B27}" presName="thickLine" presStyleLbl="alignNode1" presStyleIdx="0" presStyleCnt="2" custLinFactNeighborX="1074" custLinFactNeighborY="14347"/>
      <dgm:spPr/>
    </dgm:pt>
    <dgm:pt modelId="{CE64D18E-514D-4BA3-B51B-598888C469E3}" type="pres">
      <dgm:prSet presAssocID="{A6A31099-4EE4-4B9E-86E8-E86FD2A76B27}" presName="horz1" presStyleCnt="0"/>
      <dgm:spPr/>
    </dgm:pt>
    <dgm:pt modelId="{0A627368-9C67-40B8-9BED-B93D7B99ADC7}" type="pres">
      <dgm:prSet presAssocID="{A6A31099-4EE4-4B9E-86E8-E86FD2A76B27}" presName="tx1" presStyleLbl="revTx" presStyleIdx="0" presStyleCnt="2"/>
      <dgm:spPr/>
    </dgm:pt>
    <dgm:pt modelId="{D2478C20-97B7-46D5-827B-FB180B7E8C86}" type="pres">
      <dgm:prSet presAssocID="{A6A31099-4EE4-4B9E-86E8-E86FD2A76B27}" presName="vert1" presStyleCnt="0"/>
      <dgm:spPr/>
    </dgm:pt>
    <dgm:pt modelId="{A5CB22C4-2D85-46D2-ADA2-0EA451C3BCCE}" type="pres">
      <dgm:prSet presAssocID="{AEBC3625-558E-4D5C-8DB3-76D8506F7E4F}" presName="thickLine" presStyleLbl="alignNode1" presStyleIdx="1" presStyleCnt="2" custLinFactNeighborY="16271"/>
      <dgm:spPr/>
    </dgm:pt>
    <dgm:pt modelId="{C9139B12-CEEE-480C-A368-1B593165D5E3}" type="pres">
      <dgm:prSet presAssocID="{AEBC3625-558E-4D5C-8DB3-76D8506F7E4F}" presName="horz1" presStyleCnt="0"/>
      <dgm:spPr/>
    </dgm:pt>
    <dgm:pt modelId="{81C61996-D968-450C-B9DF-DB8421E3E8CB}" type="pres">
      <dgm:prSet presAssocID="{AEBC3625-558E-4D5C-8DB3-76D8506F7E4F}" presName="tx1" presStyleLbl="revTx" presStyleIdx="1" presStyleCnt="2" custScaleY="54010"/>
      <dgm:spPr/>
    </dgm:pt>
    <dgm:pt modelId="{987DB620-C84E-4803-82A7-95C6101B1E7E}" type="pres">
      <dgm:prSet presAssocID="{AEBC3625-558E-4D5C-8DB3-76D8506F7E4F}" presName="vert1" presStyleCnt="0"/>
      <dgm:spPr/>
    </dgm:pt>
  </dgm:ptLst>
  <dgm:cxnLst>
    <dgm:cxn modelId="{0A6AD042-35A6-4D5F-AF1B-827B09B1B061}" srcId="{BAFD4D1F-5E14-47AB-A89F-62159E6768C0}" destId="{AEBC3625-558E-4D5C-8DB3-76D8506F7E4F}" srcOrd="1" destOrd="0" parTransId="{5DAF9D7D-BBB4-4364-9E0B-98A2ADD63069}" sibTransId="{8DD51F7B-AF73-460B-AEA4-CB5460A094B7}"/>
    <dgm:cxn modelId="{403DBC7B-89C5-465B-9811-62EA2E40102D}" type="presOf" srcId="{A6A31099-4EE4-4B9E-86E8-E86FD2A76B27}" destId="{0A627368-9C67-40B8-9BED-B93D7B99ADC7}" srcOrd="0" destOrd="0" presId="urn:microsoft.com/office/officeart/2008/layout/LinedList"/>
    <dgm:cxn modelId="{0D5B519B-14EB-4026-A881-5F74AE8AF9F5}" srcId="{BAFD4D1F-5E14-47AB-A89F-62159E6768C0}" destId="{A6A31099-4EE4-4B9E-86E8-E86FD2A76B27}" srcOrd="0" destOrd="0" parTransId="{655F19A2-A5CD-46EC-9F6A-3742CCD277F2}" sibTransId="{4FBA1A44-36E7-4DD3-A0BB-1FF53F3471A1}"/>
    <dgm:cxn modelId="{3495F7AD-C5FA-4FB6-BA0F-0F5EA5B6B812}" type="presOf" srcId="{BAFD4D1F-5E14-47AB-A89F-62159E6768C0}" destId="{ED97B880-BC4D-434A-BB9E-54C689B23FC9}" srcOrd="0" destOrd="0" presId="urn:microsoft.com/office/officeart/2008/layout/LinedList"/>
    <dgm:cxn modelId="{1ED244B1-8984-485C-B9AD-99B9AB7369CA}" type="presOf" srcId="{AEBC3625-558E-4D5C-8DB3-76D8506F7E4F}" destId="{81C61996-D968-450C-B9DF-DB8421E3E8CB}" srcOrd="0" destOrd="0" presId="urn:microsoft.com/office/officeart/2008/layout/LinedList"/>
    <dgm:cxn modelId="{8022A525-3363-43FC-9B73-F2373AD034E9}" type="presParOf" srcId="{ED97B880-BC4D-434A-BB9E-54C689B23FC9}" destId="{8F316666-D9FB-4495-AFF6-7A35009F5282}" srcOrd="0" destOrd="0" presId="urn:microsoft.com/office/officeart/2008/layout/LinedList"/>
    <dgm:cxn modelId="{3539D3D3-68DF-4C39-8EFE-ED7F55055E00}" type="presParOf" srcId="{ED97B880-BC4D-434A-BB9E-54C689B23FC9}" destId="{CE64D18E-514D-4BA3-B51B-598888C469E3}" srcOrd="1" destOrd="0" presId="urn:microsoft.com/office/officeart/2008/layout/LinedList"/>
    <dgm:cxn modelId="{5102F720-5D46-405C-B620-16E2A95E21DF}" type="presParOf" srcId="{CE64D18E-514D-4BA3-B51B-598888C469E3}" destId="{0A627368-9C67-40B8-9BED-B93D7B99ADC7}" srcOrd="0" destOrd="0" presId="urn:microsoft.com/office/officeart/2008/layout/LinedList"/>
    <dgm:cxn modelId="{91E0774A-CE62-4388-92B1-62F938D6B333}" type="presParOf" srcId="{CE64D18E-514D-4BA3-B51B-598888C469E3}" destId="{D2478C20-97B7-46D5-827B-FB180B7E8C86}" srcOrd="1" destOrd="0" presId="urn:microsoft.com/office/officeart/2008/layout/LinedList"/>
    <dgm:cxn modelId="{75DCF471-C7F7-474B-ADA7-34E32D2D2F41}" type="presParOf" srcId="{ED97B880-BC4D-434A-BB9E-54C689B23FC9}" destId="{A5CB22C4-2D85-46D2-ADA2-0EA451C3BCCE}" srcOrd="2" destOrd="0" presId="urn:microsoft.com/office/officeart/2008/layout/LinedList"/>
    <dgm:cxn modelId="{9631C194-CB5D-4C69-8C99-AA6DD0F35B6B}" type="presParOf" srcId="{ED97B880-BC4D-434A-BB9E-54C689B23FC9}" destId="{C9139B12-CEEE-480C-A368-1B593165D5E3}" srcOrd="3" destOrd="0" presId="urn:microsoft.com/office/officeart/2008/layout/LinedList"/>
    <dgm:cxn modelId="{46D99A1D-A879-4F72-93DC-B4DF9D1FCCB1}" type="presParOf" srcId="{C9139B12-CEEE-480C-A368-1B593165D5E3}" destId="{81C61996-D968-450C-B9DF-DB8421E3E8CB}" srcOrd="0" destOrd="0" presId="urn:microsoft.com/office/officeart/2008/layout/LinedList"/>
    <dgm:cxn modelId="{B743D67A-454D-4FF9-A9E2-4294C4705D55}" type="presParOf" srcId="{C9139B12-CEEE-480C-A368-1B593165D5E3}" destId="{987DB620-C84E-4803-82A7-95C6101B1E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FB30F-2A67-471D-ABF6-C7997FA44D11}">
      <dsp:nvSpPr>
        <dsp:cNvPr id="0" name=""/>
        <dsp:cNvSpPr/>
      </dsp:nvSpPr>
      <dsp:spPr>
        <a:xfrm>
          <a:off x="0" y="147032"/>
          <a:ext cx="8911602" cy="203608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rgbClr val="C00000"/>
              </a:solidFill>
            </a:rPr>
            <a:t>Proponowane kierunki zmian w systemie finansowania jednostek samorządu terytorialnego</a:t>
          </a:r>
          <a:endParaRPr lang="pl-PL" sz="3200" kern="1200" dirty="0">
            <a:solidFill>
              <a:srgbClr val="C00000"/>
            </a:solidFill>
          </a:endParaRPr>
        </a:p>
      </dsp:txBody>
      <dsp:txXfrm>
        <a:off x="99393" y="246425"/>
        <a:ext cx="8712816" cy="1837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462A6-46EC-4471-B209-18954837C06F}">
      <dsp:nvSpPr>
        <dsp:cNvPr id="0" name=""/>
        <dsp:cNvSpPr/>
      </dsp:nvSpPr>
      <dsp:spPr>
        <a:xfrm>
          <a:off x="0" y="0"/>
          <a:ext cx="93597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4A90F-0E89-46C6-B622-B3A826270F10}">
      <dsp:nvSpPr>
        <dsp:cNvPr id="0" name=""/>
        <dsp:cNvSpPr/>
      </dsp:nvSpPr>
      <dsp:spPr>
        <a:xfrm>
          <a:off x="0" y="18910"/>
          <a:ext cx="9359714" cy="887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 dirty="0">
            <a:solidFill>
              <a:srgbClr val="FF0000"/>
            </a:solidFill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FF0000"/>
              </a:solidFill>
            </a:rPr>
            <a:t>Ustalenie łącznej kwoty dochodów JST z tytułu PIT i CIT w powiązaniu ze średnimi wpływami podatkowymi z 3 lat (n, n-1, n-2) zamiast wpływów jednorocznych </a:t>
          </a:r>
          <a:endParaRPr lang="pl-PL" sz="1800" kern="1200" dirty="0"/>
        </a:p>
      </dsp:txBody>
      <dsp:txXfrm>
        <a:off x="0" y="18910"/>
        <a:ext cx="9359714" cy="887419"/>
      </dsp:txXfrm>
    </dsp:sp>
    <dsp:sp modelId="{963BA2C2-BC46-4B09-B1A3-B81D6DCED4B3}">
      <dsp:nvSpPr>
        <dsp:cNvPr id="0" name=""/>
        <dsp:cNvSpPr/>
      </dsp:nvSpPr>
      <dsp:spPr>
        <a:xfrm>
          <a:off x="0" y="1108830"/>
          <a:ext cx="93597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D2342A-09D6-40E6-81A5-94A2E85D0761}">
      <dsp:nvSpPr>
        <dsp:cNvPr id="0" name=""/>
        <dsp:cNvSpPr/>
      </dsp:nvSpPr>
      <dsp:spPr>
        <a:xfrm>
          <a:off x="0" y="887419"/>
          <a:ext cx="9359714" cy="887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 dirty="0">
            <a:solidFill>
              <a:srgbClr val="FF0000"/>
            </a:solidFill>
          </a:endParaRPr>
        </a:p>
      </dsp:txBody>
      <dsp:txXfrm>
        <a:off x="0" y="887419"/>
        <a:ext cx="9359714" cy="887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1C863-7002-430E-B401-6622C1EB7058}">
      <dsp:nvSpPr>
        <dsp:cNvPr id="0" name=""/>
        <dsp:cNvSpPr/>
      </dsp:nvSpPr>
      <dsp:spPr>
        <a:xfrm>
          <a:off x="0" y="0"/>
          <a:ext cx="98125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E7EE0E8-B96B-4CA4-9B7D-D1B51CFBD143}">
      <dsp:nvSpPr>
        <dsp:cNvPr id="0" name=""/>
        <dsp:cNvSpPr/>
      </dsp:nvSpPr>
      <dsp:spPr>
        <a:xfrm>
          <a:off x="0" y="0"/>
          <a:ext cx="9812592" cy="1071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rgbClr val="FF0000"/>
              </a:solidFill>
            </a:rPr>
            <a:t>Ustalanie kwoty dochodów danej JST w powiązaniu z udziałem we wpływach podatkowych ustalonych na podstawie średniej ważonej z 3 lat (n-2, n-3, n-4) zamiast obecnego udziału jednorocznego (n-2) </a:t>
          </a:r>
          <a:endParaRPr lang="pl-PL" sz="2100" kern="1200" dirty="0"/>
        </a:p>
      </dsp:txBody>
      <dsp:txXfrm>
        <a:off x="0" y="0"/>
        <a:ext cx="9812592" cy="1071229"/>
      </dsp:txXfrm>
    </dsp:sp>
    <dsp:sp modelId="{ABA378A9-3F84-4D4A-B9F8-652C54A67CDE}">
      <dsp:nvSpPr>
        <dsp:cNvPr id="0" name=""/>
        <dsp:cNvSpPr/>
      </dsp:nvSpPr>
      <dsp:spPr>
        <a:xfrm>
          <a:off x="0" y="1071229"/>
          <a:ext cx="98125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E05D73-D90C-41AA-B60D-41552F1F42D3}">
      <dsp:nvSpPr>
        <dsp:cNvPr id="0" name=""/>
        <dsp:cNvSpPr/>
      </dsp:nvSpPr>
      <dsp:spPr>
        <a:xfrm>
          <a:off x="0" y="1071229"/>
          <a:ext cx="9812592" cy="1071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 dirty="0">
            <a:solidFill>
              <a:srgbClr val="FF0000"/>
            </a:solidFill>
          </a:endParaRPr>
        </a:p>
      </dsp:txBody>
      <dsp:txXfrm>
        <a:off x="0" y="1071229"/>
        <a:ext cx="9812592" cy="10712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6E2D9-93D1-437F-B3C6-8F85EE37EC2D}">
      <dsp:nvSpPr>
        <dsp:cNvPr id="0" name=""/>
        <dsp:cNvSpPr/>
      </dsp:nvSpPr>
      <dsp:spPr>
        <a:xfrm>
          <a:off x="0" y="128648"/>
          <a:ext cx="9777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34A0FB-B068-4651-ADB2-7E8B715189A3}">
      <dsp:nvSpPr>
        <dsp:cNvPr id="0" name=""/>
        <dsp:cNvSpPr/>
      </dsp:nvSpPr>
      <dsp:spPr>
        <a:xfrm>
          <a:off x="0" y="740"/>
          <a:ext cx="9777904" cy="1516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endParaRPr lang="pl-PL" sz="2000" b="1" kern="1200" dirty="0">
            <a:solidFill>
              <a:srgbClr val="FF0000"/>
            </a:solidFill>
          </a:endParaRPr>
        </a:p>
        <a:p>
          <a:pPr marL="0" lvl="0" indent="0" algn="l" defTabSz="889000" rtl="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2"/>
              </a:solidFill>
            </a:rPr>
            <a:t>Jednolite kryteria identyfikacji samorządów najbogatszych i najbiedniejszych z uwzględnieniem potencjału dochodowego i zróżnicowanych potrzeb wydatkowych. Wyeliminowana sytuacja, w której ta sama JST jest najpierw płatnikiem, a potem beneficjentem systemu korekcyjno-wyrównawczego jak tez przypadek, kiedy jednostka po dokonaniu wpłat ma mniejszy dochód na mieszkańca niż  JST będąca beneficjentem</a:t>
          </a:r>
        </a:p>
      </dsp:txBody>
      <dsp:txXfrm>
        <a:off x="0" y="740"/>
        <a:ext cx="9777904" cy="1516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16666-D9FB-4495-AFF6-7A35009F5282}">
      <dsp:nvSpPr>
        <dsp:cNvPr id="0" name=""/>
        <dsp:cNvSpPr/>
      </dsp:nvSpPr>
      <dsp:spPr>
        <a:xfrm>
          <a:off x="0" y="0"/>
          <a:ext cx="9935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627368-9C67-40B8-9BED-B93D7B99ADC7}">
      <dsp:nvSpPr>
        <dsp:cNvPr id="0" name=""/>
        <dsp:cNvSpPr/>
      </dsp:nvSpPr>
      <dsp:spPr>
        <a:xfrm>
          <a:off x="0" y="1986"/>
          <a:ext cx="9935050" cy="1920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b="1" kern="1200" dirty="0"/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solidFill>
              <a:srgbClr val="FF0000"/>
            </a:solidFill>
          </a:endParaRP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FF0000"/>
              </a:solidFill>
            </a:rPr>
            <a:t>Pomniejszanie dochodów o „janosikowe”</a:t>
          </a:r>
          <a:endParaRPr lang="pl-PL" sz="2400" b="1" kern="1200" dirty="0"/>
        </a:p>
      </dsp:txBody>
      <dsp:txXfrm>
        <a:off x="0" y="1986"/>
        <a:ext cx="9935050" cy="1920916"/>
      </dsp:txXfrm>
    </dsp:sp>
    <dsp:sp modelId="{A5CB22C4-2D85-46D2-ADA2-0EA451C3BCCE}">
      <dsp:nvSpPr>
        <dsp:cNvPr id="0" name=""/>
        <dsp:cNvSpPr/>
      </dsp:nvSpPr>
      <dsp:spPr>
        <a:xfrm>
          <a:off x="0" y="2091712"/>
          <a:ext cx="9935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C61996-D968-450C-B9DF-DB8421E3E8CB}">
      <dsp:nvSpPr>
        <dsp:cNvPr id="0" name=""/>
        <dsp:cNvSpPr/>
      </dsp:nvSpPr>
      <dsp:spPr>
        <a:xfrm>
          <a:off x="0" y="1922903"/>
          <a:ext cx="9935050" cy="103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solidFill>
              <a:srgbClr val="0070C0"/>
            </a:solidFill>
          </a:endParaRPr>
        </a:p>
        <a:p>
          <a:pPr marL="0" lvl="0" indent="0" algn="l" defTabSz="1066800" rtl="0">
            <a:lnSpc>
              <a:spcPct val="120000"/>
            </a:lnSpc>
            <a:spcBef>
              <a:spcPct val="0"/>
            </a:spcBef>
            <a:spcAft>
              <a:spcPts val="600"/>
            </a:spcAft>
            <a:buNone/>
          </a:pPr>
          <a:r>
            <a:rPr lang="pl-PL" sz="2400" b="1" kern="1200" dirty="0">
              <a:solidFill>
                <a:srgbClr val="0070C0"/>
              </a:solidFill>
            </a:rPr>
            <a:t>Nadwyżkowa część dochodów zamożnej JST potrącana ze środków przekazywanych do tej jednostki </a:t>
          </a:r>
        </a:p>
      </dsp:txBody>
      <dsp:txXfrm>
        <a:off x="0" y="1922903"/>
        <a:ext cx="9935050" cy="10374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52CC0-5E33-4DFB-AAD6-95912539E551}">
      <dsp:nvSpPr>
        <dsp:cNvPr id="0" name=""/>
        <dsp:cNvSpPr/>
      </dsp:nvSpPr>
      <dsp:spPr>
        <a:xfrm>
          <a:off x="0" y="0"/>
          <a:ext cx="10001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04215E-4AA2-442F-A361-FD0C83B811E9}">
      <dsp:nvSpPr>
        <dsp:cNvPr id="0" name=""/>
        <dsp:cNvSpPr/>
      </dsp:nvSpPr>
      <dsp:spPr>
        <a:xfrm>
          <a:off x="0" y="1787"/>
          <a:ext cx="9991498" cy="1433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FF0000"/>
              </a:solidFill>
            </a:rPr>
            <a:t>Nowa część subwencji określona w zobiektywizowany sposób, zarówno globalna kwota oraz zasady podziału zawarte w ustawie </a:t>
          </a:r>
        </a:p>
      </dsp:txBody>
      <dsp:txXfrm>
        <a:off x="0" y="1787"/>
        <a:ext cx="9991498" cy="1433216"/>
      </dsp:txXfrm>
    </dsp:sp>
    <dsp:sp modelId="{0AFBD37B-E260-4852-A535-68DD0B311E49}">
      <dsp:nvSpPr>
        <dsp:cNvPr id="0" name=""/>
        <dsp:cNvSpPr/>
      </dsp:nvSpPr>
      <dsp:spPr>
        <a:xfrm>
          <a:off x="0" y="1435004"/>
          <a:ext cx="10001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34CFE9-9BA7-4340-9E29-7E68B4440215}">
      <dsp:nvSpPr>
        <dsp:cNvPr id="0" name=""/>
        <dsp:cNvSpPr/>
      </dsp:nvSpPr>
      <dsp:spPr>
        <a:xfrm>
          <a:off x="0" y="1435004"/>
          <a:ext cx="9991483" cy="1117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100" kern="1200" dirty="0"/>
        </a:p>
      </dsp:txBody>
      <dsp:txXfrm>
        <a:off x="0" y="1435004"/>
        <a:ext cx="9991483" cy="1117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16666-D9FB-4495-AFF6-7A35009F5282}">
      <dsp:nvSpPr>
        <dsp:cNvPr id="0" name=""/>
        <dsp:cNvSpPr/>
      </dsp:nvSpPr>
      <dsp:spPr>
        <a:xfrm>
          <a:off x="0" y="222022"/>
          <a:ext cx="9935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627368-9C67-40B8-9BED-B93D7B99ADC7}">
      <dsp:nvSpPr>
        <dsp:cNvPr id="0" name=""/>
        <dsp:cNvSpPr/>
      </dsp:nvSpPr>
      <dsp:spPr>
        <a:xfrm>
          <a:off x="0" y="1589"/>
          <a:ext cx="9935050" cy="153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b="1" kern="1200" dirty="0"/>
        </a:p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0070C0"/>
              </a:solidFill>
            </a:rPr>
            <a:t>Możliwość powiększenia subwencji</a:t>
          </a:r>
          <a:r>
            <a:rPr lang="pl-PL" sz="2000" b="1" kern="1200" dirty="0"/>
            <a:t> </a:t>
          </a:r>
          <a:r>
            <a:rPr lang="pl-PL" sz="2400" b="1" kern="1200" dirty="0">
              <a:solidFill>
                <a:srgbClr val="0070C0"/>
              </a:solidFill>
            </a:rPr>
            <a:t>aktywizującej (rozwojowej) o kwotę zwiększenia dochodów wynikającego z reguły stabilizacyjnej</a:t>
          </a:r>
        </a:p>
      </dsp:txBody>
      <dsp:txXfrm>
        <a:off x="0" y="1589"/>
        <a:ext cx="9935050" cy="1536444"/>
      </dsp:txXfrm>
    </dsp:sp>
    <dsp:sp modelId="{A5CB22C4-2D85-46D2-ADA2-0EA451C3BCCE}">
      <dsp:nvSpPr>
        <dsp:cNvPr id="0" name=""/>
        <dsp:cNvSpPr/>
      </dsp:nvSpPr>
      <dsp:spPr>
        <a:xfrm>
          <a:off x="0" y="1673056"/>
          <a:ext cx="9935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C61996-D968-450C-B9DF-DB8421E3E8CB}">
      <dsp:nvSpPr>
        <dsp:cNvPr id="0" name=""/>
        <dsp:cNvSpPr/>
      </dsp:nvSpPr>
      <dsp:spPr>
        <a:xfrm>
          <a:off x="0" y="1538033"/>
          <a:ext cx="9935050" cy="82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solidFill>
              <a:srgbClr val="0070C0"/>
            </a:solidFill>
          </a:endParaRPr>
        </a:p>
        <a:p>
          <a:pPr marL="0" lvl="0" indent="0" algn="l" defTabSz="1066800" rtl="0">
            <a:lnSpc>
              <a:spcPct val="120000"/>
            </a:lnSpc>
            <a:spcBef>
              <a:spcPct val="0"/>
            </a:spcBef>
            <a:spcAft>
              <a:spcPts val="600"/>
            </a:spcAft>
            <a:buNone/>
          </a:pPr>
          <a:r>
            <a:rPr lang="pl-PL" sz="2400" b="0" kern="1200" dirty="0">
              <a:solidFill>
                <a:srgbClr val="FF0000"/>
              </a:solidFill>
            </a:rPr>
            <a:t>Dodatkowe środki z korekty dochodów dzielone na podstawie kryteriów przyjętych w porozumieniu z przedstawicielami Strony Samorządowej KWRIST.</a:t>
          </a:r>
        </a:p>
      </dsp:txBody>
      <dsp:txXfrm>
        <a:off x="0" y="1538033"/>
        <a:ext cx="9935050" cy="82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AC896-C533-434C-9C14-A39F7FD443E1}" type="datetimeFigureOut">
              <a:rPr lang="pl-PL" smtClean="0"/>
              <a:t>18.12.2020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F370-C675-45CA-9BCA-15EEB6043E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4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398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085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770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269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338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>
                <a:solidFill>
                  <a:prstClr val="black"/>
                </a:solidFill>
              </a:rPr>
              <a:pPr/>
              <a:t>16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342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87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52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55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5803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968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13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02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589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F370-C675-45CA-9BCA-15EEB6043E9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42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E046-77F1-4724-AC75-0482D0310C16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A87B-2074-4616-A1A0-5B8ADBE37B1A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6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0BD3-C7E6-4C67-BAE5-DFFCF7DEE790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E649-1A3F-4301-8CC4-9D80565E224C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0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4633E-5D2E-42DC-BA02-36A6A38B2169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4C5E-A61B-43FE-8829-C5FF2E85F54F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6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2295-28F8-41AD-B30D-16F1F88A53AD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DE7D1-CC8D-474F-845C-5BF62054FEEC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9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9BFD-A22A-43A4-8A5C-CBF21D8EF0E0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7FD90-6E93-40B0-9A66-03B843B642A0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3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0B6B-20EA-43EE-A3FD-307070FABF0A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F7BF-A3F7-42CF-84E5-BB936634D787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5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0A99-5848-48F3-B334-D4EC2C21DA1F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048EB-F314-40A9-885B-40AD6AA8C640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9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FADF-1D36-4B77-9115-28A4FE3B7E08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673D4-109C-46F4-93F7-DFD07CF09429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FF3E-86C2-437A-BC60-40F8DA1A7A05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1CAAB-A1F3-4586-B789-BA5B8609D463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D22F-EA6E-43D6-9D5F-6688B375110C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0903-498C-44FC-8424-E11A9BE3168F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4CC9-A156-4813-910B-C3671A75F7AB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49B6-F767-4050-A683-44F5E21D82F4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1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644C64-3EA1-495F-9608-0D5CB1714E54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18.12.2020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27F000-8D06-4EF9-9AFF-32D386F26093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3272361"/>
              </p:ext>
            </p:extLst>
          </p:nvPr>
        </p:nvGraphicFramePr>
        <p:xfrm>
          <a:off x="2198849" y="1854926"/>
          <a:ext cx="8911602" cy="246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4807974" y="6046839"/>
            <a:ext cx="3736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Warszawa, grudzień 2020 r.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91381" y="845574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dirty="0">
                <a:solidFill>
                  <a:schemeClr val="bg1">
                    <a:lumMod val="50000"/>
                  </a:schemeClr>
                </a:solidFill>
              </a:rPr>
              <a:t>Departament Finansów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1351213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6507" y="1073861"/>
            <a:ext cx="10646793" cy="16439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3003130" y="450334"/>
            <a:ext cx="8210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Potrzeby wydatkowe 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110" y="2828837"/>
            <a:ext cx="3275649" cy="1389595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1786507" y="1367356"/>
            <a:ext cx="9706993" cy="14773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Potrzeby wydatkowe mierzone liczbą mieszkańców przeliczeniowych </a:t>
            </a:r>
          </a:p>
          <a:p>
            <a:pPr algn="ctr"/>
            <a:endParaRPr lang="pl-PL" b="1" dirty="0">
              <a:solidFill>
                <a:schemeClr val="tx2"/>
              </a:solidFill>
            </a:endParaRPr>
          </a:p>
          <a:p>
            <a:pPr algn="ctr"/>
            <a:r>
              <a:rPr lang="pl-PL" b="1" dirty="0">
                <a:solidFill>
                  <a:schemeClr val="tx2"/>
                </a:solidFill>
              </a:rPr>
              <a:t>liczba mieszkańców przeliczeniowych = liczba faktycznych mieszkańców </a:t>
            </a:r>
            <a:r>
              <a:rPr lang="pl-PL" sz="1600" b="1" dirty="0">
                <a:solidFill>
                  <a:schemeClr val="tx2"/>
                </a:solidFill>
              </a:rPr>
              <a:t>X</a:t>
            </a:r>
            <a:r>
              <a:rPr lang="pl-PL" b="1" dirty="0">
                <a:solidFill>
                  <a:schemeClr val="tx2"/>
                </a:solidFill>
              </a:rPr>
              <a:t> wagi potrzeb wydatkowych</a:t>
            </a:r>
          </a:p>
          <a:p>
            <a:pPr algn="ctr"/>
            <a:endParaRPr lang="pl-PL" b="1" dirty="0">
              <a:solidFill>
                <a:schemeClr val="tx2"/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1972704" y="4878899"/>
            <a:ext cx="9618332" cy="1074795"/>
            <a:chOff x="0" y="587108"/>
            <a:chExt cx="9618332" cy="107479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Prostokąt zaokrąglony 7"/>
            <p:cNvSpPr/>
            <p:nvPr/>
          </p:nvSpPr>
          <p:spPr>
            <a:xfrm>
              <a:off x="0" y="587108"/>
              <a:ext cx="9618332" cy="107479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52467" y="639575"/>
              <a:ext cx="9513398" cy="9698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dirty="0"/>
                <a:t>W</a:t>
              </a:r>
              <a:r>
                <a:rPr lang="pl-PL" sz="2000" b="1" kern="1200" dirty="0"/>
                <a:t>ydzielenie miast na prawach powiatu w ramach mechanizmu wyrównawczo-korekcyjnego – precyzyjne określenie potrzeb wydatkowych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724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0744" y="283987"/>
            <a:ext cx="8903855" cy="926089"/>
          </a:xfrm>
        </p:spPr>
        <p:txBody>
          <a:bodyPr/>
          <a:lstStyle/>
          <a:p>
            <a:r>
              <a:rPr lang="pl-PL" sz="2400" b="1" dirty="0"/>
              <a:t>Ustalenie wag potrzeb wydatkowych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52806" y="6258029"/>
            <a:ext cx="2844800" cy="365125"/>
          </a:xfrm>
        </p:spPr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3F1F0B2-4255-4249-AAE3-C824CC73358E}"/>
              </a:ext>
            </a:extLst>
          </p:cNvPr>
          <p:cNvSpPr/>
          <p:nvPr/>
        </p:nvSpPr>
        <p:spPr>
          <a:xfrm>
            <a:off x="2500744" y="2782943"/>
            <a:ext cx="1952128" cy="2972955"/>
          </a:xfrm>
          <a:prstGeom prst="rect">
            <a:avLst/>
          </a:prstGeom>
          <a:noFill/>
          <a:ln w="6350">
            <a:solidFill>
              <a:srgbClr val="1DAEE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0000" tIns="432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23254"/>
                </a:solidFill>
              </a:rPr>
              <a:t>1. </a:t>
            </a:r>
            <a:r>
              <a:rPr lang="pl-PL" sz="1600" b="1" dirty="0">
                <a:solidFill>
                  <a:srgbClr val="123254"/>
                </a:solidFill>
              </a:rPr>
              <a:t>Określenie największych obszarów wydatków i ich udziału w całkowitych wydatkach</a:t>
            </a:r>
          </a:p>
        </p:txBody>
      </p:sp>
      <p:sp>
        <p:nvSpPr>
          <p:cNvPr id="10" name="Rectangle 64">
            <a:extLst>
              <a:ext uri="{FF2B5EF4-FFF2-40B4-BE49-F238E27FC236}">
                <a16:creationId xmlns:a16="http://schemas.microsoft.com/office/drawing/2014/main" id="{3ED0831B-361D-DD47-B5AA-670AA5062BFC}"/>
              </a:ext>
            </a:extLst>
          </p:cNvPr>
          <p:cNvSpPr/>
          <p:nvPr/>
        </p:nvSpPr>
        <p:spPr>
          <a:xfrm>
            <a:off x="5404578" y="2782943"/>
            <a:ext cx="2058546" cy="2972955"/>
          </a:xfrm>
          <a:prstGeom prst="rect">
            <a:avLst/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80000" tIns="432000" rIns="180000" bIns="180000" rtlCol="0" anchor="t"/>
          <a:lstStyle/>
          <a:p>
            <a:pPr algn="ctr"/>
            <a:r>
              <a:rPr lang="en-US" sz="1600" b="1" dirty="0">
                <a:solidFill>
                  <a:srgbClr val="123254"/>
                </a:solidFill>
              </a:rPr>
              <a:t>2. </a:t>
            </a:r>
            <a:r>
              <a:rPr lang="pl-PL" sz="1600" b="1" dirty="0">
                <a:solidFill>
                  <a:srgbClr val="123254"/>
                </a:solidFill>
              </a:rPr>
              <a:t>Wybór zmiennych wyjaśniających wydatki wg działów (z użyciem analizy regresji) i wyznaczenie współczynników regresji</a:t>
            </a:r>
            <a:endParaRPr lang="en-US" sz="1600" b="1" dirty="0">
              <a:solidFill>
                <a:srgbClr val="123254"/>
              </a:solidFill>
            </a:endParaRPr>
          </a:p>
          <a:p>
            <a:pPr lvl="0" algn="ctr"/>
            <a:endParaRPr lang="en-US" sz="1600" b="1" dirty="0">
              <a:solidFill>
                <a:srgbClr val="123254"/>
              </a:solidFill>
            </a:endParaRPr>
          </a:p>
        </p:txBody>
      </p:sp>
      <p:sp>
        <p:nvSpPr>
          <p:cNvPr id="12" name="Rectangle 66">
            <a:extLst>
              <a:ext uri="{FF2B5EF4-FFF2-40B4-BE49-F238E27FC236}">
                <a16:creationId xmlns:a16="http://schemas.microsoft.com/office/drawing/2014/main" id="{6EA4A274-53AB-8F49-98F5-139114A84894}"/>
              </a:ext>
            </a:extLst>
          </p:cNvPr>
          <p:cNvSpPr/>
          <p:nvPr/>
        </p:nvSpPr>
        <p:spPr>
          <a:xfrm>
            <a:off x="8516661" y="2782944"/>
            <a:ext cx="2058545" cy="2972955"/>
          </a:xfrm>
          <a:prstGeom prst="rect">
            <a:avLst/>
          </a:prstGeom>
          <a:noFill/>
          <a:ln w="6350">
            <a:solidFill>
              <a:schemeClr val="accent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0000" tIns="432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solidFill>
                  <a:srgbClr val="123254"/>
                </a:solidFill>
              </a:rPr>
              <a:t>3. Wyznaczenie wag potrzeb wydatkowych</a:t>
            </a: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B09DBBE6-C474-B24B-A3B7-3467C289A984}"/>
              </a:ext>
            </a:extLst>
          </p:cNvPr>
          <p:cNvSpPr/>
          <p:nvPr/>
        </p:nvSpPr>
        <p:spPr>
          <a:xfrm>
            <a:off x="8702771" y="1540364"/>
            <a:ext cx="1198133" cy="1198133"/>
          </a:xfrm>
          <a:prstGeom prst="ellipse">
            <a:avLst/>
          </a:prstGeom>
          <a:solidFill>
            <a:schemeClr val="accent5"/>
          </a:solidFill>
          <a:ln w="508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4" name="Graphic 20" descr="Voice">
            <a:extLst>
              <a:ext uri="{FF2B5EF4-FFF2-40B4-BE49-F238E27FC236}">
                <a16:creationId xmlns:a16="http://schemas.microsoft.com/office/drawing/2014/main" id="{F89004CB-75A0-9440-ACBB-AC81E17C0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3985" y="1761578"/>
            <a:ext cx="755703" cy="755703"/>
          </a:xfrm>
          <a:prstGeom prst="rect">
            <a:avLst/>
          </a:prstGeom>
        </p:spPr>
      </p:pic>
      <p:sp>
        <p:nvSpPr>
          <p:cNvPr id="15" name="Oval 11">
            <a:extLst>
              <a:ext uri="{FF2B5EF4-FFF2-40B4-BE49-F238E27FC236}">
                <a16:creationId xmlns:a16="http://schemas.microsoft.com/office/drawing/2014/main" id="{283135B6-7309-BC42-AD38-F094A5401F4A}"/>
              </a:ext>
            </a:extLst>
          </p:cNvPr>
          <p:cNvSpPr/>
          <p:nvPr/>
        </p:nvSpPr>
        <p:spPr>
          <a:xfrm>
            <a:off x="5887166" y="1540362"/>
            <a:ext cx="1198133" cy="1198133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6" name="Graphic 42" descr="Checklist">
            <a:extLst>
              <a:ext uri="{FF2B5EF4-FFF2-40B4-BE49-F238E27FC236}">
                <a16:creationId xmlns:a16="http://schemas.microsoft.com/office/drawing/2014/main" id="{2C0F73D9-36CF-AB48-BD32-8B1FA8BC41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3958" y="1850997"/>
            <a:ext cx="624548" cy="624548"/>
          </a:xfrm>
          <a:prstGeom prst="rect">
            <a:avLst/>
          </a:prstGeom>
        </p:spPr>
      </p:pic>
      <p:sp>
        <p:nvSpPr>
          <p:cNvPr id="21" name="Oval 10">
            <a:extLst>
              <a:ext uri="{FF2B5EF4-FFF2-40B4-BE49-F238E27FC236}">
                <a16:creationId xmlns:a16="http://schemas.microsoft.com/office/drawing/2014/main" id="{26EA3B24-7C40-1840-81AE-E96D0BB4A065}"/>
              </a:ext>
            </a:extLst>
          </p:cNvPr>
          <p:cNvSpPr/>
          <p:nvPr/>
        </p:nvSpPr>
        <p:spPr>
          <a:xfrm>
            <a:off x="2890074" y="1587438"/>
            <a:ext cx="1198133" cy="1198133"/>
          </a:xfrm>
          <a:prstGeom prst="ellipse">
            <a:avLst/>
          </a:prstGeom>
          <a:solidFill>
            <a:srgbClr val="1DAEE2"/>
          </a:solidFill>
          <a:ln w="508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2" name="Graphic 57" descr="Pie chart">
            <a:extLst>
              <a:ext uri="{FF2B5EF4-FFF2-40B4-BE49-F238E27FC236}">
                <a16:creationId xmlns:a16="http://schemas.microsoft.com/office/drawing/2014/main" id="{6395B05B-74F4-2744-BB71-404F703DDD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5638" y="1870347"/>
            <a:ext cx="687003" cy="687003"/>
          </a:xfrm>
          <a:prstGeom prst="rect">
            <a:avLst/>
          </a:prstGeom>
        </p:spPr>
      </p:pic>
      <p:sp>
        <p:nvSpPr>
          <p:cNvPr id="23" name="Oval 25">
            <a:extLst>
              <a:ext uri="{FF2B5EF4-FFF2-40B4-BE49-F238E27FC236}">
                <a16:creationId xmlns:a16="http://schemas.microsoft.com/office/drawing/2014/main" id="{0A07B3CF-1235-D942-B954-C22160754992}"/>
              </a:ext>
            </a:extLst>
          </p:cNvPr>
          <p:cNvSpPr/>
          <p:nvPr/>
        </p:nvSpPr>
        <p:spPr>
          <a:xfrm>
            <a:off x="4088207" y="2159176"/>
            <a:ext cx="150664" cy="150664"/>
          </a:xfrm>
          <a:prstGeom prst="ellipse">
            <a:avLst/>
          </a:prstGeom>
          <a:solidFill>
            <a:srgbClr val="1DAEE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4" name="Straight Connector 26">
            <a:extLst>
              <a:ext uri="{FF2B5EF4-FFF2-40B4-BE49-F238E27FC236}">
                <a16:creationId xmlns:a16="http://schemas.microsoft.com/office/drawing/2014/main" id="{BED50E6B-FF53-9E4A-861F-E1591FF90038}"/>
              </a:ext>
            </a:extLst>
          </p:cNvPr>
          <p:cNvCxnSpPr>
            <a:cxnSpLocks/>
          </p:cNvCxnSpPr>
          <p:nvPr/>
        </p:nvCxnSpPr>
        <p:spPr>
          <a:xfrm>
            <a:off x="4279602" y="2234508"/>
            <a:ext cx="1525254" cy="0"/>
          </a:xfrm>
          <a:prstGeom prst="line">
            <a:avLst/>
          </a:prstGeom>
          <a:ln w="50800">
            <a:solidFill>
              <a:srgbClr val="1DAEE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8">
            <a:extLst>
              <a:ext uri="{FF2B5EF4-FFF2-40B4-BE49-F238E27FC236}">
                <a16:creationId xmlns:a16="http://schemas.microsoft.com/office/drawing/2014/main" id="{F7813C82-8850-CA48-9F05-A9B33A87728A}"/>
              </a:ext>
            </a:extLst>
          </p:cNvPr>
          <p:cNvSpPr/>
          <p:nvPr/>
        </p:nvSpPr>
        <p:spPr>
          <a:xfrm>
            <a:off x="7132353" y="2083844"/>
            <a:ext cx="150664" cy="15066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6" name="Straight Connector 29">
            <a:extLst>
              <a:ext uri="{FF2B5EF4-FFF2-40B4-BE49-F238E27FC236}">
                <a16:creationId xmlns:a16="http://schemas.microsoft.com/office/drawing/2014/main" id="{AE61EA70-3563-EB4F-8BD8-A9E9D148E771}"/>
              </a:ext>
            </a:extLst>
          </p:cNvPr>
          <p:cNvCxnSpPr>
            <a:cxnSpLocks/>
            <a:stCxn id="25" idx="6"/>
          </p:cNvCxnSpPr>
          <p:nvPr/>
        </p:nvCxnSpPr>
        <p:spPr>
          <a:xfrm>
            <a:off x="7283017" y="2159176"/>
            <a:ext cx="1233644" cy="4095"/>
          </a:xfrm>
          <a:prstGeom prst="line">
            <a:avLst/>
          </a:prstGeom>
          <a:ln w="50800">
            <a:solidFill>
              <a:schemeClr val="accent3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12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        </a:t>
            </a:r>
            <a:r>
              <a:rPr lang="pl-PL" sz="2400" b="1" dirty="0"/>
              <a:t>    </a:t>
            </a:r>
            <a:r>
              <a:rPr lang="pl-PL" sz="2800" b="1" dirty="0"/>
              <a:t>Determinanty potrzeb wydatkowych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2646065"/>
            <a:ext cx="9207500" cy="4525963"/>
          </a:xfrm>
        </p:spPr>
        <p:txBody>
          <a:bodyPr>
            <a:normAutofit/>
          </a:bodyPr>
          <a:lstStyle/>
          <a:p>
            <a:r>
              <a:rPr lang="pl-PL" sz="2200" dirty="0"/>
              <a:t>mierzalność za pomocą danych statystycznych;</a:t>
            </a:r>
          </a:p>
          <a:p>
            <a:r>
              <a:rPr lang="pl-PL" sz="2200" dirty="0"/>
              <a:t>niepodatność na manipulacje;</a:t>
            </a:r>
          </a:p>
          <a:p>
            <a:r>
              <a:rPr lang="pl-PL" sz="2200" dirty="0"/>
              <a:t>możliwość wskazania zależności przyczynowo- skutkowej między </a:t>
            </a:r>
          </a:p>
          <a:p>
            <a:pPr marL="0" indent="0">
              <a:buNone/>
            </a:pPr>
            <a:r>
              <a:rPr lang="pl-PL" sz="2200" dirty="0"/>
              <a:t>     zmienną a potrzebami wydatkowymi;</a:t>
            </a:r>
          </a:p>
          <a:p>
            <a:r>
              <a:rPr lang="pl-PL" sz="2200" dirty="0"/>
              <a:t>nie mogą zniechęć do skutecznej polityki rozwoju gospodarczego </a:t>
            </a:r>
          </a:p>
        </p:txBody>
      </p:sp>
      <p:sp>
        <p:nvSpPr>
          <p:cNvPr id="5" name="Prostokąt 4"/>
          <p:cNvSpPr/>
          <p:nvPr/>
        </p:nvSpPr>
        <p:spPr>
          <a:xfrm>
            <a:off x="2093778" y="1907401"/>
            <a:ext cx="7672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Właściwości, jakie powinny spełniać determinanty: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859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7700" y="447675"/>
            <a:ext cx="9664700" cy="1143000"/>
          </a:xfrm>
        </p:spPr>
        <p:txBody>
          <a:bodyPr/>
          <a:lstStyle/>
          <a:p>
            <a:r>
              <a:rPr lang="pl-PL" sz="2400" b="1" dirty="0"/>
              <a:t>Wzór określający wagę potrzeb wydatkowych w </a:t>
            </a:r>
            <a:br>
              <a:rPr lang="pl-PL" sz="2400" b="1" dirty="0"/>
            </a:br>
            <a:r>
              <a:rPr lang="pl-PL" sz="2400" b="1" dirty="0"/>
              <a:t>danym obszarze realizacji zadań publicznych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1308100" y="3316998"/>
                <a:ext cx="1044818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𝑢𝑑𝑧𝑖𝑎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ł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𝑑𝑎𝑛𝑒𝑔𝑜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𝑜𝑏𝑠𝑧𝑎𝑟𝑢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𝑤𝑦𝑑𝑎𝑡𝑘𝑜𝑤𝑒𝑔𝑜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𝑠𝑡𝑟𝑢𝑘𝑡𝑢𝑟𝑧𝑒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𝑤𝑦𝑑𝑎𝑡𝑘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𝑏𝑖𝑒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żą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𝑐𝑦𝑐h</m:t>
                    </m:r>
                  </m:oMath>
                </a14:m>
                <a:r>
                  <a:rPr lang="pl-PL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, ustalony za 3 ostatnie,</a:t>
                </a:r>
              </a:p>
              <a:p>
                <a:r>
                  <a:rPr lang="pl-PL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wykonane lata; </a:t>
                </a:r>
                <a:r>
                  <a:rPr lang="pl-PL" i="1" dirty="0">
                    <a:latin typeface="Cambria Math" panose="02040503050406030204" pitchFamily="18" charset="0"/>
                  </a:rPr>
                  <a:t>  suma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pl-PL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1+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pl-PL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2+…=1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3316998"/>
                <a:ext cx="1044818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8" t="-394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le tekstowe 2"/>
          <p:cNvSpPr txBox="1"/>
          <p:nvPr/>
        </p:nvSpPr>
        <p:spPr>
          <a:xfrm>
            <a:off x="1524000" y="2915335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gdzie</a:t>
            </a:r>
            <a:r>
              <a:rPr lang="pl-PL" dirty="0"/>
              <a:t>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328994" y="4007535"/>
            <a:ext cx="1025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i="1" dirty="0">
                <a:latin typeface="Cambria Math" panose="02040503050406030204" pitchFamily="18" charset="0"/>
              </a:rPr>
              <a:t>współczynnik regresji  dla danej determinanty objaśniającej potrzeby wydatkowe, suma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2=1</a:t>
            </a:r>
            <a:endParaRPr lang="pl-PL" i="1" dirty="0">
              <a:latin typeface="Cambria Math" panose="020405030504060302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9500" y="2047804"/>
            <a:ext cx="7810500" cy="923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1682528" y="5067404"/>
                <a:ext cx="10180287" cy="1600438"/>
              </a:xfrm>
              <a:prstGeom prst="rect">
                <a:avLst/>
              </a:prstGeom>
              <a:noFill/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corocznie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aktualizowany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pl-PL" sz="2000" b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ale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mo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ż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liwe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tak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ż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okre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ś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lenie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przez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Stron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ą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Samorz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ą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dow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ą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udzia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ł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poszczeg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lnych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obszar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pl-PL" sz="2000" b="0" i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wydatkowych</m:t>
                    </m:r>
                    <m:r>
                      <a:rPr lang="pl-PL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pl-PL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innego niż  z 3 ostatnich lat – dla lepszego dopasowania do potrzeb wydatkowych roku planowanego   </a:t>
                </a:r>
                <a:endParaRPr lang="pl-PL" sz="2000" b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28" y="5067404"/>
                <a:ext cx="10180287" cy="1600438"/>
              </a:xfrm>
              <a:prstGeom prst="rect">
                <a:avLst/>
              </a:prstGeom>
              <a:blipFill rotWithShape="0">
                <a:blip r:embed="rId5"/>
                <a:stretch>
                  <a:fillRect l="-538" t="-1509"/>
                </a:stretch>
              </a:blipFill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37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63433"/>
            <a:ext cx="10972800" cy="1143000"/>
          </a:xfrm>
        </p:spPr>
        <p:txBody>
          <a:bodyPr/>
          <a:lstStyle/>
          <a:p>
            <a:r>
              <a:rPr lang="pl-PL" sz="3200" b="1" dirty="0"/>
              <a:t>Wpłaty „janosikowego”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86442"/>
              </p:ext>
            </p:extLst>
          </p:nvPr>
        </p:nvGraphicFramePr>
        <p:xfrm>
          <a:off x="2050473" y="1206500"/>
          <a:ext cx="9935050" cy="296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85" y="1306433"/>
            <a:ext cx="2209800" cy="1830467"/>
          </a:xfrm>
          <a:prstGeom prst="rect">
            <a:avLst/>
          </a:prstGeom>
        </p:spPr>
      </p:pic>
      <p:sp>
        <p:nvSpPr>
          <p:cNvPr id="7" name="Objaśnienie prostokątne zaokrąglone 6"/>
          <p:cNvSpPr/>
          <p:nvPr/>
        </p:nvSpPr>
        <p:spPr>
          <a:xfrm>
            <a:off x="7534656" y="5324374"/>
            <a:ext cx="4047744" cy="942314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 spłaszczenie mechanizmu i wyeliminowanie wahań dochodów podatkowych 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2050472" y="5315712"/>
            <a:ext cx="4318323" cy="950976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uwzględnienie bieżącej sytuacji finansowej JST jako zabezpieczenie przed nadmiernym ubytkiem dochodów</a:t>
            </a:r>
          </a:p>
        </p:txBody>
      </p:sp>
    </p:spTree>
    <p:extLst>
      <p:ext uri="{BB962C8B-B14F-4D97-AF65-F5344CB8AC3E}">
        <p14:creationId xmlns:p14="http://schemas.microsoft.com/office/powerpoint/2010/main" val="2804794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6205" y="325277"/>
            <a:ext cx="8903855" cy="926089"/>
          </a:xfrm>
        </p:spPr>
        <p:txBody>
          <a:bodyPr/>
          <a:lstStyle/>
          <a:p>
            <a:r>
              <a:rPr lang="pl-PL" sz="3200" b="1" dirty="0"/>
              <a:t>Subwencja rozwojowa (aktywizująca)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15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48743155"/>
              </p:ext>
            </p:extLst>
          </p:nvPr>
        </p:nvGraphicFramePr>
        <p:xfrm>
          <a:off x="1581150" y="1378758"/>
          <a:ext cx="10001250" cy="25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21201" y="3111501"/>
            <a:ext cx="3632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3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5856" y="163433"/>
            <a:ext cx="8806543" cy="1043067"/>
          </a:xfrm>
        </p:spPr>
        <p:txBody>
          <a:bodyPr/>
          <a:lstStyle/>
          <a:p>
            <a:br>
              <a:rPr lang="pl-PL" sz="2800" b="1" dirty="0"/>
            </a:br>
            <a:r>
              <a:rPr lang="pl-PL" sz="2800" b="1" dirty="0"/>
              <a:t>Zwiększenie kwoty subwencji rozwojowej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251659"/>
              </p:ext>
            </p:extLst>
          </p:nvPr>
        </p:nvGraphicFramePr>
        <p:xfrm>
          <a:off x="2050473" y="1206500"/>
          <a:ext cx="9935050" cy="2369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7179127" y="4749653"/>
            <a:ext cx="4300385" cy="927100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4F81BD"/>
                </a:solidFill>
                <a:latin typeface="Bahnschrift SemiBold" panose="020B0502040204020203" pitchFamily="34" charset="0"/>
              </a:rPr>
              <a:t>uelastycznienie systemu</a:t>
            </a:r>
          </a:p>
        </p:txBody>
      </p:sp>
    </p:spTree>
    <p:extLst>
      <p:ext uri="{BB962C8B-B14F-4D97-AF65-F5344CB8AC3E}">
        <p14:creationId xmlns:p14="http://schemas.microsoft.com/office/powerpoint/2010/main" val="2770631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1CAAB-A1F3-4586-B789-BA5B8609D463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17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2131813" y="2645090"/>
            <a:ext cx="8911602" cy="1788953"/>
            <a:chOff x="0" y="0"/>
            <a:chExt cx="8911602" cy="178895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Prostokąt zaokrąglony 4"/>
            <p:cNvSpPr/>
            <p:nvPr/>
          </p:nvSpPr>
          <p:spPr>
            <a:xfrm>
              <a:off x="0" y="0"/>
              <a:ext cx="8911602" cy="1788953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Prostokąt 5"/>
            <p:cNvSpPr/>
            <p:nvPr/>
          </p:nvSpPr>
          <p:spPr>
            <a:xfrm>
              <a:off x="87329" y="87329"/>
              <a:ext cx="8736944" cy="16142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algn="ctr">
                <a:lnSpc>
                  <a:spcPts val="4000"/>
                </a:lnSpc>
                <a:spcBef>
                  <a:spcPts val="2000"/>
                </a:spcBef>
                <a:spcAft>
                  <a:spcPts val="2000"/>
                </a:spcAft>
              </a:pPr>
              <a:r>
                <a:rPr lang="pl-PL" sz="3200" b="1" dirty="0">
                  <a:solidFill>
                    <a:schemeClr val="accent1"/>
                  </a:solidFill>
                  <a:latin typeface="Arial" charset="0"/>
                  <a:ea typeface="Arial" charset="0"/>
                  <a:cs typeface="Arial" charset="0"/>
                </a:rPr>
                <a:t>Dziękujemy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90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5825" y="1756699"/>
            <a:ext cx="9720649" cy="448786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 system finansowania samorządów powinien być ukierunkowany na: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stabilności finansowej JST: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wydajność fiskalna;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antycykliczność;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stałość;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samodzielności JST oraz elastyczności systemu finansów JST;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aktywizację JST do działań zwiększających dochody i podnoszących efektywność działania JST;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757809" y="347136"/>
            <a:ext cx="6285471" cy="90616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Główne cele reformy</a:t>
            </a:r>
            <a:b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zaprezentowane na inauguracji prac Zespołu 28 lutego br.)</a:t>
            </a:r>
          </a:p>
        </p:txBody>
      </p:sp>
    </p:spTree>
    <p:extLst>
      <p:ext uri="{BB962C8B-B14F-4D97-AF65-F5344CB8AC3E}">
        <p14:creationId xmlns:p14="http://schemas.microsoft.com/office/powerpoint/2010/main" val="324836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8544" y="274638"/>
            <a:ext cx="8903855" cy="926089"/>
          </a:xfrm>
        </p:spPr>
        <p:txBody>
          <a:bodyPr/>
          <a:lstStyle/>
          <a:p>
            <a:r>
              <a:rPr lang="pl-PL" sz="3200" b="1" dirty="0"/>
              <a:t>Reguła stabilizująca dochody JST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57964" y="1477074"/>
            <a:ext cx="985520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endParaRPr lang="pl-PL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pl-PL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pl-PL" sz="28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=DOCH</a:t>
            </a:r>
            <a:r>
              <a:rPr lang="pl-PL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WPKB  + </a:t>
            </a:r>
            <a:r>
              <a:rPr lang="pl-PL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28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pl-PL" sz="2800" b="1" baseline="-25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gdzie: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pl-PL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pl-PL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kwota dochodów z tytułu: PIT+ CIT + subwencji oświatowej, 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pl-PL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WPKB</a:t>
            </a:r>
            <a:r>
              <a:rPr lang="pl-PL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wskaźnik średniookresowej dynamiki wartości produktu krajowego brutto w cenach bieżących za okres ostatnich 8 lat do roku n-2 włącznie,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pl-PL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korekta kwoty dochodów na rok n wynikająca ze zmian zakresu zadań JST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6156111" y="5118099"/>
            <a:ext cx="5344354" cy="1238251"/>
          </a:xfrm>
          <a:prstGeom prst="wedgeRoundRectCallout">
            <a:avLst>
              <a:gd name="adj1" fmla="val -35043"/>
              <a:gd name="adj2" fmla="val -6848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stabilizuje  dochody JST przeciwdziałając wahaniom wynikającym z cykli koniunkturalnych (antycykliczność) oraz łagodzi skutki zmian prawnych</a:t>
            </a:r>
          </a:p>
          <a:p>
            <a:pPr algn="ctr"/>
            <a:endParaRPr lang="pl-PL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04" y="4368741"/>
            <a:ext cx="3579012" cy="248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4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1197"/>
            <a:ext cx="10972800" cy="1143000"/>
          </a:xfrm>
        </p:spPr>
        <p:txBody>
          <a:bodyPr/>
          <a:lstStyle/>
          <a:p>
            <a:r>
              <a:rPr lang="pl-PL" sz="2800" b="1" dirty="0"/>
              <a:t>             </a:t>
            </a:r>
            <a:r>
              <a:rPr lang="pl-PL" sz="2400" b="1" dirty="0"/>
              <a:t>Przykład działania reguły stabilizującej dochody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33119"/>
              </p:ext>
            </p:extLst>
          </p:nvPr>
        </p:nvGraphicFramePr>
        <p:xfrm>
          <a:off x="1423687" y="1103540"/>
          <a:ext cx="1046351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3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W roku bazowym (n-1) dochody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wyniosły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120 mld zł, z tego PIT +CIT = 70 mld zł a subwencja oświatowa =50 mld zł.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</a:rPr>
                        <a:t> Jednocześnie w tym roku wprowadzono zmiany prawne w PIT i CIT skutkujące w roku kolejnym (n) ubytkiem dochodów JST w kwocie 6 mld zł </a:t>
                      </a:r>
                      <a:endParaRPr lang="pl-PL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04097"/>
              </p:ext>
            </p:extLst>
          </p:nvPr>
        </p:nvGraphicFramePr>
        <p:xfrm>
          <a:off x="1423687" y="2298700"/>
          <a:ext cx="1046351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4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Wskutek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ubytku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</a:rPr>
                        <a:t> wynikającego z wprowadzonych zmian prawnych - n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a rok n prognozowany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</a:rPr>
                        <a:t> jest spadek dochodów JST z PIT i CIT do 64 mld zł. Nie dokonuje się żadnych zmian zakresu zadań JST.  Średnia 8-letnia dynamika nominalnego PKB to 5%</a:t>
                      </a:r>
                      <a:endParaRPr lang="pl-PL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Strzałka w dół 8"/>
          <p:cNvSpPr/>
          <p:nvPr/>
        </p:nvSpPr>
        <p:spPr>
          <a:xfrm>
            <a:off x="6354310" y="3417489"/>
            <a:ext cx="236990" cy="89962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46273"/>
              </p:ext>
            </p:extLst>
          </p:nvPr>
        </p:nvGraphicFramePr>
        <p:xfrm>
          <a:off x="2477946" y="4838068"/>
          <a:ext cx="835499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4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313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Przy</a:t>
                      </a:r>
                      <a:r>
                        <a:rPr lang="pl-PL" sz="1800" baseline="0" dirty="0">
                          <a:solidFill>
                            <a:srgbClr val="FF0000"/>
                          </a:solidFill>
                        </a:rPr>
                        <a:t> obecnym systemie dochody JST w roku n wyniosłyby </a:t>
                      </a:r>
                      <a:r>
                        <a:rPr lang="pl-PL" sz="2400" baseline="0" dirty="0">
                          <a:solidFill>
                            <a:srgbClr val="FF0000"/>
                          </a:solidFill>
                        </a:rPr>
                        <a:t>114 </a:t>
                      </a:r>
                      <a:r>
                        <a:rPr lang="pl-PL" sz="1800" baseline="0" dirty="0">
                          <a:solidFill>
                            <a:srgbClr val="FF0000"/>
                          </a:solidFill>
                        </a:rPr>
                        <a:t>mld zł (64 z tytułu PIT i CIT +50 subwencji)</a:t>
                      </a:r>
                    </a:p>
                    <a:p>
                      <a:endParaRPr lang="pl-PL" sz="18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Wynikające z reguły </a:t>
                      </a:r>
                      <a:r>
                        <a:rPr lang="pl-PL" dirty="0" err="1">
                          <a:solidFill>
                            <a:srgbClr val="FF0000"/>
                          </a:solidFill>
                        </a:rPr>
                        <a:t>DOCHn</a:t>
                      </a: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 = 120 mld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x 1,05  co daje dochody JST w roku n=</a:t>
                      </a:r>
                      <a:r>
                        <a:rPr lang="pl-PL" sz="2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126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mld zł   Planowana subwencja wzrasta do 62 mld zł  (126 -64).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Łącznik prosty ze strzałką 16"/>
          <p:cNvCxnSpPr/>
          <p:nvPr/>
        </p:nvCxnSpPr>
        <p:spPr>
          <a:xfrm>
            <a:off x="3467100" y="4654058"/>
            <a:ext cx="2506980" cy="1245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7242047" y="4401174"/>
            <a:ext cx="612180" cy="149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aśnienie prostokątne zaokrąglone 12"/>
          <p:cNvSpPr/>
          <p:nvPr/>
        </p:nvSpPr>
        <p:spPr>
          <a:xfrm>
            <a:off x="7854227" y="3910269"/>
            <a:ext cx="3509818" cy="652876"/>
          </a:xfrm>
          <a:prstGeom prst="wedgeRoundRectCallout">
            <a:avLst>
              <a:gd name="adj1" fmla="val -35043"/>
              <a:gd name="adj2" fmla="val -6848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uwzględni skutki zmiany kosztów realizacji zadań</a:t>
            </a:r>
          </a:p>
        </p:txBody>
      </p:sp>
      <p:sp>
        <p:nvSpPr>
          <p:cNvPr id="14" name="Objaśnienie prostokątne zaokrąglone 13"/>
          <p:cNvSpPr/>
          <p:nvPr/>
        </p:nvSpPr>
        <p:spPr>
          <a:xfrm>
            <a:off x="1807082" y="3925125"/>
            <a:ext cx="3509818" cy="624086"/>
          </a:xfrm>
          <a:prstGeom prst="wedgeRoundRectCallout">
            <a:avLst>
              <a:gd name="adj1" fmla="val -35043"/>
              <a:gd name="adj2" fmla="val -6848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uwzględni skutki </a:t>
            </a:r>
          </a:p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zmian prawnych </a:t>
            </a:r>
          </a:p>
        </p:txBody>
      </p:sp>
    </p:spTree>
    <p:extLst>
      <p:ext uri="{BB962C8B-B14F-4D97-AF65-F5344CB8AC3E}">
        <p14:creationId xmlns:p14="http://schemas.microsoft.com/office/powerpoint/2010/main" val="401116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8545" y="235441"/>
            <a:ext cx="8903855" cy="926089"/>
          </a:xfrm>
        </p:spPr>
        <p:txBody>
          <a:bodyPr/>
          <a:lstStyle/>
          <a:p>
            <a:r>
              <a:rPr lang="pl-PL" sz="2800" b="1" dirty="0"/>
              <a:t>Wpływy JST z tytułu PIT i CIT – kwota globalna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488271"/>
              </p:ext>
            </p:extLst>
          </p:nvPr>
        </p:nvGraphicFramePr>
        <p:xfrm>
          <a:off x="2085031" y="1602330"/>
          <a:ext cx="9359715" cy="177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jaśnienie prostokątne zaokrąglone 5"/>
          <p:cNvSpPr/>
          <p:nvPr/>
        </p:nvSpPr>
        <p:spPr>
          <a:xfrm>
            <a:off x="6886936" y="3269935"/>
            <a:ext cx="4044709" cy="1498410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większa stabilność wpływów                             z podatków dochodowych w skali makro, zmniejszenie podatności na wahania koniunktury oraz  wpływu zmian prawnych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83384" y="3269935"/>
            <a:ext cx="2410942" cy="13624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2206952" y="5512620"/>
            <a:ext cx="89365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Przykład:</a:t>
            </a:r>
          </a:p>
          <a:p>
            <a:r>
              <a:rPr lang="pl-PL" dirty="0"/>
              <a:t>wpływy 2021 =  16,67%*wpływy2019   +  33,33%*wpływy2020  + 50%*wpływy2021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688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8544" y="274638"/>
            <a:ext cx="8903855" cy="926089"/>
          </a:xfrm>
        </p:spPr>
        <p:txBody>
          <a:bodyPr/>
          <a:lstStyle/>
          <a:p>
            <a:r>
              <a:rPr lang="pl-PL" sz="2600" b="1" dirty="0"/>
              <a:t>Wpływy JST z tytułu PIT i CIT – udział pojedynczej JST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1830605"/>
              </p:ext>
            </p:extLst>
          </p:nvPr>
        </p:nvGraphicFramePr>
        <p:xfrm>
          <a:off x="1769807" y="1832641"/>
          <a:ext cx="9812592" cy="2142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bjaśnienie prostokątne zaokrąglone 8"/>
          <p:cNvSpPr/>
          <p:nvPr/>
        </p:nvSpPr>
        <p:spPr>
          <a:xfrm>
            <a:off x="6901720" y="3932909"/>
            <a:ext cx="3959124" cy="674105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ograniczenie wahań dochodów na poziomie pojedynczej JST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9278" y="3775767"/>
            <a:ext cx="2478799" cy="144434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6059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3450" y="260349"/>
            <a:ext cx="10972800" cy="1143000"/>
          </a:xfrm>
        </p:spPr>
        <p:txBody>
          <a:bodyPr/>
          <a:lstStyle/>
          <a:p>
            <a:r>
              <a:rPr lang="pl-PL" sz="2400" b="1" dirty="0"/>
              <a:t>Równomierne i pewne wpływy podatkowe </a:t>
            </a:r>
            <a:br>
              <a:rPr lang="pl-PL" sz="2400" b="1" dirty="0"/>
            </a:br>
            <a:r>
              <a:rPr lang="pl-PL" sz="2400" b="1" dirty="0"/>
              <a:t>w 12  miesięcznych ratach do budżetów samorządowych </a:t>
            </a:r>
            <a:br>
              <a:rPr lang="pl-PL" sz="2400" b="1" dirty="0">
                <a:solidFill>
                  <a:srgbClr val="C00000"/>
                </a:solidFill>
              </a:rPr>
            </a:b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7213"/>
              </p:ext>
            </p:extLst>
          </p:nvPr>
        </p:nvGraphicFramePr>
        <p:xfrm>
          <a:off x="1536192" y="1403349"/>
          <a:ext cx="10172700" cy="388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bjaśnienie prostokątne zaokrąglone 5"/>
          <p:cNvSpPr/>
          <p:nvPr/>
        </p:nvSpPr>
        <p:spPr>
          <a:xfrm>
            <a:off x="7082008" y="5359589"/>
            <a:ext cx="4044709" cy="1179324"/>
          </a:xfrm>
          <a:prstGeom prst="wedgeRoundRectCallout">
            <a:avLst>
              <a:gd name="adj1" fmla="val -35709"/>
              <a:gd name="adj2" fmla="val -770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1"/>
                </a:solidFill>
                <a:latin typeface="Bahnschrift SemiBold" panose="020B0502040204020203" pitchFamily="34" charset="0"/>
              </a:rPr>
              <a:t>obowiązek przekazania do JST wpływów z PIT i CIT wynikających z prognozy MF </a:t>
            </a:r>
          </a:p>
        </p:txBody>
      </p:sp>
    </p:spTree>
    <p:extLst>
      <p:ext uri="{BB962C8B-B14F-4D97-AF65-F5344CB8AC3E}">
        <p14:creationId xmlns:p14="http://schemas.microsoft.com/office/powerpoint/2010/main" val="387502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5104"/>
              </p:ext>
            </p:extLst>
          </p:nvPr>
        </p:nvGraphicFramePr>
        <p:xfrm>
          <a:off x="1490346" y="1694688"/>
          <a:ext cx="10275570" cy="295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98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Plan 2020</a:t>
                      </a:r>
                      <a:b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=wykonanie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faktyczne 2020</a:t>
                      </a:r>
                      <a:b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1400" b="0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różnica</a:t>
                      </a:r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między kwotami</a:t>
                      </a:r>
                      <a:r>
                        <a:rPr lang="pl-PL" sz="1400" b="0" i="0" u="none" strike="noStrike" baseline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przekazanymi do JST wg. prognozy  2020</a:t>
                      </a:r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pl-PL" sz="1400" b="0" i="0" u="none" strike="noStrike" baseline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faktycznym wykonaniem </a:t>
                      </a:r>
                      <a:endParaRPr lang="pl-PL" sz="1400" b="0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b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pierwotna prognoza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b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prognoza po korekcie z 2020 r.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28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kwota dochodów ogółem wynikająca z reguły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28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CIT+PIT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8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subwencja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141731" y="271384"/>
            <a:ext cx="10972800" cy="1143000"/>
          </a:xfrm>
        </p:spPr>
        <p:txBody>
          <a:bodyPr/>
          <a:lstStyle/>
          <a:p>
            <a:r>
              <a:rPr lang="pl-PL" sz="2400" b="1" dirty="0"/>
              <a:t>Korekty wynikające z ew. niedoskonałości prognozy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6783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8544" y="274638"/>
            <a:ext cx="8903855" cy="926089"/>
          </a:xfrm>
        </p:spPr>
        <p:txBody>
          <a:bodyPr/>
          <a:lstStyle/>
          <a:p>
            <a:r>
              <a:rPr lang="pl-PL" sz="3200" b="1" dirty="0"/>
              <a:t>System korekcyjno - wyrównawczy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E7D1-CC8D-474F-845C-5BF62054FEEC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75103378"/>
              </p:ext>
            </p:extLst>
          </p:nvPr>
        </p:nvGraphicFramePr>
        <p:xfrm>
          <a:off x="2147396" y="1530490"/>
          <a:ext cx="9777904" cy="1517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78836" y="3869070"/>
            <a:ext cx="3910189" cy="248728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692214" y="4212516"/>
            <a:ext cx="481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beneficjentem samorządy,  w których  dochody podatkowe na </a:t>
            </a:r>
            <a:r>
              <a:rPr lang="pl-PL" b="1" u="sng" dirty="0">
                <a:solidFill>
                  <a:srgbClr val="FF0000"/>
                </a:solidFill>
              </a:rPr>
              <a:t>mieszkańca przeliczeniowego </a:t>
            </a:r>
            <a:r>
              <a:rPr lang="pl-PL" b="1" dirty="0">
                <a:solidFill>
                  <a:srgbClr val="FF0000"/>
                </a:solidFill>
              </a:rPr>
              <a:t>są niższe od analogicznych średnich dochodów w kraju </a:t>
            </a:r>
          </a:p>
        </p:txBody>
      </p:sp>
    </p:spTree>
    <p:extLst>
      <p:ext uri="{BB962C8B-B14F-4D97-AF65-F5344CB8AC3E}">
        <p14:creationId xmlns:p14="http://schemas.microsoft.com/office/powerpoint/2010/main" val="3230318613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969</Words>
  <Application>Microsoft Office PowerPoint</Application>
  <PresentationFormat>Panoramiczny</PresentationFormat>
  <Paragraphs>143</Paragraphs>
  <Slides>17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Bahnschrift SemiBold</vt:lpstr>
      <vt:lpstr>Calibri</vt:lpstr>
      <vt:lpstr>Cambria Math</vt:lpstr>
      <vt:lpstr>Times New Roman</vt:lpstr>
      <vt:lpstr>Wingdings</vt:lpstr>
      <vt:lpstr>1_Motyw pakietu Office</vt:lpstr>
      <vt:lpstr>Prezentacja programu PowerPoint</vt:lpstr>
      <vt:lpstr>Główne cele reformy (zaprezentowane na inauguracji prac Zespołu 28 lutego br.)</vt:lpstr>
      <vt:lpstr>Reguła stabilizująca dochody JST</vt:lpstr>
      <vt:lpstr>             Przykład działania reguły stabilizującej dochody</vt:lpstr>
      <vt:lpstr>Wpływy JST z tytułu PIT i CIT – kwota globalna</vt:lpstr>
      <vt:lpstr>Wpływy JST z tytułu PIT i CIT – udział pojedynczej JST</vt:lpstr>
      <vt:lpstr>Równomierne i pewne wpływy podatkowe  w 12  miesięcznych ratach do budżetów samorządowych  </vt:lpstr>
      <vt:lpstr>Korekty wynikające z ew. niedoskonałości prognozy</vt:lpstr>
      <vt:lpstr>System korekcyjno - wyrównawczy</vt:lpstr>
      <vt:lpstr>Prezentacja programu PowerPoint</vt:lpstr>
      <vt:lpstr>Ustalenie wag potrzeb wydatkowych</vt:lpstr>
      <vt:lpstr>            Determinanty potrzeb wydatkowych</vt:lpstr>
      <vt:lpstr>Wzór określający wagę potrzeb wydatkowych w  danym obszarze realizacji zadań publicznych</vt:lpstr>
      <vt:lpstr>Wpłaty „janosikowego”</vt:lpstr>
      <vt:lpstr>Subwencja rozwojowa (aktywizująca)</vt:lpstr>
      <vt:lpstr> Zwiększenie kwoty subwencji rozwojowej</vt:lpstr>
      <vt:lpstr>Prezentacja programu PowerPoint</vt:lpstr>
    </vt:vector>
  </TitlesOfParts>
  <Company>Ministerstwo Finansów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Wiącek Dariusz</dc:creator>
  <cp:lastModifiedBy>Andrzej Porawski</cp:lastModifiedBy>
  <cp:revision>242</cp:revision>
  <dcterms:created xsi:type="dcterms:W3CDTF">2020-07-17T08:19:45Z</dcterms:created>
  <dcterms:modified xsi:type="dcterms:W3CDTF">2020-12-18T22:56:01Z</dcterms:modified>
</cp:coreProperties>
</file>