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2" r:id="rId5"/>
    <p:sldId id="265" r:id="rId6"/>
    <p:sldId id="271" r:id="rId7"/>
    <p:sldId id="267" r:id="rId8"/>
    <p:sldId id="268" r:id="rId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0A893-89E3-4019-9C9C-C7E54AD5FACE}" v="4" dt="2020-10-09T13:34:23.8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50" autoAdjust="0"/>
    <p:restoredTop sz="94660"/>
  </p:normalViewPr>
  <p:slideViewPr>
    <p:cSldViewPr snapToGrid="0">
      <p:cViewPr varScale="1">
        <p:scale>
          <a:sx n="45" d="100"/>
          <a:sy n="45" d="100"/>
        </p:scale>
        <p:origin x="85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p:cNvSpPr>
            <a:spLocks noGrp="1"/>
          </p:cNvSpPr>
          <p:nvPr>
            <p:ph type="dt" sz="half" idx="10"/>
          </p:nvPr>
        </p:nvSpPr>
        <p:spPr/>
        <p:txBody>
          <a:bodyPr/>
          <a:lstStyle/>
          <a:p>
            <a:fld id="{E46A4F1D-1F7B-49D1-8E1D-56816DC63219}" type="datetimeFigureOut">
              <a:rPr lang="nb-NO" smtClean="0"/>
              <a:t>21.10.2020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7D87517-DA41-454E-8562-A7FC59683049}" type="slidenum">
              <a:rPr lang="nb-NO" smtClean="0"/>
              <a:t>‹#›</a:t>
            </a:fld>
            <a:endParaRPr lang="nb-NO"/>
          </a:p>
        </p:txBody>
      </p:sp>
    </p:spTree>
    <p:extLst>
      <p:ext uri="{BB962C8B-B14F-4D97-AF65-F5344CB8AC3E}">
        <p14:creationId xmlns:p14="http://schemas.microsoft.com/office/powerpoint/2010/main" val="332812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46A4F1D-1F7B-49D1-8E1D-56816DC63219}" type="datetimeFigureOut">
              <a:rPr lang="nb-NO" smtClean="0"/>
              <a:t>21.10.2020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7D87517-DA41-454E-8562-A7FC59683049}" type="slidenum">
              <a:rPr lang="nb-NO" smtClean="0"/>
              <a:t>‹#›</a:t>
            </a:fld>
            <a:endParaRPr lang="nb-NO"/>
          </a:p>
        </p:txBody>
      </p:sp>
    </p:spTree>
    <p:extLst>
      <p:ext uri="{BB962C8B-B14F-4D97-AF65-F5344CB8AC3E}">
        <p14:creationId xmlns:p14="http://schemas.microsoft.com/office/powerpoint/2010/main" val="3169275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46A4F1D-1F7B-49D1-8E1D-56816DC63219}" type="datetimeFigureOut">
              <a:rPr lang="nb-NO" smtClean="0"/>
              <a:t>21.10.2020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7D87517-DA41-454E-8562-A7FC59683049}" type="slidenum">
              <a:rPr lang="nb-NO" smtClean="0"/>
              <a:t>‹#›</a:t>
            </a:fld>
            <a:endParaRPr lang="nb-NO"/>
          </a:p>
        </p:txBody>
      </p:sp>
    </p:spTree>
    <p:extLst>
      <p:ext uri="{BB962C8B-B14F-4D97-AF65-F5344CB8AC3E}">
        <p14:creationId xmlns:p14="http://schemas.microsoft.com/office/powerpoint/2010/main" val="3827237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46A4F1D-1F7B-49D1-8E1D-56816DC63219}" type="datetimeFigureOut">
              <a:rPr lang="nb-NO" smtClean="0"/>
              <a:t>21.10.2020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7D87517-DA41-454E-8562-A7FC59683049}" type="slidenum">
              <a:rPr lang="nb-NO" smtClean="0"/>
              <a:t>‹#›</a:t>
            </a:fld>
            <a:endParaRPr lang="nb-NO"/>
          </a:p>
        </p:txBody>
      </p:sp>
    </p:spTree>
    <p:extLst>
      <p:ext uri="{BB962C8B-B14F-4D97-AF65-F5344CB8AC3E}">
        <p14:creationId xmlns:p14="http://schemas.microsoft.com/office/powerpoint/2010/main" val="409716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p:cNvSpPr>
            <a:spLocks noGrp="1"/>
          </p:cNvSpPr>
          <p:nvPr>
            <p:ph type="dt" sz="half" idx="10"/>
          </p:nvPr>
        </p:nvSpPr>
        <p:spPr/>
        <p:txBody>
          <a:bodyPr/>
          <a:lstStyle/>
          <a:p>
            <a:fld id="{E46A4F1D-1F7B-49D1-8E1D-56816DC63219}" type="datetimeFigureOut">
              <a:rPr lang="nb-NO" smtClean="0"/>
              <a:t>21.10.2020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7D87517-DA41-454E-8562-A7FC59683049}" type="slidenum">
              <a:rPr lang="nb-NO" smtClean="0"/>
              <a:t>‹#›</a:t>
            </a:fld>
            <a:endParaRPr lang="nb-NO"/>
          </a:p>
        </p:txBody>
      </p:sp>
    </p:spTree>
    <p:extLst>
      <p:ext uri="{BB962C8B-B14F-4D97-AF65-F5344CB8AC3E}">
        <p14:creationId xmlns:p14="http://schemas.microsoft.com/office/powerpoint/2010/main" val="3001464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E46A4F1D-1F7B-49D1-8E1D-56816DC63219}" type="datetimeFigureOut">
              <a:rPr lang="nb-NO" smtClean="0"/>
              <a:t>21.10.2020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7D87517-DA41-454E-8562-A7FC59683049}" type="slidenum">
              <a:rPr lang="nb-NO" smtClean="0"/>
              <a:t>‹#›</a:t>
            </a:fld>
            <a:endParaRPr lang="nb-NO"/>
          </a:p>
        </p:txBody>
      </p:sp>
    </p:spTree>
    <p:extLst>
      <p:ext uri="{BB962C8B-B14F-4D97-AF65-F5344CB8AC3E}">
        <p14:creationId xmlns:p14="http://schemas.microsoft.com/office/powerpoint/2010/main" val="89378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E46A4F1D-1F7B-49D1-8E1D-56816DC63219}" type="datetimeFigureOut">
              <a:rPr lang="nb-NO" smtClean="0"/>
              <a:t>21.10.2020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17D87517-DA41-454E-8562-A7FC59683049}" type="slidenum">
              <a:rPr lang="nb-NO" smtClean="0"/>
              <a:t>‹#›</a:t>
            </a:fld>
            <a:endParaRPr lang="nb-NO"/>
          </a:p>
        </p:txBody>
      </p:sp>
    </p:spTree>
    <p:extLst>
      <p:ext uri="{BB962C8B-B14F-4D97-AF65-F5344CB8AC3E}">
        <p14:creationId xmlns:p14="http://schemas.microsoft.com/office/powerpoint/2010/main" val="210647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E46A4F1D-1F7B-49D1-8E1D-56816DC63219}" type="datetimeFigureOut">
              <a:rPr lang="nb-NO" smtClean="0"/>
              <a:t>21.10.2020</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7D87517-DA41-454E-8562-A7FC59683049}" type="slidenum">
              <a:rPr lang="nb-NO" smtClean="0"/>
              <a:t>‹#›</a:t>
            </a:fld>
            <a:endParaRPr lang="nb-NO"/>
          </a:p>
        </p:txBody>
      </p:sp>
    </p:spTree>
    <p:extLst>
      <p:ext uri="{BB962C8B-B14F-4D97-AF65-F5344CB8AC3E}">
        <p14:creationId xmlns:p14="http://schemas.microsoft.com/office/powerpoint/2010/main" val="332681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E46A4F1D-1F7B-49D1-8E1D-56816DC63219}" type="datetimeFigureOut">
              <a:rPr lang="nb-NO" smtClean="0"/>
              <a:t>21.10.2020</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17D87517-DA41-454E-8562-A7FC59683049}" type="slidenum">
              <a:rPr lang="nb-NO" smtClean="0"/>
              <a:t>‹#›</a:t>
            </a:fld>
            <a:endParaRPr lang="nb-NO"/>
          </a:p>
        </p:txBody>
      </p:sp>
    </p:spTree>
    <p:extLst>
      <p:ext uri="{BB962C8B-B14F-4D97-AF65-F5344CB8AC3E}">
        <p14:creationId xmlns:p14="http://schemas.microsoft.com/office/powerpoint/2010/main" val="139646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p:txBody>
          <a:bodyPr/>
          <a:lstStyle/>
          <a:p>
            <a:fld id="{E46A4F1D-1F7B-49D1-8E1D-56816DC63219}" type="datetimeFigureOut">
              <a:rPr lang="nb-NO" smtClean="0"/>
              <a:t>21.10.2020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7D87517-DA41-454E-8562-A7FC59683049}" type="slidenum">
              <a:rPr lang="nb-NO" smtClean="0"/>
              <a:t>‹#›</a:t>
            </a:fld>
            <a:endParaRPr lang="nb-NO"/>
          </a:p>
        </p:txBody>
      </p:sp>
    </p:spTree>
    <p:extLst>
      <p:ext uri="{BB962C8B-B14F-4D97-AF65-F5344CB8AC3E}">
        <p14:creationId xmlns:p14="http://schemas.microsoft.com/office/powerpoint/2010/main" val="17156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p:txBody>
          <a:bodyPr/>
          <a:lstStyle/>
          <a:p>
            <a:fld id="{E46A4F1D-1F7B-49D1-8E1D-56816DC63219}" type="datetimeFigureOut">
              <a:rPr lang="nb-NO" smtClean="0"/>
              <a:t>21.10.2020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7D87517-DA41-454E-8562-A7FC59683049}" type="slidenum">
              <a:rPr lang="nb-NO" smtClean="0"/>
              <a:t>‹#›</a:t>
            </a:fld>
            <a:endParaRPr lang="nb-NO"/>
          </a:p>
        </p:txBody>
      </p:sp>
    </p:spTree>
    <p:extLst>
      <p:ext uri="{BB962C8B-B14F-4D97-AF65-F5344CB8AC3E}">
        <p14:creationId xmlns:p14="http://schemas.microsoft.com/office/powerpoint/2010/main" val="66024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A4F1D-1F7B-49D1-8E1D-56816DC63219}" type="datetimeFigureOut">
              <a:rPr lang="nb-NO" smtClean="0"/>
              <a:t>21.10.2020</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87517-DA41-454E-8562-A7FC59683049}" type="slidenum">
              <a:rPr lang="nb-NO" smtClean="0"/>
              <a:t>‹#›</a:t>
            </a:fld>
            <a:endParaRPr lang="nb-NO"/>
          </a:p>
        </p:txBody>
      </p:sp>
    </p:spTree>
    <p:extLst>
      <p:ext uri="{BB962C8B-B14F-4D97-AF65-F5344CB8AC3E}">
        <p14:creationId xmlns:p14="http://schemas.microsoft.com/office/powerpoint/2010/main" val="4237672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g"/><Relationship Id="rId4" Type="http://schemas.openxmlformats.org/officeDocument/2006/relationships/image" Target="../media/image3.pn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p:cNvSpPr txBox="1">
            <a:spLocks/>
          </p:cNvSpPr>
          <p:nvPr/>
        </p:nvSpPr>
        <p:spPr>
          <a:xfrm>
            <a:off x="971115" y="330927"/>
            <a:ext cx="10171611" cy="28466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b-NO" sz="4800" b="1" dirty="0"/>
              <a:t>THE BILATERAL ASPECT</a:t>
            </a:r>
            <a:br>
              <a:rPr lang="nb-NO" sz="4000" dirty="0"/>
            </a:br>
            <a:br>
              <a:rPr lang="nb-NO" sz="4000" dirty="0"/>
            </a:br>
            <a:r>
              <a:rPr lang="nb-NO" sz="3200" b="1" dirty="0"/>
              <a:t>of </a:t>
            </a:r>
            <a:r>
              <a:rPr lang="nb-NO" sz="3200" b="1" dirty="0" err="1"/>
              <a:t>projects</a:t>
            </a:r>
            <a:r>
              <a:rPr lang="nb-NO" sz="3200" b="1" dirty="0"/>
              <a:t> under </a:t>
            </a:r>
            <a:r>
              <a:rPr lang="nb-NO" sz="3200" b="1" dirty="0" err="1"/>
              <a:t>the</a:t>
            </a:r>
            <a:r>
              <a:rPr lang="nb-NO" sz="3200" b="1" dirty="0"/>
              <a:t> «</a:t>
            </a:r>
            <a:r>
              <a:rPr lang="nb-NO" sz="3200" b="1" dirty="0" err="1"/>
              <a:t>Local</a:t>
            </a:r>
            <a:r>
              <a:rPr lang="nb-NO" sz="3200" b="1" dirty="0"/>
              <a:t> Development» </a:t>
            </a:r>
            <a:r>
              <a:rPr lang="nb-NO" sz="3200" b="1" dirty="0" err="1"/>
              <a:t>Programme</a:t>
            </a:r>
            <a:endParaRPr lang="nb-NO" sz="4000" b="1" dirty="0"/>
          </a:p>
        </p:txBody>
      </p:sp>
      <p:pic>
        <p:nvPicPr>
          <p:cNvPr id="5" name="Picture 2" descr="{{{coat_al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821" y="3532335"/>
            <a:ext cx="1646949" cy="19372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oat_al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9621" y="3454006"/>
            <a:ext cx="966680" cy="17231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coat_al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8707" y="3442925"/>
            <a:ext cx="1650372" cy="174526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coat_al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01485" y="3442925"/>
            <a:ext cx="1538602" cy="171361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2" descr="Image result for eea grants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44368" y="3821445"/>
            <a:ext cx="2761793" cy="1134308"/>
          </a:xfrm>
          <a:prstGeom prst="rect">
            <a:avLst/>
          </a:prstGeom>
          <a:noFill/>
          <a:extLst>
            <a:ext uri="{909E8E84-426E-40DD-AFC4-6F175D3DCCD1}">
              <a14:hiddenFill xmlns:a14="http://schemas.microsoft.com/office/drawing/2010/main">
                <a:solidFill>
                  <a:srgbClr val="FFFFFF"/>
                </a:solidFill>
              </a14:hiddenFill>
            </a:ext>
          </a:extLst>
        </p:spPr>
      </p:pic>
      <p:pic>
        <p:nvPicPr>
          <p:cNvPr id="10" name="Obraz 5"/>
          <p:cNvPicPr/>
          <p:nvPr/>
        </p:nvPicPr>
        <p:blipFill>
          <a:blip r:embed="rId7">
            <a:extLst>
              <a:ext uri="{28A0092B-C50C-407E-A947-70E740481C1C}">
                <a14:useLocalDpi xmlns:a14="http://schemas.microsoft.com/office/drawing/2010/main" val="0"/>
              </a:ext>
            </a:extLst>
          </a:blip>
          <a:stretch>
            <a:fillRect/>
          </a:stretch>
        </p:blipFill>
        <p:spPr>
          <a:xfrm>
            <a:off x="4634710" y="6149977"/>
            <a:ext cx="1011555" cy="474980"/>
          </a:xfrm>
          <a:prstGeom prst="rect">
            <a:avLst/>
          </a:prstGeom>
        </p:spPr>
      </p:pic>
      <p:pic>
        <p:nvPicPr>
          <p:cNvPr id="12" name="Obraz 7"/>
          <p:cNvPicPr/>
          <p:nvPr/>
        </p:nvPicPr>
        <p:blipFill>
          <a:blip r:embed="rId8">
            <a:extLst>
              <a:ext uri="{28A0092B-C50C-407E-A947-70E740481C1C}">
                <a14:useLocalDpi xmlns:a14="http://schemas.microsoft.com/office/drawing/2010/main" val="0"/>
              </a:ext>
            </a:extLst>
          </a:blip>
          <a:stretch>
            <a:fillRect/>
          </a:stretch>
        </p:blipFill>
        <p:spPr>
          <a:xfrm>
            <a:off x="7732532" y="6149977"/>
            <a:ext cx="1353185" cy="474980"/>
          </a:xfrm>
          <a:prstGeom prst="rect">
            <a:avLst/>
          </a:prstGeom>
        </p:spPr>
      </p:pic>
      <p:pic>
        <p:nvPicPr>
          <p:cNvPr id="13" name="Obraz 6"/>
          <p:cNvPicPr/>
          <p:nvPr/>
        </p:nvPicPr>
        <p:blipFill>
          <a:blip r:embed="rId9">
            <a:extLst>
              <a:ext uri="{28A0092B-C50C-407E-A947-70E740481C1C}">
                <a14:useLocalDpi xmlns:a14="http://schemas.microsoft.com/office/drawing/2010/main" val="0"/>
              </a:ext>
            </a:extLst>
          </a:blip>
          <a:stretch>
            <a:fillRect/>
          </a:stretch>
        </p:blipFill>
        <p:spPr>
          <a:xfrm>
            <a:off x="5896881" y="6149977"/>
            <a:ext cx="1709420" cy="474980"/>
          </a:xfrm>
          <a:prstGeom prst="rect">
            <a:avLst/>
          </a:prstGeom>
        </p:spPr>
      </p:pic>
      <p:pic>
        <p:nvPicPr>
          <p:cNvPr id="14" name="Obraz 8"/>
          <p:cNvPicPr/>
          <p:nvPr/>
        </p:nvPicPr>
        <p:blipFill>
          <a:blip r:embed="rId10">
            <a:extLst>
              <a:ext uri="{28A0092B-C50C-407E-A947-70E740481C1C}">
                <a14:useLocalDpi xmlns:a14="http://schemas.microsoft.com/office/drawing/2010/main" val="0"/>
              </a:ext>
            </a:extLst>
          </a:blip>
          <a:stretch>
            <a:fillRect/>
          </a:stretch>
        </p:blipFill>
        <p:spPr>
          <a:xfrm>
            <a:off x="9211948" y="6153138"/>
            <a:ext cx="1284605" cy="474980"/>
          </a:xfrm>
          <a:prstGeom prst="rect">
            <a:avLst/>
          </a:prstGeom>
        </p:spPr>
      </p:pic>
      <p:pic>
        <p:nvPicPr>
          <p:cNvPr id="18" name="Obraz 17">
            <a:extLst>
              <a:ext uri="{FF2B5EF4-FFF2-40B4-BE49-F238E27FC236}">
                <a16:creationId xmlns:a16="http://schemas.microsoft.com/office/drawing/2014/main" id="{083A27E8-E75C-4FAF-AB3B-99D9A38A7FC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496553" y="6081818"/>
            <a:ext cx="1605647" cy="611297"/>
          </a:xfrm>
          <a:prstGeom prst="rect">
            <a:avLst/>
          </a:prstGeom>
        </p:spPr>
      </p:pic>
    </p:spTree>
    <p:extLst>
      <p:ext uri="{BB962C8B-B14F-4D97-AF65-F5344CB8AC3E}">
        <p14:creationId xmlns:p14="http://schemas.microsoft.com/office/powerpoint/2010/main" val="176760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91046" y="330291"/>
            <a:ext cx="9803674" cy="1325563"/>
          </a:xfrm>
        </p:spPr>
        <p:txBody>
          <a:bodyPr/>
          <a:lstStyle/>
          <a:p>
            <a:pPr algn="ctr"/>
            <a:r>
              <a:rPr lang="nb-NO" dirty="0"/>
              <a:t>BILATERAL PARTNERSHIPS IN CITY-TO CITY PROJECTS</a:t>
            </a:r>
          </a:p>
        </p:txBody>
      </p:sp>
      <p:sp>
        <p:nvSpPr>
          <p:cNvPr id="3" name="Plassholder for innhold 2"/>
          <p:cNvSpPr>
            <a:spLocks noGrp="1"/>
          </p:cNvSpPr>
          <p:nvPr>
            <p:ph idx="1"/>
          </p:nvPr>
        </p:nvSpPr>
        <p:spPr>
          <a:xfrm>
            <a:off x="180987" y="1825081"/>
            <a:ext cx="6709670" cy="4702628"/>
          </a:xfrm>
        </p:spPr>
        <p:txBody>
          <a:bodyPr>
            <a:normAutofit/>
          </a:bodyPr>
          <a:lstStyle/>
          <a:p>
            <a:r>
              <a:rPr lang="nb-NO" sz="2000" dirty="0"/>
              <a:t>54 Polish </a:t>
            </a:r>
            <a:r>
              <a:rPr lang="nb-NO" sz="2000" dirty="0" err="1"/>
              <a:t>cities</a:t>
            </a:r>
            <a:r>
              <a:rPr lang="nb-NO" sz="2000" dirty="0"/>
              <a:t> </a:t>
            </a:r>
            <a:r>
              <a:rPr lang="nb-NO" sz="2000" dirty="0" err="1"/>
              <a:t>are</a:t>
            </a:r>
            <a:r>
              <a:rPr lang="nb-NO" sz="2000" dirty="0"/>
              <a:t> in </a:t>
            </a:r>
            <a:r>
              <a:rPr lang="nb-NO" sz="2000" dirty="0" err="1"/>
              <a:t>the</a:t>
            </a:r>
            <a:r>
              <a:rPr lang="nb-NO" sz="2000" dirty="0"/>
              <a:t> final </a:t>
            </a:r>
            <a:r>
              <a:rPr lang="nb-NO" sz="2000" dirty="0" err="1"/>
              <a:t>phase</a:t>
            </a:r>
            <a:r>
              <a:rPr lang="nb-NO" sz="2000" dirty="0"/>
              <a:t> </a:t>
            </a:r>
            <a:r>
              <a:rPr lang="nb-NO" sz="2000" dirty="0" err="1"/>
              <a:t>of</a:t>
            </a:r>
            <a:r>
              <a:rPr lang="nb-NO" sz="2000" dirty="0"/>
              <a:t> </a:t>
            </a:r>
            <a:r>
              <a:rPr lang="nb-NO" sz="2000" dirty="0" err="1"/>
              <a:t>developing</a:t>
            </a:r>
            <a:r>
              <a:rPr lang="nb-NO" sz="2000" dirty="0"/>
              <a:t> a </a:t>
            </a:r>
            <a:r>
              <a:rPr lang="nb-NO" sz="2000" dirty="0" err="1"/>
              <a:t>comprehensive</a:t>
            </a:r>
            <a:r>
              <a:rPr lang="nb-NO" sz="2000" dirty="0"/>
              <a:t> </a:t>
            </a:r>
            <a:r>
              <a:rPr lang="nb-NO" sz="2000" dirty="0" err="1"/>
              <a:t>development</a:t>
            </a:r>
            <a:r>
              <a:rPr lang="nb-NO" sz="2000" dirty="0"/>
              <a:t> plan – </a:t>
            </a:r>
            <a:r>
              <a:rPr lang="nb-NO" sz="2000" dirty="0" err="1"/>
              <a:t>the</a:t>
            </a:r>
            <a:r>
              <a:rPr lang="nb-NO" sz="2000" dirty="0"/>
              <a:t> </a:t>
            </a:r>
            <a:r>
              <a:rPr lang="nb-NO" sz="2000" dirty="0" err="1"/>
              <a:t>cities</a:t>
            </a:r>
            <a:r>
              <a:rPr lang="nb-NO" sz="2000" dirty="0"/>
              <a:t> </a:t>
            </a:r>
            <a:r>
              <a:rPr lang="nb-NO" sz="2000" dirty="0" err="1"/>
              <a:t>with</a:t>
            </a:r>
            <a:r>
              <a:rPr lang="nb-NO" sz="2000" dirty="0"/>
              <a:t> </a:t>
            </a:r>
            <a:r>
              <a:rPr lang="nb-NO" sz="2000" dirty="0" err="1"/>
              <a:t>the</a:t>
            </a:r>
            <a:r>
              <a:rPr lang="nb-NO" sz="2000" dirty="0"/>
              <a:t> 15 best </a:t>
            </a:r>
            <a:r>
              <a:rPr lang="nb-NO" sz="2000" dirty="0" err="1"/>
              <a:t>development</a:t>
            </a:r>
            <a:r>
              <a:rPr lang="nb-NO" sz="2000" dirty="0"/>
              <a:t> plans </a:t>
            </a:r>
            <a:r>
              <a:rPr lang="nb-NO" sz="2000" dirty="0" err="1"/>
              <a:t>will</a:t>
            </a:r>
            <a:r>
              <a:rPr lang="nb-NO" sz="2000" dirty="0"/>
              <a:t> </a:t>
            </a:r>
            <a:r>
              <a:rPr lang="nb-NO" sz="2000" dirty="0" err="1"/>
              <a:t>receive</a:t>
            </a:r>
            <a:r>
              <a:rPr lang="nb-NO" sz="2000" dirty="0"/>
              <a:t> 3-10 million euro to </a:t>
            </a:r>
            <a:r>
              <a:rPr lang="nb-NO" sz="2000" dirty="0" err="1"/>
              <a:t>finance</a:t>
            </a:r>
            <a:r>
              <a:rPr lang="nb-NO" sz="2000" dirty="0"/>
              <a:t> </a:t>
            </a:r>
            <a:r>
              <a:rPr lang="nb-NO" sz="2000" dirty="0" err="1"/>
              <a:t>the</a:t>
            </a:r>
            <a:r>
              <a:rPr lang="nb-NO" sz="2000" dirty="0"/>
              <a:t> </a:t>
            </a:r>
            <a:r>
              <a:rPr lang="nb-NO" sz="2000" dirty="0" err="1"/>
              <a:t>implementation</a:t>
            </a:r>
            <a:r>
              <a:rPr lang="nb-NO" sz="2000" dirty="0"/>
              <a:t> </a:t>
            </a:r>
            <a:r>
              <a:rPr lang="nb-NO" sz="2000" dirty="0" err="1"/>
              <a:t>of</a:t>
            </a:r>
            <a:r>
              <a:rPr lang="nb-NO" sz="2000" dirty="0"/>
              <a:t> </a:t>
            </a:r>
            <a:r>
              <a:rPr lang="nb-NO" sz="2000" dirty="0" err="1"/>
              <a:t>selected</a:t>
            </a:r>
            <a:r>
              <a:rPr lang="nb-NO" sz="2000" dirty="0"/>
              <a:t> parts </a:t>
            </a:r>
            <a:r>
              <a:rPr lang="nb-NO" sz="2000" dirty="0" err="1"/>
              <a:t>of</a:t>
            </a:r>
            <a:r>
              <a:rPr lang="nb-NO" sz="2000" dirty="0"/>
              <a:t> </a:t>
            </a:r>
            <a:r>
              <a:rPr lang="nb-NO" sz="2000" dirty="0" err="1"/>
              <a:t>the</a:t>
            </a:r>
            <a:r>
              <a:rPr lang="nb-NO" sz="2000" dirty="0"/>
              <a:t> </a:t>
            </a:r>
            <a:r>
              <a:rPr lang="nb-NO" sz="2000" dirty="0" err="1"/>
              <a:t>development</a:t>
            </a:r>
            <a:r>
              <a:rPr lang="nb-NO" sz="2000" dirty="0"/>
              <a:t> plan</a:t>
            </a:r>
          </a:p>
          <a:p>
            <a:r>
              <a:rPr lang="nb-NO" sz="2000" dirty="0"/>
              <a:t>It is a bilateral </a:t>
            </a:r>
            <a:r>
              <a:rPr lang="nb-NO" sz="2000" dirty="0" err="1"/>
              <a:t>objective</a:t>
            </a:r>
            <a:r>
              <a:rPr lang="nb-NO" sz="2000" dirty="0"/>
              <a:t> </a:t>
            </a:r>
            <a:r>
              <a:rPr lang="nb-NO" sz="2000" dirty="0" err="1"/>
              <a:t>that</a:t>
            </a:r>
            <a:r>
              <a:rPr lang="nb-NO" sz="2000" dirty="0"/>
              <a:t> </a:t>
            </a:r>
            <a:r>
              <a:rPr lang="nb-NO" sz="2000" dirty="0" err="1"/>
              <a:t>each</a:t>
            </a:r>
            <a:r>
              <a:rPr lang="nb-NO" sz="2000" dirty="0"/>
              <a:t> </a:t>
            </a:r>
            <a:r>
              <a:rPr lang="nb-NO" sz="2000" dirty="0" err="1"/>
              <a:t>of</a:t>
            </a:r>
            <a:r>
              <a:rPr lang="nb-NO" sz="2000" dirty="0"/>
              <a:t> </a:t>
            </a:r>
            <a:r>
              <a:rPr lang="nb-NO" sz="2000" dirty="0" err="1"/>
              <a:t>the</a:t>
            </a:r>
            <a:r>
              <a:rPr lang="nb-NO" sz="2000" dirty="0"/>
              <a:t> 15 </a:t>
            </a:r>
            <a:r>
              <a:rPr lang="nb-NO" sz="2000" dirty="0" err="1"/>
              <a:t>cities</a:t>
            </a:r>
            <a:r>
              <a:rPr lang="nb-NO" sz="2000" dirty="0"/>
              <a:t> </a:t>
            </a:r>
            <a:r>
              <a:rPr lang="nb-NO" sz="2000" dirty="0" err="1"/>
              <a:t>receiving</a:t>
            </a:r>
            <a:r>
              <a:rPr lang="nb-NO" sz="2000" dirty="0"/>
              <a:t> </a:t>
            </a:r>
            <a:r>
              <a:rPr lang="nb-NO" sz="2000" dirty="0" err="1"/>
              <a:t>financial</a:t>
            </a:r>
            <a:r>
              <a:rPr lang="nb-NO" sz="2000" dirty="0"/>
              <a:t> support </a:t>
            </a:r>
            <a:r>
              <a:rPr lang="nb-NO" sz="2000" dirty="0" err="1"/>
              <a:t>shall</a:t>
            </a:r>
            <a:r>
              <a:rPr lang="nb-NO" sz="2000" dirty="0"/>
              <a:t> have a Norwegian or </a:t>
            </a:r>
            <a:r>
              <a:rPr lang="nb-NO" sz="2000" dirty="0" err="1"/>
              <a:t>Icelandic</a:t>
            </a:r>
            <a:r>
              <a:rPr lang="nb-NO" sz="2000" dirty="0"/>
              <a:t> </a:t>
            </a:r>
            <a:r>
              <a:rPr lang="nb-NO" sz="2000" dirty="0" err="1"/>
              <a:t>municipality</a:t>
            </a:r>
            <a:r>
              <a:rPr lang="nb-NO" sz="2000" dirty="0"/>
              <a:t> as </a:t>
            </a:r>
            <a:r>
              <a:rPr lang="nb-NO" sz="2000" dirty="0" err="1"/>
              <a:t>project</a:t>
            </a:r>
            <a:r>
              <a:rPr lang="nb-NO" sz="2000" dirty="0"/>
              <a:t> partner</a:t>
            </a:r>
          </a:p>
          <a:p>
            <a:r>
              <a:rPr lang="nb-NO" sz="2000" dirty="0" err="1"/>
              <a:t>Every</a:t>
            </a:r>
            <a:r>
              <a:rPr lang="nb-NO" sz="2000" dirty="0"/>
              <a:t> </a:t>
            </a:r>
            <a:r>
              <a:rPr lang="nb-NO" sz="2000" dirty="0" err="1"/>
              <a:t>development</a:t>
            </a:r>
            <a:r>
              <a:rPr lang="nb-NO" sz="2000" dirty="0"/>
              <a:t> plan </a:t>
            </a:r>
            <a:r>
              <a:rPr lang="nb-NO" sz="2000" dirty="0" err="1"/>
              <a:t>will</a:t>
            </a:r>
            <a:r>
              <a:rPr lang="nb-NO" sz="2000" dirty="0"/>
              <a:t> be </a:t>
            </a:r>
            <a:r>
              <a:rPr lang="nb-NO" sz="2000" dirty="0" err="1"/>
              <a:t>accompanied</a:t>
            </a:r>
            <a:r>
              <a:rPr lang="nb-NO" sz="2000" dirty="0"/>
              <a:t> by a </a:t>
            </a:r>
            <a:r>
              <a:rPr lang="nb-NO" sz="2000" dirty="0" err="1"/>
              <a:t>document</a:t>
            </a:r>
            <a:r>
              <a:rPr lang="nb-NO" sz="2000" dirty="0"/>
              <a:t> in </a:t>
            </a:r>
            <a:r>
              <a:rPr lang="nb-NO" sz="2000" dirty="0" err="1"/>
              <a:t>which</a:t>
            </a:r>
            <a:r>
              <a:rPr lang="nb-NO" sz="2000" dirty="0"/>
              <a:t> Polish </a:t>
            </a:r>
            <a:r>
              <a:rPr lang="nb-NO" sz="2000" dirty="0" err="1"/>
              <a:t>priorities</a:t>
            </a:r>
            <a:r>
              <a:rPr lang="nb-NO" sz="2000" dirty="0"/>
              <a:t> and </a:t>
            </a:r>
            <a:r>
              <a:rPr lang="nb-NO" sz="2000" dirty="0" err="1"/>
              <a:t>expectations</a:t>
            </a:r>
            <a:r>
              <a:rPr lang="nb-NO" sz="2000" dirty="0"/>
              <a:t> vis-à-vis a </a:t>
            </a:r>
            <a:r>
              <a:rPr lang="nb-NO" sz="2000" dirty="0" err="1"/>
              <a:t>future</a:t>
            </a:r>
            <a:r>
              <a:rPr lang="nb-NO" sz="2000" dirty="0"/>
              <a:t> Norwegian or </a:t>
            </a:r>
            <a:r>
              <a:rPr lang="nb-NO" sz="2000" dirty="0" err="1"/>
              <a:t>Icelandic</a:t>
            </a:r>
            <a:r>
              <a:rPr lang="nb-NO" sz="2000" dirty="0"/>
              <a:t> partner </a:t>
            </a:r>
            <a:r>
              <a:rPr lang="nb-NO" sz="2000" dirty="0" err="1"/>
              <a:t>are</a:t>
            </a:r>
            <a:r>
              <a:rPr lang="nb-NO" sz="2000" dirty="0"/>
              <a:t> </a:t>
            </a:r>
            <a:r>
              <a:rPr lang="nb-NO" sz="2000" dirty="0" err="1"/>
              <a:t>formulated</a:t>
            </a:r>
            <a:endParaRPr lang="nb-NO" sz="2000" dirty="0"/>
          </a:p>
          <a:p>
            <a:r>
              <a:rPr lang="nb-NO" sz="2000" dirty="0"/>
              <a:t>All 54 </a:t>
            </a:r>
            <a:r>
              <a:rPr lang="nb-NO" sz="2000" dirty="0" err="1"/>
              <a:t>cities</a:t>
            </a:r>
            <a:r>
              <a:rPr lang="nb-NO" sz="2000" dirty="0"/>
              <a:t> </a:t>
            </a:r>
            <a:r>
              <a:rPr lang="nb-NO" sz="2000" dirty="0" err="1"/>
              <a:t>are</a:t>
            </a:r>
            <a:r>
              <a:rPr lang="nb-NO" sz="2000" dirty="0"/>
              <a:t> </a:t>
            </a:r>
            <a:r>
              <a:rPr lang="nb-NO" sz="2000" dirty="0" err="1"/>
              <a:t>required</a:t>
            </a:r>
            <a:r>
              <a:rPr lang="nb-NO" sz="2000" dirty="0"/>
              <a:t> to </a:t>
            </a:r>
            <a:r>
              <a:rPr lang="nb-NO" sz="2000" dirty="0" err="1"/>
              <a:t>dedicate</a:t>
            </a:r>
            <a:r>
              <a:rPr lang="nb-NO" sz="2000" dirty="0"/>
              <a:t> a minimum </a:t>
            </a:r>
            <a:r>
              <a:rPr lang="nb-NO" sz="2000" dirty="0" err="1"/>
              <a:t>amount</a:t>
            </a:r>
            <a:r>
              <a:rPr lang="nb-NO" sz="2000" dirty="0"/>
              <a:t> </a:t>
            </a:r>
            <a:r>
              <a:rPr lang="nb-NO" sz="2000" dirty="0" err="1"/>
              <a:t>of</a:t>
            </a:r>
            <a:r>
              <a:rPr lang="nb-NO" sz="2000" dirty="0"/>
              <a:t> 150 000 euro to cover </a:t>
            </a:r>
            <a:r>
              <a:rPr lang="nb-NO" sz="2000" dirty="0" err="1"/>
              <a:t>the</a:t>
            </a:r>
            <a:r>
              <a:rPr lang="nb-NO" sz="2000" dirty="0"/>
              <a:t> </a:t>
            </a:r>
            <a:r>
              <a:rPr lang="nb-NO" sz="2000" dirty="0" err="1"/>
              <a:t>costs</a:t>
            </a:r>
            <a:r>
              <a:rPr lang="nb-NO" sz="2000" dirty="0"/>
              <a:t> </a:t>
            </a:r>
            <a:r>
              <a:rPr lang="nb-NO" sz="2000" dirty="0" err="1"/>
              <a:t>of</a:t>
            </a:r>
            <a:r>
              <a:rPr lang="nb-NO" sz="2000" dirty="0"/>
              <a:t> </a:t>
            </a:r>
            <a:r>
              <a:rPr lang="nb-NO" sz="2000" dirty="0" err="1"/>
              <a:t>the</a:t>
            </a:r>
            <a:r>
              <a:rPr lang="nb-NO" sz="2000" dirty="0"/>
              <a:t> bilateral </a:t>
            </a:r>
            <a:r>
              <a:rPr lang="nb-NO" sz="2000" dirty="0" err="1"/>
              <a:t>cooperation</a:t>
            </a:r>
            <a:r>
              <a:rPr lang="nb-NO" sz="2000" dirty="0"/>
              <a:t> </a:t>
            </a:r>
            <a:r>
              <a:rPr lang="nb-NO" sz="2000" dirty="0" err="1"/>
              <a:t>with</a:t>
            </a:r>
            <a:r>
              <a:rPr lang="nb-NO" sz="2000" dirty="0"/>
              <a:t> a Norwegian or </a:t>
            </a:r>
            <a:r>
              <a:rPr lang="nb-NO" sz="2000" dirty="0" err="1"/>
              <a:t>Icelandic</a:t>
            </a:r>
            <a:r>
              <a:rPr lang="nb-NO" sz="2000" dirty="0"/>
              <a:t> </a:t>
            </a:r>
            <a:r>
              <a:rPr lang="nb-NO" sz="2000" dirty="0" err="1"/>
              <a:t>municipality</a:t>
            </a:r>
            <a:endParaRPr lang="nb-NO" sz="2000" dirty="0"/>
          </a:p>
        </p:txBody>
      </p:sp>
      <p:pic>
        <p:nvPicPr>
          <p:cNvPr id="4" name="Picture 2" descr="Transport from Poland to Norway and Norway to Poland. Shipping from Norway to Poland">
            <a:extLst>
              <a:ext uri="{FF2B5EF4-FFF2-40B4-BE49-F238E27FC236}">
                <a16:creationId xmlns:a16="http://schemas.microsoft.com/office/drawing/2014/main" id="{D6B9DA6E-8115-4B86-93B1-B421E9EEA2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8898" y="4313961"/>
            <a:ext cx="4419819" cy="24696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norsk-polsk samarbeid">
            <a:extLst>
              <a:ext uri="{FF2B5EF4-FFF2-40B4-BE49-F238E27FC236}">
                <a16:creationId xmlns:a16="http://schemas.microsoft.com/office/drawing/2014/main" id="{2F54CB60-2754-496E-8C14-1EB37D71E5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2816" y="1411101"/>
            <a:ext cx="3651984" cy="2419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32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98098CBA-058D-4C69-AF73-FAF066D39571}"/>
              </a:ext>
            </a:extLst>
          </p:cNvPr>
          <p:cNvSpPr>
            <a:spLocks noGrp="1"/>
          </p:cNvSpPr>
          <p:nvPr>
            <p:ph idx="1"/>
          </p:nvPr>
        </p:nvSpPr>
        <p:spPr>
          <a:xfrm>
            <a:off x="738810" y="278296"/>
            <a:ext cx="6173620" cy="6410739"/>
          </a:xfrm>
        </p:spPr>
        <p:txBody>
          <a:bodyPr>
            <a:normAutofit fontScale="92500" lnSpcReduction="10000"/>
          </a:bodyPr>
          <a:lstStyle/>
          <a:p>
            <a:pPr marL="0" indent="0">
              <a:buNone/>
            </a:pPr>
            <a:r>
              <a:rPr lang="nb-NO" sz="2400" i="1" dirty="0" err="1"/>
              <a:t>After</a:t>
            </a:r>
            <a:r>
              <a:rPr lang="nb-NO" sz="2400" i="1" dirty="0"/>
              <a:t> </a:t>
            </a:r>
            <a:r>
              <a:rPr lang="nb-NO" sz="2400" i="1" dirty="0" err="1"/>
              <a:t>the</a:t>
            </a:r>
            <a:r>
              <a:rPr lang="nb-NO" sz="2400" i="1" dirty="0"/>
              <a:t> </a:t>
            </a:r>
            <a:r>
              <a:rPr lang="nb-NO" sz="2400" i="1" dirty="0" err="1"/>
              <a:t>selection</a:t>
            </a:r>
            <a:r>
              <a:rPr lang="nb-NO" sz="2400" i="1" dirty="0"/>
              <a:t> </a:t>
            </a:r>
            <a:r>
              <a:rPr lang="nb-NO" sz="2400" i="1" dirty="0" err="1"/>
              <a:t>of</a:t>
            </a:r>
            <a:r>
              <a:rPr lang="nb-NO" sz="2400" i="1" dirty="0"/>
              <a:t> 15 </a:t>
            </a:r>
            <a:r>
              <a:rPr lang="nb-NO" sz="2400" i="1" dirty="0" err="1"/>
              <a:t>cities</a:t>
            </a:r>
            <a:r>
              <a:rPr lang="nb-NO" sz="2400" i="1" dirty="0"/>
              <a:t> to </a:t>
            </a:r>
            <a:r>
              <a:rPr lang="nb-NO" sz="2400" i="1" dirty="0" err="1"/>
              <a:t>receive</a:t>
            </a:r>
            <a:r>
              <a:rPr lang="nb-NO" sz="2400" i="1" dirty="0"/>
              <a:t> </a:t>
            </a:r>
            <a:r>
              <a:rPr lang="nb-NO" sz="2400" i="1" dirty="0" err="1"/>
              <a:t>funding</a:t>
            </a:r>
            <a:r>
              <a:rPr lang="nb-NO" sz="2400" i="1" dirty="0"/>
              <a:t>:</a:t>
            </a:r>
            <a:endParaRPr lang="nb-NO" sz="2400" dirty="0"/>
          </a:p>
          <a:p>
            <a:endParaRPr lang="nb-NO" sz="2400" dirty="0"/>
          </a:p>
          <a:p>
            <a:r>
              <a:rPr lang="nb-NO" sz="2400" dirty="0"/>
              <a:t>KS </a:t>
            </a:r>
            <a:r>
              <a:rPr lang="nb-NO" sz="2400" dirty="0" err="1"/>
              <a:t>will</a:t>
            </a:r>
            <a:r>
              <a:rPr lang="nb-NO" sz="2400" dirty="0"/>
              <a:t> </a:t>
            </a:r>
            <a:r>
              <a:rPr lang="nb-NO" sz="2400" dirty="0" err="1"/>
              <a:t>attempt</a:t>
            </a:r>
            <a:r>
              <a:rPr lang="nb-NO" sz="2400" dirty="0"/>
              <a:t> to </a:t>
            </a:r>
            <a:r>
              <a:rPr lang="nb-NO" sz="2400" dirty="0" err="1"/>
              <a:t>find</a:t>
            </a:r>
            <a:r>
              <a:rPr lang="nb-NO" sz="2400" dirty="0"/>
              <a:t> a matching Norwegian partner to </a:t>
            </a:r>
            <a:r>
              <a:rPr lang="nb-NO" sz="2400" dirty="0" err="1"/>
              <a:t>each</a:t>
            </a:r>
            <a:r>
              <a:rPr lang="nb-NO" sz="2400" dirty="0"/>
              <a:t> </a:t>
            </a:r>
            <a:r>
              <a:rPr lang="nb-NO" sz="2400" dirty="0" err="1"/>
              <a:t>of</a:t>
            </a:r>
            <a:r>
              <a:rPr lang="nb-NO" sz="2400" dirty="0"/>
              <a:t> </a:t>
            </a:r>
            <a:r>
              <a:rPr lang="nb-NO" sz="2400" dirty="0" err="1"/>
              <a:t>the</a:t>
            </a:r>
            <a:r>
              <a:rPr lang="nb-NO" sz="2400" dirty="0"/>
              <a:t> </a:t>
            </a:r>
            <a:r>
              <a:rPr lang="nb-NO" sz="2400" dirty="0" err="1"/>
              <a:t>selected</a:t>
            </a:r>
            <a:r>
              <a:rPr lang="nb-NO" sz="2400" dirty="0"/>
              <a:t> Polish </a:t>
            </a:r>
            <a:r>
              <a:rPr lang="nb-NO" sz="2400" dirty="0" err="1"/>
              <a:t>cities</a:t>
            </a:r>
            <a:endParaRPr lang="nb-NO" sz="2400" dirty="0"/>
          </a:p>
          <a:p>
            <a:r>
              <a:rPr lang="nb-NO" sz="2400" dirty="0"/>
              <a:t>KS </a:t>
            </a:r>
            <a:r>
              <a:rPr lang="nb-NO" sz="2400" dirty="0" err="1"/>
              <a:t>will</a:t>
            </a:r>
            <a:r>
              <a:rPr lang="nb-NO" sz="2400" dirty="0"/>
              <a:t> </a:t>
            </a:r>
            <a:r>
              <a:rPr lang="nb-NO" sz="2400" dirty="0" err="1"/>
              <a:t>organize</a:t>
            </a:r>
            <a:r>
              <a:rPr lang="nb-NO" sz="2400" dirty="0"/>
              <a:t> a </a:t>
            </a:r>
            <a:r>
              <a:rPr lang="nb-NO" sz="2400" dirty="0" err="1"/>
              <a:t>webinar</a:t>
            </a:r>
            <a:r>
              <a:rPr lang="nb-NO" sz="2400" dirty="0"/>
              <a:t> for Norwegian </a:t>
            </a:r>
            <a:r>
              <a:rPr lang="nb-NO" sz="2400" dirty="0" err="1"/>
              <a:t>municipalities</a:t>
            </a:r>
            <a:r>
              <a:rPr lang="nb-NO" sz="2400" dirty="0"/>
              <a:t> in </a:t>
            </a:r>
            <a:r>
              <a:rPr lang="nb-NO" sz="2400" dirty="0" err="1"/>
              <a:t>the</a:t>
            </a:r>
            <a:r>
              <a:rPr lang="nb-NO" sz="2400" dirty="0"/>
              <a:t> </a:t>
            </a:r>
            <a:r>
              <a:rPr lang="nb-NO" sz="2400" dirty="0" err="1"/>
              <a:t>autumn</a:t>
            </a:r>
            <a:r>
              <a:rPr lang="nb-NO" sz="2400" dirty="0"/>
              <a:t> </a:t>
            </a:r>
            <a:r>
              <a:rPr lang="nb-NO" sz="2400" dirty="0" err="1"/>
              <a:t>of</a:t>
            </a:r>
            <a:r>
              <a:rPr lang="nb-NO" sz="2400" dirty="0"/>
              <a:t> 2020 to </a:t>
            </a:r>
            <a:r>
              <a:rPr lang="nb-NO" sz="2400" dirty="0" err="1"/>
              <a:t>promote</a:t>
            </a:r>
            <a:r>
              <a:rPr lang="nb-NO" sz="2400" dirty="0"/>
              <a:t> </a:t>
            </a:r>
            <a:r>
              <a:rPr lang="nb-NO" sz="2400" dirty="0" err="1"/>
              <a:t>the</a:t>
            </a:r>
            <a:r>
              <a:rPr lang="nb-NO" sz="2400" dirty="0"/>
              <a:t> </a:t>
            </a:r>
            <a:r>
              <a:rPr lang="nb-NO" sz="2400" dirty="0" err="1"/>
              <a:t>possibility</a:t>
            </a:r>
            <a:r>
              <a:rPr lang="nb-NO" sz="2400" dirty="0"/>
              <a:t> </a:t>
            </a:r>
            <a:r>
              <a:rPr lang="nb-NO" sz="2400" dirty="0" err="1"/>
              <a:t>of</a:t>
            </a:r>
            <a:r>
              <a:rPr lang="nb-NO" sz="2400" dirty="0"/>
              <a:t> </a:t>
            </a:r>
            <a:r>
              <a:rPr lang="nb-NO" sz="2400" dirty="0" err="1"/>
              <a:t>partnership</a:t>
            </a:r>
            <a:r>
              <a:rPr lang="nb-NO" sz="2400" dirty="0"/>
              <a:t> </a:t>
            </a:r>
            <a:r>
              <a:rPr lang="nb-NO" sz="2400" dirty="0" err="1"/>
              <a:t>with</a:t>
            </a:r>
            <a:r>
              <a:rPr lang="nb-NO" sz="2400" dirty="0"/>
              <a:t> a Polish city</a:t>
            </a:r>
          </a:p>
          <a:p>
            <a:r>
              <a:rPr lang="nb-NO" sz="2400" dirty="0"/>
              <a:t>KS </a:t>
            </a:r>
            <a:r>
              <a:rPr lang="nb-NO" sz="2400" dirty="0" err="1"/>
              <a:t>will</a:t>
            </a:r>
            <a:r>
              <a:rPr lang="nb-NO" sz="2400" dirty="0"/>
              <a:t> </a:t>
            </a:r>
            <a:r>
              <a:rPr lang="nb-NO" sz="2400" dirty="0" err="1"/>
              <a:t>also</a:t>
            </a:r>
            <a:r>
              <a:rPr lang="nb-NO" sz="2400" dirty="0"/>
              <a:t> liaison </a:t>
            </a:r>
            <a:r>
              <a:rPr lang="nb-NO" sz="2400" dirty="0" err="1"/>
              <a:t>with</a:t>
            </a:r>
            <a:r>
              <a:rPr lang="nb-NO" sz="2400" dirty="0"/>
              <a:t> </a:t>
            </a:r>
            <a:r>
              <a:rPr lang="nb-NO" sz="2400" dirty="0" err="1"/>
              <a:t>the</a:t>
            </a:r>
            <a:r>
              <a:rPr lang="nb-NO" sz="2400" dirty="0"/>
              <a:t> </a:t>
            </a:r>
            <a:r>
              <a:rPr lang="nb-NO" sz="2400" dirty="0" err="1"/>
              <a:t>Icelandic</a:t>
            </a:r>
            <a:r>
              <a:rPr lang="nb-NO" sz="2400" dirty="0"/>
              <a:t> Association </a:t>
            </a:r>
            <a:r>
              <a:rPr lang="nb-NO" sz="2400" dirty="0" err="1"/>
              <a:t>of</a:t>
            </a:r>
            <a:r>
              <a:rPr lang="nb-NO" sz="2400" dirty="0"/>
              <a:t> </a:t>
            </a:r>
            <a:r>
              <a:rPr lang="nb-NO" sz="2400" dirty="0" err="1"/>
              <a:t>Local</a:t>
            </a:r>
            <a:r>
              <a:rPr lang="nb-NO" sz="2400" dirty="0"/>
              <a:t> </a:t>
            </a:r>
            <a:r>
              <a:rPr lang="nb-NO" sz="2400" dirty="0" err="1"/>
              <a:t>Authorities</a:t>
            </a:r>
            <a:r>
              <a:rPr lang="nb-NO" sz="2400" dirty="0"/>
              <a:t> in order to make </a:t>
            </a:r>
            <a:r>
              <a:rPr lang="nb-NO" sz="2400" dirty="0" err="1"/>
              <a:t>contact</a:t>
            </a:r>
            <a:r>
              <a:rPr lang="nb-NO" sz="2400" dirty="0"/>
              <a:t> </a:t>
            </a:r>
            <a:r>
              <a:rPr lang="nb-NO" sz="2400" dirty="0" err="1"/>
              <a:t>with</a:t>
            </a:r>
            <a:r>
              <a:rPr lang="nb-NO" sz="2400" dirty="0"/>
              <a:t> </a:t>
            </a:r>
            <a:r>
              <a:rPr lang="nb-NO" sz="2400" dirty="0" err="1"/>
              <a:t>interested</a:t>
            </a:r>
            <a:r>
              <a:rPr lang="nb-NO" sz="2400" dirty="0"/>
              <a:t> </a:t>
            </a:r>
            <a:r>
              <a:rPr lang="nb-NO" sz="2400" dirty="0" err="1"/>
              <a:t>Icelandic</a:t>
            </a:r>
            <a:r>
              <a:rPr lang="nb-NO" sz="2400" dirty="0"/>
              <a:t> </a:t>
            </a:r>
            <a:r>
              <a:rPr lang="nb-NO" sz="2400" dirty="0" err="1"/>
              <a:t>municipalities</a:t>
            </a:r>
            <a:endParaRPr lang="nb-NO" sz="2400" dirty="0"/>
          </a:p>
          <a:p>
            <a:endParaRPr lang="nb-NO" sz="2400" dirty="0"/>
          </a:p>
          <a:p>
            <a:r>
              <a:rPr lang="nb-NO" sz="2400" dirty="0"/>
              <a:t>If a </a:t>
            </a:r>
            <a:r>
              <a:rPr lang="nb-NO" sz="2400" dirty="0" err="1"/>
              <a:t>suitable</a:t>
            </a:r>
            <a:r>
              <a:rPr lang="nb-NO" sz="2400" dirty="0"/>
              <a:t> Norwegian or </a:t>
            </a:r>
            <a:r>
              <a:rPr lang="nb-NO" sz="2400" dirty="0" err="1"/>
              <a:t>Icelandic</a:t>
            </a:r>
            <a:r>
              <a:rPr lang="nb-NO" sz="2400" dirty="0"/>
              <a:t> partner </a:t>
            </a:r>
            <a:r>
              <a:rPr lang="nb-NO" sz="2400" dirty="0" err="1"/>
              <a:t>cannot</a:t>
            </a:r>
            <a:r>
              <a:rPr lang="nb-NO" sz="2400" dirty="0"/>
              <a:t> be </a:t>
            </a:r>
            <a:r>
              <a:rPr lang="nb-NO" sz="2400" dirty="0" err="1"/>
              <a:t>found</a:t>
            </a:r>
            <a:r>
              <a:rPr lang="nb-NO" sz="2400" dirty="0"/>
              <a:t>, </a:t>
            </a:r>
            <a:r>
              <a:rPr lang="nb-NO" sz="2400" dirty="0" err="1"/>
              <a:t>the</a:t>
            </a:r>
            <a:r>
              <a:rPr lang="nb-NO" sz="2400" dirty="0"/>
              <a:t> </a:t>
            </a:r>
            <a:r>
              <a:rPr lang="nb-NO" sz="2400" dirty="0" err="1"/>
              <a:t>amount</a:t>
            </a:r>
            <a:r>
              <a:rPr lang="nb-NO" sz="2400" dirty="0"/>
              <a:t> </a:t>
            </a:r>
            <a:r>
              <a:rPr lang="nb-NO" sz="2400" dirty="0" err="1"/>
              <a:t>dedicated</a:t>
            </a:r>
            <a:r>
              <a:rPr lang="nb-NO" sz="2400" dirty="0"/>
              <a:t> to </a:t>
            </a:r>
            <a:r>
              <a:rPr lang="nb-NO" sz="2400" dirty="0" err="1"/>
              <a:t>the</a:t>
            </a:r>
            <a:r>
              <a:rPr lang="nb-NO" sz="2400" dirty="0"/>
              <a:t> bilateral </a:t>
            </a:r>
            <a:r>
              <a:rPr lang="nb-NO" sz="2400" dirty="0" err="1"/>
              <a:t>partnership</a:t>
            </a:r>
            <a:r>
              <a:rPr lang="nb-NO" sz="2400" dirty="0"/>
              <a:t> </a:t>
            </a:r>
            <a:r>
              <a:rPr lang="nb-NO" sz="2400" dirty="0" err="1"/>
              <a:t>will</a:t>
            </a:r>
            <a:r>
              <a:rPr lang="nb-NO" sz="2400" dirty="0"/>
              <a:t> be </a:t>
            </a:r>
            <a:r>
              <a:rPr lang="nb-NO" sz="2400" dirty="0" err="1"/>
              <a:t>returned</a:t>
            </a:r>
            <a:r>
              <a:rPr lang="nb-NO" sz="2400" dirty="0"/>
              <a:t> to </a:t>
            </a:r>
            <a:r>
              <a:rPr lang="nb-NO" sz="2400" dirty="0" err="1"/>
              <a:t>the</a:t>
            </a:r>
            <a:r>
              <a:rPr lang="nb-NO" sz="2400" dirty="0"/>
              <a:t> Project Operator</a:t>
            </a:r>
          </a:p>
          <a:p>
            <a:r>
              <a:rPr lang="nb-NO" sz="2400" dirty="0" err="1"/>
              <a:t>Partnerships</a:t>
            </a:r>
            <a:r>
              <a:rPr lang="nb-NO" sz="2400" dirty="0"/>
              <a:t> </a:t>
            </a:r>
            <a:r>
              <a:rPr lang="nb-NO" sz="2400" dirty="0" err="1"/>
              <a:t>will</a:t>
            </a:r>
            <a:r>
              <a:rPr lang="nb-NO" sz="2400" dirty="0"/>
              <a:t>  </a:t>
            </a:r>
            <a:r>
              <a:rPr lang="nb-NO" sz="2400" dirty="0" err="1"/>
              <a:t>continue</a:t>
            </a:r>
            <a:r>
              <a:rPr lang="nb-NO" sz="2400" dirty="0"/>
              <a:t> </a:t>
            </a:r>
            <a:r>
              <a:rPr lang="nb-NO" sz="2400" dirty="0" err="1"/>
              <a:t>throughout</a:t>
            </a:r>
            <a:r>
              <a:rPr lang="nb-NO" sz="2400" dirty="0"/>
              <a:t> </a:t>
            </a:r>
            <a:r>
              <a:rPr lang="nb-NO" sz="2400" dirty="0" err="1"/>
              <a:t>the</a:t>
            </a:r>
            <a:r>
              <a:rPr lang="nb-NO" sz="2400" dirty="0"/>
              <a:t> </a:t>
            </a:r>
            <a:r>
              <a:rPr lang="nb-NO" sz="2400" dirty="0" err="1"/>
              <a:t>implementation</a:t>
            </a:r>
            <a:r>
              <a:rPr lang="nb-NO" sz="2400" dirty="0"/>
              <a:t> </a:t>
            </a:r>
            <a:r>
              <a:rPr lang="nb-NO" sz="2400" dirty="0" err="1"/>
              <a:t>period</a:t>
            </a:r>
            <a:r>
              <a:rPr lang="nb-NO" sz="2400" dirty="0"/>
              <a:t> – </a:t>
            </a:r>
            <a:r>
              <a:rPr lang="nb-NO" sz="2400" dirty="0" err="1"/>
              <a:t>that</a:t>
            </a:r>
            <a:r>
              <a:rPr lang="nb-NO" sz="2400" dirty="0"/>
              <a:t> is, </a:t>
            </a:r>
            <a:r>
              <a:rPr lang="nb-NO" sz="2400" dirty="0" err="1"/>
              <a:t>until</a:t>
            </a:r>
            <a:r>
              <a:rPr lang="nb-NO" sz="2400" dirty="0"/>
              <a:t> </a:t>
            </a:r>
            <a:r>
              <a:rPr lang="nb-NO" sz="2400" dirty="0" err="1"/>
              <a:t>the</a:t>
            </a:r>
            <a:r>
              <a:rPr lang="nb-NO" sz="2400" dirty="0"/>
              <a:t> 1st quarter </a:t>
            </a:r>
            <a:r>
              <a:rPr lang="nb-NO" sz="2400" dirty="0" err="1"/>
              <a:t>of</a:t>
            </a:r>
            <a:r>
              <a:rPr lang="nb-NO" sz="2400" dirty="0"/>
              <a:t> 2024</a:t>
            </a:r>
          </a:p>
          <a:p>
            <a:endParaRPr lang="nb-NO" dirty="0"/>
          </a:p>
        </p:txBody>
      </p:sp>
      <p:pic>
        <p:nvPicPr>
          <p:cNvPr id="4" name="Picture 2" descr="Image result for city to city cooperation">
            <a:extLst>
              <a:ext uri="{FF2B5EF4-FFF2-40B4-BE49-F238E27FC236}">
                <a16:creationId xmlns:a16="http://schemas.microsoft.com/office/drawing/2014/main" id="{372175B6-9AC5-4823-AE99-52DF4A7F24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0758" y="1594192"/>
            <a:ext cx="4474916" cy="3356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6253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b="1" dirty="0"/>
              <a:t>Some examples of NO/IS involvement include</a:t>
            </a:r>
            <a:endParaRPr lang="nb-NO" dirty="0"/>
          </a:p>
        </p:txBody>
      </p:sp>
      <p:sp>
        <p:nvSpPr>
          <p:cNvPr id="3" name="Plassholder for innhold 2"/>
          <p:cNvSpPr>
            <a:spLocks noGrp="1"/>
          </p:cNvSpPr>
          <p:nvPr>
            <p:ph idx="1"/>
          </p:nvPr>
        </p:nvSpPr>
        <p:spPr/>
        <p:txBody>
          <a:bodyPr>
            <a:normAutofit/>
          </a:bodyPr>
          <a:lstStyle/>
          <a:p>
            <a:pPr lvl="0"/>
            <a:r>
              <a:rPr lang="en-GB" dirty="0"/>
              <a:t>Work in cooperation to develop a common product (a new technology, a strategy paper, a performance or a study);</a:t>
            </a:r>
            <a:endParaRPr lang="nb-NO" dirty="0"/>
          </a:p>
          <a:p>
            <a:pPr lvl="0"/>
            <a:r>
              <a:rPr lang="en-GB" dirty="0"/>
              <a:t>Advisor in a certain area of expertise;</a:t>
            </a:r>
            <a:endParaRPr lang="nb-NO" dirty="0"/>
          </a:p>
          <a:p>
            <a:pPr lvl="0"/>
            <a:r>
              <a:rPr lang="en-GB" dirty="0"/>
              <a:t>Exchange knowledge with professionals in a certain field;</a:t>
            </a:r>
            <a:endParaRPr lang="nb-NO" dirty="0"/>
          </a:p>
          <a:p>
            <a:pPr lvl="0"/>
            <a:r>
              <a:rPr lang="en-GB" dirty="0"/>
              <a:t>Provide training to share knowledge, or take part in training to increase knowledge;</a:t>
            </a:r>
            <a:endParaRPr lang="nb-NO" dirty="0"/>
          </a:p>
          <a:p>
            <a:pPr lvl="0"/>
            <a:r>
              <a:rPr lang="en-GB" dirty="0"/>
              <a:t>Facilitate meetings and visits (workshops, study visits, internship);</a:t>
            </a:r>
            <a:endParaRPr lang="nb-NO" dirty="0"/>
          </a:p>
          <a:p>
            <a:pPr lvl="0"/>
            <a:r>
              <a:rPr lang="en-GB" dirty="0"/>
              <a:t>Cooperation on the organisation of workshops or conferences. </a:t>
            </a:r>
            <a:endParaRPr lang="nb-NO" dirty="0"/>
          </a:p>
          <a:p>
            <a:endParaRPr lang="nb-NO" dirty="0"/>
          </a:p>
        </p:txBody>
      </p:sp>
    </p:spTree>
    <p:extLst>
      <p:ext uri="{BB962C8B-B14F-4D97-AF65-F5344CB8AC3E}">
        <p14:creationId xmlns:p14="http://schemas.microsoft.com/office/powerpoint/2010/main" val="94850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t>Planning </a:t>
            </a:r>
            <a:r>
              <a:rPr lang="nb-NO" b="1" dirty="0" err="1"/>
              <a:t>the</a:t>
            </a:r>
            <a:r>
              <a:rPr lang="nb-NO" b="1" dirty="0"/>
              <a:t> </a:t>
            </a:r>
            <a:r>
              <a:rPr lang="nb-NO" b="1" dirty="0" err="1"/>
              <a:t>partnership</a:t>
            </a:r>
            <a:r>
              <a:rPr lang="nb-NO" b="1" dirty="0"/>
              <a:t> </a:t>
            </a:r>
            <a:r>
              <a:rPr lang="nb-NO" b="1" dirty="0" err="1"/>
              <a:t>project</a:t>
            </a:r>
            <a:r>
              <a:rPr lang="nb-NO" b="1" dirty="0"/>
              <a:t> M2M </a:t>
            </a:r>
          </a:p>
        </p:txBody>
      </p:sp>
      <p:sp>
        <p:nvSpPr>
          <p:cNvPr id="3" name="Plassholder for innhold 2"/>
          <p:cNvSpPr>
            <a:spLocks noGrp="1"/>
          </p:cNvSpPr>
          <p:nvPr>
            <p:ph idx="1"/>
          </p:nvPr>
        </p:nvSpPr>
        <p:spPr/>
        <p:txBody>
          <a:bodyPr>
            <a:normAutofit fontScale="92500" lnSpcReduction="20000"/>
          </a:bodyPr>
          <a:lstStyle/>
          <a:p>
            <a:pPr lvl="0"/>
            <a:r>
              <a:rPr lang="en-US" dirty="0"/>
              <a:t>Most importantly, agree on your roles in the proposed project, the contribution to the project (deliverables) and the division of the budget between NO /IS and PL municipality. </a:t>
            </a:r>
            <a:endParaRPr lang="nb-NO" dirty="0"/>
          </a:p>
          <a:p>
            <a:pPr lvl="0"/>
            <a:r>
              <a:rPr lang="en-US" dirty="0"/>
              <a:t>Think carefully about NO/IS expected costs and use of time in the project. The project budget should cover the hours NO/IS partner intend to spend on working on the project as well as any costs they have directly related to their involvement in the project, such as travel, accommodation, translation costs, audits etc. </a:t>
            </a:r>
            <a:endParaRPr lang="nb-NO" dirty="0"/>
          </a:p>
          <a:p>
            <a:pPr lvl="0"/>
            <a:r>
              <a:rPr lang="en-US" dirty="0"/>
              <a:t>Keep in mind that there are substantial differences in cost levels in the donor and beneficiary countries. It might be necessary to alert the project promoter to this when you are drawing up the project budget. </a:t>
            </a:r>
            <a:endParaRPr lang="nb-NO" dirty="0"/>
          </a:p>
          <a:p>
            <a:pPr lvl="0"/>
            <a:r>
              <a:rPr lang="en-US" dirty="0"/>
              <a:t>Set aside sufficient budget for administration and reporting, as this will form part of NO/IS involvement in the project.</a:t>
            </a:r>
            <a:endParaRPr lang="nb-NO" dirty="0"/>
          </a:p>
          <a:p>
            <a:endParaRPr lang="nb-NO" dirty="0"/>
          </a:p>
        </p:txBody>
      </p:sp>
    </p:spTree>
    <p:extLst>
      <p:ext uri="{BB962C8B-B14F-4D97-AF65-F5344CB8AC3E}">
        <p14:creationId xmlns:p14="http://schemas.microsoft.com/office/powerpoint/2010/main" val="146062529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aeaa6ff-93eb-4d7b-b7ed-e29a70683a18">
      <UserInfo>
        <DisplayName>Tomasz Potkański</DisplayName>
        <AccountId>20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0919A17588EDD48A76D6C2314EAA50C" ma:contentTypeVersion="4" ma:contentTypeDescription="Utwórz nowy dokument." ma:contentTypeScope="" ma:versionID="e467505a57618ebcb273e402b41833e0">
  <xsd:schema xmlns:xsd="http://www.w3.org/2001/XMLSchema" xmlns:xs="http://www.w3.org/2001/XMLSchema" xmlns:p="http://schemas.microsoft.com/office/2006/metadata/properties" xmlns:ns2="9e54b248-6b0d-48f2-9a32-f80817fbd7c2" xmlns:ns3="1aeaa6ff-93eb-4d7b-b7ed-e29a70683a18" targetNamespace="http://schemas.microsoft.com/office/2006/metadata/properties" ma:root="true" ma:fieldsID="46bcc9f17168ce6cb6bc119c993d0c8f" ns2:_="" ns3:_="">
    <xsd:import namespace="9e54b248-6b0d-48f2-9a32-f80817fbd7c2"/>
    <xsd:import namespace="1aeaa6ff-93eb-4d7b-b7ed-e29a70683a1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b248-6b0d-48f2-9a32-f80817fbd7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eaa6ff-93eb-4d7b-b7ed-e29a70683a18" elementFormDefault="qualified">
    <xsd:import namespace="http://schemas.microsoft.com/office/2006/documentManagement/types"/>
    <xsd:import namespace="http://schemas.microsoft.com/office/infopath/2007/PartnerControls"/>
    <xsd:element name="SharedWithUsers" ma:index="10"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B7EAE6-C216-4212-9A3E-D14341E1067E}">
  <ds:schemaRefs>
    <ds:schemaRef ds:uri="http://www.w3.org/XML/1998/namespace"/>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9e54b248-6b0d-48f2-9a32-f80817fbd7c2"/>
    <ds:schemaRef ds:uri="http://schemas.microsoft.com/office/infopath/2007/PartnerControls"/>
    <ds:schemaRef ds:uri="1aeaa6ff-93eb-4d7b-b7ed-e29a70683a18"/>
    <ds:schemaRef ds:uri="http://purl.org/dc/dcmitype/"/>
  </ds:schemaRefs>
</ds:datastoreItem>
</file>

<file path=customXml/itemProps2.xml><?xml version="1.0" encoding="utf-8"?>
<ds:datastoreItem xmlns:ds="http://schemas.openxmlformats.org/officeDocument/2006/customXml" ds:itemID="{3FA1D054-1DE7-456B-A107-B7759240900C}">
  <ds:schemaRefs>
    <ds:schemaRef ds:uri="http://schemas.microsoft.com/sharepoint/v3/contenttype/forms"/>
  </ds:schemaRefs>
</ds:datastoreItem>
</file>

<file path=customXml/itemProps3.xml><?xml version="1.0" encoding="utf-8"?>
<ds:datastoreItem xmlns:ds="http://schemas.openxmlformats.org/officeDocument/2006/customXml" ds:itemID="{9E6AF32D-89E4-45D3-AC62-88F0845270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54b248-6b0d-48f2-9a32-f80817fbd7c2"/>
    <ds:schemaRef ds:uri="1aeaa6ff-93eb-4d7b-b7ed-e29a70683a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12341</TotalTime>
  <Words>493</Words>
  <Application>Microsoft Office PowerPoint</Application>
  <PresentationFormat>Panoramiczny</PresentationFormat>
  <Paragraphs>26</Paragraphs>
  <Slides>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vt:i4>
      </vt:variant>
    </vt:vector>
  </HeadingPairs>
  <TitlesOfParts>
    <vt:vector size="9" baseType="lpstr">
      <vt:lpstr>Arial</vt:lpstr>
      <vt:lpstr>Calibri</vt:lpstr>
      <vt:lpstr>Calibri Light</vt:lpstr>
      <vt:lpstr>Office-tema</vt:lpstr>
      <vt:lpstr>Prezentacja programu PowerPoint</vt:lpstr>
      <vt:lpstr>BILATERAL PARTNERSHIPS IN CITY-TO CITY PROJECTS</vt:lpstr>
      <vt:lpstr>Prezentacja programu PowerPoint</vt:lpstr>
      <vt:lpstr>Some examples of NO/IS involvement include</vt:lpstr>
      <vt:lpstr>Planning the partnership project M2M </vt:lpstr>
    </vt:vector>
  </TitlesOfParts>
  <Company>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Christian Larsen</dc:creator>
  <cp:lastModifiedBy>Katarzyna Paczyńska</cp:lastModifiedBy>
  <cp:revision>95</cp:revision>
  <dcterms:created xsi:type="dcterms:W3CDTF">2019-04-15T09:00:45Z</dcterms:created>
  <dcterms:modified xsi:type="dcterms:W3CDTF">2020-10-21T12:04:06Z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0x010100D0919A17588EDD48A76D6C2314EAA50C</vt:lpwstr>
  </property>
</Properties>
</file>