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4"/>
    <p:sldMasterId id="2147483711" r:id="rId5"/>
    <p:sldMasterId id="2147483724" r:id="rId6"/>
  </p:sldMasterIdLst>
  <p:notesMasterIdLst>
    <p:notesMasterId r:id="rId17"/>
  </p:notesMasterIdLst>
  <p:handoutMasterIdLst>
    <p:handoutMasterId r:id="rId18"/>
  </p:handoutMasterIdLst>
  <p:sldIdLst>
    <p:sldId id="258" r:id="rId7"/>
    <p:sldId id="370" r:id="rId8"/>
    <p:sldId id="381" r:id="rId9"/>
    <p:sldId id="369" r:id="rId10"/>
    <p:sldId id="375" r:id="rId11"/>
    <p:sldId id="378" r:id="rId12"/>
    <p:sldId id="376" r:id="rId13"/>
    <p:sldId id="385" r:id="rId14"/>
    <p:sldId id="386" r:id="rId15"/>
    <p:sldId id="382" r:id="rId16"/>
  </p:sldIdLst>
  <p:sldSz cx="12192000" cy="6858000"/>
  <p:notesSz cx="6669088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046"/>
    <a:srgbClr val="001A58"/>
    <a:srgbClr val="BCCFE8"/>
    <a:srgbClr val="008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99" autoAdjust="0"/>
    <p:restoredTop sz="95842" autoAdjust="0"/>
  </p:normalViewPr>
  <p:slideViewPr>
    <p:cSldViewPr snapToGrid="0" snapToObjects="1">
      <p:cViewPr varScale="1">
        <p:scale>
          <a:sx n="41" d="100"/>
          <a:sy n="41" d="100"/>
        </p:scale>
        <p:origin x="1224" y="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C06D6B-3158-4572-AB01-78A7CF0A5DEB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FA7E55EA-08F8-4E7E-A033-87E44D5E761B}">
      <dgm:prSet phldrT="[Tekst]" custT="1"/>
      <dgm:spPr/>
      <dgm:t>
        <a:bodyPr/>
        <a:lstStyle/>
        <a:p>
          <a:r>
            <a:rPr lang="pl-PL" sz="2800" dirty="0"/>
            <a:t>Reprezentuje</a:t>
          </a:r>
          <a:endParaRPr lang="nb-NO" sz="2800" dirty="0"/>
        </a:p>
      </dgm:t>
    </dgm:pt>
    <dgm:pt modelId="{F8EF3DB6-0AAF-4FAD-865B-92EDBEF210AC}" type="parTrans" cxnId="{FD8A7C06-BB87-4A6A-B3C1-665ABA5CF1AF}">
      <dgm:prSet/>
      <dgm:spPr/>
      <dgm:t>
        <a:bodyPr/>
        <a:lstStyle/>
        <a:p>
          <a:endParaRPr lang="nb-NO"/>
        </a:p>
      </dgm:t>
    </dgm:pt>
    <dgm:pt modelId="{E6B92114-C170-4631-95E8-5B10BCAAD88A}" type="sibTrans" cxnId="{FD8A7C06-BB87-4A6A-B3C1-665ABA5CF1AF}">
      <dgm:prSet/>
      <dgm:spPr/>
      <dgm:t>
        <a:bodyPr/>
        <a:lstStyle/>
        <a:p>
          <a:endParaRPr lang="nb-NO"/>
        </a:p>
      </dgm:t>
    </dgm:pt>
    <dgm:pt modelId="{255E0813-F6F8-4B55-BAFF-28B7EDCC98A7}">
      <dgm:prSet phldrT="[Tekst]" custT="1"/>
      <dgm:spPr/>
      <dgm:t>
        <a:bodyPr/>
        <a:lstStyle/>
        <a:p>
          <a:r>
            <a:rPr lang="pl-PL" sz="2000" dirty="0"/>
            <a:t>Reprezentuje interesy samorządu lokalnego i regionalnego</a:t>
          </a:r>
          <a:endParaRPr lang="nb-NO" sz="2000" dirty="0"/>
        </a:p>
      </dgm:t>
    </dgm:pt>
    <dgm:pt modelId="{A054F24A-806E-40B7-993E-FB8C42478104}" type="parTrans" cxnId="{C64CB702-0F42-4220-8674-3A769D952DF4}">
      <dgm:prSet/>
      <dgm:spPr/>
      <dgm:t>
        <a:bodyPr/>
        <a:lstStyle/>
        <a:p>
          <a:endParaRPr lang="nb-NO"/>
        </a:p>
      </dgm:t>
    </dgm:pt>
    <dgm:pt modelId="{A05C3DEE-55BE-4116-A730-835FD424CC8B}" type="sibTrans" cxnId="{C64CB702-0F42-4220-8674-3A769D952DF4}">
      <dgm:prSet/>
      <dgm:spPr/>
      <dgm:t>
        <a:bodyPr/>
        <a:lstStyle/>
        <a:p>
          <a:endParaRPr lang="nb-NO"/>
        </a:p>
      </dgm:t>
    </dgm:pt>
    <dgm:pt modelId="{3FD46683-2642-4BBD-9ECD-71FE0FDCBFD7}">
      <dgm:prSet phldrT="[Tekst]" custT="1"/>
      <dgm:spPr/>
      <dgm:t>
        <a:bodyPr/>
        <a:lstStyle/>
        <a:p>
          <a:r>
            <a:rPr lang="pl-PL" sz="2800" dirty="0"/>
            <a:t>Zatrudnia</a:t>
          </a:r>
          <a:endParaRPr lang="nb-NO" sz="2800" dirty="0"/>
        </a:p>
      </dgm:t>
    </dgm:pt>
    <dgm:pt modelId="{7398FEBC-CB43-4980-B075-883FD2C6DB7F}" type="parTrans" cxnId="{4A2E987B-31D3-4093-9D5E-A0527F1DB76B}">
      <dgm:prSet/>
      <dgm:spPr/>
      <dgm:t>
        <a:bodyPr/>
        <a:lstStyle/>
        <a:p>
          <a:endParaRPr lang="nb-NO"/>
        </a:p>
      </dgm:t>
    </dgm:pt>
    <dgm:pt modelId="{60B4B4CE-DDA5-405A-B0B9-FD151D0C5C36}" type="sibTrans" cxnId="{4A2E987B-31D3-4093-9D5E-A0527F1DB76B}">
      <dgm:prSet/>
      <dgm:spPr/>
      <dgm:t>
        <a:bodyPr/>
        <a:lstStyle/>
        <a:p>
          <a:endParaRPr lang="nb-NO"/>
        </a:p>
      </dgm:t>
    </dgm:pt>
    <dgm:pt modelId="{5413C384-0184-44A6-841D-7EA1C1004DD7}">
      <dgm:prSet phldrT="[Tekst]" custT="1"/>
      <dgm:spPr/>
      <dgm:t>
        <a:bodyPr/>
        <a:lstStyle/>
        <a:p>
          <a:r>
            <a:rPr lang="pl-PL" sz="2000" dirty="0"/>
            <a:t>Jest największą organizacją pracodawców sektora publicznego </a:t>
          </a:r>
          <a:r>
            <a:rPr lang="nb-NO" sz="2000" dirty="0"/>
            <a:t>– </a:t>
          </a:r>
          <a:r>
            <a:rPr lang="pl-PL" sz="2000" dirty="0"/>
            <a:t>zatrudnia łącznie </a:t>
          </a:r>
          <a:r>
            <a:rPr lang="nb-NO" sz="2000" dirty="0"/>
            <a:t>507 </a:t>
          </a:r>
          <a:r>
            <a:rPr lang="pl-PL" sz="2000" dirty="0"/>
            <a:t>tys. osób</a:t>
          </a:r>
          <a:endParaRPr lang="nb-NO" sz="2000" dirty="0"/>
        </a:p>
      </dgm:t>
    </dgm:pt>
    <dgm:pt modelId="{92C7C582-4470-4474-B2EC-C828351E7D3F}" type="parTrans" cxnId="{69F0B84F-FD35-441C-85C5-3D7CB0F8E82A}">
      <dgm:prSet/>
      <dgm:spPr/>
      <dgm:t>
        <a:bodyPr/>
        <a:lstStyle/>
        <a:p>
          <a:endParaRPr lang="nb-NO"/>
        </a:p>
      </dgm:t>
    </dgm:pt>
    <dgm:pt modelId="{2591D865-F5C6-4F2A-90A2-6C0B6AFD86A5}" type="sibTrans" cxnId="{69F0B84F-FD35-441C-85C5-3D7CB0F8E82A}">
      <dgm:prSet/>
      <dgm:spPr/>
      <dgm:t>
        <a:bodyPr/>
        <a:lstStyle/>
        <a:p>
          <a:endParaRPr lang="nb-NO"/>
        </a:p>
      </dgm:t>
    </dgm:pt>
    <dgm:pt modelId="{1DC82D2B-9044-4FFE-9EB9-33AE502BE148}">
      <dgm:prSet phldrT="[Tekst]" custT="1"/>
      <dgm:spPr/>
      <dgm:t>
        <a:bodyPr/>
        <a:lstStyle/>
        <a:p>
          <a:r>
            <a:rPr lang="pl-PL" sz="2000" dirty="0"/>
            <a:t>Negocjuje układy zbiorowe z organizacjami pracowniczymi</a:t>
          </a:r>
          <a:endParaRPr lang="nb-NO" sz="2000" dirty="0"/>
        </a:p>
      </dgm:t>
    </dgm:pt>
    <dgm:pt modelId="{670E1B74-9B34-4358-895F-B7BB948674E3}" type="parTrans" cxnId="{8EDB09A7-B758-4E85-8D95-A2038590E46E}">
      <dgm:prSet/>
      <dgm:spPr/>
      <dgm:t>
        <a:bodyPr/>
        <a:lstStyle/>
        <a:p>
          <a:endParaRPr lang="nb-NO"/>
        </a:p>
      </dgm:t>
    </dgm:pt>
    <dgm:pt modelId="{5C0A7F2D-5930-46F5-B3E4-6AF0F28B64BD}" type="sibTrans" cxnId="{8EDB09A7-B758-4E85-8D95-A2038590E46E}">
      <dgm:prSet/>
      <dgm:spPr/>
      <dgm:t>
        <a:bodyPr/>
        <a:lstStyle/>
        <a:p>
          <a:endParaRPr lang="nb-NO"/>
        </a:p>
      </dgm:t>
    </dgm:pt>
    <dgm:pt modelId="{21FD6CD7-7CDE-466E-A489-1F39D1B668F8}">
      <dgm:prSet phldrT="[Tekst]" custT="1"/>
      <dgm:spPr/>
      <dgm:t>
        <a:bodyPr/>
        <a:lstStyle/>
        <a:p>
          <a:r>
            <a:rPr lang="pl-PL" sz="2800" dirty="0"/>
            <a:t>Rozwija</a:t>
          </a:r>
          <a:endParaRPr lang="nb-NO" sz="2800" dirty="0"/>
        </a:p>
      </dgm:t>
    </dgm:pt>
    <dgm:pt modelId="{28B07ED1-C1F7-4569-A8BA-7E075D6CD7C8}" type="parTrans" cxnId="{436DBAB6-1AF0-492A-A1E5-00CD4CEB8F5C}">
      <dgm:prSet/>
      <dgm:spPr/>
      <dgm:t>
        <a:bodyPr/>
        <a:lstStyle/>
        <a:p>
          <a:endParaRPr lang="nb-NO"/>
        </a:p>
      </dgm:t>
    </dgm:pt>
    <dgm:pt modelId="{94197A4D-3F11-4342-B88A-25D097BDC98F}" type="sibTrans" cxnId="{436DBAB6-1AF0-492A-A1E5-00CD4CEB8F5C}">
      <dgm:prSet/>
      <dgm:spPr/>
      <dgm:t>
        <a:bodyPr/>
        <a:lstStyle/>
        <a:p>
          <a:endParaRPr lang="nb-NO"/>
        </a:p>
      </dgm:t>
    </dgm:pt>
    <dgm:pt modelId="{16B06776-E6D7-4405-8975-38EBCA750DD4}">
      <dgm:prSet phldrT="[Tekst]" custT="1"/>
      <dgm:spPr/>
      <dgm:t>
        <a:bodyPr/>
        <a:lstStyle/>
        <a:p>
          <a:r>
            <a:rPr lang="pl-PL" sz="2000" dirty="0"/>
            <a:t>Oferuje doradztwo prawne, finansowe i administracyjne swoim członkom</a:t>
          </a:r>
          <a:endParaRPr lang="nb-NO" sz="2000" dirty="0"/>
        </a:p>
      </dgm:t>
    </dgm:pt>
    <dgm:pt modelId="{F6183A40-D9EF-4D83-958B-E664EA45CCC7}" type="parTrans" cxnId="{59D77AEC-F8EC-4100-ADB6-4644A030EFDF}">
      <dgm:prSet/>
      <dgm:spPr/>
      <dgm:t>
        <a:bodyPr/>
        <a:lstStyle/>
        <a:p>
          <a:endParaRPr lang="nb-NO"/>
        </a:p>
      </dgm:t>
    </dgm:pt>
    <dgm:pt modelId="{00926772-7E5D-40A6-86B9-BCF12608252A}" type="sibTrans" cxnId="{59D77AEC-F8EC-4100-ADB6-4644A030EFDF}">
      <dgm:prSet/>
      <dgm:spPr/>
      <dgm:t>
        <a:bodyPr/>
        <a:lstStyle/>
        <a:p>
          <a:endParaRPr lang="nb-NO"/>
        </a:p>
      </dgm:t>
    </dgm:pt>
    <dgm:pt modelId="{AC004BDF-9B71-4EB7-8074-6CEDBB5181AB}">
      <dgm:prSet phldrT="[Tekst]" custT="1"/>
      <dgm:spPr/>
      <dgm:t>
        <a:bodyPr/>
        <a:lstStyle/>
        <a:p>
          <a:r>
            <a:rPr lang="pl-PL" sz="2000" dirty="0"/>
            <a:t>Prowadzi badania, oferuje ocenę ekspertów i prowadzi prace przygotowawcze</a:t>
          </a:r>
          <a:endParaRPr lang="nb-NO" sz="2000" dirty="0"/>
        </a:p>
      </dgm:t>
    </dgm:pt>
    <dgm:pt modelId="{D86FB033-90C6-4562-A3F3-B81A53E8D6EA}" type="parTrans" cxnId="{B99D6B7E-A4C3-4C48-B97F-24AF0FF8D91E}">
      <dgm:prSet/>
      <dgm:spPr/>
      <dgm:t>
        <a:bodyPr/>
        <a:lstStyle/>
        <a:p>
          <a:endParaRPr lang="nb-NO"/>
        </a:p>
      </dgm:t>
    </dgm:pt>
    <dgm:pt modelId="{5BD404E4-4B1C-42F9-B412-D22F027AEF2D}" type="sibTrans" cxnId="{B99D6B7E-A4C3-4C48-B97F-24AF0FF8D91E}">
      <dgm:prSet/>
      <dgm:spPr/>
      <dgm:t>
        <a:bodyPr/>
        <a:lstStyle/>
        <a:p>
          <a:endParaRPr lang="nb-NO"/>
        </a:p>
      </dgm:t>
    </dgm:pt>
    <dgm:pt modelId="{1849E15D-10CD-4CEE-BF26-15F6BDFCEEC7}">
      <dgm:prSet phldrT="[Tekst]" custT="1"/>
      <dgm:spPr/>
      <dgm:t>
        <a:bodyPr/>
        <a:lstStyle/>
        <a:p>
          <a:endParaRPr lang="nb-NO" sz="2000" dirty="0"/>
        </a:p>
      </dgm:t>
    </dgm:pt>
    <dgm:pt modelId="{55B5FC3A-5B8A-470E-9F63-189350FDB466}" type="parTrans" cxnId="{42235FB1-C489-4F75-B1BB-840F13D7F904}">
      <dgm:prSet/>
      <dgm:spPr/>
      <dgm:t>
        <a:bodyPr/>
        <a:lstStyle/>
        <a:p>
          <a:endParaRPr lang="nb-NO"/>
        </a:p>
      </dgm:t>
    </dgm:pt>
    <dgm:pt modelId="{DB2467B1-D39B-4EFF-974E-2AD28CB9D061}" type="sibTrans" cxnId="{42235FB1-C489-4F75-B1BB-840F13D7F904}">
      <dgm:prSet/>
      <dgm:spPr/>
      <dgm:t>
        <a:bodyPr/>
        <a:lstStyle/>
        <a:p>
          <a:endParaRPr lang="nb-NO"/>
        </a:p>
      </dgm:t>
    </dgm:pt>
    <dgm:pt modelId="{706B0E84-64DF-4898-B50D-6217AB444AFD}">
      <dgm:prSet phldrT="[Tekst]" custT="1"/>
      <dgm:spPr/>
      <dgm:t>
        <a:bodyPr/>
        <a:lstStyle/>
        <a:p>
          <a:r>
            <a:rPr lang="pl-PL" sz="2000" dirty="0"/>
            <a:t>Regularnie spotyka się z rządem</a:t>
          </a:r>
          <a:endParaRPr lang="nb-NO" sz="2000" dirty="0"/>
        </a:p>
      </dgm:t>
    </dgm:pt>
    <dgm:pt modelId="{03E13006-F626-4F31-A29F-FA20FA52DCAE}" type="parTrans" cxnId="{F09E3A04-BEF5-4399-B0B3-744510E55E80}">
      <dgm:prSet/>
      <dgm:spPr/>
      <dgm:t>
        <a:bodyPr/>
        <a:lstStyle/>
        <a:p>
          <a:endParaRPr lang="nb-NO"/>
        </a:p>
      </dgm:t>
    </dgm:pt>
    <dgm:pt modelId="{2571CFA5-FEC6-482B-AE11-B17A2F7782BC}" type="sibTrans" cxnId="{F09E3A04-BEF5-4399-B0B3-744510E55E80}">
      <dgm:prSet/>
      <dgm:spPr/>
      <dgm:t>
        <a:bodyPr/>
        <a:lstStyle/>
        <a:p>
          <a:endParaRPr lang="nb-NO"/>
        </a:p>
      </dgm:t>
    </dgm:pt>
    <dgm:pt modelId="{254D0850-F1CD-40B2-91FB-4381D1BC533A}">
      <dgm:prSet phldrT="[Tekst]" custT="1"/>
      <dgm:spPr/>
      <dgm:t>
        <a:bodyPr/>
        <a:lstStyle/>
        <a:p>
          <a:endParaRPr lang="nb-NO" sz="2000" dirty="0"/>
        </a:p>
      </dgm:t>
    </dgm:pt>
    <dgm:pt modelId="{9E3CCEEB-7D75-4F31-9260-DB93B5BE4127}" type="parTrans" cxnId="{A4242B97-CB64-4140-96CE-C1E099283481}">
      <dgm:prSet/>
      <dgm:spPr/>
      <dgm:t>
        <a:bodyPr/>
        <a:lstStyle/>
        <a:p>
          <a:endParaRPr lang="nb-NO"/>
        </a:p>
      </dgm:t>
    </dgm:pt>
    <dgm:pt modelId="{A0F9FC3D-0358-4D5F-8772-B691ED0C7B4C}" type="sibTrans" cxnId="{A4242B97-CB64-4140-96CE-C1E099283481}">
      <dgm:prSet/>
      <dgm:spPr/>
      <dgm:t>
        <a:bodyPr/>
        <a:lstStyle/>
        <a:p>
          <a:endParaRPr lang="nb-NO"/>
        </a:p>
      </dgm:t>
    </dgm:pt>
    <dgm:pt modelId="{FFAFB8E9-C94E-401C-A384-521E5E11B4CB}">
      <dgm:prSet phldrT="[Tekst]" custT="1"/>
      <dgm:spPr/>
      <dgm:t>
        <a:bodyPr/>
        <a:lstStyle/>
        <a:p>
          <a:endParaRPr lang="nb-NO" sz="2000" dirty="0"/>
        </a:p>
      </dgm:t>
    </dgm:pt>
    <dgm:pt modelId="{8D9BA95E-152B-4834-8D13-C02C3B5EAC11}" type="parTrans" cxnId="{EC17C053-C963-4175-B53D-F43930E036B7}">
      <dgm:prSet/>
      <dgm:spPr/>
      <dgm:t>
        <a:bodyPr/>
        <a:lstStyle/>
        <a:p>
          <a:endParaRPr lang="nb-NO"/>
        </a:p>
      </dgm:t>
    </dgm:pt>
    <dgm:pt modelId="{C6B86E57-5C9B-4BC5-9F04-B856D64A0E5E}" type="sibTrans" cxnId="{EC17C053-C963-4175-B53D-F43930E036B7}">
      <dgm:prSet/>
      <dgm:spPr/>
      <dgm:t>
        <a:bodyPr/>
        <a:lstStyle/>
        <a:p>
          <a:endParaRPr lang="nb-NO"/>
        </a:p>
      </dgm:t>
    </dgm:pt>
    <dgm:pt modelId="{C51ED80D-D4C5-44D1-8EF4-04D50B6ED9A3}" type="pres">
      <dgm:prSet presAssocID="{E0C06D6B-3158-4572-AB01-78A7CF0A5DEB}" presName="Name0" presStyleCnt="0">
        <dgm:presLayoutVars>
          <dgm:dir/>
          <dgm:animLvl val="lvl"/>
          <dgm:resizeHandles val="exact"/>
        </dgm:presLayoutVars>
      </dgm:prSet>
      <dgm:spPr/>
    </dgm:pt>
    <dgm:pt modelId="{88FC69F6-6066-4D8A-B7EE-78C66AB2CD50}" type="pres">
      <dgm:prSet presAssocID="{FA7E55EA-08F8-4E7E-A033-87E44D5E761B}" presName="composite" presStyleCnt="0"/>
      <dgm:spPr/>
    </dgm:pt>
    <dgm:pt modelId="{D9E55632-C78A-447D-8091-E06937579680}" type="pres">
      <dgm:prSet presAssocID="{FA7E55EA-08F8-4E7E-A033-87E44D5E761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E7B7F63-FE6C-42B5-8004-15ADB51F2181}" type="pres">
      <dgm:prSet presAssocID="{FA7E55EA-08F8-4E7E-A033-87E44D5E761B}" presName="desTx" presStyleLbl="alignAccFollowNode1" presStyleIdx="0" presStyleCnt="3">
        <dgm:presLayoutVars>
          <dgm:bulletEnabled val="1"/>
        </dgm:presLayoutVars>
      </dgm:prSet>
      <dgm:spPr/>
    </dgm:pt>
    <dgm:pt modelId="{DF81D2A3-4078-4FD2-8D12-EA41BD2BFF7D}" type="pres">
      <dgm:prSet presAssocID="{E6B92114-C170-4631-95E8-5B10BCAAD88A}" presName="space" presStyleCnt="0"/>
      <dgm:spPr/>
    </dgm:pt>
    <dgm:pt modelId="{2C5C01AD-0164-4536-8F8C-5AF8514EE27B}" type="pres">
      <dgm:prSet presAssocID="{3FD46683-2642-4BBD-9ECD-71FE0FDCBFD7}" presName="composite" presStyleCnt="0"/>
      <dgm:spPr/>
    </dgm:pt>
    <dgm:pt modelId="{7B57A20F-3823-470B-ABF8-AD8A09672ABB}" type="pres">
      <dgm:prSet presAssocID="{3FD46683-2642-4BBD-9ECD-71FE0FDCBFD7}" presName="parTx" presStyleLbl="alignNode1" presStyleIdx="1" presStyleCnt="3" custLinFactNeighborX="-1394" custLinFactNeighborY="-1162">
        <dgm:presLayoutVars>
          <dgm:chMax val="0"/>
          <dgm:chPref val="0"/>
          <dgm:bulletEnabled val="1"/>
        </dgm:presLayoutVars>
      </dgm:prSet>
      <dgm:spPr/>
    </dgm:pt>
    <dgm:pt modelId="{8F6372AD-4542-41C4-BD78-106A76FF5014}" type="pres">
      <dgm:prSet presAssocID="{3FD46683-2642-4BBD-9ECD-71FE0FDCBFD7}" presName="desTx" presStyleLbl="alignAccFollowNode1" presStyleIdx="1" presStyleCnt="3">
        <dgm:presLayoutVars>
          <dgm:bulletEnabled val="1"/>
        </dgm:presLayoutVars>
      </dgm:prSet>
      <dgm:spPr/>
    </dgm:pt>
    <dgm:pt modelId="{9DE6878A-52A2-44C6-8F20-7AB458E50F9C}" type="pres">
      <dgm:prSet presAssocID="{60B4B4CE-DDA5-405A-B0B9-FD151D0C5C36}" presName="space" presStyleCnt="0"/>
      <dgm:spPr/>
    </dgm:pt>
    <dgm:pt modelId="{7F080EEC-1C10-431C-AEEF-FBD8CA6DE0FC}" type="pres">
      <dgm:prSet presAssocID="{21FD6CD7-7CDE-466E-A489-1F39D1B668F8}" presName="composite" presStyleCnt="0"/>
      <dgm:spPr/>
    </dgm:pt>
    <dgm:pt modelId="{EBCDF27F-6B2D-4961-8E13-701A42F7DD7A}" type="pres">
      <dgm:prSet presAssocID="{21FD6CD7-7CDE-466E-A489-1F39D1B668F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07DE209-466C-4FB3-891D-6F295E9DDB01}" type="pres">
      <dgm:prSet presAssocID="{21FD6CD7-7CDE-466E-A489-1F39D1B668F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64CB702-0F42-4220-8674-3A769D952DF4}" srcId="{FA7E55EA-08F8-4E7E-A033-87E44D5E761B}" destId="{255E0813-F6F8-4B55-BAFF-28B7EDCC98A7}" srcOrd="0" destOrd="0" parTransId="{A054F24A-806E-40B7-993E-FB8C42478104}" sibTransId="{A05C3DEE-55BE-4116-A730-835FD424CC8B}"/>
    <dgm:cxn modelId="{F09E3A04-BEF5-4399-B0B3-744510E55E80}" srcId="{FA7E55EA-08F8-4E7E-A033-87E44D5E761B}" destId="{706B0E84-64DF-4898-B50D-6217AB444AFD}" srcOrd="2" destOrd="0" parTransId="{03E13006-F626-4F31-A29F-FA20FA52DCAE}" sibTransId="{2571CFA5-FEC6-482B-AE11-B17A2F7782BC}"/>
    <dgm:cxn modelId="{FD8A7C06-BB87-4A6A-B3C1-665ABA5CF1AF}" srcId="{E0C06D6B-3158-4572-AB01-78A7CF0A5DEB}" destId="{FA7E55EA-08F8-4E7E-A033-87E44D5E761B}" srcOrd="0" destOrd="0" parTransId="{F8EF3DB6-0AAF-4FAD-865B-92EDBEF210AC}" sibTransId="{E6B92114-C170-4631-95E8-5B10BCAAD88A}"/>
    <dgm:cxn modelId="{3B434237-FD7B-426B-9A0C-70828FA94EE2}" type="presOf" srcId="{255E0813-F6F8-4B55-BAFF-28B7EDCC98A7}" destId="{AE7B7F63-FE6C-42B5-8004-15ADB51F2181}" srcOrd="0" destOrd="0" presId="urn:microsoft.com/office/officeart/2005/8/layout/hList1"/>
    <dgm:cxn modelId="{3F5B623C-2872-4884-9626-32DEC7FE5187}" type="presOf" srcId="{AC004BDF-9B71-4EB7-8074-6CEDBB5181AB}" destId="{007DE209-466C-4FB3-891D-6F295E9DDB01}" srcOrd="0" destOrd="2" presId="urn:microsoft.com/office/officeart/2005/8/layout/hList1"/>
    <dgm:cxn modelId="{6BFDA23D-514E-4DE7-B165-98A789B7B2C6}" type="presOf" srcId="{21FD6CD7-7CDE-466E-A489-1F39D1B668F8}" destId="{EBCDF27F-6B2D-4961-8E13-701A42F7DD7A}" srcOrd="0" destOrd="0" presId="urn:microsoft.com/office/officeart/2005/8/layout/hList1"/>
    <dgm:cxn modelId="{6EE2DB64-20D4-4E60-ABAE-CC0C48D0E4C1}" type="presOf" srcId="{1849E15D-10CD-4CEE-BF26-15F6BDFCEEC7}" destId="{8F6372AD-4542-41C4-BD78-106A76FF5014}" srcOrd="0" destOrd="1" presId="urn:microsoft.com/office/officeart/2005/8/layout/hList1"/>
    <dgm:cxn modelId="{69F0B84F-FD35-441C-85C5-3D7CB0F8E82A}" srcId="{3FD46683-2642-4BBD-9ECD-71FE0FDCBFD7}" destId="{5413C384-0184-44A6-841D-7EA1C1004DD7}" srcOrd="0" destOrd="0" parTransId="{92C7C582-4470-4474-B2EC-C828351E7D3F}" sibTransId="{2591D865-F5C6-4F2A-90A2-6C0B6AFD86A5}"/>
    <dgm:cxn modelId="{EC17C053-C963-4175-B53D-F43930E036B7}" srcId="{21FD6CD7-7CDE-466E-A489-1F39D1B668F8}" destId="{FFAFB8E9-C94E-401C-A384-521E5E11B4CB}" srcOrd="1" destOrd="0" parTransId="{8D9BA95E-152B-4834-8D13-C02C3B5EAC11}" sibTransId="{C6B86E57-5C9B-4BC5-9F04-B856D64A0E5E}"/>
    <dgm:cxn modelId="{27D8FE57-6BFB-42AD-A6CC-2EB685F4EF7A}" type="presOf" srcId="{1DC82D2B-9044-4FFE-9EB9-33AE502BE148}" destId="{8F6372AD-4542-41C4-BD78-106A76FF5014}" srcOrd="0" destOrd="2" presId="urn:microsoft.com/office/officeart/2005/8/layout/hList1"/>
    <dgm:cxn modelId="{4A2E987B-31D3-4093-9D5E-A0527F1DB76B}" srcId="{E0C06D6B-3158-4572-AB01-78A7CF0A5DEB}" destId="{3FD46683-2642-4BBD-9ECD-71FE0FDCBFD7}" srcOrd="1" destOrd="0" parTransId="{7398FEBC-CB43-4980-B075-883FD2C6DB7F}" sibTransId="{60B4B4CE-DDA5-405A-B0B9-FD151D0C5C36}"/>
    <dgm:cxn modelId="{0E190A7C-F0C8-43DA-B592-77383C6593D3}" type="presOf" srcId="{16B06776-E6D7-4405-8975-38EBCA750DD4}" destId="{007DE209-466C-4FB3-891D-6F295E9DDB01}" srcOrd="0" destOrd="0" presId="urn:microsoft.com/office/officeart/2005/8/layout/hList1"/>
    <dgm:cxn modelId="{B99D6B7E-A4C3-4C48-B97F-24AF0FF8D91E}" srcId="{21FD6CD7-7CDE-466E-A489-1F39D1B668F8}" destId="{AC004BDF-9B71-4EB7-8074-6CEDBB5181AB}" srcOrd="2" destOrd="0" parTransId="{D86FB033-90C6-4562-A3F3-B81A53E8D6EA}" sibTransId="{5BD404E4-4B1C-42F9-B412-D22F027AEF2D}"/>
    <dgm:cxn modelId="{AEB77D7E-2CFF-4EBF-91DE-6BFE108EBA4D}" type="presOf" srcId="{FFAFB8E9-C94E-401C-A384-521E5E11B4CB}" destId="{007DE209-466C-4FB3-891D-6F295E9DDB01}" srcOrd="0" destOrd="1" presId="urn:microsoft.com/office/officeart/2005/8/layout/hList1"/>
    <dgm:cxn modelId="{A4242B97-CB64-4140-96CE-C1E099283481}" srcId="{FA7E55EA-08F8-4E7E-A033-87E44D5E761B}" destId="{254D0850-F1CD-40B2-91FB-4381D1BC533A}" srcOrd="1" destOrd="0" parTransId="{9E3CCEEB-7D75-4F31-9260-DB93B5BE4127}" sibTransId="{A0F9FC3D-0358-4D5F-8772-B691ED0C7B4C}"/>
    <dgm:cxn modelId="{F025BD9F-DBE7-4C7E-B2A1-CB61D2D50FCB}" type="presOf" srcId="{5413C384-0184-44A6-841D-7EA1C1004DD7}" destId="{8F6372AD-4542-41C4-BD78-106A76FF5014}" srcOrd="0" destOrd="0" presId="urn:microsoft.com/office/officeart/2005/8/layout/hList1"/>
    <dgm:cxn modelId="{8EDB09A7-B758-4E85-8D95-A2038590E46E}" srcId="{3FD46683-2642-4BBD-9ECD-71FE0FDCBFD7}" destId="{1DC82D2B-9044-4FFE-9EB9-33AE502BE148}" srcOrd="2" destOrd="0" parTransId="{670E1B74-9B34-4358-895F-B7BB948674E3}" sibTransId="{5C0A7F2D-5930-46F5-B3E4-6AF0F28B64BD}"/>
    <dgm:cxn modelId="{5CC0E1AE-A9CB-424D-A5D2-8AFE9B6B526A}" type="presOf" srcId="{3FD46683-2642-4BBD-9ECD-71FE0FDCBFD7}" destId="{7B57A20F-3823-470B-ABF8-AD8A09672ABB}" srcOrd="0" destOrd="0" presId="urn:microsoft.com/office/officeart/2005/8/layout/hList1"/>
    <dgm:cxn modelId="{42235FB1-C489-4F75-B1BB-840F13D7F904}" srcId="{3FD46683-2642-4BBD-9ECD-71FE0FDCBFD7}" destId="{1849E15D-10CD-4CEE-BF26-15F6BDFCEEC7}" srcOrd="1" destOrd="0" parTransId="{55B5FC3A-5B8A-470E-9F63-189350FDB466}" sibTransId="{DB2467B1-D39B-4EFF-974E-2AD28CB9D061}"/>
    <dgm:cxn modelId="{F62D1BB2-F9D0-4EF1-9C93-ED9FD9328986}" type="presOf" srcId="{254D0850-F1CD-40B2-91FB-4381D1BC533A}" destId="{AE7B7F63-FE6C-42B5-8004-15ADB51F2181}" srcOrd="0" destOrd="1" presId="urn:microsoft.com/office/officeart/2005/8/layout/hList1"/>
    <dgm:cxn modelId="{436DBAB6-1AF0-492A-A1E5-00CD4CEB8F5C}" srcId="{E0C06D6B-3158-4572-AB01-78A7CF0A5DEB}" destId="{21FD6CD7-7CDE-466E-A489-1F39D1B668F8}" srcOrd="2" destOrd="0" parTransId="{28B07ED1-C1F7-4569-A8BA-7E075D6CD7C8}" sibTransId="{94197A4D-3F11-4342-B88A-25D097BDC98F}"/>
    <dgm:cxn modelId="{59D77AEC-F8EC-4100-ADB6-4644A030EFDF}" srcId="{21FD6CD7-7CDE-466E-A489-1F39D1B668F8}" destId="{16B06776-E6D7-4405-8975-38EBCA750DD4}" srcOrd="0" destOrd="0" parTransId="{F6183A40-D9EF-4D83-958B-E664EA45CCC7}" sibTransId="{00926772-7E5D-40A6-86B9-BCF12608252A}"/>
    <dgm:cxn modelId="{BFF46CED-468D-4181-ADF0-C134CF6DAC66}" type="presOf" srcId="{706B0E84-64DF-4898-B50D-6217AB444AFD}" destId="{AE7B7F63-FE6C-42B5-8004-15ADB51F2181}" srcOrd="0" destOrd="2" presId="urn:microsoft.com/office/officeart/2005/8/layout/hList1"/>
    <dgm:cxn modelId="{5EE9FCF3-BB2B-47C9-9984-27EE628088D0}" type="presOf" srcId="{E0C06D6B-3158-4572-AB01-78A7CF0A5DEB}" destId="{C51ED80D-D4C5-44D1-8EF4-04D50B6ED9A3}" srcOrd="0" destOrd="0" presId="urn:microsoft.com/office/officeart/2005/8/layout/hList1"/>
    <dgm:cxn modelId="{2D1F33F6-1B63-4B1D-8893-D27E7AA91DD9}" type="presOf" srcId="{FA7E55EA-08F8-4E7E-A033-87E44D5E761B}" destId="{D9E55632-C78A-447D-8091-E06937579680}" srcOrd="0" destOrd="0" presId="urn:microsoft.com/office/officeart/2005/8/layout/hList1"/>
    <dgm:cxn modelId="{81B711C7-53C6-4437-80E1-66EDE7D21D9C}" type="presParOf" srcId="{C51ED80D-D4C5-44D1-8EF4-04D50B6ED9A3}" destId="{88FC69F6-6066-4D8A-B7EE-78C66AB2CD50}" srcOrd="0" destOrd="0" presId="urn:microsoft.com/office/officeart/2005/8/layout/hList1"/>
    <dgm:cxn modelId="{D5267D85-8224-4067-BCCB-FC352ABDA708}" type="presParOf" srcId="{88FC69F6-6066-4D8A-B7EE-78C66AB2CD50}" destId="{D9E55632-C78A-447D-8091-E06937579680}" srcOrd="0" destOrd="0" presId="urn:microsoft.com/office/officeart/2005/8/layout/hList1"/>
    <dgm:cxn modelId="{F5B99E6A-51FA-4AE0-81FF-225A36296BAF}" type="presParOf" srcId="{88FC69F6-6066-4D8A-B7EE-78C66AB2CD50}" destId="{AE7B7F63-FE6C-42B5-8004-15ADB51F2181}" srcOrd="1" destOrd="0" presId="urn:microsoft.com/office/officeart/2005/8/layout/hList1"/>
    <dgm:cxn modelId="{8CA77210-76D1-4FAD-83B4-21AFE09539C1}" type="presParOf" srcId="{C51ED80D-D4C5-44D1-8EF4-04D50B6ED9A3}" destId="{DF81D2A3-4078-4FD2-8D12-EA41BD2BFF7D}" srcOrd="1" destOrd="0" presId="urn:microsoft.com/office/officeart/2005/8/layout/hList1"/>
    <dgm:cxn modelId="{CA1ABD1B-3A40-4B8E-A346-0F9E7F53A98E}" type="presParOf" srcId="{C51ED80D-D4C5-44D1-8EF4-04D50B6ED9A3}" destId="{2C5C01AD-0164-4536-8F8C-5AF8514EE27B}" srcOrd="2" destOrd="0" presId="urn:microsoft.com/office/officeart/2005/8/layout/hList1"/>
    <dgm:cxn modelId="{269ABD6E-3786-4313-98AA-406FCD6ED577}" type="presParOf" srcId="{2C5C01AD-0164-4536-8F8C-5AF8514EE27B}" destId="{7B57A20F-3823-470B-ABF8-AD8A09672ABB}" srcOrd="0" destOrd="0" presId="urn:microsoft.com/office/officeart/2005/8/layout/hList1"/>
    <dgm:cxn modelId="{71D6EFD9-4E5A-4BE4-822F-3387668DF4EB}" type="presParOf" srcId="{2C5C01AD-0164-4536-8F8C-5AF8514EE27B}" destId="{8F6372AD-4542-41C4-BD78-106A76FF5014}" srcOrd="1" destOrd="0" presId="urn:microsoft.com/office/officeart/2005/8/layout/hList1"/>
    <dgm:cxn modelId="{97FC1A10-69DB-4E61-AC7C-95BD2DA90177}" type="presParOf" srcId="{C51ED80D-D4C5-44D1-8EF4-04D50B6ED9A3}" destId="{9DE6878A-52A2-44C6-8F20-7AB458E50F9C}" srcOrd="3" destOrd="0" presId="urn:microsoft.com/office/officeart/2005/8/layout/hList1"/>
    <dgm:cxn modelId="{ACCDBDAA-DF8B-40AB-AEEF-3E145608E93B}" type="presParOf" srcId="{C51ED80D-D4C5-44D1-8EF4-04D50B6ED9A3}" destId="{7F080EEC-1C10-431C-AEEF-FBD8CA6DE0FC}" srcOrd="4" destOrd="0" presId="urn:microsoft.com/office/officeart/2005/8/layout/hList1"/>
    <dgm:cxn modelId="{47F5572A-6864-4FE1-825C-667AEF74F4D1}" type="presParOf" srcId="{7F080EEC-1C10-431C-AEEF-FBD8CA6DE0FC}" destId="{EBCDF27F-6B2D-4961-8E13-701A42F7DD7A}" srcOrd="0" destOrd="0" presId="urn:microsoft.com/office/officeart/2005/8/layout/hList1"/>
    <dgm:cxn modelId="{5BED5CEC-AE42-4D34-9ADD-2454E8D28F50}" type="presParOf" srcId="{7F080EEC-1C10-431C-AEEF-FBD8CA6DE0FC}" destId="{007DE209-466C-4FB3-891D-6F295E9DDB0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55632-C78A-447D-8091-E06937579680}">
      <dsp:nvSpPr>
        <dsp:cNvPr id="0" name=""/>
        <dsp:cNvSpPr/>
      </dsp:nvSpPr>
      <dsp:spPr>
        <a:xfrm>
          <a:off x="2655" y="52930"/>
          <a:ext cx="2588999" cy="10355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Reprezentuje</a:t>
          </a:r>
          <a:endParaRPr lang="nb-NO" sz="2800" kern="1200" dirty="0"/>
        </a:p>
      </dsp:txBody>
      <dsp:txXfrm>
        <a:off x="2655" y="52930"/>
        <a:ext cx="2588999" cy="1035599"/>
      </dsp:txXfrm>
    </dsp:sp>
    <dsp:sp modelId="{AE7B7F63-FE6C-42B5-8004-15ADB51F2181}">
      <dsp:nvSpPr>
        <dsp:cNvPr id="0" name=""/>
        <dsp:cNvSpPr/>
      </dsp:nvSpPr>
      <dsp:spPr>
        <a:xfrm>
          <a:off x="2655" y="1088530"/>
          <a:ext cx="2588999" cy="34792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Reprezentuje interesy samorządu lokalnego i regionalnego</a:t>
          </a:r>
          <a:endParaRPr lang="nb-N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Regularnie spotyka się z rządem</a:t>
          </a:r>
          <a:endParaRPr lang="nb-NO" sz="2000" kern="1200" dirty="0"/>
        </a:p>
      </dsp:txBody>
      <dsp:txXfrm>
        <a:off x="2655" y="1088530"/>
        <a:ext cx="2588999" cy="3479287"/>
      </dsp:txXfrm>
    </dsp:sp>
    <dsp:sp modelId="{7B57A20F-3823-470B-ABF8-AD8A09672ABB}">
      <dsp:nvSpPr>
        <dsp:cNvPr id="0" name=""/>
        <dsp:cNvSpPr/>
      </dsp:nvSpPr>
      <dsp:spPr>
        <a:xfrm>
          <a:off x="2918024" y="40896"/>
          <a:ext cx="2588999" cy="10355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Zatrudnia</a:t>
          </a:r>
          <a:endParaRPr lang="nb-NO" sz="2800" kern="1200" dirty="0"/>
        </a:p>
      </dsp:txBody>
      <dsp:txXfrm>
        <a:off x="2918024" y="40896"/>
        <a:ext cx="2588999" cy="1035599"/>
      </dsp:txXfrm>
    </dsp:sp>
    <dsp:sp modelId="{8F6372AD-4542-41C4-BD78-106A76FF5014}">
      <dsp:nvSpPr>
        <dsp:cNvPr id="0" name=""/>
        <dsp:cNvSpPr/>
      </dsp:nvSpPr>
      <dsp:spPr>
        <a:xfrm>
          <a:off x="2954114" y="1088530"/>
          <a:ext cx="2588999" cy="34792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Jest największą organizacją pracodawców sektora publicznego </a:t>
          </a:r>
          <a:r>
            <a:rPr lang="nb-NO" sz="2000" kern="1200" dirty="0"/>
            <a:t>– </a:t>
          </a:r>
          <a:r>
            <a:rPr lang="pl-PL" sz="2000" kern="1200" dirty="0"/>
            <a:t>zatrudnia łącznie </a:t>
          </a:r>
          <a:r>
            <a:rPr lang="nb-NO" sz="2000" kern="1200" dirty="0"/>
            <a:t>507 </a:t>
          </a:r>
          <a:r>
            <a:rPr lang="pl-PL" sz="2000" kern="1200" dirty="0"/>
            <a:t>tys. osób</a:t>
          </a:r>
          <a:endParaRPr lang="nb-N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Negocjuje układy zbiorowe z organizacjami pracowniczymi</a:t>
          </a:r>
          <a:endParaRPr lang="nb-NO" sz="2000" kern="1200" dirty="0"/>
        </a:p>
      </dsp:txBody>
      <dsp:txXfrm>
        <a:off x="2954114" y="1088530"/>
        <a:ext cx="2588999" cy="3479287"/>
      </dsp:txXfrm>
    </dsp:sp>
    <dsp:sp modelId="{EBCDF27F-6B2D-4961-8E13-701A42F7DD7A}">
      <dsp:nvSpPr>
        <dsp:cNvPr id="0" name=""/>
        <dsp:cNvSpPr/>
      </dsp:nvSpPr>
      <dsp:spPr>
        <a:xfrm>
          <a:off x="5905574" y="52930"/>
          <a:ext cx="2588999" cy="10355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Rozwija</a:t>
          </a:r>
          <a:endParaRPr lang="nb-NO" sz="2800" kern="1200" dirty="0"/>
        </a:p>
      </dsp:txBody>
      <dsp:txXfrm>
        <a:off x="5905574" y="52930"/>
        <a:ext cx="2588999" cy="1035599"/>
      </dsp:txXfrm>
    </dsp:sp>
    <dsp:sp modelId="{007DE209-466C-4FB3-891D-6F295E9DDB01}">
      <dsp:nvSpPr>
        <dsp:cNvPr id="0" name=""/>
        <dsp:cNvSpPr/>
      </dsp:nvSpPr>
      <dsp:spPr>
        <a:xfrm>
          <a:off x="5905574" y="1088530"/>
          <a:ext cx="2588999" cy="34792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Oferuje doradztwo prawne, finansowe i administracyjne swoim członkom</a:t>
          </a:r>
          <a:endParaRPr lang="nb-N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Prowadzi badania, oferuje ocenę ekspertów i prowadzi prace przygotowawcze</a:t>
          </a:r>
          <a:endParaRPr lang="nb-NO" sz="2000" kern="1200" dirty="0"/>
        </a:p>
      </dsp:txBody>
      <dsp:txXfrm>
        <a:off x="5905574" y="1088530"/>
        <a:ext cx="2588999" cy="3479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6778F-9D10-D546-AD42-60AA27D9D64A}" type="datetimeFigureOut">
              <a:t>21.10.2020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5C552-36E2-FE4A-8959-3A7D73BFBA2A}" type="slidenum"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089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10EF0-FB47-4E27-946F-3211FBE7A252}" type="datetimeFigureOut">
              <a:rPr lang="nb-NO" smtClean="0"/>
              <a:t>21.10.2020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DF22A-CD06-4A87-8581-6DD8AA66ECF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6097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nb-NO" sz="1200" kern="1200" dirty="0" err="1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DF22A-CD06-4A87-8581-6DD8AA66ECF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9498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C995B-96AD-469B-86DD-AE497B23CC3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7425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400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C8CAB-B111-434B-9BF8-06348A0FD32B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7543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FF372-A3FA-45C2-B8DA-B4FE44A25A7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8439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FF372-A3FA-45C2-B8DA-B4FE44A25A7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3061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>
                <a:solidFill>
                  <a:prstClr val="black"/>
                </a:solidFill>
              </a:rPr>
              <a:pPr/>
              <a:t>7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89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>
                <a:solidFill>
                  <a:prstClr val="black"/>
                </a:solidFill>
              </a:rPr>
              <a:pPr/>
              <a:t>10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9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33782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0244667" y="5911850"/>
            <a:ext cx="1701800" cy="81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sp>
        <p:nvSpPr>
          <p:cNvPr id="11" name="Title 19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9915291" cy="466880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Subtitle 20"/>
          <p:cNvSpPr>
            <a:spLocks noGrp="1"/>
          </p:cNvSpPr>
          <p:nvPr>
            <p:ph type="subTitle" idx="1"/>
          </p:nvPr>
        </p:nvSpPr>
        <p:spPr>
          <a:xfrm>
            <a:off x="664227" y="2822895"/>
            <a:ext cx="8534400" cy="5161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3" name="Bilde 12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14" name="Bilde 13" descr="KS 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8" y="6159500"/>
            <a:ext cx="3137662" cy="2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493466" cy="106692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7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8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151487" cy="123055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BCC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6756851" cy="1134305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rgbClr val="001A58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8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701C-FA4D-644C-83A4-CAE227A059FF}" type="datetimeFigureOut">
              <a:rPr lang="nb-NO" smtClean="0">
                <a:solidFill>
                  <a:prstClr val="white"/>
                </a:solidFill>
              </a:rPr>
              <a:pPr/>
              <a:t>21.10.2020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3B8A-167A-FB47-9297-7615BADF4C53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71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33782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10244667" y="5911850"/>
            <a:ext cx="1701800" cy="81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Title 19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9915291" cy="466880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2" name="Subtitle 20"/>
          <p:cNvSpPr>
            <a:spLocks noGrp="1"/>
          </p:cNvSpPr>
          <p:nvPr>
            <p:ph type="subTitle" idx="1"/>
          </p:nvPr>
        </p:nvSpPr>
        <p:spPr>
          <a:xfrm>
            <a:off x="664227" y="2822895"/>
            <a:ext cx="8534400" cy="5161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13" name="Bilde 12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14" name="Bilde 13" descr="KS 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8" y="6159500"/>
            <a:ext cx="3137662" cy="2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16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732380"/>
            <a:ext cx="10972800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959429"/>
            <a:ext cx="10972800" cy="3611496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98512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1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028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89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3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732380"/>
            <a:ext cx="10972800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21.10.2020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 dirty="0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959429"/>
            <a:ext cx="10972800" cy="361149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402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8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20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30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493466" cy="106692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14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8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151487" cy="123055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67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BCC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6756851" cy="1134305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rgbClr val="001A58"/>
                </a:solidFill>
                <a:latin typeface="Calibri"/>
                <a:cs typeface="Calibri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63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33782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10244667" y="5911850"/>
            <a:ext cx="1701800" cy="81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Title 19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9915291" cy="466880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2" name="Subtitle 20"/>
          <p:cNvSpPr>
            <a:spLocks noGrp="1"/>
          </p:cNvSpPr>
          <p:nvPr>
            <p:ph type="subTitle" idx="1"/>
          </p:nvPr>
        </p:nvSpPr>
        <p:spPr>
          <a:xfrm>
            <a:off x="664227" y="2822895"/>
            <a:ext cx="8534400" cy="5161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13" name="Bilde 12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14" name="Bilde 13" descr="KS 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8" y="6159500"/>
            <a:ext cx="3137662" cy="2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16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732380"/>
            <a:ext cx="10972800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959429"/>
            <a:ext cx="10972800" cy="3611496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26095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04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7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21.10.2020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243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97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634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79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93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6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493466" cy="106692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806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8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151487" cy="123055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17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BCC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6756851" cy="1134305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rgbClr val="001A58"/>
                </a:solidFill>
                <a:latin typeface="Calibri"/>
                <a:cs typeface="Calibri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4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21.10.2020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22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21.10.2020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549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21.10.2020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757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21.10.2020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821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21.10.2020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4372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21.10.2020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154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63906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913324"/>
            <a:ext cx="10972800" cy="3557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21.10.2020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 dirty="0"/>
          </a:p>
        </p:txBody>
      </p:sp>
      <p:pic>
        <p:nvPicPr>
          <p:cNvPr id="8" name="Bilde 7" descr="ks_hovedlogo_rgb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1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649" r:id="rId10"/>
    <p:sldLayoutId id="2147483709" r:id="rId11"/>
    <p:sldLayoutId id="2147483710" r:id="rId12"/>
    <p:sldLayoutId id="2147483737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001A5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1A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63906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913324"/>
            <a:ext cx="10972800" cy="3557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e 7" descr="ks_hovedlogo_rgb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2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001A5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1A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63906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913324"/>
            <a:ext cx="10972800" cy="3557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21.10.2020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e 7" descr="ks_hovedlogo_rgb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8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001A5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1A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nb-NO" dirty="0"/>
            </a:br>
            <a:r>
              <a:rPr lang="pl-PL" dirty="0"/>
              <a:t>Samorządność lokalna w Norwegii</a:t>
            </a:r>
            <a:br>
              <a:rPr lang="nb-NO" dirty="0"/>
            </a:br>
            <a:endParaRPr lang="nb-NO" sz="2000" dirty="0"/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>
          <a:xfrm>
            <a:off x="7081502" y="6165882"/>
            <a:ext cx="4748033" cy="475109"/>
          </a:xfrm>
        </p:spPr>
        <p:txBody>
          <a:bodyPr>
            <a:noAutofit/>
          </a:bodyPr>
          <a:lstStyle/>
          <a:p>
            <a:pPr algn="r"/>
            <a:r>
              <a:rPr lang="pl-PL" sz="1400" i="1" dirty="0">
                <a:solidFill>
                  <a:srgbClr val="001A58"/>
                </a:solidFill>
              </a:rPr>
              <a:t>„Niezależny i innowacyjny sektor samorządowy”</a:t>
            </a:r>
            <a:endParaRPr lang="nb-NO" sz="1400" i="1" dirty="0">
              <a:solidFill>
                <a:srgbClr val="001A58"/>
              </a:solidFill>
            </a:endParaRPr>
          </a:p>
        </p:txBody>
      </p:sp>
      <p:sp>
        <p:nvSpPr>
          <p:cNvPr id="4" name="Undertittel 6"/>
          <p:cNvSpPr txBox="1">
            <a:spLocks/>
          </p:cNvSpPr>
          <p:nvPr/>
        </p:nvSpPr>
        <p:spPr>
          <a:xfrm>
            <a:off x="645650" y="3654639"/>
            <a:ext cx="6400800" cy="516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Christian Larsen</a:t>
            </a:r>
          </a:p>
          <a:p>
            <a:r>
              <a:rPr lang="pl-PL" dirty="0"/>
              <a:t>Doradca</a:t>
            </a:r>
            <a:r>
              <a:rPr lang="nb-NO" dirty="0"/>
              <a:t>, Department</a:t>
            </a:r>
            <a:r>
              <a:rPr lang="pl-PL" dirty="0"/>
              <a:t> demokracji</a:t>
            </a:r>
            <a:r>
              <a:rPr lang="nb-NO" dirty="0"/>
              <a:t> </a:t>
            </a:r>
            <a:r>
              <a:rPr lang="pl-PL" dirty="0"/>
              <a:t>lokalnej, polityki europejskiej i spraw międzynarodowych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348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888571" y="92121"/>
            <a:ext cx="5057166" cy="1143000"/>
          </a:xfrm>
        </p:spPr>
        <p:txBody>
          <a:bodyPr>
            <a:normAutofit/>
          </a:bodyPr>
          <a:lstStyle/>
          <a:p>
            <a:pPr algn="ctr"/>
            <a:r>
              <a:rPr lang="pl-PL" sz="4400" dirty="0">
                <a:solidFill>
                  <a:schemeClr val="tx1"/>
                </a:solidFill>
              </a:rPr>
              <a:t>Rola </a:t>
            </a:r>
            <a:r>
              <a:rPr lang="nb-NO" sz="4400" dirty="0">
                <a:solidFill>
                  <a:schemeClr val="tx1"/>
                </a:solidFill>
              </a:rPr>
              <a:t>KS</a:t>
            </a:r>
          </a:p>
        </p:txBody>
      </p:sp>
      <p:graphicFrame>
        <p:nvGraphicFramePr>
          <p:cNvPr id="9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016708"/>
              </p:ext>
            </p:extLst>
          </p:nvPr>
        </p:nvGraphicFramePr>
        <p:xfrm>
          <a:off x="1981200" y="2237252"/>
          <a:ext cx="8497229" cy="4620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ktangel 2"/>
          <p:cNvSpPr/>
          <p:nvPr/>
        </p:nvSpPr>
        <p:spPr>
          <a:xfrm>
            <a:off x="1981199" y="1218624"/>
            <a:ext cx="8497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Organizacja stowarzyszająca wszystkie </a:t>
            </a:r>
            <a:r>
              <a:rPr lang="en-US" sz="2000" dirty="0"/>
              <a:t>356 </a:t>
            </a:r>
            <a:r>
              <a:rPr lang="pl-PL" sz="2000" dirty="0"/>
              <a:t>rad gmin i </a:t>
            </a:r>
            <a:r>
              <a:rPr lang="en-US" sz="2000" dirty="0"/>
              <a:t>11 </a:t>
            </a:r>
            <a:r>
              <a:rPr lang="pl-PL" sz="2000" dirty="0"/>
              <a:t>rad regionów w Norwegii oraz </a:t>
            </a:r>
            <a:r>
              <a:rPr lang="en-US" sz="2000" dirty="0"/>
              <a:t>500 </a:t>
            </a:r>
            <a:r>
              <a:rPr lang="pl-PL" sz="2000" dirty="0"/>
              <a:t>przedsiębiorstw sektora publicznego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1301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6302807" y="548443"/>
            <a:ext cx="52475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/>
              <a:t>Samorząd lokalny w Norwegii po reformie samorządowej z 1 stycznia 2020 r.</a:t>
            </a:r>
            <a:r>
              <a:rPr lang="en-US" sz="2200" dirty="0"/>
              <a:t>: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426 </a:t>
            </a:r>
            <a:r>
              <a:rPr lang="pl-PL" sz="2200" dirty="0"/>
              <a:t>gmin przed reformą </a:t>
            </a:r>
            <a:r>
              <a:rPr lang="en-US" sz="2200" dirty="0"/>
              <a:t>– </a:t>
            </a:r>
            <a:r>
              <a:rPr lang="en-US" sz="2200" b="1" dirty="0"/>
              <a:t>356</a:t>
            </a:r>
            <a:r>
              <a:rPr lang="en-US" sz="2200" dirty="0"/>
              <a:t> </a:t>
            </a:r>
            <a:r>
              <a:rPr lang="pl-PL" sz="2200" dirty="0"/>
              <a:t>gmin po reformie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18 </a:t>
            </a:r>
            <a:r>
              <a:rPr lang="pl-PL" sz="2200" dirty="0"/>
              <a:t>„</a:t>
            </a:r>
            <a:r>
              <a:rPr lang="en-US" sz="2200" dirty="0" err="1"/>
              <a:t>fylker</a:t>
            </a:r>
            <a:r>
              <a:rPr lang="en-US" sz="2200" dirty="0"/>
              <a:t>” </a:t>
            </a:r>
            <a:r>
              <a:rPr lang="pl-PL" sz="2200" dirty="0"/>
              <a:t>czyli regionów przed reformą </a:t>
            </a:r>
            <a:r>
              <a:rPr lang="en-US" sz="2200" dirty="0"/>
              <a:t>– </a:t>
            </a:r>
            <a:r>
              <a:rPr lang="en-US" sz="2200" b="1" dirty="0"/>
              <a:t>11</a:t>
            </a:r>
            <a:r>
              <a:rPr lang="en-US" sz="2200" dirty="0"/>
              <a:t> </a:t>
            </a:r>
            <a:r>
              <a:rPr lang="pl-PL" sz="2200" dirty="0"/>
              <a:t>regionów po reformie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W 2018 r. samorządy zatrudniały </a:t>
            </a:r>
            <a:r>
              <a:rPr lang="en-US" sz="2200" dirty="0"/>
              <a:t>545 </a:t>
            </a:r>
            <a:r>
              <a:rPr lang="pl-PL" sz="2200" dirty="0"/>
              <a:t>tys. osób </a:t>
            </a:r>
            <a:r>
              <a:rPr lang="en-US" sz="2200" dirty="0"/>
              <a:t>(</a:t>
            </a:r>
            <a:r>
              <a:rPr lang="pl-PL" sz="2200" dirty="0"/>
              <a:t>z czego gminy </a:t>
            </a:r>
            <a:r>
              <a:rPr lang="en-US" sz="2200" dirty="0"/>
              <a:t>500 </a:t>
            </a:r>
            <a:r>
              <a:rPr lang="pl-PL" sz="2200" dirty="0"/>
              <a:t>tys. osób, a regiony </a:t>
            </a:r>
            <a:r>
              <a:rPr lang="en-US" sz="2200" dirty="0"/>
              <a:t>45</a:t>
            </a:r>
            <a:r>
              <a:rPr lang="pl-PL" sz="2200" dirty="0"/>
              <a:t> tys. osób</a:t>
            </a:r>
            <a:r>
              <a:rPr lang="en-US" sz="22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Łączna liczba ludności Norwegii</a:t>
            </a:r>
            <a:r>
              <a:rPr lang="en-US" sz="2200" dirty="0"/>
              <a:t>: 5</a:t>
            </a:r>
            <a:r>
              <a:rPr lang="pl-PL" sz="2200" dirty="0"/>
              <a:t>,</a:t>
            </a:r>
            <a:r>
              <a:rPr lang="en-US" sz="2200" dirty="0"/>
              <a:t>36</a:t>
            </a:r>
            <a:r>
              <a:rPr lang="pl-PL" sz="2200" dirty="0"/>
              <a:t> mln</a:t>
            </a:r>
            <a:endParaRPr lang="en-US" sz="2200" dirty="0"/>
          </a:p>
        </p:txBody>
      </p:sp>
      <p:pic>
        <p:nvPicPr>
          <p:cNvPr id="1026" name="Picture 2" descr="Image result for norge fylker k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2" y="0"/>
            <a:ext cx="5251535" cy="675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4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609601" y="902368"/>
            <a:ext cx="4190999" cy="5173579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pl-PL" sz="2200" dirty="0"/>
              <a:t>Najmniejsza gmina</a:t>
            </a:r>
            <a:r>
              <a:rPr lang="en-US" sz="2200" dirty="0"/>
              <a:t>: </a:t>
            </a:r>
            <a:r>
              <a:rPr lang="en-US" sz="2200" dirty="0" err="1"/>
              <a:t>Utsira</a:t>
            </a:r>
            <a:r>
              <a:rPr lang="en-US" sz="2200" dirty="0"/>
              <a:t> (196 </a:t>
            </a:r>
            <a:r>
              <a:rPr lang="pl-PL" sz="2200" dirty="0"/>
              <a:t>mieszkańców</a:t>
            </a:r>
            <a:r>
              <a:rPr lang="en-US" sz="22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200" dirty="0"/>
              <a:t>Największa gmina</a:t>
            </a:r>
            <a:r>
              <a:rPr lang="en-US" sz="2200" dirty="0"/>
              <a:t>: Oslo</a:t>
            </a:r>
            <a:endParaRPr lang="pl-PL" sz="2200" dirty="0"/>
          </a:p>
          <a:p>
            <a:pPr marL="457200" lvl="1" indent="0">
              <a:buNone/>
            </a:pPr>
            <a:r>
              <a:rPr lang="pl-PL" sz="2200" dirty="0"/>
              <a:t>	</a:t>
            </a:r>
            <a:r>
              <a:rPr lang="en-US" sz="2200" dirty="0"/>
              <a:t>(681 071 </a:t>
            </a:r>
            <a:r>
              <a:rPr lang="pl-PL" sz="2200" dirty="0"/>
              <a:t>mieszkańców</a:t>
            </a:r>
            <a:r>
              <a:rPr lang="en-US" sz="22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200" dirty="0"/>
              <a:t>Średnia wielkość gminy</a:t>
            </a:r>
            <a:r>
              <a:rPr lang="en-US" sz="2200" dirty="0"/>
              <a:t>: </a:t>
            </a:r>
            <a:endParaRPr lang="pl-PL" sz="2200" dirty="0"/>
          </a:p>
          <a:p>
            <a:pPr marL="457200" lvl="1" indent="0">
              <a:buNone/>
            </a:pPr>
            <a:r>
              <a:rPr lang="pl-PL" sz="2200" dirty="0"/>
              <a:t>	</a:t>
            </a:r>
            <a:r>
              <a:rPr lang="en-US" sz="2200" dirty="0"/>
              <a:t>12 626 </a:t>
            </a:r>
            <a:r>
              <a:rPr lang="pl-PL" sz="2200" dirty="0"/>
              <a:t>mieszkańców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200" dirty="0"/>
              <a:t>Udział gmin poniżej 5 tys. mieszkańców</a:t>
            </a:r>
            <a:r>
              <a:rPr lang="en-US" sz="2200" dirty="0"/>
              <a:t>: 55%</a:t>
            </a:r>
          </a:p>
        </p:txBody>
      </p:sp>
      <p:pic>
        <p:nvPicPr>
          <p:cNvPr id="1026" name="Picture 2" descr="Image result for utsira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406" y="613359"/>
            <a:ext cx="3285457" cy="284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at of arms of Utsira kommu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285" y="3874168"/>
            <a:ext cx="1182336" cy="147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fficial logo of Os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228" y="3874168"/>
            <a:ext cx="1211635" cy="144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36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1" y="782054"/>
            <a:ext cx="12136077" cy="472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609600" y="5674009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nb-NO" dirty="0"/>
              <a:t>426 </a:t>
            </a:r>
            <a:r>
              <a:rPr lang="pl-PL" dirty="0"/>
              <a:t>burmistrzów przez Pałacem Królewskim w maju </a:t>
            </a:r>
            <a:r>
              <a:rPr lang="nb-NO" dirty="0"/>
              <a:t>2014</a:t>
            </a:r>
            <a:r>
              <a:rPr lang="pl-PL" dirty="0"/>
              <a:t> r. podczas obchodów 200-</a:t>
            </a:r>
            <a:r>
              <a:rPr lang="pl-PL" dirty="0" err="1"/>
              <a:t>lecia</a:t>
            </a:r>
            <a:r>
              <a:rPr lang="pl-PL" dirty="0"/>
              <a:t> Konstytucji Norwegii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7303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8949"/>
            <a:ext cx="6973114" cy="375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6412832" y="1250303"/>
            <a:ext cx="53219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Samorządy gminne i regionalne są niezależne, mają mandat obywateli w wyniku wyborów organizowanych </a:t>
            </a:r>
            <a:r>
              <a:rPr lang="pl-PL" sz="2000" b="1" dirty="0"/>
              <a:t>co cztery lata</a:t>
            </a:r>
            <a:endParaRPr lang="en-US" sz="2000" b="1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Władze lokalne i regionalne </a:t>
            </a:r>
            <a:r>
              <a:rPr lang="pl-PL" sz="2000" b="1" dirty="0"/>
              <a:t>są formalnie sobie równe</a:t>
            </a:r>
            <a:r>
              <a:rPr lang="en-US" sz="2000" dirty="0"/>
              <a:t>, </a:t>
            </a:r>
            <a:r>
              <a:rPr lang="pl-PL" sz="2000" dirty="0"/>
              <a:t>mają jedynie różne obowiązki</a:t>
            </a:r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/>
              <a:t>Nie podlegają </a:t>
            </a:r>
            <a:r>
              <a:rPr lang="pl-PL" sz="2000" dirty="0"/>
              <a:t>rządowi i odpowiadają </a:t>
            </a:r>
            <a:r>
              <a:rPr lang="pl-PL" sz="2000" b="1" dirty="0"/>
              <a:t>jedynie przed parlamentem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5817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166323"/>
            <a:ext cx="10972800" cy="1132114"/>
          </a:xfrm>
        </p:spPr>
        <p:txBody>
          <a:bodyPr>
            <a:normAutofit/>
          </a:bodyPr>
          <a:lstStyle/>
          <a:p>
            <a:r>
              <a:rPr lang="pl-PL" dirty="0"/>
              <a:t>Podstawowe zasady samorządności lokalnej w Norwegii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609600" y="1357622"/>
            <a:ext cx="6970295" cy="53670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Praworządność </a:t>
            </a:r>
            <a:r>
              <a:rPr lang="en-US" dirty="0"/>
              <a:t>– </a:t>
            </a:r>
            <a:r>
              <a:rPr lang="pl-PL" dirty="0"/>
              <a:t>ramy działania samorządu lokalnego są określane ustawami parlamentu</a:t>
            </a:r>
            <a:r>
              <a:rPr lang="en-US" dirty="0"/>
              <a:t>. </a:t>
            </a:r>
            <a:r>
              <a:rPr lang="pl-PL" dirty="0"/>
              <a:t>Rząd nie może wydawać samorządom instrukcji w trybie wytycznych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Powszechność modelu </a:t>
            </a:r>
            <a:r>
              <a:rPr lang="en-US" dirty="0"/>
              <a:t>– </a:t>
            </a:r>
            <a:r>
              <a:rPr lang="pl-PL" dirty="0"/>
              <a:t>każda gmina ma takie same obowiązki, system finansowy i strukturę wewnętrznej organizacji, niezależnie od wielkości gminy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Subsydiarność </a:t>
            </a:r>
            <a:r>
              <a:rPr lang="en-US" dirty="0"/>
              <a:t>– </a:t>
            </a:r>
            <a:r>
              <a:rPr lang="pl-PL" dirty="0"/>
              <a:t>usługi publiczne powinny być świadczone jak najbliżej obywateli</a:t>
            </a:r>
            <a:endParaRPr lang="en-US" dirty="0"/>
          </a:p>
        </p:txBody>
      </p:sp>
      <p:pic>
        <p:nvPicPr>
          <p:cNvPr id="3074" name="Picture 2" descr="Image result for &quot;rule of law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365" y="2165684"/>
            <a:ext cx="3948304" cy="24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696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7381" y="116632"/>
            <a:ext cx="10972800" cy="840852"/>
          </a:xfrm>
        </p:spPr>
        <p:txBody>
          <a:bodyPr>
            <a:noAutofit/>
          </a:bodyPr>
          <a:lstStyle/>
          <a:p>
            <a:pPr algn="ctr"/>
            <a:r>
              <a:rPr lang="pl-PL" sz="3200" dirty="0"/>
              <a:t>Obowiązki gmin i regionów</a:t>
            </a:r>
            <a:endParaRPr lang="en-US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4294967295"/>
          </p:nvPr>
        </p:nvSpPr>
        <p:spPr>
          <a:xfrm>
            <a:off x="609599" y="836712"/>
            <a:ext cx="11205411" cy="576064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800" dirty="0">
              <a:solidFill>
                <a:srgbClr val="001046"/>
              </a:solidFill>
            </a:endParaRPr>
          </a:p>
          <a:p>
            <a:pPr lvl="1"/>
            <a:r>
              <a:rPr lang="pl-PL" sz="2600" dirty="0">
                <a:solidFill>
                  <a:srgbClr val="001046"/>
                </a:solidFill>
              </a:rPr>
              <a:t>Gminy</a:t>
            </a:r>
            <a:r>
              <a:rPr lang="en-US" sz="2600" dirty="0">
                <a:solidFill>
                  <a:srgbClr val="001046"/>
                </a:solidFill>
              </a:rPr>
              <a:t>:</a:t>
            </a:r>
          </a:p>
          <a:p>
            <a:pPr lvl="2"/>
            <a:r>
              <a:rPr lang="pl-PL" sz="2100" dirty="0">
                <a:solidFill>
                  <a:srgbClr val="001046"/>
                </a:solidFill>
              </a:rPr>
              <a:t>Szkolnictwo podstawowe i gimnazjalne</a:t>
            </a:r>
            <a:endParaRPr lang="en-US" sz="2100" dirty="0">
              <a:solidFill>
                <a:srgbClr val="001046"/>
              </a:solidFill>
            </a:endParaRPr>
          </a:p>
          <a:p>
            <a:pPr lvl="2"/>
            <a:r>
              <a:rPr lang="pl-PL" sz="2100" dirty="0">
                <a:solidFill>
                  <a:srgbClr val="001046"/>
                </a:solidFill>
              </a:rPr>
              <a:t>Podstawowa służba zdrowia, np. w domach opieki oraz usługi opieki domowej</a:t>
            </a:r>
            <a:endParaRPr lang="en-US" sz="2100" dirty="0">
              <a:solidFill>
                <a:srgbClr val="001046"/>
              </a:solidFill>
            </a:endParaRPr>
          </a:p>
          <a:p>
            <a:pPr lvl="2"/>
            <a:r>
              <a:rPr lang="pl-PL" sz="2100" dirty="0">
                <a:solidFill>
                  <a:srgbClr val="001046"/>
                </a:solidFill>
              </a:rPr>
              <a:t>Przedszkola</a:t>
            </a:r>
            <a:endParaRPr lang="en-US" sz="2100" dirty="0">
              <a:solidFill>
                <a:srgbClr val="001046"/>
              </a:solidFill>
            </a:endParaRPr>
          </a:p>
          <a:p>
            <a:pPr lvl="2"/>
            <a:r>
              <a:rPr lang="pl-PL" sz="2100" dirty="0">
                <a:solidFill>
                  <a:srgbClr val="001046"/>
                </a:solidFill>
              </a:rPr>
              <a:t>Drogi gminne</a:t>
            </a:r>
            <a:endParaRPr lang="en-US" sz="2100" dirty="0">
              <a:solidFill>
                <a:srgbClr val="001046"/>
              </a:solidFill>
            </a:endParaRPr>
          </a:p>
          <a:p>
            <a:pPr lvl="2"/>
            <a:r>
              <a:rPr lang="pl-PL" sz="2100" dirty="0">
                <a:solidFill>
                  <a:srgbClr val="001046"/>
                </a:solidFill>
              </a:rPr>
              <a:t>Pomoc społeczna i ochrona dzieci</a:t>
            </a:r>
            <a:endParaRPr lang="en-US" sz="2100" dirty="0">
              <a:solidFill>
                <a:srgbClr val="001046"/>
              </a:solidFill>
            </a:endParaRPr>
          </a:p>
          <a:p>
            <a:pPr lvl="2"/>
            <a:r>
              <a:rPr lang="pl-PL" sz="2100" dirty="0">
                <a:solidFill>
                  <a:srgbClr val="001046"/>
                </a:solidFill>
              </a:rPr>
              <a:t>Funkcje opisane w odrębnych przepisach prawa, na przykład zapobieganie pożarom i wypadkom, odbiór odpadów z gospodarstw domowych</a:t>
            </a:r>
            <a:endParaRPr lang="en-US" sz="2100" dirty="0">
              <a:solidFill>
                <a:srgbClr val="001046"/>
              </a:solidFill>
            </a:endParaRPr>
          </a:p>
          <a:p>
            <a:pPr lvl="2"/>
            <a:r>
              <a:rPr lang="pl-PL" sz="2100" dirty="0">
                <a:solidFill>
                  <a:srgbClr val="001046"/>
                </a:solidFill>
              </a:rPr>
              <a:t>Planowanie</a:t>
            </a:r>
            <a:endParaRPr lang="en-US" sz="2100" dirty="0">
              <a:solidFill>
                <a:srgbClr val="001046"/>
              </a:solidFill>
            </a:endParaRPr>
          </a:p>
          <a:p>
            <a:pPr marL="914400" lvl="2" indent="0">
              <a:buNone/>
            </a:pPr>
            <a:endParaRPr lang="en-US" sz="2100" dirty="0">
              <a:solidFill>
                <a:srgbClr val="001046"/>
              </a:solidFill>
            </a:endParaRPr>
          </a:p>
          <a:p>
            <a:pPr lvl="1"/>
            <a:r>
              <a:rPr lang="pl-PL" sz="2600" dirty="0">
                <a:solidFill>
                  <a:srgbClr val="001046"/>
                </a:solidFill>
              </a:rPr>
              <a:t>Regiony</a:t>
            </a:r>
            <a:r>
              <a:rPr lang="en-US" sz="2600" dirty="0">
                <a:solidFill>
                  <a:srgbClr val="001046"/>
                </a:solidFill>
              </a:rPr>
              <a:t>:</a:t>
            </a:r>
          </a:p>
          <a:p>
            <a:pPr lvl="2"/>
            <a:r>
              <a:rPr lang="pl-PL" sz="2100" dirty="0">
                <a:solidFill>
                  <a:srgbClr val="001046"/>
                </a:solidFill>
              </a:rPr>
              <a:t>Szkolnictwo średnie</a:t>
            </a:r>
            <a:endParaRPr lang="en-US" sz="2100" dirty="0">
              <a:solidFill>
                <a:srgbClr val="001046"/>
              </a:solidFill>
            </a:endParaRPr>
          </a:p>
          <a:p>
            <a:pPr lvl="2"/>
            <a:r>
              <a:rPr lang="pl-PL" sz="2100" dirty="0">
                <a:solidFill>
                  <a:srgbClr val="001046"/>
                </a:solidFill>
              </a:rPr>
              <a:t>Autobusy, metro, regionalne promy i statki</a:t>
            </a:r>
            <a:endParaRPr lang="en-US" sz="2100" dirty="0">
              <a:solidFill>
                <a:srgbClr val="001046"/>
              </a:solidFill>
            </a:endParaRPr>
          </a:p>
          <a:p>
            <a:pPr lvl="2"/>
            <a:r>
              <a:rPr lang="pl-PL" sz="2100" dirty="0">
                <a:solidFill>
                  <a:srgbClr val="001046"/>
                </a:solidFill>
              </a:rPr>
              <a:t>Drogi regionalne</a:t>
            </a:r>
            <a:endParaRPr lang="en-US" sz="2100" dirty="0">
              <a:solidFill>
                <a:srgbClr val="001046"/>
              </a:solidFill>
            </a:endParaRPr>
          </a:p>
          <a:p>
            <a:pPr lvl="2"/>
            <a:r>
              <a:rPr lang="pl-PL" sz="2100" dirty="0">
                <a:solidFill>
                  <a:srgbClr val="001046"/>
                </a:solidFill>
              </a:rPr>
              <a:t>Świadczenia stomatologiczne dla dzieci i młodzieży</a:t>
            </a:r>
            <a:endParaRPr lang="en-US" sz="2100" dirty="0">
              <a:solidFill>
                <a:srgbClr val="001046"/>
              </a:solidFill>
            </a:endParaRPr>
          </a:p>
          <a:p>
            <a:pPr lvl="2"/>
            <a:r>
              <a:rPr lang="pl-PL" sz="2100" dirty="0">
                <a:solidFill>
                  <a:srgbClr val="001046"/>
                </a:solidFill>
              </a:rPr>
              <a:t>W wyniku ostatniej reformy poszerzona odpowiedzialność za kulturę, ochronę środowiska naturalnego i rozwój regionalny</a:t>
            </a:r>
            <a:endParaRPr lang="en-US" sz="2100" dirty="0">
              <a:solidFill>
                <a:srgbClr val="001046"/>
              </a:solidFill>
            </a:endParaRPr>
          </a:p>
          <a:p>
            <a:endParaRPr lang="en-US" sz="2800" dirty="0">
              <a:solidFill>
                <a:srgbClr val="001046"/>
              </a:solidFill>
            </a:endParaRPr>
          </a:p>
          <a:p>
            <a:pPr lvl="1"/>
            <a:endParaRPr lang="en-US" dirty="0">
              <a:solidFill>
                <a:srgbClr val="001046"/>
              </a:solidFill>
            </a:endParaRPr>
          </a:p>
          <a:p>
            <a:pPr lvl="1"/>
            <a:endParaRPr lang="en-US" dirty="0">
              <a:solidFill>
                <a:srgbClr val="001046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922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Stowarzyszenia Regionalne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913324"/>
            <a:ext cx="7427495" cy="3557708"/>
          </a:xfrm>
        </p:spPr>
        <p:txBody>
          <a:bodyPr>
            <a:normAutofit fontScale="92500" lnSpcReduction="20000"/>
          </a:bodyPr>
          <a:lstStyle/>
          <a:p>
            <a:r>
              <a:rPr lang="pl-PL" sz="2200" dirty="0"/>
              <a:t>Stowarzyszenia sąsiadujących ze sobą gmin powołane w celu lepszej współpracy i zintegrowanego planowania</a:t>
            </a:r>
            <a:endParaRPr lang="nb-NO" sz="2200" dirty="0"/>
          </a:p>
          <a:p>
            <a:endParaRPr lang="nb-NO" sz="2200" dirty="0"/>
          </a:p>
          <a:p>
            <a:r>
              <a:rPr lang="pl-PL" sz="2200" dirty="0"/>
              <a:t>Forma współpracy określona jest w statucie stowarzyszenia lub </a:t>
            </a:r>
            <a:br>
              <a:rPr lang="pl-PL" sz="2200" dirty="0"/>
            </a:br>
            <a:r>
              <a:rPr lang="pl-PL" sz="2200" dirty="0"/>
              <a:t>w odrębnej umowie o współpracy</a:t>
            </a:r>
            <a:endParaRPr lang="nb-NO" sz="2200" dirty="0"/>
          </a:p>
          <a:p>
            <a:endParaRPr lang="nb-NO" sz="2200" dirty="0"/>
          </a:p>
          <a:p>
            <a:r>
              <a:rPr lang="pl-PL" sz="2200" dirty="0"/>
              <a:t>Szczególny nacisk na rozwój społeczno-gospodarczy w kontekście regionalnym</a:t>
            </a:r>
            <a:endParaRPr lang="nb-NO" sz="2200" dirty="0"/>
          </a:p>
          <a:p>
            <a:endParaRPr lang="nb-NO" sz="2200" dirty="0"/>
          </a:p>
          <a:p>
            <a:r>
              <a:rPr lang="pl-PL" sz="2200" dirty="0"/>
              <a:t>Wszystkie gminy – z wyjątkiem 25 gmin – są członkami stowarzyszeń regionalnych </a:t>
            </a:r>
            <a:r>
              <a:rPr lang="nb-NO" sz="2200" dirty="0"/>
              <a:t>– </a:t>
            </a:r>
            <a:r>
              <a:rPr lang="pl-PL" sz="2200" dirty="0"/>
              <a:t>obecnie w Norwegii działa </a:t>
            </a:r>
            <a:r>
              <a:rPr lang="nb-NO" sz="2200" dirty="0"/>
              <a:t>66 </a:t>
            </a:r>
            <a:r>
              <a:rPr lang="pl-PL" sz="2200" dirty="0"/>
              <a:t>takich stowarzyszeń</a:t>
            </a:r>
            <a:endParaRPr lang="nb-NO" sz="2200" dirty="0"/>
          </a:p>
        </p:txBody>
      </p:sp>
      <p:pic>
        <p:nvPicPr>
          <p:cNvPr id="4100" name="Picture 4" descr="Image result for regionrå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358" y="794084"/>
            <a:ext cx="3177932" cy="537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462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67568"/>
            <a:ext cx="9881937" cy="1143000"/>
          </a:xfrm>
        </p:spPr>
        <p:txBody>
          <a:bodyPr/>
          <a:lstStyle/>
          <a:p>
            <a:pPr algn="ctr"/>
            <a:r>
              <a:rPr lang="pl-PL" dirty="0"/>
              <a:t>Gubernatorzy w regionach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210568"/>
            <a:ext cx="10972800" cy="5430864"/>
          </a:xfrm>
        </p:spPr>
        <p:txBody>
          <a:bodyPr>
            <a:normAutofit lnSpcReduction="10000"/>
          </a:bodyPr>
          <a:lstStyle/>
          <a:p>
            <a:r>
              <a:rPr lang="pl-PL" dirty="0"/>
              <a:t>Gubernator jest przedstawicielem Króla i rządu w każdym z regionów, gdzie funkcjonuje jako łącznik między państwem i gminami</a:t>
            </a:r>
            <a:endParaRPr lang="en-US" dirty="0"/>
          </a:p>
          <a:p>
            <a:endParaRPr lang="nb-NO" dirty="0"/>
          </a:p>
          <a:p>
            <a:r>
              <a:rPr lang="pl-PL" dirty="0"/>
              <a:t>Gubernator jest częścią władzy wykonawczej i jest formalnie mianowany przez Króla na posiedzeniu gabinetu rządu</a:t>
            </a:r>
            <a:endParaRPr lang="en-US" dirty="0"/>
          </a:p>
          <a:p>
            <a:endParaRPr lang="en-US" dirty="0"/>
          </a:p>
          <a:p>
            <a:r>
              <a:rPr lang="pl-PL" dirty="0"/>
              <a:t>Główne obowiązki</a:t>
            </a:r>
            <a:r>
              <a:rPr lang="en-US" dirty="0"/>
              <a:t>:</a:t>
            </a:r>
          </a:p>
          <a:p>
            <a:pPr lvl="1"/>
            <a:r>
              <a:rPr lang="pl-PL" dirty="0"/>
              <a:t>Wykonywanie państwowych rozporządzeń dotyczących rolnictwa i lokalnego oddziaływania na środowisko. Odpowiada również za sprawy cywilne, w tym za małżeństwa, rozwody i kwestie obywatelstwa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pl-PL" dirty="0"/>
              <a:t>Sprawuje kontrolę i jest instancją odwoławczą od decyzji wydanych przez organa gminy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pl-PL" dirty="0"/>
              <a:t>Jeśli gmina nie jest w stanie zrównoważyć swojego budżetu Gubernator może ją wpisać do </a:t>
            </a:r>
            <a:r>
              <a:rPr lang="pl-PL" b="1" dirty="0"/>
              <a:t>Ewidencji Rządowych Gwarancji Zobowiązań Finansowych </a:t>
            </a:r>
            <a:r>
              <a:rPr lang="en-US" b="1" dirty="0"/>
              <a:t>(ROBEK)</a:t>
            </a:r>
            <a:r>
              <a:rPr lang="en-US" dirty="0"/>
              <a:t> </a:t>
            </a:r>
            <a:r>
              <a:rPr lang="pl-PL" dirty="0"/>
              <a:t>i przejąć częściowo kontrolę nad finansami takiej gminy</a:t>
            </a:r>
            <a:r>
              <a:rPr lang="en-US" dirty="0"/>
              <a:t>.</a:t>
            </a:r>
          </a:p>
          <a:p>
            <a:endParaRPr lang="nb-NO" sz="2200" dirty="0"/>
          </a:p>
        </p:txBody>
      </p:sp>
      <p:pic>
        <p:nvPicPr>
          <p:cNvPr id="5122" name="Picture 2" descr="Coat of arms of Norway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70428" y="67568"/>
            <a:ext cx="579140" cy="103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955360"/>
      </p:ext>
    </p:extLst>
  </p:cSld>
  <p:clrMapOvr>
    <a:masterClrMapping/>
  </p:clrMapOvr>
</p:sld>
</file>

<file path=ppt/theme/theme1.xml><?xml version="1.0" encoding="utf-8"?>
<a:theme xmlns:a="http://schemas.openxmlformats.org/drawingml/2006/main" name="KS_pptmal wide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S-profil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KS-profil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919A17588EDD48A76D6C2314EAA50C" ma:contentTypeVersion="4" ma:contentTypeDescription="Utwórz nowy dokument." ma:contentTypeScope="" ma:versionID="e467505a57618ebcb273e402b41833e0">
  <xsd:schema xmlns:xsd="http://www.w3.org/2001/XMLSchema" xmlns:xs="http://www.w3.org/2001/XMLSchema" xmlns:p="http://schemas.microsoft.com/office/2006/metadata/properties" xmlns:ns2="9e54b248-6b0d-48f2-9a32-f80817fbd7c2" xmlns:ns3="1aeaa6ff-93eb-4d7b-b7ed-e29a70683a18" targetNamespace="http://schemas.microsoft.com/office/2006/metadata/properties" ma:root="true" ma:fieldsID="46bcc9f17168ce6cb6bc119c993d0c8f" ns2:_="" ns3:_="">
    <xsd:import namespace="9e54b248-6b0d-48f2-9a32-f80817fbd7c2"/>
    <xsd:import namespace="1aeaa6ff-93eb-4d7b-b7ed-e29a70683a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4b248-6b0d-48f2-9a32-f80817fbd7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aa6ff-93eb-4d7b-b7ed-e29a70683a1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7BB8F9-420A-4DC0-A5C1-47F109DCE6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3AE596-222E-4EC4-83FB-DD1AA97F4D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54b248-6b0d-48f2-9a32-f80817fbd7c2"/>
    <ds:schemaRef ds:uri="1aeaa6ff-93eb-4d7b-b7ed-e29a70683a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E181C3-4A0D-4989-A9C6-3B8C81CA90DE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1aeaa6ff-93eb-4d7b-b7ed-e29a70683a18"/>
    <ds:schemaRef ds:uri="9e54b248-6b0d-48f2-9a32-f80817fbd7c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KS_pptmal widescreen</Template>
  <TotalTime>3253</TotalTime>
  <Words>574</Words>
  <Application>Microsoft Office PowerPoint</Application>
  <PresentationFormat>Panoramiczny</PresentationFormat>
  <Paragraphs>94</Paragraphs>
  <Slides>10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KS_pptmal widescreen</vt:lpstr>
      <vt:lpstr>KS-profiltema</vt:lpstr>
      <vt:lpstr>1_KS-profiltema</vt:lpstr>
      <vt:lpstr> Samorządność lokalna w Norwegii </vt:lpstr>
      <vt:lpstr>Prezentacja programu PowerPoint</vt:lpstr>
      <vt:lpstr>Prezentacja programu PowerPoint</vt:lpstr>
      <vt:lpstr>Prezentacja programu PowerPoint</vt:lpstr>
      <vt:lpstr>Prezentacja programu PowerPoint</vt:lpstr>
      <vt:lpstr>Podstawowe zasady samorządności lokalnej w Norwegii</vt:lpstr>
      <vt:lpstr>Obowiązki gmin i regionów</vt:lpstr>
      <vt:lpstr>Stowarzyszenia Regionalne</vt:lpstr>
      <vt:lpstr>Gubernatorzy w regionach</vt:lpstr>
      <vt:lpstr>Rola KS</vt:lpstr>
    </vt:vector>
  </TitlesOfParts>
  <Company>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Knut Hjorth-Johansen</dc:creator>
  <cp:lastModifiedBy>Katarzyna Paczyńska</cp:lastModifiedBy>
  <cp:revision>165</cp:revision>
  <cp:lastPrinted>2018-03-06T08:44:41Z</cp:lastPrinted>
  <dcterms:created xsi:type="dcterms:W3CDTF">2016-12-05T11:02:23Z</dcterms:created>
  <dcterms:modified xsi:type="dcterms:W3CDTF">2020-10-21T11:50:47Z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0x010100D0919A17588EDD48A76D6C2314EAA50C</vt:lpwstr>
  </property>
</Properties>
</file>