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handoutMasterIdLst>
    <p:handoutMasterId r:id="rId8"/>
  </p:handoutMasterIdLst>
  <p:sldIdLst>
    <p:sldId id="256" r:id="rId2"/>
    <p:sldId id="259" r:id="rId3"/>
    <p:sldId id="257" r:id="rId4"/>
    <p:sldId id="260" r:id="rId5"/>
    <p:sldId id="262" r:id="rId6"/>
    <p:sldId id="263" r:id="rId7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24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xmlns="" id="{E914EF48-2D35-498B-B130-3CE11D12B4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5082652D-1E97-43F9-B2E8-FF6855F3F7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8928BA92-3B08-47EB-963F-2A9BE3E9499A}" type="datetimeFigureOut">
              <a:rPr lang="en-GB"/>
              <a:pPr>
                <a:defRPr/>
              </a:pPr>
              <a:t>23/09/2020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C5A4830B-CA69-45B3-B103-760187B811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E9A8180B-F38A-4D1A-81F8-276CAB9271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867BC3-367A-4487-A483-9C76D7B595F5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CC2DFC0-EDEB-4E40-97E5-0265908C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AD705-A71B-488D-8E6B-9E5C362846DD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5B59E8B-0311-4405-8E2E-EF325581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07834E9-94C8-4B50-9FAA-ED5659BD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49B94-7CF6-47FC-8705-F66D8FEC53C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42180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CC2DFC0-EDEB-4E40-97E5-0265908C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B0DF1-4865-4670-9D7A-97CF3A141D73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5B59E8B-0311-4405-8E2E-EF325581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07834E9-94C8-4B50-9FAA-ED5659BD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445F1-D9E5-41BD-8704-25017B10177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79672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CC2DFC0-EDEB-4E40-97E5-0265908C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2B198-2A3A-413B-9B09-95F5ABDE58F3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5B59E8B-0311-4405-8E2E-EF325581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07834E9-94C8-4B50-9FAA-ED5659BD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9A7F9-569D-4B31-AF6A-0402A8E311C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582603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xmlns="" id="{3CC2DFC0-EDEB-4E40-97E5-0265908C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D81FE-A648-420A-AD94-027744F2340B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xmlns="" id="{D5B59E8B-0311-4405-8E2E-EF325581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xmlns="" id="{207834E9-94C8-4B50-9FAA-ED5659BD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36846-C64F-4858-9B11-9FB55B388E8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495157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xmlns="" id="{3CC2DFC0-EDEB-4E40-97E5-0265908C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F295E-9E7B-463D-8D25-13511C3AEB19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xmlns="" id="{D5B59E8B-0311-4405-8E2E-EF325581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xmlns="" id="{207834E9-94C8-4B50-9FAA-ED5659BD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6A945-F8FC-48B2-9F60-077CC42C208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78645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CC2DFC0-EDEB-4E40-97E5-0265908C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81E7C-BDCE-43A8-A1E5-CBFC1A2F2251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5B59E8B-0311-4405-8E2E-EF325581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07834E9-94C8-4B50-9FAA-ED5659BD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5CE7B-6BF5-430B-B3EA-61D9F964C3E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78796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CC2DFC0-EDEB-4E40-97E5-0265908C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DD5FD-8902-4575-9FC7-EE3190AE59B0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5B59E8B-0311-4405-8E2E-EF325581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07834E9-94C8-4B50-9FAA-ED5659BD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72EBB-FB27-4A6A-B11E-C36066BBC50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58314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xmlns="" id="{3CC2DFC0-EDEB-4E40-97E5-0265908C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C83E2-6EAF-4283-B5BB-A63BBF9F3AA2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xmlns="" id="{D5B59E8B-0311-4405-8E2E-EF325581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xmlns="" id="{207834E9-94C8-4B50-9FAA-ED5659BD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D1AA8-1F4D-4ECB-A7C2-D3AA11FDB99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363360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xmlns="" id="{3CC2DFC0-EDEB-4E40-97E5-0265908C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35857-1790-4624-8606-29698084B33F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xmlns="" id="{D5B59E8B-0311-4405-8E2E-EF325581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xmlns="" id="{207834E9-94C8-4B50-9FAA-ED5659BD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8C955-4489-446B-99C3-475E6543499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85414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xmlns="" id="{3CC2DFC0-EDEB-4E40-97E5-0265908C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33338-8FFA-49AB-B04B-D37B770BA8D9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xmlns="" id="{D5B59E8B-0311-4405-8E2E-EF325581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xmlns="" id="{207834E9-94C8-4B50-9FAA-ED5659BD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4656E-D23D-40F1-B455-5281007BD20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26705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xmlns="" id="{3CC2DFC0-EDEB-4E40-97E5-0265908C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98F61-3974-462D-952A-614DFFBAC393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xmlns="" id="{D5B59E8B-0311-4405-8E2E-EF325581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xmlns="" id="{207834E9-94C8-4B50-9FAA-ED5659BD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563E7-4221-4E94-93DD-ACD935AF5B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7985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xmlns="" id="{3CC2DFC0-EDEB-4E40-97E5-0265908C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A640-91B8-4F6D-821C-A7D3114AA232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xmlns="" id="{D5B59E8B-0311-4405-8E2E-EF325581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xmlns="" id="{207834E9-94C8-4B50-9FAA-ED5659BD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65A7D-CE3E-4D2C-BA3E-23073E5B361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100710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xmlns="" id="{3CC2DFC0-EDEB-4E40-97E5-0265908C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5BAC9-8BA5-4CB7-B591-0037DFFBE4DA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xmlns="" id="{D5B59E8B-0311-4405-8E2E-EF325581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xmlns="" id="{207834E9-94C8-4B50-9FAA-ED5659BD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99901-15C8-4E7C-8EDD-C85030A7DBB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xmlns="" val="306145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CC2DFC0-EDEB-4E40-97E5-0265908C4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03FE12-B6FA-4834-9D8A-CC82C6746970}" type="datetimeFigureOut">
              <a:rPr lang="pl-PL"/>
              <a:pPr>
                <a:defRPr/>
              </a:pPr>
              <a:t>2020-09-23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5B59E8B-0311-4405-8E2E-EF3255816F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07834E9-94C8-4B50-9FAA-ED5659BDA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AF05B2C-604A-4A32-A99B-BD23F3DD73E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ctrTitle"/>
          </p:nvPr>
        </p:nvSpPr>
        <p:spPr>
          <a:xfrm>
            <a:off x="596437" y="1845254"/>
            <a:ext cx="7664450" cy="1003300"/>
          </a:xfrm>
        </p:spPr>
        <p:txBody>
          <a:bodyPr/>
          <a:lstStyle/>
          <a:p>
            <a:pPr eaLnBrk="1" hangingPunct="1"/>
            <a:r>
              <a:rPr lang="pl-PL" altLang="pl-PL" sz="3600" dirty="0" smtClean="0"/>
              <a:t>Zidentyfikowane problemy i praktyki dialogu społecznego w jednostkach samorządu</a:t>
            </a:r>
            <a:endParaRPr lang="pl-PL" altLang="pl-PL" sz="3600" b="1" dirty="0" smtClean="0"/>
          </a:p>
        </p:txBody>
      </p:sp>
      <p:sp>
        <p:nvSpPr>
          <p:cNvPr id="3075" name="Podtytuł 2"/>
          <p:cNvSpPr>
            <a:spLocks noGrp="1"/>
          </p:cNvSpPr>
          <p:nvPr>
            <p:ph type="subTitle" idx="1"/>
          </p:nvPr>
        </p:nvSpPr>
        <p:spPr>
          <a:xfrm>
            <a:off x="601663" y="3553548"/>
            <a:ext cx="8031162" cy="1660811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pl-PL" altLang="pl-PL" sz="2400" dirty="0" smtClean="0">
                <a:solidFill>
                  <a:schemeClr val="tx1"/>
                </a:solidFill>
              </a:rPr>
              <a:t>Tomasz Potkański</a:t>
            </a:r>
          </a:p>
          <a:p>
            <a:pPr eaLnBrk="1" hangingPunct="1">
              <a:spcAft>
                <a:spcPts val="600"/>
              </a:spcAft>
            </a:pPr>
            <a:r>
              <a:rPr lang="pl-PL" altLang="pl-PL" sz="2400" dirty="0" smtClean="0">
                <a:solidFill>
                  <a:schemeClr val="tx1"/>
                </a:solidFill>
              </a:rPr>
              <a:t>Zastępca Dyrektora Biura</a:t>
            </a:r>
          </a:p>
          <a:p>
            <a:pPr eaLnBrk="1" hangingPunct="1">
              <a:spcAft>
                <a:spcPts val="600"/>
              </a:spcAft>
            </a:pPr>
            <a:r>
              <a:rPr lang="pl-PL" altLang="pl-PL" sz="2400" dirty="0" smtClean="0">
                <a:solidFill>
                  <a:schemeClr val="tx1"/>
                </a:solidFill>
              </a:rPr>
              <a:t>Związku Miast Polskich </a:t>
            </a:r>
            <a:endParaRPr lang="en-GB" altLang="pl-PL" sz="2400" dirty="0" smtClean="0">
              <a:solidFill>
                <a:schemeClr val="tx1"/>
              </a:solidFill>
            </a:endParaRPr>
          </a:p>
        </p:txBody>
      </p:sp>
      <p:sp>
        <p:nvSpPr>
          <p:cNvPr id="3076" name="Prostokąt 4"/>
          <p:cNvSpPr>
            <a:spLocks noChangeArrowheads="1"/>
          </p:cNvSpPr>
          <p:nvPr/>
        </p:nvSpPr>
        <p:spPr bwMode="auto">
          <a:xfrm>
            <a:off x="144463" y="6211888"/>
            <a:ext cx="593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 b="1" i="1"/>
              <a:t>Projekt: Schematy Dialogu Społecznego dla Godnej Pracy w sektorze publicznym na poziomie samorządów</a:t>
            </a:r>
            <a:endParaRPr lang="pl-PL" altLang="pl-PL" sz="1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l-PL" sz="1000">
                <a:solidFill>
                  <a:srgbClr val="FF6600"/>
                </a:solidFill>
              </a:rPr>
              <a:t> </a:t>
            </a:r>
            <a:r>
              <a:rPr lang="pl-PL" altLang="pl-PL" sz="1000" b="1" i="1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00" b="1" i="1">
                <a:solidFill>
                  <a:srgbClr val="FF6600"/>
                </a:solidFill>
              </a:rPr>
              <a:t> </a:t>
            </a:r>
            <a:endParaRPr lang="pl-PL" altLang="pl-PL" sz="1000" i="1">
              <a:solidFill>
                <a:srgbClr val="FF6600"/>
              </a:solidFill>
            </a:endParaRPr>
          </a:p>
        </p:txBody>
      </p:sp>
      <p:pic>
        <p:nvPicPr>
          <p:cNvPr id="3077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88" y="312738"/>
            <a:ext cx="15462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9" descr="C:\Users\KK\Desktop\primarlogo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76238"/>
            <a:ext cx="19192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1" descr="Logozmp@2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1963" y="341313"/>
            <a:ext cx="12668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AutoShape 13" descr="KS Logo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3081" name="AutoShape 15" descr="KS Logo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pic>
        <p:nvPicPr>
          <p:cNvPr id="3082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8950"/>
            <a:ext cx="7191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9338" y="6002338"/>
            <a:ext cx="1485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2700" y="5881688"/>
            <a:ext cx="137636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ctrTitle"/>
          </p:nvPr>
        </p:nvSpPr>
        <p:spPr>
          <a:xfrm>
            <a:off x="601663" y="1244600"/>
            <a:ext cx="7664450" cy="504825"/>
          </a:xfrm>
        </p:spPr>
        <p:txBody>
          <a:bodyPr/>
          <a:lstStyle/>
          <a:p>
            <a:pPr eaLnBrk="1" hangingPunct="1"/>
            <a:r>
              <a:rPr lang="pl-PL" altLang="pl-PL" sz="3000" dirty="0" smtClean="0"/>
              <a:t>Dialog społeczny a dialog obywatelski</a:t>
            </a:r>
          </a:p>
        </p:txBody>
      </p:sp>
      <p:sp>
        <p:nvSpPr>
          <p:cNvPr id="3075" name="Podtytuł 2">
            <a:extLst>
              <a:ext uri="{FF2B5EF4-FFF2-40B4-BE49-F238E27FC236}">
                <a16:creationId xmlns:a16="http://schemas.microsoft.com/office/drawing/2014/main" xmlns="" id="{E87CDDB4-42A4-4853-A2AA-E85AA5FB1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63" y="2000250"/>
            <a:ext cx="8031162" cy="3805238"/>
          </a:xfrm>
        </p:spPr>
        <p:txBody>
          <a:bodyPr/>
          <a:lstStyle/>
          <a:p>
            <a:pPr marL="457200" indent="-457200" algn="l" eaLnBrk="1" hangingPunct="1"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pl-PL" sz="1800" dirty="0">
                <a:solidFill>
                  <a:schemeClr val="tx1"/>
                </a:solidFill>
              </a:rPr>
              <a:t>Dialog </a:t>
            </a:r>
            <a:r>
              <a:rPr lang="pl-PL" sz="1800" dirty="0" smtClean="0">
                <a:solidFill>
                  <a:schemeClr val="tx1"/>
                </a:solidFill>
              </a:rPr>
              <a:t>społeczny - </a:t>
            </a:r>
            <a:r>
              <a:rPr lang="pl-PL" sz="1800" dirty="0">
                <a:solidFill>
                  <a:schemeClr val="tx1"/>
                </a:solidFill>
              </a:rPr>
              <a:t>proces negocjacji, w którym przedstawiciele pracodawców i pracowników  (</a:t>
            </a:r>
            <a:r>
              <a:rPr lang="pl-PL" sz="1800" i="1" dirty="0">
                <a:solidFill>
                  <a:schemeClr val="tx1"/>
                </a:solidFill>
              </a:rPr>
              <a:t>partnerzy społeczni</a:t>
            </a:r>
            <a:r>
              <a:rPr lang="pl-PL" sz="1800" dirty="0">
                <a:solidFill>
                  <a:schemeClr val="tx1"/>
                </a:solidFill>
              </a:rPr>
              <a:t>) osiągają porozumienie w sprawie </a:t>
            </a:r>
            <a:r>
              <a:rPr lang="pl-PL" sz="1800" b="1" dirty="0">
                <a:solidFill>
                  <a:schemeClr val="tx1"/>
                </a:solidFill>
              </a:rPr>
              <a:t>współpracy w zakresie polityk i działań na rzecz godnej pracy.</a:t>
            </a:r>
          </a:p>
          <a:p>
            <a:pPr marL="457200" indent="-457200" algn="l" eaLnBrk="1" hangingPunct="1"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pl-PL" sz="1800" dirty="0">
                <a:solidFill>
                  <a:schemeClr val="tx1"/>
                </a:solidFill>
              </a:rPr>
              <a:t>Trójstronny dialog społeczny łączy pracowników, pracodawców i przedstawicieli rządu. W sektorze samorządowym, na poziomie regionalnym prowadzony jest przez Wojewódzkie Rady Dialogu.</a:t>
            </a:r>
          </a:p>
          <a:p>
            <a:pPr marL="457200" indent="-457200" algn="l" eaLnBrk="1" hangingPunct="1"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pl-PL" sz="1800" dirty="0">
                <a:solidFill>
                  <a:schemeClr val="tx1"/>
                </a:solidFill>
              </a:rPr>
              <a:t>Dwustronny dialog społeczny prowadzony jest lokalnie pomiędzy </a:t>
            </a:r>
            <a:r>
              <a:rPr lang="pl-PL" sz="1800" dirty="0" smtClean="0">
                <a:solidFill>
                  <a:schemeClr val="tx1"/>
                </a:solidFill>
              </a:rPr>
              <a:t>pracownikami  </a:t>
            </a:r>
            <a:r>
              <a:rPr lang="pl-PL" sz="1800" dirty="0">
                <a:solidFill>
                  <a:schemeClr val="tx1"/>
                </a:solidFill>
              </a:rPr>
              <a:t>i pracodawcą samorządowym.</a:t>
            </a:r>
          </a:p>
          <a:p>
            <a:pPr marL="457200" indent="-457200" algn="l" eaLnBrk="1" hangingPunct="1"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pl-PL" sz="1800" dirty="0">
                <a:solidFill>
                  <a:schemeClr val="tx1"/>
                </a:solidFill>
              </a:rPr>
              <a:t>Dialog </a:t>
            </a:r>
            <a:r>
              <a:rPr lang="pl-PL" sz="1800" dirty="0" smtClean="0">
                <a:solidFill>
                  <a:schemeClr val="tx1"/>
                </a:solidFill>
              </a:rPr>
              <a:t>obywatelski - </a:t>
            </a:r>
            <a:r>
              <a:rPr lang="pl-PL" sz="1800" dirty="0">
                <a:solidFill>
                  <a:schemeClr val="tx1"/>
                </a:solidFill>
              </a:rPr>
              <a:t>pomiędzy przedstawicielami władzy rządowej/ samorządowej w sprawach obywateli </a:t>
            </a:r>
            <a:r>
              <a:rPr lang="pl-PL" sz="1800" dirty="0" smtClean="0">
                <a:solidFill>
                  <a:schemeClr val="tx1"/>
                </a:solidFill>
              </a:rPr>
              <a:t>- z </a:t>
            </a:r>
            <a:r>
              <a:rPr lang="pl-PL" sz="1800" dirty="0">
                <a:solidFill>
                  <a:schemeClr val="tx1"/>
                </a:solidFill>
              </a:rPr>
              <a:t>mieszkańcami reprezentowanymi przez organizacje pozarządowe, grupy </a:t>
            </a:r>
            <a:r>
              <a:rPr lang="pl-PL" sz="1800" dirty="0" smtClean="0">
                <a:solidFill>
                  <a:schemeClr val="tx1"/>
                </a:solidFill>
              </a:rPr>
              <a:t>obywateli</a:t>
            </a:r>
            <a:endParaRPr lang="pl-PL" sz="1800" dirty="0">
              <a:solidFill>
                <a:schemeClr val="tx1"/>
              </a:solidFill>
            </a:endParaRPr>
          </a:p>
          <a:p>
            <a:pPr marL="457200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457200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pl-PL" dirty="0">
              <a:solidFill>
                <a:schemeClr val="tx1"/>
              </a:solidFill>
            </a:endParaRPr>
          </a:p>
          <a:p>
            <a:pPr eaLnBrk="1" hangingPunct="1">
              <a:spcAft>
                <a:spcPts val="1200"/>
              </a:spcAft>
              <a:defRPr/>
            </a:pPr>
            <a:endParaRPr lang="pl-PL" dirty="0">
              <a:solidFill>
                <a:schemeClr val="tx1"/>
              </a:solidFill>
            </a:endParaRPr>
          </a:p>
          <a:p>
            <a:pPr marL="457200" indent="-457200" eaLnBrk="1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GB" altLang="pl-PL" sz="2400" dirty="0">
              <a:solidFill>
                <a:schemeClr val="tx1"/>
              </a:solidFill>
            </a:endParaRPr>
          </a:p>
        </p:txBody>
      </p:sp>
      <p:sp>
        <p:nvSpPr>
          <p:cNvPr id="4100" name="Prostokąt 4"/>
          <p:cNvSpPr>
            <a:spLocks noChangeArrowheads="1"/>
          </p:cNvSpPr>
          <p:nvPr/>
        </p:nvSpPr>
        <p:spPr bwMode="auto">
          <a:xfrm>
            <a:off x="195263" y="6204932"/>
            <a:ext cx="593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 b="1" i="1" dirty="0"/>
              <a:t>Projekt: Schematy Dialogu Społecznego dla Godnej Pracy w sektorze publicznym na </a:t>
            </a:r>
            <a:r>
              <a:rPr lang="pl-PL" altLang="pl-PL" sz="1000" b="1" i="1" dirty="0" err="1"/>
              <a:t>poziomsamorządów</a:t>
            </a:r>
            <a:endParaRPr lang="pl-PL" altLang="pl-PL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l-PL" sz="1000" dirty="0">
                <a:solidFill>
                  <a:srgbClr val="FF6600"/>
                </a:solidFill>
              </a:rPr>
              <a:t> </a:t>
            </a:r>
            <a:r>
              <a:rPr lang="pl-PL" altLang="pl-PL" sz="1000" b="1" i="1" dirty="0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00" b="1" i="1" dirty="0">
                <a:solidFill>
                  <a:srgbClr val="FF6600"/>
                </a:solidFill>
              </a:rPr>
              <a:t> </a:t>
            </a:r>
            <a:endParaRPr lang="pl-PL" altLang="pl-PL" sz="1000" i="1" dirty="0">
              <a:solidFill>
                <a:srgbClr val="FF6600"/>
              </a:solidFill>
            </a:endParaRPr>
          </a:p>
        </p:txBody>
      </p:sp>
      <p:pic>
        <p:nvPicPr>
          <p:cNvPr id="4101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88" y="312738"/>
            <a:ext cx="15462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9" descr="C:\Users\KK\Desktop\primarlogo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76238"/>
            <a:ext cx="19192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1" descr="Logozmp@2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1963" y="341313"/>
            <a:ext cx="12668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AutoShape 13" descr="KS Logo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4105" name="AutoShape 15" descr="KS Logo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pic>
        <p:nvPicPr>
          <p:cNvPr id="4106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8950"/>
            <a:ext cx="7191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9338" y="6002338"/>
            <a:ext cx="1485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2700" y="5881688"/>
            <a:ext cx="137636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>
          <a:xfrm>
            <a:off x="601663" y="1341438"/>
            <a:ext cx="7664450" cy="1003300"/>
          </a:xfrm>
        </p:spPr>
        <p:txBody>
          <a:bodyPr/>
          <a:lstStyle/>
          <a:p>
            <a:pPr eaLnBrk="1" hangingPunct="1"/>
            <a:r>
              <a:rPr lang="pl-PL" altLang="pl-PL" sz="2800" smtClean="0"/>
              <a:t>Dialog społeczny na poziomie lokalnym -doświadczenia samorządów terytorialnych</a:t>
            </a:r>
          </a:p>
        </p:txBody>
      </p:sp>
      <p:sp>
        <p:nvSpPr>
          <p:cNvPr id="3075" name="Podtytuł 2">
            <a:extLst>
              <a:ext uri="{FF2B5EF4-FFF2-40B4-BE49-F238E27FC236}">
                <a16:creationId xmlns:a16="http://schemas.microsoft.com/office/drawing/2014/main" xmlns="" id="{E87CDDB4-42A4-4853-A2AA-E85AA5FB1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956" y="2470150"/>
            <a:ext cx="8031162" cy="2847975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pl-PL" sz="1800" dirty="0">
                <a:solidFill>
                  <a:schemeClr val="tx1"/>
                </a:solidFill>
              </a:rPr>
              <a:t>Główne źródło doświadczeń: Dialog społeczny w sektorze samorządowym - projekt realizowany w latach 2013-2014 przez ZMP w partnerstwie z  Norweskim Związkiem Władz Lokalnych i Regionalnych (KS) </a:t>
            </a:r>
            <a:r>
              <a:rPr lang="pl-PL" sz="1800" dirty="0" smtClean="0">
                <a:solidFill>
                  <a:schemeClr val="tx1"/>
                </a:solidFill>
              </a:rPr>
              <a:t>w </a:t>
            </a:r>
            <a:r>
              <a:rPr lang="pl-PL" sz="1800" dirty="0">
                <a:solidFill>
                  <a:schemeClr val="tx1"/>
                </a:solidFill>
              </a:rPr>
              <a:t>ramach europejskiego programu Fundusz na rzecz godnej pracy i dialogu trójstronnego dofinansowany z Norweskiego Mechanizmu Finansowego.</a:t>
            </a: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pl-PL" sz="1800" dirty="0">
                <a:solidFill>
                  <a:schemeClr val="tx1"/>
                </a:solidFill>
              </a:rPr>
              <a:t>Dwie edycje konkursu „Samorządowy Lider Zarządzania - Samorząd jako pracodawca”. Efekt:  identyfikacja i upowszechnienie dobrych praktyk </a:t>
            </a:r>
            <a:r>
              <a:rPr lang="pl-PL" sz="1800" dirty="0" smtClean="0">
                <a:solidFill>
                  <a:schemeClr val="tx1"/>
                </a:solidFill>
              </a:rPr>
              <a:t>w  </a:t>
            </a:r>
            <a:r>
              <a:rPr lang="pl-PL" sz="1800" dirty="0">
                <a:solidFill>
                  <a:schemeClr val="tx1"/>
                </a:solidFill>
              </a:rPr>
              <a:t>dziedzinie dwustronnego dialogu społecznego między pracodawcami samorządowymi, a pracownikami  oraz  rozwiązań z zakresu kultury organizacyjnej na rzecz godnej pracy</a:t>
            </a:r>
            <a:r>
              <a:rPr lang="pl-PL" sz="1800" b="1" dirty="0"/>
              <a:t>.</a:t>
            </a:r>
            <a:r>
              <a:rPr lang="nb-NO" sz="2000" b="1" dirty="0"/>
              <a:t> </a:t>
            </a:r>
            <a:endParaRPr lang="pl-PL" sz="2000" dirty="0"/>
          </a:p>
          <a:p>
            <a:pPr algn="just" eaLnBrk="1" hangingPunct="1">
              <a:spcAft>
                <a:spcPts val="1200"/>
              </a:spcAft>
              <a:defRPr/>
            </a:pPr>
            <a:r>
              <a:rPr lang="pl-PL" sz="2000" dirty="0">
                <a:solidFill>
                  <a:schemeClr val="tx1"/>
                </a:solidFill>
              </a:rPr>
              <a:t/>
            </a:r>
            <a:br>
              <a:rPr lang="pl-PL" sz="2000" dirty="0">
                <a:solidFill>
                  <a:schemeClr val="tx1"/>
                </a:solidFill>
              </a:rPr>
            </a:br>
            <a:endParaRPr lang="en-GB" altLang="pl-PL" sz="2000" dirty="0">
              <a:solidFill>
                <a:schemeClr val="tx1"/>
              </a:solidFill>
            </a:endParaRPr>
          </a:p>
        </p:txBody>
      </p:sp>
      <p:sp>
        <p:nvSpPr>
          <p:cNvPr id="5124" name="Prostokąt 4"/>
          <p:cNvSpPr>
            <a:spLocks noChangeArrowheads="1"/>
          </p:cNvSpPr>
          <p:nvPr/>
        </p:nvSpPr>
        <p:spPr bwMode="auto">
          <a:xfrm>
            <a:off x="144463" y="6169819"/>
            <a:ext cx="593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 b="1" i="1" dirty="0"/>
              <a:t>Projekt: Schematy Dialogu Społecznego dla Godnej Pracy w sektorze publicznym na poziomie samorządów</a:t>
            </a:r>
            <a:endParaRPr lang="pl-PL" altLang="pl-PL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l-PL" sz="1000" dirty="0">
                <a:solidFill>
                  <a:srgbClr val="FF6600"/>
                </a:solidFill>
              </a:rPr>
              <a:t> </a:t>
            </a:r>
            <a:r>
              <a:rPr lang="pl-PL" altLang="pl-PL" sz="1000" b="1" i="1" dirty="0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00" b="1" i="1" dirty="0">
                <a:solidFill>
                  <a:srgbClr val="FF6600"/>
                </a:solidFill>
              </a:rPr>
              <a:t> </a:t>
            </a:r>
            <a:endParaRPr lang="pl-PL" altLang="pl-PL" sz="1000" i="1" dirty="0">
              <a:solidFill>
                <a:srgbClr val="FF6600"/>
              </a:solidFill>
            </a:endParaRPr>
          </a:p>
        </p:txBody>
      </p:sp>
      <p:pic>
        <p:nvPicPr>
          <p:cNvPr id="5125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88" y="312738"/>
            <a:ext cx="15462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9" descr="C:\Users\KK\Desktop\primarlogo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76238"/>
            <a:ext cx="19192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1" descr="Logozmp@2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1963" y="341313"/>
            <a:ext cx="12668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AutoShape 13" descr="KS Logo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5129" name="AutoShape 15" descr="KS Logo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pic>
        <p:nvPicPr>
          <p:cNvPr id="5130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8950"/>
            <a:ext cx="7191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9338" y="6002338"/>
            <a:ext cx="1485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2700" y="5881688"/>
            <a:ext cx="137636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>
          <a:xfrm>
            <a:off x="457200" y="960438"/>
            <a:ext cx="8229600" cy="460375"/>
          </a:xfrm>
        </p:spPr>
        <p:txBody>
          <a:bodyPr/>
          <a:lstStyle/>
          <a:p>
            <a:pPr eaLnBrk="1" hangingPunct="1"/>
            <a:r>
              <a:rPr lang="pl-PL" altLang="pl-PL" sz="3000" smtClean="0"/>
              <a:t>Wybrane problemy i sposoby ich rozwiązywania</a:t>
            </a:r>
            <a:endParaRPr lang="pl-PL" altLang="pl-PL" sz="3000" b="1" smtClean="0"/>
          </a:p>
        </p:txBody>
      </p:sp>
      <p:sp>
        <p:nvSpPr>
          <p:cNvPr id="3075" name="Podtytuł 2">
            <a:extLst>
              <a:ext uri="{FF2B5EF4-FFF2-40B4-BE49-F238E27FC236}">
                <a16:creationId xmlns:a16="http://schemas.microsoft.com/office/drawing/2014/main" xmlns="" id="{E87CDDB4-42A4-4853-A2AA-E85AA5FB17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188" y="1600200"/>
            <a:ext cx="4011612" cy="4281488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pl-PL" sz="1600" b="1" dirty="0"/>
              <a:t>Formalny wymiar stosunków pracowniczych, współpraca ze związkami zawodowymi:</a:t>
            </a:r>
          </a:p>
          <a:p>
            <a:pPr eaLnBrk="1" hangingPunct="1">
              <a:spcAft>
                <a:spcPts val="1200"/>
              </a:spcAft>
              <a:buFontTx/>
              <a:buChar char="-"/>
              <a:defRPr/>
            </a:pPr>
            <a:r>
              <a:rPr lang="pl-PL" altLang="pl-PL" sz="1400" b="1" dirty="0" smtClean="0"/>
              <a:t>oczekiwania </a:t>
            </a:r>
            <a:r>
              <a:rPr lang="pl-PL" altLang="pl-PL" sz="1400" b="1" dirty="0"/>
              <a:t>płacowe pracowników MOPS i DPS – </a:t>
            </a:r>
            <a:r>
              <a:rPr lang="pl-PL" altLang="pl-PL" sz="1400" dirty="0"/>
              <a:t>negocjacje, zawarcie z miastem ponadzakładowego układu zbiorowego </a:t>
            </a:r>
          </a:p>
          <a:p>
            <a:pPr eaLnBrk="1" hangingPunct="1">
              <a:spcAft>
                <a:spcPts val="1200"/>
              </a:spcAft>
              <a:buFontTx/>
              <a:buChar char="-"/>
              <a:defRPr/>
            </a:pPr>
            <a:r>
              <a:rPr lang="pl-PL" altLang="pl-PL" sz="1400" b="1" dirty="0" smtClean="0"/>
              <a:t>niezadowolenie pracowników z </a:t>
            </a:r>
            <a:r>
              <a:rPr lang="pl-PL" altLang="pl-PL" sz="1400" b="1" dirty="0"/>
              <a:t>powodu braku możliwości awansu, siatki płac - </a:t>
            </a:r>
            <a:r>
              <a:rPr lang="pl-PL" altLang="pl-PL" sz="1400" dirty="0"/>
              <a:t>zmiana systemu wynagrodzeń w oparciu o wartościowanie stanowisk pracy</a:t>
            </a:r>
          </a:p>
          <a:p>
            <a:pPr eaLnBrk="1" hangingPunct="1">
              <a:spcAft>
                <a:spcPts val="1200"/>
              </a:spcAft>
              <a:buFontTx/>
              <a:buChar char="-"/>
              <a:defRPr/>
            </a:pPr>
            <a:r>
              <a:rPr lang="pl-PL" altLang="pl-PL" sz="1400" b="1" dirty="0" smtClean="0"/>
              <a:t>brak </a:t>
            </a:r>
            <a:r>
              <a:rPr lang="pl-PL" altLang="pl-PL" sz="1400" b="1" dirty="0"/>
              <a:t>motywacji starszych pracowników do podnoszenia </a:t>
            </a:r>
            <a:r>
              <a:rPr lang="pl-PL" altLang="pl-PL" sz="1400" b="1" dirty="0" smtClean="0"/>
              <a:t>kwalifikacji - </a:t>
            </a:r>
            <a:r>
              <a:rPr lang="pl-PL" altLang="pl-PL" sz="1400" dirty="0"/>
              <a:t>nagrody finansowe za podnoszenie wiedzy i kompetencji</a:t>
            </a:r>
          </a:p>
          <a:p>
            <a:pPr eaLnBrk="1" hangingPunct="1">
              <a:spcAft>
                <a:spcPts val="1200"/>
              </a:spcAft>
              <a:buFontTx/>
              <a:buChar char="-"/>
              <a:defRPr/>
            </a:pPr>
            <a:r>
              <a:rPr lang="pl-PL" altLang="pl-PL" sz="1400" b="1" dirty="0" smtClean="0"/>
              <a:t>problemy </a:t>
            </a:r>
            <a:r>
              <a:rPr lang="pl-PL" altLang="pl-PL" sz="1400" b="1" dirty="0"/>
              <a:t>polityki kadrowej </a:t>
            </a:r>
            <a:r>
              <a:rPr lang="pl-PL" altLang="pl-PL" sz="1400" b="1" dirty="0" smtClean="0"/>
              <a:t>(sukcesja stanowiskowa) - </a:t>
            </a:r>
            <a:r>
              <a:rPr lang="pl-PL" altLang="pl-PL" sz="1400" dirty="0"/>
              <a:t>przyznanie dodatków przedemerytalnych motywujące pracowników do określenia terminu przejścia na emeryturę.</a:t>
            </a:r>
            <a:endParaRPr lang="en-GB" altLang="pl-PL" sz="1400" dirty="0"/>
          </a:p>
        </p:txBody>
      </p:sp>
      <p:sp>
        <p:nvSpPr>
          <p:cNvPr id="6148" name="Symbol zastępczy zawartości 1"/>
          <p:cNvSpPr>
            <a:spLocks noGrp="1"/>
          </p:cNvSpPr>
          <p:nvPr>
            <p:ph sz="half" idx="2"/>
          </p:nvPr>
        </p:nvSpPr>
        <p:spPr>
          <a:xfrm>
            <a:off x="4641850" y="1560513"/>
            <a:ext cx="4250630" cy="44418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pl-PL" altLang="pl-PL" sz="1600" b="1" dirty="0" smtClean="0"/>
              <a:t>Budowanie dobrych relacji między pracodawcą i pracownikami, kultury organizacyjnej</a:t>
            </a:r>
            <a:r>
              <a:rPr lang="pl-PL" altLang="pl-PL" sz="1600" dirty="0" smtClean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pl-PL" sz="1300" b="1" dirty="0" smtClean="0"/>
              <a:t>-  niska jakość usług </a:t>
            </a:r>
            <a:r>
              <a:rPr lang="pl-PL" altLang="pl-PL" sz="1300" dirty="0" smtClean="0"/>
              <a:t>– pozapłacowe sposoby motywowania pracowników np. przez:  okresową ocenę pracy, dofinansowywanie dokształcania pracowników,   budowanie relacji i integrację partnerską z pracownikami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pl-PL" sz="1300" dirty="0" smtClean="0"/>
              <a:t>-  </a:t>
            </a:r>
            <a:r>
              <a:rPr lang="pl-PL" altLang="pl-PL" sz="1300" b="1" dirty="0" smtClean="0"/>
              <a:t>bariery w komunikacji - </a:t>
            </a:r>
            <a:r>
              <a:rPr lang="pl-PL" altLang="pl-PL" sz="1300" dirty="0" smtClean="0"/>
              <a:t>intranet, </a:t>
            </a:r>
            <a:r>
              <a:rPr lang="pl-PL" altLang="pl-PL" sz="1300" dirty="0" err="1" smtClean="0"/>
              <a:t>wordpress</a:t>
            </a:r>
            <a:r>
              <a:rPr lang="pl-PL" altLang="pl-PL" sz="1300" dirty="0" smtClean="0"/>
              <a:t>, spotkania, praca zespołowa, dostępność pracodawcy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pl-PL" sz="1300" dirty="0" smtClean="0"/>
              <a:t>-  </a:t>
            </a:r>
            <a:r>
              <a:rPr lang="pl-PL" altLang="pl-PL" sz="1300" b="1" dirty="0" smtClean="0"/>
              <a:t>niepełne wykorzystanie potencjałów pracowników</a:t>
            </a:r>
            <a:br>
              <a:rPr lang="pl-PL" altLang="pl-PL" sz="1300" b="1" dirty="0" smtClean="0"/>
            </a:br>
            <a:r>
              <a:rPr lang="pl-PL" altLang="pl-PL" sz="1300" b="1" dirty="0" smtClean="0"/>
              <a:t>- </a:t>
            </a:r>
            <a:r>
              <a:rPr lang="pl-PL" altLang="pl-PL" sz="1300" dirty="0" smtClean="0"/>
              <a:t>zespoły zadaniowe, dzielenie się wiedzą, doświadczeniem, zatrudnienie osób niepełnosprawnych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pl-PL" sz="1300" b="1" dirty="0" smtClean="0"/>
              <a:t>-  niskie zaangażowanie pracowników w realizację celów organizacji -</a:t>
            </a:r>
            <a:r>
              <a:rPr lang="pl-PL" altLang="pl-PL" sz="1300" dirty="0" smtClean="0"/>
              <a:t>  mechanizmy partycypacji pracowników  w proces zarządzania personelem, bonusy, pomoc matkom (przedszkole dla dzieci)  </a:t>
            </a:r>
          </a:p>
          <a:p>
            <a:pPr marL="0" indent="0">
              <a:buNone/>
            </a:pPr>
            <a:r>
              <a:rPr lang="pl-PL" altLang="pl-PL" sz="1300" dirty="0" smtClean="0"/>
              <a:t>- </a:t>
            </a:r>
            <a:r>
              <a:rPr lang="pl-PL" altLang="pl-PL" sz="1300" b="1" dirty="0" smtClean="0"/>
              <a:t>zachowania dyskryminujące</a:t>
            </a:r>
            <a:r>
              <a:rPr lang="pl-PL" altLang="pl-PL" sz="1300" b="1" dirty="0"/>
              <a:t> </a:t>
            </a:r>
            <a:r>
              <a:rPr lang="pl-PL" altLang="pl-PL" sz="1300" b="1" dirty="0" smtClean="0"/>
              <a:t>i </a:t>
            </a:r>
            <a:r>
              <a:rPr lang="pl-PL" altLang="pl-PL" sz="1300" b="1" dirty="0" err="1" smtClean="0"/>
              <a:t>mobbing</a:t>
            </a:r>
            <a:r>
              <a:rPr lang="pl-PL" altLang="pl-PL" sz="1300" b="1" dirty="0" smtClean="0"/>
              <a:t> w miejscu pracy </a:t>
            </a:r>
            <a:r>
              <a:rPr lang="pl-PL" altLang="pl-PL" sz="1300" dirty="0" smtClean="0"/>
              <a:t>- tworzenie polityki </a:t>
            </a:r>
            <a:r>
              <a:rPr lang="pl-PL" altLang="pl-PL" sz="1300" dirty="0" err="1" smtClean="0"/>
              <a:t>antymobbingowej</a:t>
            </a:r>
            <a:r>
              <a:rPr lang="pl-PL" altLang="pl-PL" sz="1300" dirty="0" smtClean="0"/>
              <a:t>, aktywne przeciwdziałanie sytuacjom </a:t>
            </a:r>
            <a:r>
              <a:rPr lang="pl-PL" altLang="pl-PL" sz="1300" dirty="0" err="1" smtClean="0"/>
              <a:t>mobbingu</a:t>
            </a:r>
            <a:r>
              <a:rPr lang="pl-PL" altLang="pl-PL" sz="1300" dirty="0" smtClean="0"/>
              <a:t>, </a:t>
            </a:r>
            <a:r>
              <a:rPr lang="pl-PL" altLang="pl-PL" sz="1300" dirty="0"/>
              <a:t>przejrzystość</a:t>
            </a:r>
            <a:endParaRPr lang="pl-PL" altLang="pl-PL" sz="13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pl-PL" sz="1300" dirty="0" smtClean="0"/>
              <a:t>- </a:t>
            </a:r>
            <a:r>
              <a:rPr lang="pl-PL" altLang="pl-PL" sz="1300" b="1" dirty="0" smtClean="0"/>
              <a:t>brak motywacji do rozwoju zawodowego - </a:t>
            </a:r>
            <a:r>
              <a:rPr lang="pl-PL" altLang="pl-PL" sz="1300" dirty="0" smtClean="0"/>
              <a:t>tworzenie ścieżki awansu zawodowego, finansowanie nauki, szkoleń</a:t>
            </a:r>
          </a:p>
        </p:txBody>
      </p:sp>
      <p:sp>
        <p:nvSpPr>
          <p:cNvPr id="6149" name="Prostokąt 4"/>
          <p:cNvSpPr>
            <a:spLocks noChangeArrowheads="1"/>
          </p:cNvSpPr>
          <p:nvPr/>
        </p:nvSpPr>
        <p:spPr bwMode="auto">
          <a:xfrm>
            <a:off x="177801" y="6141429"/>
            <a:ext cx="593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 b="1" i="1" dirty="0"/>
              <a:t>Projekt: Schematy Dialogu Społecznego dla Godnej Pracy w sektorze publicznym na poziomie samorządów</a:t>
            </a:r>
            <a:endParaRPr lang="pl-PL" altLang="pl-PL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l-PL" sz="1000" dirty="0">
                <a:solidFill>
                  <a:srgbClr val="FF6600"/>
                </a:solidFill>
              </a:rPr>
              <a:t> </a:t>
            </a:r>
            <a:r>
              <a:rPr lang="pl-PL" altLang="pl-PL" sz="1000" b="1" i="1" dirty="0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00" b="1" i="1" dirty="0">
                <a:solidFill>
                  <a:srgbClr val="FF6600"/>
                </a:solidFill>
              </a:rPr>
              <a:t> </a:t>
            </a:r>
            <a:endParaRPr lang="pl-PL" altLang="pl-PL" sz="1000" i="1" dirty="0">
              <a:solidFill>
                <a:srgbClr val="FF6600"/>
              </a:solidFill>
            </a:endParaRPr>
          </a:p>
        </p:txBody>
      </p:sp>
      <p:pic>
        <p:nvPicPr>
          <p:cNvPr id="6150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88" y="312738"/>
            <a:ext cx="15462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9" descr="C:\Users\KK\Desktop\primarlogo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76238"/>
            <a:ext cx="19192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1" descr="Logozmp@2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1963" y="341313"/>
            <a:ext cx="12668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AutoShape 13" descr="KS Logo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6154" name="AutoShape 15" descr="KS Logo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pic>
        <p:nvPicPr>
          <p:cNvPr id="6155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8950"/>
            <a:ext cx="7191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9338" y="6002338"/>
            <a:ext cx="1485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2700" y="5881688"/>
            <a:ext cx="137636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ctrTitle"/>
          </p:nvPr>
        </p:nvSpPr>
        <p:spPr>
          <a:xfrm>
            <a:off x="614812" y="1074139"/>
            <a:ext cx="7664450" cy="722313"/>
          </a:xfrm>
        </p:spPr>
        <p:txBody>
          <a:bodyPr/>
          <a:lstStyle/>
          <a:p>
            <a:pPr eaLnBrk="1" hangingPunct="1"/>
            <a:r>
              <a:rPr lang="pl-PL" altLang="pl-PL" sz="3000" dirty="0" smtClean="0"/>
              <a:t>Tego nauczyły nas przykłady dialogu społecznego - dwustronnego </a:t>
            </a:r>
            <a:endParaRPr lang="pl-PL" altLang="pl-PL" sz="3000" b="1" dirty="0" smtClean="0"/>
          </a:p>
        </p:txBody>
      </p:sp>
      <p:sp>
        <p:nvSpPr>
          <p:cNvPr id="3075" name="Podtytuł 2">
            <a:extLst>
              <a:ext uri="{FF2B5EF4-FFF2-40B4-BE49-F238E27FC236}">
                <a16:creationId xmlns:a16="http://schemas.microsoft.com/office/drawing/2014/main" xmlns="" id="{E87CDDB4-42A4-4853-A2AA-E85AA5FB1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4812" y="1992137"/>
            <a:ext cx="8031162" cy="3792537"/>
          </a:xfrm>
        </p:spPr>
        <p:txBody>
          <a:bodyPr/>
          <a:lstStyle/>
          <a:p>
            <a:pPr marL="285750" indent="-285750" algn="l" eaLnBrk="1" hangingPunct="1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Największym kapitałem jest </a:t>
            </a:r>
            <a:r>
              <a:rPr lang="pl-PL" altLang="pl-PL" sz="1600" dirty="0" smtClean="0">
                <a:solidFill>
                  <a:schemeClr val="tx1"/>
                </a:solidFill>
              </a:rPr>
              <a:t>człowiek; samorządy które potrafią ten kapitał dobrze wykorzystać – rozwijają się lepiej, szybciej, dostarczają lepsze usługi i mają zadowolonych pracowników;</a:t>
            </a:r>
            <a:endParaRPr lang="pl-PL" altLang="pl-PL" sz="1600" dirty="0">
              <a:solidFill>
                <a:schemeClr val="tx1"/>
              </a:solidFill>
            </a:endParaRPr>
          </a:p>
          <a:p>
            <a:pPr marL="285750" indent="-285750" algn="l" eaLnBrk="1" hangingPunct="1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Podstawą dialogu jest słuchanie i wymiana informacji;</a:t>
            </a:r>
          </a:p>
          <a:p>
            <a:pPr marL="285750" indent="-285750" algn="l" eaLnBrk="1" hangingPunct="1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Konflikt między pracodawcą i pracownikiem jest „kosztem” dla obu </a:t>
            </a:r>
            <a:r>
              <a:rPr lang="pl-PL" altLang="pl-PL" sz="1600" dirty="0" smtClean="0">
                <a:solidFill>
                  <a:schemeClr val="tx1"/>
                </a:solidFill>
              </a:rPr>
              <a:t>stron, warto mu wyprzedzająco przeciwdziałać, a gdy wystąpi podjąć </a:t>
            </a:r>
            <a:r>
              <a:rPr lang="pl-PL" altLang="pl-PL" sz="1600" dirty="0">
                <a:solidFill>
                  <a:schemeClr val="tx1"/>
                </a:solidFill>
              </a:rPr>
              <a:t>każdą próbę jego rozwiązania;</a:t>
            </a:r>
          </a:p>
          <a:p>
            <a:pPr marL="285750" indent="-285750" algn="l" eaLnBrk="1" hangingPunct="1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Pochwała przełożonego i odpowiednia atmosfera w pracy są znaczącym czynnikiem mobilizującym pracowników do lepszej pracy;</a:t>
            </a:r>
          </a:p>
          <a:p>
            <a:pPr marL="285750" indent="-285750" algn="l" eaLnBrk="1" hangingPunct="1"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Umiejętne wykorzystywanie wewnętrznych zasobów kadrowych  organizacji daje poczucie satysfakcji </a:t>
            </a:r>
            <a:r>
              <a:rPr lang="pl-PL" altLang="pl-PL" sz="1600" dirty="0" smtClean="0">
                <a:solidFill>
                  <a:schemeClr val="tx1"/>
                </a:solidFill>
              </a:rPr>
              <a:t>i pracownikom </a:t>
            </a:r>
            <a:r>
              <a:rPr lang="pl-PL" altLang="pl-PL" sz="1600" dirty="0">
                <a:solidFill>
                  <a:schemeClr val="tx1"/>
                </a:solidFill>
              </a:rPr>
              <a:t>pracodawcy</a:t>
            </a:r>
            <a:r>
              <a:rPr lang="pl-PL" altLang="pl-PL" sz="1600" dirty="0" smtClean="0">
                <a:solidFill>
                  <a:schemeClr val="tx1"/>
                </a:solidFill>
              </a:rPr>
              <a:t>;</a:t>
            </a:r>
            <a:endParaRPr lang="pl-PL" altLang="pl-PL" sz="1600" dirty="0">
              <a:solidFill>
                <a:schemeClr val="tx1"/>
              </a:solidFill>
            </a:endParaRPr>
          </a:p>
          <a:p>
            <a:pPr marL="285750" indent="-285750" algn="l" eaLnBrk="1" hangingPunct="1">
              <a:spcAft>
                <a:spcPts val="1200"/>
              </a:spcAft>
              <a:buFont typeface="Wingdings" panose="05000000000000000000" pitchFamily="2" charset="2"/>
              <a:buChar char="q"/>
              <a:defRPr/>
            </a:pPr>
            <a:r>
              <a:rPr lang="pl-PL" altLang="pl-PL" sz="1600" dirty="0" smtClean="0">
                <a:solidFill>
                  <a:schemeClr val="tx1"/>
                </a:solidFill>
              </a:rPr>
              <a:t>Dobrze i mądrze kierowany zespół zaangażowanych pracowników pozwala samorządowi na bardzie </a:t>
            </a:r>
            <a:r>
              <a:rPr lang="pl-PL" altLang="pl-PL" sz="1600" dirty="0">
                <a:solidFill>
                  <a:schemeClr val="tx1"/>
                </a:solidFill>
              </a:rPr>
              <a:t>efektywne </a:t>
            </a:r>
            <a:r>
              <a:rPr lang="pl-PL" altLang="pl-PL" sz="1600" dirty="0" smtClean="0">
                <a:solidFill>
                  <a:schemeClr val="tx1"/>
                </a:solidFill>
              </a:rPr>
              <a:t>wykorzystywanie własnych środków, uzyskiwanie zewnętrznego dofinansowania oraz na realizację </a:t>
            </a:r>
            <a:r>
              <a:rPr lang="pl-PL" altLang="pl-PL" sz="1600" dirty="0">
                <a:solidFill>
                  <a:schemeClr val="tx1"/>
                </a:solidFill>
              </a:rPr>
              <a:t>ambitnych </a:t>
            </a:r>
            <a:r>
              <a:rPr lang="pl-PL" altLang="pl-PL" sz="1600" dirty="0" smtClean="0">
                <a:solidFill>
                  <a:schemeClr val="tx1"/>
                </a:solidFill>
              </a:rPr>
              <a:t>projektów przez samorząd;</a:t>
            </a:r>
            <a:endParaRPr lang="pl-PL" altLang="pl-PL" sz="1600" dirty="0">
              <a:solidFill>
                <a:schemeClr val="tx1"/>
              </a:solidFill>
            </a:endParaRPr>
          </a:p>
          <a:p>
            <a:pPr marL="285750" indent="-285750" algn="l" eaLnBrk="1" hangingPunct="1">
              <a:spcAft>
                <a:spcPts val="1200"/>
              </a:spcAft>
              <a:buFontTx/>
              <a:buChar char="-"/>
              <a:defRPr/>
            </a:pPr>
            <a:endParaRPr lang="pl-PL" altLang="pl-PL" sz="1600" dirty="0">
              <a:solidFill>
                <a:schemeClr val="tx1"/>
              </a:solidFill>
            </a:endParaRPr>
          </a:p>
          <a:p>
            <a:pPr marL="285750" indent="-285750" algn="l" eaLnBrk="1" hangingPunct="1">
              <a:spcAft>
                <a:spcPts val="1200"/>
              </a:spcAft>
              <a:buFontTx/>
              <a:buChar char="-"/>
              <a:defRPr/>
            </a:pPr>
            <a:endParaRPr lang="pl-PL" altLang="pl-PL" sz="1600" dirty="0">
              <a:solidFill>
                <a:schemeClr val="tx1"/>
              </a:solidFill>
            </a:endParaRPr>
          </a:p>
          <a:p>
            <a:pPr algn="l" eaLnBrk="1" hangingPunct="1">
              <a:spcAft>
                <a:spcPts val="1200"/>
              </a:spcAft>
              <a:defRPr/>
            </a:pPr>
            <a:r>
              <a:rPr lang="pl-PL" altLang="pl-PL" sz="1600" dirty="0">
                <a:solidFill>
                  <a:schemeClr val="tx1"/>
                </a:solidFill>
              </a:rPr>
              <a:t>- </a:t>
            </a:r>
            <a:endParaRPr lang="en-GB" altLang="pl-PL" sz="1600" dirty="0">
              <a:solidFill>
                <a:schemeClr val="tx1"/>
              </a:solidFill>
            </a:endParaRPr>
          </a:p>
        </p:txBody>
      </p:sp>
      <p:sp>
        <p:nvSpPr>
          <p:cNvPr id="7172" name="Prostokąt 4"/>
          <p:cNvSpPr>
            <a:spLocks noChangeArrowheads="1"/>
          </p:cNvSpPr>
          <p:nvPr/>
        </p:nvSpPr>
        <p:spPr bwMode="auto">
          <a:xfrm>
            <a:off x="195263" y="6025170"/>
            <a:ext cx="593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 b="1" i="1" dirty="0"/>
              <a:t>Projekt: Schematy Dialogu Społecznego dla Godnej Pracy w sektorze publicznym na poziomie samorządów</a:t>
            </a:r>
            <a:endParaRPr lang="pl-PL" altLang="pl-PL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l-PL" sz="1000" dirty="0">
                <a:solidFill>
                  <a:srgbClr val="FF6600"/>
                </a:solidFill>
              </a:rPr>
              <a:t> </a:t>
            </a:r>
            <a:r>
              <a:rPr lang="pl-PL" altLang="pl-PL" sz="1000" b="1" i="1" dirty="0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00" b="1" i="1" dirty="0">
                <a:solidFill>
                  <a:srgbClr val="FF6600"/>
                </a:solidFill>
              </a:rPr>
              <a:t> </a:t>
            </a:r>
            <a:endParaRPr lang="pl-PL" altLang="pl-PL" sz="1000" i="1" dirty="0">
              <a:solidFill>
                <a:srgbClr val="FF6600"/>
              </a:solidFill>
            </a:endParaRPr>
          </a:p>
        </p:txBody>
      </p:sp>
      <p:pic>
        <p:nvPicPr>
          <p:cNvPr id="7173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88" y="312738"/>
            <a:ext cx="15462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 descr="C:\Users\KK\Desktop\primarlogo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76238"/>
            <a:ext cx="19192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1" descr="Logozmp@2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1963" y="341313"/>
            <a:ext cx="12668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AutoShape 13" descr="KS Logo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7177" name="AutoShape 15" descr="KS Logo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pic>
        <p:nvPicPr>
          <p:cNvPr id="7178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8950"/>
            <a:ext cx="7191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9338" y="6002338"/>
            <a:ext cx="1485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2700" y="5881688"/>
            <a:ext cx="137636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odtytuł 2"/>
          <p:cNvSpPr>
            <a:spLocks noGrp="1"/>
          </p:cNvSpPr>
          <p:nvPr>
            <p:ph type="subTitle" idx="1"/>
          </p:nvPr>
        </p:nvSpPr>
        <p:spPr>
          <a:xfrm>
            <a:off x="601663" y="1984375"/>
            <a:ext cx="8031162" cy="2956793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pl-PL" altLang="pl-PL" dirty="0" smtClean="0">
                <a:solidFill>
                  <a:schemeClr val="tx1"/>
                </a:solidFill>
              </a:rPr>
              <a:t/>
            </a:r>
            <a:br>
              <a:rPr lang="pl-PL" altLang="pl-PL" dirty="0" smtClean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Dziękuję za uwagę!</a:t>
            </a:r>
          </a:p>
          <a:p>
            <a:pPr eaLnBrk="1" hangingPunct="1">
              <a:spcAft>
                <a:spcPts val="600"/>
              </a:spcAft>
            </a:pPr>
            <a:r>
              <a:rPr lang="pl-PL" altLang="pl-PL" sz="2000" dirty="0" smtClean="0">
                <a:solidFill>
                  <a:schemeClr val="tx1"/>
                </a:solidFill>
              </a:rPr>
              <a:t>Tomasz Potkański</a:t>
            </a:r>
          </a:p>
          <a:p>
            <a:pPr eaLnBrk="1" hangingPunct="1">
              <a:spcAft>
                <a:spcPts val="600"/>
              </a:spcAft>
            </a:pPr>
            <a:r>
              <a:rPr lang="pl-PL" altLang="pl-PL" sz="2000" dirty="0" smtClean="0">
                <a:solidFill>
                  <a:schemeClr val="tx1"/>
                </a:solidFill>
              </a:rPr>
              <a:t>Zastępca Dyrektora Biura</a:t>
            </a:r>
          </a:p>
          <a:p>
            <a:pPr eaLnBrk="1" hangingPunct="1">
              <a:spcAft>
                <a:spcPts val="600"/>
              </a:spcAft>
            </a:pPr>
            <a:r>
              <a:rPr lang="pl-PL" altLang="pl-PL" sz="2000" dirty="0" smtClean="0">
                <a:solidFill>
                  <a:schemeClr val="tx1"/>
                </a:solidFill>
              </a:rPr>
              <a:t>Związku Miast Polskich </a:t>
            </a:r>
            <a:endParaRPr lang="en-GB" altLang="pl-PL" sz="2000" dirty="0" smtClean="0">
              <a:solidFill>
                <a:schemeClr val="tx1"/>
              </a:solidFill>
            </a:endParaRPr>
          </a:p>
          <a:p>
            <a:pPr eaLnBrk="1" hangingPunct="1">
              <a:spcAft>
                <a:spcPts val="1200"/>
              </a:spcAft>
            </a:pPr>
            <a:endParaRPr lang="pl-PL" altLang="pl-PL" dirty="0" smtClean="0">
              <a:solidFill>
                <a:schemeClr val="tx1"/>
              </a:solidFill>
            </a:endParaRPr>
          </a:p>
          <a:p>
            <a:pPr eaLnBrk="1" hangingPunct="1">
              <a:spcAft>
                <a:spcPts val="1200"/>
              </a:spcAft>
            </a:pPr>
            <a:r>
              <a:rPr lang="pl-PL" altLang="pl-PL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195" name="Prostokąt 4"/>
          <p:cNvSpPr>
            <a:spLocks noChangeArrowheads="1"/>
          </p:cNvSpPr>
          <p:nvPr/>
        </p:nvSpPr>
        <p:spPr bwMode="auto">
          <a:xfrm>
            <a:off x="179388" y="5926138"/>
            <a:ext cx="593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 b="1" i="1"/>
              <a:t>Projekt: Schematy Dialogu Społecznego dla Godnej Pracy w sektorze publicznym na poziomie samorządów</a:t>
            </a:r>
            <a:endParaRPr lang="pl-PL" altLang="pl-PL" sz="1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pl-PL" sz="1000">
                <a:solidFill>
                  <a:srgbClr val="FF6600"/>
                </a:solidFill>
              </a:rPr>
              <a:t> </a:t>
            </a:r>
            <a:r>
              <a:rPr lang="pl-PL" altLang="pl-PL" sz="1000" b="1" i="1">
                <a:solidFill>
                  <a:srgbClr val="FF6600"/>
                </a:solidFill>
              </a:rPr>
              <a:t>2014 – 2021 SOCIAL DIALOGUE DECENT WORK PROGRAMME</a:t>
            </a:r>
            <a:r>
              <a:rPr lang="en-US" altLang="pl-PL" sz="1000" b="1" i="1">
                <a:solidFill>
                  <a:srgbClr val="FF6600"/>
                </a:solidFill>
              </a:rPr>
              <a:t> </a:t>
            </a:r>
            <a:endParaRPr lang="pl-PL" altLang="pl-PL" sz="1000" i="1">
              <a:solidFill>
                <a:srgbClr val="FF6600"/>
              </a:solidFill>
            </a:endParaRPr>
          </a:p>
        </p:txBody>
      </p:sp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188" y="312738"/>
            <a:ext cx="1546225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9" descr="C:\Users\KK\Desktop\primarlogo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76238"/>
            <a:ext cx="19192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1" descr="Logozmp@2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1963" y="341313"/>
            <a:ext cx="1266825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AutoShape 13" descr="KS Logo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sp>
        <p:nvSpPr>
          <p:cNvPr id="8200" name="AutoShape 15" descr="KS Logo"/>
          <p:cNvSpPr>
            <a:spLocks noChangeAspect="1" noChangeArrowheads="1"/>
          </p:cNvSpPr>
          <p:nvPr/>
        </p:nvSpPr>
        <p:spPr bwMode="auto">
          <a:xfrm>
            <a:off x="296863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1800"/>
          </a:p>
        </p:txBody>
      </p:sp>
      <p:pic>
        <p:nvPicPr>
          <p:cNvPr id="8201" name="Pictur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88950"/>
            <a:ext cx="71913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9338" y="6002338"/>
            <a:ext cx="1485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2700" y="5881688"/>
            <a:ext cx="1376363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1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Motyw1</Template>
  <TotalTime>2513</TotalTime>
  <Words>619</Words>
  <Application>Microsoft Office PowerPoint</Application>
  <PresentationFormat>Pokaz na ekranie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Motyw1</vt:lpstr>
      <vt:lpstr>Zidentyfikowane problemy i praktyki dialogu społecznego w jednostkach samorządu</vt:lpstr>
      <vt:lpstr>Dialog społeczny a dialog obywatelski</vt:lpstr>
      <vt:lpstr>Dialog społeczny na poziomie lokalnym -doświadczenia samorządów terytorialnych</vt:lpstr>
      <vt:lpstr>Wybrane problemy i sposoby ich rozwiązywania</vt:lpstr>
      <vt:lpstr>Tego nauczyły nas przykłady dialogu społecznego - dwustronnego 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kk</dc:creator>
  <cp:lastModifiedBy>asia</cp:lastModifiedBy>
  <cp:revision>124</cp:revision>
  <cp:lastPrinted>2020-03-06T13:32:53Z</cp:lastPrinted>
  <dcterms:created xsi:type="dcterms:W3CDTF">2012-11-14T11:28:28Z</dcterms:created>
  <dcterms:modified xsi:type="dcterms:W3CDTF">2020-09-23T13:08:30Z</dcterms:modified>
</cp:coreProperties>
</file>