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0"/>
  </p:notesMasterIdLst>
  <p:handoutMasterIdLst>
    <p:handoutMasterId r:id="rId11"/>
  </p:handoutMasterIdLst>
  <p:sldIdLst>
    <p:sldId id="256" r:id="rId3"/>
    <p:sldId id="429" r:id="rId4"/>
    <p:sldId id="946" r:id="rId5"/>
    <p:sldId id="430" r:id="rId6"/>
    <p:sldId id="431" r:id="rId7"/>
    <p:sldId id="945" r:id="rId8"/>
    <p:sldId id="42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praszam" id="{E75E278A-FF0E-49A4-B170-79828D63BBAD}">
          <p14:sldIdLst>
            <p14:sldId id="256"/>
            <p14:sldId id="429"/>
            <p14:sldId id="946"/>
            <p14:sldId id="430"/>
            <p14:sldId id="431"/>
            <p14:sldId id="945"/>
            <p14:sldId id="4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95B"/>
    <a:srgbClr val="D2B4A6"/>
    <a:srgbClr val="734F29"/>
    <a:srgbClr val="D24726"/>
    <a:srgbClr val="DD462F"/>
    <a:srgbClr val="AEB785"/>
    <a:srgbClr val="EFD5A2"/>
    <a:srgbClr val="3B3026"/>
    <a:srgbClr val="ECE1CA"/>
    <a:srgbClr val="7955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Styl pośredni 4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8575" autoAdjust="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264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CA4C9B-6E86-4B50-A34F-2C582566B175}" type="doc">
      <dgm:prSet loTypeId="urn:microsoft.com/office/officeart/2005/8/layout/arrow6" loCatId="process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86820922-39C2-4A40-8147-03CD1145175F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Subwencja oświatowa wzrosła o 15,6 proc.</a:t>
          </a:r>
        </a:p>
      </dgm:t>
    </dgm:pt>
    <dgm:pt modelId="{CDF6E9E9-883B-4C4A-9143-85CBD2CAA47F}" type="parTrans" cxnId="{8215A51C-38C8-4184-AA01-D430FF5BF675}">
      <dgm:prSet/>
      <dgm:spPr/>
      <dgm:t>
        <a:bodyPr/>
        <a:lstStyle/>
        <a:p>
          <a:endParaRPr lang="pl-PL"/>
        </a:p>
      </dgm:t>
    </dgm:pt>
    <dgm:pt modelId="{A1D95B9B-88CE-4610-A6E6-F4A0DB456C08}" type="sibTrans" cxnId="{8215A51C-38C8-4184-AA01-D430FF5BF675}">
      <dgm:prSet/>
      <dgm:spPr/>
      <dgm:t>
        <a:bodyPr/>
        <a:lstStyle/>
        <a:p>
          <a:endParaRPr lang="pl-PL"/>
        </a:p>
      </dgm:t>
    </dgm:pt>
    <dgm:pt modelId="{745C042F-4448-4DD2-B3C1-340CB2BD3618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Wynagrodzenia nauczycieli wzrosły</a:t>
          </a:r>
          <a:br>
            <a:rPr lang="pl-PL" b="1" dirty="0">
              <a:solidFill>
                <a:schemeClr val="tx1"/>
              </a:solidFill>
            </a:rPr>
          </a:br>
          <a:r>
            <a:rPr lang="pl-PL" b="1" dirty="0">
              <a:solidFill>
                <a:schemeClr val="tx1"/>
              </a:solidFill>
            </a:rPr>
            <a:t> o 28, 5 proc.</a:t>
          </a:r>
        </a:p>
      </dgm:t>
    </dgm:pt>
    <dgm:pt modelId="{F10FE617-64BD-492D-A02C-9CD7BCF33BAB}" type="parTrans" cxnId="{0046042C-EFCC-44D9-BE4C-C2CC5D914170}">
      <dgm:prSet/>
      <dgm:spPr/>
      <dgm:t>
        <a:bodyPr/>
        <a:lstStyle/>
        <a:p>
          <a:endParaRPr lang="pl-PL"/>
        </a:p>
      </dgm:t>
    </dgm:pt>
    <dgm:pt modelId="{B6730AF5-0DD9-4CF7-B135-C1FC16898DFF}" type="sibTrans" cxnId="{0046042C-EFCC-44D9-BE4C-C2CC5D914170}">
      <dgm:prSet/>
      <dgm:spPr/>
      <dgm:t>
        <a:bodyPr/>
        <a:lstStyle/>
        <a:p>
          <a:endParaRPr lang="pl-PL"/>
        </a:p>
      </dgm:t>
    </dgm:pt>
    <dgm:pt modelId="{DD3B40A3-1023-4772-9A2C-727CF94F182F}" type="pres">
      <dgm:prSet presAssocID="{81CA4C9B-6E86-4B50-A34F-2C582566B175}" presName="compositeShape" presStyleCnt="0">
        <dgm:presLayoutVars>
          <dgm:chMax val="2"/>
          <dgm:dir/>
          <dgm:resizeHandles val="exact"/>
        </dgm:presLayoutVars>
      </dgm:prSet>
      <dgm:spPr/>
    </dgm:pt>
    <dgm:pt modelId="{280C5277-1B48-4061-9496-49D7AF6D1FC0}" type="pres">
      <dgm:prSet presAssocID="{81CA4C9B-6E86-4B50-A34F-2C582566B175}" presName="ribbon" presStyleLbl="node1" presStyleIdx="0" presStyleCnt="1"/>
      <dgm:spPr/>
    </dgm:pt>
    <dgm:pt modelId="{A542A74C-867C-4913-8CBA-5751A82C0E5A}" type="pres">
      <dgm:prSet presAssocID="{81CA4C9B-6E86-4B50-A34F-2C582566B175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C4C5C5A8-5D19-4909-A64B-4E9C66F1C840}" type="pres">
      <dgm:prSet presAssocID="{81CA4C9B-6E86-4B50-A34F-2C582566B175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AADF4103-9AF4-4903-A8D5-8CAF1F7535E0}" type="presOf" srcId="{86820922-39C2-4A40-8147-03CD1145175F}" destId="{A542A74C-867C-4913-8CBA-5751A82C0E5A}" srcOrd="0" destOrd="0" presId="urn:microsoft.com/office/officeart/2005/8/layout/arrow6"/>
    <dgm:cxn modelId="{8215A51C-38C8-4184-AA01-D430FF5BF675}" srcId="{81CA4C9B-6E86-4B50-A34F-2C582566B175}" destId="{86820922-39C2-4A40-8147-03CD1145175F}" srcOrd="0" destOrd="0" parTransId="{CDF6E9E9-883B-4C4A-9143-85CBD2CAA47F}" sibTransId="{A1D95B9B-88CE-4610-A6E6-F4A0DB456C08}"/>
    <dgm:cxn modelId="{0046042C-EFCC-44D9-BE4C-C2CC5D914170}" srcId="{81CA4C9B-6E86-4B50-A34F-2C582566B175}" destId="{745C042F-4448-4DD2-B3C1-340CB2BD3618}" srcOrd="1" destOrd="0" parTransId="{F10FE617-64BD-492D-A02C-9CD7BCF33BAB}" sibTransId="{B6730AF5-0DD9-4CF7-B135-C1FC16898DFF}"/>
    <dgm:cxn modelId="{00B601C0-9EB4-4305-B78B-ED9629C31BED}" type="presOf" srcId="{745C042F-4448-4DD2-B3C1-340CB2BD3618}" destId="{C4C5C5A8-5D19-4909-A64B-4E9C66F1C840}" srcOrd="0" destOrd="0" presId="urn:microsoft.com/office/officeart/2005/8/layout/arrow6"/>
    <dgm:cxn modelId="{1EF5AAD8-FB92-4240-B527-B4AA85544C1D}" type="presOf" srcId="{81CA4C9B-6E86-4B50-A34F-2C582566B175}" destId="{DD3B40A3-1023-4772-9A2C-727CF94F182F}" srcOrd="0" destOrd="0" presId="urn:microsoft.com/office/officeart/2005/8/layout/arrow6"/>
    <dgm:cxn modelId="{FF95C55B-1309-4A58-9819-E8DB6716F305}" type="presParOf" srcId="{DD3B40A3-1023-4772-9A2C-727CF94F182F}" destId="{280C5277-1B48-4061-9496-49D7AF6D1FC0}" srcOrd="0" destOrd="0" presId="urn:microsoft.com/office/officeart/2005/8/layout/arrow6"/>
    <dgm:cxn modelId="{8F90F928-C934-48B4-8450-68280844D1C0}" type="presParOf" srcId="{DD3B40A3-1023-4772-9A2C-727CF94F182F}" destId="{A542A74C-867C-4913-8CBA-5751A82C0E5A}" srcOrd="1" destOrd="0" presId="urn:microsoft.com/office/officeart/2005/8/layout/arrow6"/>
    <dgm:cxn modelId="{B26F342F-4AC1-46FE-B59F-0C84FEFC12C3}" type="presParOf" srcId="{DD3B40A3-1023-4772-9A2C-727CF94F182F}" destId="{C4C5C5A8-5D19-4909-A64B-4E9C66F1C840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0C5277-1B48-4061-9496-49D7AF6D1FC0}">
      <dsp:nvSpPr>
        <dsp:cNvPr id="0" name=""/>
        <dsp:cNvSpPr/>
      </dsp:nvSpPr>
      <dsp:spPr>
        <a:xfrm>
          <a:off x="0" y="412096"/>
          <a:ext cx="8817864" cy="3527145"/>
        </a:xfrm>
        <a:prstGeom prst="leftRightRibb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42A74C-867C-4913-8CBA-5751A82C0E5A}">
      <dsp:nvSpPr>
        <dsp:cNvPr id="0" name=""/>
        <dsp:cNvSpPr/>
      </dsp:nvSpPr>
      <dsp:spPr>
        <a:xfrm>
          <a:off x="1058143" y="1029346"/>
          <a:ext cx="2909895" cy="1728301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06680" rIns="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b="1" kern="1200" dirty="0">
              <a:solidFill>
                <a:schemeClr val="tx1"/>
              </a:solidFill>
            </a:rPr>
            <a:t>Subwencja oświatowa wzrosła o 15,6 proc.</a:t>
          </a:r>
        </a:p>
      </dsp:txBody>
      <dsp:txXfrm>
        <a:off x="1058143" y="1029346"/>
        <a:ext cx="2909895" cy="1728301"/>
      </dsp:txXfrm>
    </dsp:sp>
    <dsp:sp modelId="{C4C5C5A8-5D19-4909-A64B-4E9C66F1C840}">
      <dsp:nvSpPr>
        <dsp:cNvPr id="0" name=""/>
        <dsp:cNvSpPr/>
      </dsp:nvSpPr>
      <dsp:spPr>
        <a:xfrm>
          <a:off x="4408932" y="1593689"/>
          <a:ext cx="3438966" cy="1728301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06680" rIns="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b="1" kern="1200" dirty="0">
              <a:solidFill>
                <a:schemeClr val="tx1"/>
              </a:solidFill>
            </a:rPr>
            <a:t>Wynagrodzenia nauczycieli wzrosły</a:t>
          </a:r>
          <a:br>
            <a:rPr lang="pl-PL" sz="3000" b="1" kern="1200" dirty="0">
              <a:solidFill>
                <a:schemeClr val="tx1"/>
              </a:solidFill>
            </a:rPr>
          </a:br>
          <a:r>
            <a:rPr lang="pl-PL" sz="3000" b="1" kern="1200" dirty="0">
              <a:solidFill>
                <a:schemeClr val="tx1"/>
              </a:solidFill>
            </a:rPr>
            <a:t> o 28, 5 proc.</a:t>
          </a:r>
        </a:p>
      </dsp:txBody>
      <dsp:txXfrm>
        <a:off x="4408932" y="1593689"/>
        <a:ext cx="3438966" cy="17283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BCABC-D0BB-4B76-AF0F-92C8B4ADCAD8}" type="datetimeFigureOut">
              <a:rPr lang="pl-PL" smtClean="0"/>
              <a:t>16.09.2020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614A5-FE89-4E3C-979B-4EB99F48126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9760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pl-PL" smtClean="0"/>
              <a:t>16.09.2020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DF61EA0F-A667-4B49-8422-0062BC55E249}" type="slidenum">
              <a:rPr lang="pl-PL" sz="1200" b="0" i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rwszy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1868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 zaokrąglonym rogiem 9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06E-61FC-4DF0-B4B2-F48309153FF5}" type="datetime1">
              <a:rPr lang="pl-PL" smtClean="0"/>
              <a:t>16.09.2020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  <p:sp>
        <p:nvSpPr>
          <p:cNvPr id="11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3502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Piąty poziom</a:t>
            </a:r>
          </a:p>
        </p:txBody>
      </p:sp>
      <p:sp>
        <p:nvSpPr>
          <p:cNvPr id="16" name="Łza 15"/>
          <p:cNvSpPr/>
          <p:nvPr userDrawn="1"/>
        </p:nvSpPr>
        <p:spPr>
          <a:xfrm rot="16200000">
            <a:off x="10338233" y="573257"/>
            <a:ext cx="1407088" cy="1407351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688741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z zaokrąglonym rogiem 7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129B-C6BA-4A32-B610-6C9ABFC6670D}" type="datetime1">
              <a:rPr lang="pl-PL" smtClean="0"/>
              <a:t>16.09.2020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1523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129B-C6BA-4A32-B610-6C9ABFC6670D}" type="datetime1">
              <a:rPr lang="pl-PL" smtClean="0"/>
              <a:t>16.09.2020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  <p:sp>
        <p:nvSpPr>
          <p:cNvPr id="6" name="Prostokąt z zaokrąglonym rogiem 5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7" name="Tytuł 1"/>
          <p:cNvSpPr txBox="1">
            <a:spLocks/>
          </p:cNvSpPr>
          <p:nvPr userDrawn="1"/>
        </p:nvSpPr>
        <p:spPr>
          <a:xfrm>
            <a:off x="723900" y="0"/>
            <a:ext cx="10744200" cy="12284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129B-C6BA-4A32-B610-6C9ABFC6670D}" type="datetime1">
              <a:rPr lang="pl-PL" smtClean="0"/>
              <a:t>16.09.2020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  <p:sp>
        <p:nvSpPr>
          <p:cNvPr id="11" name="Łza 10"/>
          <p:cNvSpPr/>
          <p:nvPr userDrawn="1"/>
        </p:nvSpPr>
        <p:spPr>
          <a:xfrm rot="16200000">
            <a:off x="10338233" y="573257"/>
            <a:ext cx="1407088" cy="1407351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9746320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/>
        </p:nvSpPr>
        <p:spPr>
          <a:xfrm>
            <a:off x="6732702" y="0"/>
            <a:ext cx="5454000" cy="5455020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DDDE-4B74-4BA4-AD64-0E207FAEBBFD}" type="datetime1">
              <a:rPr lang="pl-PL" smtClean="0"/>
              <a:t>16.09.2020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215" y="5614961"/>
            <a:ext cx="2420032" cy="117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670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/>
        </p:nvSpPr>
        <p:spPr>
          <a:xfrm>
            <a:off x="6732702" y="0"/>
            <a:ext cx="5454000" cy="5455020"/>
          </a:xfrm>
          <a:prstGeom prst="teardrop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DDDE-4B74-4BA4-AD64-0E207FAEBBFD}" type="datetime1">
              <a:rPr lang="pl-PL" smtClean="0"/>
              <a:t>16.09.2020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215" y="5614961"/>
            <a:ext cx="2420032" cy="117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6606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 userDrawn="1"/>
        </p:nvSpPr>
        <p:spPr>
          <a:xfrm>
            <a:off x="6745351" y="0"/>
            <a:ext cx="5454000" cy="5455020"/>
          </a:xfrm>
          <a:prstGeom prst="teardrop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DDDE-4B74-4BA4-AD64-0E207FAEBBFD}" type="datetime1">
              <a:rPr lang="pl-PL" smtClean="0"/>
              <a:t>16.09.2020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  <p:sp>
        <p:nvSpPr>
          <p:cNvPr id="8" name="Łza 7"/>
          <p:cNvSpPr/>
          <p:nvPr userDrawn="1"/>
        </p:nvSpPr>
        <p:spPr>
          <a:xfrm rot="16200000">
            <a:off x="5696107" y="1980184"/>
            <a:ext cx="3114986" cy="3115569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215" y="5614961"/>
            <a:ext cx="2420032" cy="117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7006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F7CB-6CC3-4C50-83EC-67E2ED911285}" type="datetime1">
              <a:rPr lang="pl-PL" smtClean="0"/>
              <a:t>16.09.2020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215" y="5614961"/>
            <a:ext cx="2420032" cy="1177641"/>
          </a:xfrm>
          <a:prstGeom prst="rect">
            <a:avLst/>
          </a:prstGeom>
        </p:spPr>
      </p:pic>
      <p:sp>
        <p:nvSpPr>
          <p:cNvPr id="6" name="Podtytuł 2"/>
          <p:cNvSpPr txBox="1">
            <a:spLocks/>
          </p:cNvSpPr>
          <p:nvPr userDrawn="1"/>
        </p:nvSpPr>
        <p:spPr>
          <a:xfrm>
            <a:off x="838202" y="5110609"/>
            <a:ext cx="8503022" cy="1137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6"/>
              </a:spcBef>
              <a:buFont typeface="Arial" panose="020B0604020202020204" pitchFamily="34" charset="0"/>
              <a:buNone/>
            </a:pP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Prostokąt z zaokrąglonym rogiem 7"/>
          <p:cNvSpPr/>
          <p:nvPr userDrawn="1"/>
        </p:nvSpPr>
        <p:spPr>
          <a:xfrm flipV="1">
            <a:off x="0" y="0"/>
            <a:ext cx="12192000" cy="4866468"/>
          </a:xfrm>
          <a:prstGeom prst="round1Rect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>
              <a:latin typeface="+mj-lt"/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8" name="Prostokąt z zaokrąglonym rogiem 7"/>
          <p:cNvSpPr/>
          <p:nvPr userDrawn="1"/>
        </p:nvSpPr>
        <p:spPr>
          <a:xfrm flipV="1">
            <a:off x="0" y="0"/>
            <a:ext cx="12192000" cy="4866468"/>
          </a:xfrm>
          <a:prstGeom prst="round1Rect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pic>
        <p:nvPicPr>
          <p:cNvPr id="6" name="Obraz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215" y="5614961"/>
            <a:ext cx="2420032" cy="117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03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8" name="Prostokąt z zaokrąglonym rogiem 7"/>
          <p:cNvSpPr/>
          <p:nvPr userDrawn="1"/>
        </p:nvSpPr>
        <p:spPr>
          <a:xfrm flipV="1">
            <a:off x="0" y="0"/>
            <a:ext cx="12192000" cy="4866468"/>
          </a:xfrm>
          <a:prstGeom prst="round1Rect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11" name="Łza 10"/>
          <p:cNvSpPr/>
          <p:nvPr userDrawn="1"/>
        </p:nvSpPr>
        <p:spPr>
          <a:xfrm rot="16200000">
            <a:off x="9503010" y="3538876"/>
            <a:ext cx="2048183" cy="2048566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1585246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 zaokrąglonym rogiem 8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FA13-2D7A-40C9-AD8D-4522F71432DA}" type="datetime1">
              <a:rPr lang="pl-PL" smtClean="0"/>
              <a:t>16.09.2020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859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 zaokrąglonym rogiem 8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FA13-2D7A-40C9-AD8D-4522F71432DA}" type="datetime1">
              <a:rPr lang="pl-PL" smtClean="0"/>
              <a:t>16.09.2020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776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FA13-2D7A-40C9-AD8D-4522F71432DA}" type="datetime1">
              <a:rPr lang="pl-PL" smtClean="0"/>
              <a:t>16.09.2020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  <p:sp>
        <p:nvSpPr>
          <p:cNvPr id="9" name="Prostokąt z zaokrąglonym rogiem 8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10" name="Łza 9"/>
          <p:cNvSpPr/>
          <p:nvPr userDrawn="1"/>
        </p:nvSpPr>
        <p:spPr>
          <a:xfrm rot="16200000">
            <a:off x="10338233" y="573257"/>
            <a:ext cx="1407088" cy="1407351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14" name="Tytuł 1"/>
          <p:cNvSpPr txBox="1">
            <a:spLocks/>
          </p:cNvSpPr>
          <p:nvPr userDrawn="1"/>
        </p:nvSpPr>
        <p:spPr>
          <a:xfrm>
            <a:off x="604434" y="0"/>
            <a:ext cx="10749367" cy="12088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j-cs"/>
              </a:defRPr>
            </a:lvl1pPr>
          </a:lstStyle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3964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06E-61FC-4DF0-B4B2-F48309153FF5}" type="datetime1">
              <a:rPr lang="pl-PL" smtClean="0"/>
              <a:t>16.09.2020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  <p:sp>
        <p:nvSpPr>
          <p:cNvPr id="11" name="Prostokąt z zaokrąglonym rogiem 10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F68B1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 Lt"/>
              <a:ea typeface="+mn-ea"/>
              <a:cs typeface="+mn-cs"/>
            </a:endParaRPr>
          </a:p>
        </p:txBody>
      </p:sp>
      <p:sp>
        <p:nvSpPr>
          <p:cNvPr id="9" name="Tytuł 1"/>
          <p:cNvSpPr txBox="1">
            <a:spLocks/>
          </p:cNvSpPr>
          <p:nvPr userDrawn="1"/>
        </p:nvSpPr>
        <p:spPr>
          <a:xfrm>
            <a:off x="723900" y="0"/>
            <a:ext cx="10744200" cy="12284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j-cs"/>
              </a:defRPr>
            </a:lvl1pPr>
          </a:lstStyle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 zaokrąglonym rogiem 9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06E-61FC-4DF0-B4B2-F48309153FF5}" type="datetime1">
              <a:rPr lang="pl-PL" smtClean="0"/>
              <a:t>16.09.2020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  <p:sp>
        <p:nvSpPr>
          <p:cNvPr id="8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3502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293091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38D-F4C6-4CBF-8ADB-4BFCC40F692D}" type="datetime1">
              <a:rPr lang="pl-PL" smtClean="0"/>
              <a:t>16.09.2020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Związek Miast Polskich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61" r:id="rId2"/>
    <p:sldLayoutId id="2147483672" r:id="rId3"/>
    <p:sldLayoutId id="2147483673" r:id="rId4"/>
    <p:sldLayoutId id="2147483682" r:id="rId5"/>
    <p:sldLayoutId id="2147483681" r:id="rId6"/>
    <p:sldLayoutId id="2147483662" r:id="rId7"/>
    <p:sldLayoutId id="2147483664" r:id="rId8"/>
    <p:sldLayoutId id="2147483677" r:id="rId9"/>
    <p:sldLayoutId id="2147483678" r:id="rId10"/>
    <p:sldLayoutId id="2147483679" r:id="rId11"/>
    <p:sldLayoutId id="2147483666" r:id="rId12"/>
    <p:sldLayoutId id="2147483680" r:id="rId13"/>
    <p:sldLayoutId id="2147483674" r:id="rId14"/>
    <p:sldLayoutId id="2147483675" r:id="rId15"/>
    <p:sldLayoutId id="2147483676" r:id="rId16"/>
    <p:sldLayoutId id="2147483667" r:id="rId17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58595B"/>
          </a:solidFill>
          <a:latin typeface="+mj-lt"/>
          <a:ea typeface="Roboto Light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2"/>
          <p:cNvSpPr txBox="1">
            <a:spLocks/>
          </p:cNvSpPr>
          <p:nvPr/>
        </p:nvSpPr>
        <p:spPr>
          <a:xfrm>
            <a:off x="1139796" y="5720207"/>
            <a:ext cx="8503022" cy="1137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400" dirty="0">
                <a:cs typeface="Calibri" panose="020F0502020204030204" pitchFamily="34" charset="0"/>
              </a:rPr>
              <a:t>© </a:t>
            </a:r>
            <a:r>
              <a:rPr lang="pl-PL" sz="2400" dirty="0"/>
              <a:t>Marek Wójcik, mw@zmp.poznan.pl </a:t>
            </a:r>
          </a:p>
          <a:p>
            <a:pPr marL="0" indent="0">
              <a:buNone/>
            </a:pPr>
            <a:r>
              <a:rPr lang="pl-PL" sz="2400" dirty="0"/>
              <a:t>wrzesień 2020 roku</a:t>
            </a:r>
            <a:endParaRPr lang="pl-PL" sz="2400" dirty="0">
              <a:solidFill>
                <a:schemeClr val="tx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ytuł 3"/>
          <p:cNvSpPr txBox="1">
            <a:spLocks/>
          </p:cNvSpPr>
          <p:nvPr/>
        </p:nvSpPr>
        <p:spPr>
          <a:xfrm>
            <a:off x="1139796" y="1776711"/>
            <a:ext cx="10515600" cy="23876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r>
              <a:rPr lang="pl-PL" sz="4000" dirty="0">
                <a:solidFill>
                  <a:schemeClr val="tx1"/>
                </a:solidFill>
              </a:rPr>
              <a:t>Fakty mówią…</a:t>
            </a:r>
          </a:p>
          <a:p>
            <a:r>
              <a:rPr lang="pl-PL" b="1" dirty="0">
                <a:solidFill>
                  <a:schemeClr val="tx1"/>
                </a:solidFill>
              </a:rPr>
              <a:t>Niedoszacowanie subwencji oświatowej </a:t>
            </a:r>
            <a:br>
              <a:rPr lang="pl-PL" b="1" dirty="0">
                <a:solidFill>
                  <a:schemeClr val="tx1"/>
                </a:solidFill>
              </a:rPr>
            </a:br>
            <a:r>
              <a:rPr lang="pl-PL" b="1" dirty="0">
                <a:solidFill>
                  <a:schemeClr val="tx1"/>
                </a:solidFill>
              </a:rPr>
              <a:t>zabija samorządność </a:t>
            </a:r>
            <a:endParaRPr lang="pl-PL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Symbol zastępczy zawartości 2">
            <a:extLst>
              <a:ext uri="{FF2B5EF4-FFF2-40B4-BE49-F238E27FC236}">
                <a16:creationId xmlns:a16="http://schemas.microsoft.com/office/drawing/2014/main" id="{22B0DB74-B4A2-4BF1-A2B2-C2FFE72D0E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660504"/>
              </p:ext>
            </p:extLst>
          </p:nvPr>
        </p:nvGraphicFramePr>
        <p:xfrm>
          <a:off x="705032" y="1539346"/>
          <a:ext cx="9149182" cy="4913557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574591">
                  <a:extLst>
                    <a:ext uri="{9D8B030D-6E8A-4147-A177-3AD203B41FA5}">
                      <a16:colId xmlns:a16="http://schemas.microsoft.com/office/drawing/2014/main" val="3181407659"/>
                    </a:ext>
                  </a:extLst>
                </a:gridCol>
                <a:gridCol w="4574591">
                  <a:extLst>
                    <a:ext uri="{9D8B030D-6E8A-4147-A177-3AD203B41FA5}">
                      <a16:colId xmlns:a16="http://schemas.microsoft.com/office/drawing/2014/main" val="3280264145"/>
                    </a:ext>
                  </a:extLst>
                </a:gridCol>
              </a:tblGrid>
              <a:tr h="8320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Kategoria </a:t>
                      </a:r>
                      <a:r>
                        <a:rPr lang="pl-PL" sz="2400" dirty="0" err="1">
                          <a:effectLst/>
                        </a:rPr>
                        <a:t>jst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Wydatki bieżące </a:t>
                      </a:r>
                      <a:r>
                        <a:rPr lang="pl-PL" sz="2400" dirty="0" err="1">
                          <a:effectLst/>
                        </a:rPr>
                        <a:t>jst</a:t>
                      </a:r>
                      <a:r>
                        <a:rPr lang="pl-PL" sz="2400" dirty="0">
                          <a:effectLst/>
                        </a:rPr>
                        <a:t> w odniesieniu do otrzymanej subwencji oświatowej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1800098"/>
                  </a:ext>
                </a:extLst>
              </a:tr>
              <a:tr h="5491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Gminy (ogółem, bez miast </a:t>
                      </a:r>
                      <a:br>
                        <a:rPr lang="pl-PL" sz="2400" dirty="0">
                          <a:effectLst/>
                        </a:rPr>
                      </a:br>
                      <a:r>
                        <a:rPr lang="pl-PL" sz="2400" dirty="0">
                          <a:effectLst/>
                        </a:rPr>
                        <a:t>na prawach powiatu)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126,1 proc.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8668156"/>
                  </a:ext>
                </a:extLst>
              </a:tr>
              <a:tr h="544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Gminy wiejskie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122,1 proc.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7339066"/>
                  </a:ext>
                </a:extLst>
              </a:tr>
              <a:tr h="544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Gminy miejskie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133,4 proc.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5671191"/>
                  </a:ext>
                </a:extLst>
              </a:tr>
              <a:tr h="544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Gminy miejsko - wiejskie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127,4 proc.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5268126"/>
                  </a:ext>
                </a:extLst>
              </a:tr>
              <a:tr h="544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Powiaty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108,5 proc.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8777956"/>
                  </a:ext>
                </a:extLst>
              </a:tr>
              <a:tr h="544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Miasta na prawach powiatu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130,1 proc.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0570507"/>
                  </a:ext>
                </a:extLst>
              </a:tr>
              <a:tr h="544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Województwa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131,1 proc.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5850322"/>
                  </a:ext>
                </a:extLst>
              </a:tr>
            </a:tbl>
          </a:graphicData>
        </a:graphic>
      </p:graphicFrame>
      <p:sp>
        <p:nvSpPr>
          <p:cNvPr id="4" name="pole tekstowe 3">
            <a:extLst>
              <a:ext uri="{FF2B5EF4-FFF2-40B4-BE49-F238E27FC236}">
                <a16:creationId xmlns:a16="http://schemas.microsoft.com/office/drawing/2014/main" id="{0AAD5767-10CB-45B5-A1A7-D3769184225E}"/>
              </a:ext>
            </a:extLst>
          </p:cNvPr>
          <p:cNvSpPr txBox="1"/>
          <p:nvPr/>
        </p:nvSpPr>
        <p:spPr>
          <a:xfrm>
            <a:off x="570923" y="62018"/>
            <a:ext cx="993163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600" b="1" dirty="0"/>
              <a:t>Finansowanie edukacji w 2019 roku</a:t>
            </a:r>
          </a:p>
          <a:p>
            <a:r>
              <a:rPr lang="pl-PL" sz="3600" b="1" dirty="0"/>
              <a:t>Wskaźnik: wydatki bieżące </a:t>
            </a:r>
            <a:r>
              <a:rPr lang="pl-PL" sz="3600" b="1" dirty="0" err="1"/>
              <a:t>jst</a:t>
            </a:r>
            <a:r>
              <a:rPr lang="pl-PL" sz="3600" b="1" dirty="0"/>
              <a:t>/subwencja oświatowa</a:t>
            </a:r>
          </a:p>
          <a:p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40531D51-5DBC-4150-BDE0-B488DF2BE36C}"/>
              </a:ext>
            </a:extLst>
          </p:cNvPr>
          <p:cNvSpPr txBox="1"/>
          <p:nvPr/>
        </p:nvSpPr>
        <p:spPr>
          <a:xfrm>
            <a:off x="705032" y="6488668"/>
            <a:ext cx="31743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Źródło: Ministerstwo Edukacji Narodowej </a:t>
            </a:r>
          </a:p>
        </p:txBody>
      </p:sp>
    </p:spTree>
    <p:extLst>
      <p:ext uri="{BB962C8B-B14F-4D97-AF65-F5344CB8AC3E}">
        <p14:creationId xmlns:p14="http://schemas.microsoft.com/office/powerpoint/2010/main" val="1302723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B1AFC37A-802F-4EBE-9E76-BA79FD1829CD}"/>
              </a:ext>
            </a:extLst>
          </p:cNvPr>
          <p:cNvSpPr txBox="1"/>
          <p:nvPr/>
        </p:nvSpPr>
        <p:spPr>
          <a:xfrm>
            <a:off x="330693" y="196552"/>
            <a:ext cx="11773031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dirty="0"/>
              <a:t>Nie jest prawdą, że samorządy przestały inwesto­wać  w oświatę </a:t>
            </a:r>
          </a:p>
          <a:p>
            <a:r>
              <a:rPr lang="pl-PL" sz="2800" b="1" dirty="0"/>
              <a:t>(w wąskim rozumieniu, wydatków majątkowych). </a:t>
            </a:r>
          </a:p>
          <a:p>
            <a:r>
              <a:rPr lang="pl-PL" sz="2800" b="1" dirty="0"/>
              <a:t>W roku 2017 wydatki majątkowe </a:t>
            </a:r>
            <a:r>
              <a:rPr lang="pl-PL" sz="2800" b="1" dirty="0" err="1"/>
              <a:t>jst</a:t>
            </a:r>
            <a:r>
              <a:rPr lang="pl-PL" sz="2800" b="1" dirty="0"/>
              <a:t> na zadania  z zakresu edukacji i wychowania</a:t>
            </a:r>
          </a:p>
          <a:p>
            <a:r>
              <a:rPr lang="pl-PL" sz="2800" b="1" dirty="0"/>
              <a:t> wyniosły - 3,8 mld zł, w roku 2018 – 5,2 mld zł, a w roku 2019 – 4,5 mld zł.</a:t>
            </a:r>
          </a:p>
          <a:p>
            <a:r>
              <a:rPr lang="pl-PL" sz="2800" b="1" dirty="0"/>
              <a:t>Łącznie  w latach 2017 – 2019 zrealizowano więc inwestycje za kwotę 13,5 mld zł!</a:t>
            </a:r>
          </a:p>
          <a:p>
            <a:r>
              <a:rPr lang="pl-PL" sz="2800" b="1" dirty="0"/>
              <a:t>Samorządy nie oszczędzają na nauczycielach. </a:t>
            </a:r>
          </a:p>
          <a:p>
            <a:r>
              <a:rPr lang="pl-PL" sz="2800" b="1" dirty="0"/>
              <a:t>Wręcz przeciwnie - dokładamy do subwencji i dotacji  z budżetu państwa </a:t>
            </a:r>
            <a:br>
              <a:rPr lang="pl-PL" sz="2800" b="1" dirty="0"/>
            </a:br>
            <a:r>
              <a:rPr lang="pl-PL" sz="2800" b="1" dirty="0"/>
              <a:t>coraz większe kwoty ze środków własnych.</a:t>
            </a:r>
          </a:p>
          <a:p>
            <a:r>
              <a:rPr lang="pl-PL" sz="2800" b="1" dirty="0"/>
              <a:t>Subwencja nie wystarcza nawet na wynagrodzenia, a przecież są także inne koszty </a:t>
            </a:r>
          </a:p>
          <a:p>
            <a:r>
              <a:rPr lang="pl-PL" sz="2800" b="1"/>
              <a:t>prowadzenia szkół. </a:t>
            </a:r>
          </a:p>
          <a:p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3252598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EDFBEF2F-847C-4583-8C66-35A43DE8BA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9441998"/>
              </p:ext>
            </p:extLst>
          </p:nvPr>
        </p:nvGraphicFramePr>
        <p:xfrm>
          <a:off x="947928" y="1843913"/>
          <a:ext cx="8817864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ole tekstowe 3">
            <a:extLst>
              <a:ext uri="{FF2B5EF4-FFF2-40B4-BE49-F238E27FC236}">
                <a16:creationId xmlns:a16="http://schemas.microsoft.com/office/drawing/2014/main" id="{70E2606D-E358-415D-A0C6-6A70ACBDA7F8}"/>
              </a:ext>
            </a:extLst>
          </p:cNvPr>
          <p:cNvSpPr txBox="1"/>
          <p:nvPr/>
        </p:nvSpPr>
        <p:spPr>
          <a:xfrm>
            <a:off x="838200" y="80872"/>
            <a:ext cx="111334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600" b="1" dirty="0"/>
              <a:t>Kluczowa przesłanka niedoszacowania subwencji oświatowej</a:t>
            </a:r>
          </a:p>
          <a:p>
            <a:r>
              <a:rPr lang="pl-PL" sz="3600" b="1" dirty="0"/>
              <a:t>Analizowany okres: marzec 2018 – wrzesień 2020</a:t>
            </a:r>
          </a:p>
        </p:txBody>
      </p:sp>
    </p:spTree>
    <p:extLst>
      <p:ext uri="{BB962C8B-B14F-4D97-AF65-F5344CB8AC3E}">
        <p14:creationId xmlns:p14="http://schemas.microsoft.com/office/powerpoint/2010/main" val="159983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FC69E36F-EBCC-4AFC-B200-3336EA072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594805"/>
            <a:ext cx="10392051" cy="435133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pl-PL" sz="6400" dirty="0">
                <a:solidFill>
                  <a:schemeClr val="tx1"/>
                </a:solidFill>
                <a:latin typeface="+mn-lt"/>
              </a:rPr>
              <a:t>Resort edukacji informuje, że subwencja oświatowa na rok 2020 wynosi 49 mld 836 mln zł i jest wyższa od kwoty części subwencji ogólnej na rok 2019 o 2 mld 928 mln zł, tj. o 6,2 proc. i że jest to kwota adekwatna do kosztów realizacji przez samorządy zadań subwencjonowanych;</a:t>
            </a:r>
          </a:p>
          <a:p>
            <a:pPr>
              <a:lnSpc>
                <a:spcPct val="120000"/>
              </a:lnSpc>
            </a:pPr>
            <a:r>
              <a:rPr lang="pl-PL" sz="6400" b="1" dirty="0">
                <a:solidFill>
                  <a:schemeClr val="tx1"/>
                </a:solidFill>
                <a:latin typeface="+mn-lt"/>
              </a:rPr>
              <a:t>Tymczasem:</a:t>
            </a:r>
          </a:p>
          <a:p>
            <a:pPr>
              <a:lnSpc>
                <a:spcPct val="120000"/>
              </a:lnSpc>
            </a:pPr>
            <a:r>
              <a:rPr lang="pl-PL" sz="6400" dirty="0">
                <a:solidFill>
                  <a:schemeClr val="tx1"/>
                </a:solidFill>
                <a:latin typeface="+mn-lt"/>
              </a:rPr>
              <a:t>-wynagrodzenia nauczycieli stanowiły w 2019 roku 86 proc. wysokości subwencji, czyli wydaliśmy na nie kwotę 40,3 mld zł,</a:t>
            </a:r>
          </a:p>
          <a:p>
            <a:pPr>
              <a:lnSpc>
                <a:spcPct val="120000"/>
              </a:lnSpc>
            </a:pPr>
            <a:r>
              <a:rPr lang="pl-PL" sz="6400" dirty="0">
                <a:solidFill>
                  <a:schemeClr val="tx1"/>
                </a:solidFill>
                <a:latin typeface="+mn-lt"/>
              </a:rPr>
              <a:t>- na rok 2020 przechodzą skutki podwyżek płac w 2019 roku w wysokości 9,6 proc. oraz uwzględnić  należy podwyżki płac od 1 września 2020 r. w wysokości 6 proc.</a:t>
            </a:r>
          </a:p>
          <a:p>
            <a:pPr>
              <a:lnSpc>
                <a:spcPct val="120000"/>
              </a:lnSpc>
            </a:pPr>
            <a:r>
              <a:rPr lang="pl-PL" sz="6400" dirty="0">
                <a:solidFill>
                  <a:schemeClr val="tx1"/>
                </a:solidFill>
                <a:latin typeface="+mn-lt"/>
              </a:rPr>
              <a:t>- czyli wyliczając nakłady na płace w 2020 roku należy przeliczyć 40,3 mld zł x 8 miesięcy x 9,6 proc. </a:t>
            </a:r>
            <a:br>
              <a:rPr lang="pl-PL" sz="6400" dirty="0">
                <a:solidFill>
                  <a:schemeClr val="tx1"/>
                </a:solidFill>
                <a:latin typeface="+mn-lt"/>
              </a:rPr>
            </a:br>
            <a:r>
              <a:rPr lang="pl-PL" sz="6400" dirty="0">
                <a:solidFill>
                  <a:schemeClr val="tx1"/>
                </a:solidFill>
                <a:latin typeface="+mn-lt"/>
              </a:rPr>
              <a:t>plus 4 miesiące x 15,6 proc. = 46,7 mld zł</a:t>
            </a:r>
          </a:p>
          <a:p>
            <a:pPr>
              <a:lnSpc>
                <a:spcPct val="120000"/>
              </a:lnSpc>
            </a:pPr>
            <a:r>
              <a:rPr lang="pl-PL" sz="6400" dirty="0">
                <a:solidFill>
                  <a:schemeClr val="tx1"/>
                </a:solidFill>
                <a:latin typeface="+mn-lt"/>
              </a:rPr>
              <a:t>- doliczając inne niż płacowe wydatki, w wysokości tylko identycznej jak w roku 2019 ( 6,6 mld zł) otrzymujemy 53,3 mld zł</a:t>
            </a:r>
          </a:p>
          <a:p>
            <a:pPr>
              <a:lnSpc>
                <a:spcPct val="120000"/>
              </a:lnSpc>
            </a:pPr>
            <a:r>
              <a:rPr lang="pl-PL" sz="6400" dirty="0">
                <a:solidFill>
                  <a:schemeClr val="tx1"/>
                </a:solidFill>
                <a:latin typeface="+mn-lt"/>
              </a:rPr>
              <a:t>- aby wysokość subwencji miała wymiar realny, należy ją jeszcze przemnożyć przez przewidywaną na rok 2020 inflację </a:t>
            </a:r>
            <a:br>
              <a:rPr lang="pl-PL" sz="6400" dirty="0">
                <a:solidFill>
                  <a:schemeClr val="tx1"/>
                </a:solidFill>
                <a:latin typeface="+mn-lt"/>
              </a:rPr>
            </a:br>
            <a:r>
              <a:rPr lang="pl-PL" sz="6400" dirty="0">
                <a:solidFill>
                  <a:schemeClr val="tx1"/>
                </a:solidFill>
                <a:latin typeface="+mn-lt"/>
              </a:rPr>
              <a:t>(wg. NBP, prognoza z 17 lipca br., wyniesie 3,3 proc)., co daje ostateczną  kwotę 55,1 mld zł</a:t>
            </a:r>
          </a:p>
          <a:p>
            <a:pPr>
              <a:lnSpc>
                <a:spcPct val="120000"/>
              </a:lnSpc>
            </a:pPr>
            <a:r>
              <a:rPr lang="pl-PL" sz="6400" b="1" dirty="0">
                <a:solidFill>
                  <a:schemeClr val="tx1"/>
                </a:solidFill>
                <a:latin typeface="+mn-lt"/>
              </a:rPr>
              <a:t>W efekcie okazuje się, że samorządom, głównie ze względu na konsekwencje wprowadzanych podwyżek nauczycielskich  </a:t>
            </a:r>
            <a:br>
              <a:rPr lang="pl-PL" sz="6400" b="1" dirty="0">
                <a:solidFill>
                  <a:schemeClr val="tx1"/>
                </a:solidFill>
                <a:latin typeface="+mn-lt"/>
              </a:rPr>
            </a:br>
            <a:r>
              <a:rPr lang="pl-PL" sz="6400" b="1" dirty="0">
                <a:solidFill>
                  <a:schemeClr val="tx1"/>
                </a:solidFill>
                <a:latin typeface="+mn-lt"/>
              </a:rPr>
              <a:t>nie przekazano na rok 2020 co najmniej 5,3 mld zł!</a:t>
            </a:r>
          </a:p>
          <a:p>
            <a:endParaRPr lang="pl-PL" sz="2400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A039354A-3B32-465F-96AA-B4F0335DBEF1}"/>
              </a:ext>
            </a:extLst>
          </p:cNvPr>
          <p:cNvSpPr txBox="1"/>
          <p:nvPr/>
        </p:nvSpPr>
        <p:spPr>
          <a:xfrm>
            <a:off x="838201" y="327094"/>
            <a:ext cx="55150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000" b="1" dirty="0"/>
              <a:t>Zagrajmy w otwarte karty </a:t>
            </a:r>
          </a:p>
        </p:txBody>
      </p:sp>
    </p:spTree>
    <p:extLst>
      <p:ext uri="{BB962C8B-B14F-4D97-AF65-F5344CB8AC3E}">
        <p14:creationId xmlns:p14="http://schemas.microsoft.com/office/powerpoint/2010/main" val="1695027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CF8EFA0-D866-4D5D-A1FC-6A71E68C18DE}"/>
              </a:ext>
            </a:extLst>
          </p:cNvPr>
          <p:cNvSpPr txBox="1"/>
          <p:nvPr/>
        </p:nvSpPr>
        <p:spPr>
          <a:xfrm>
            <a:off x="508069" y="876936"/>
            <a:ext cx="1101372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600" b="1" dirty="0"/>
              <a:t>Punktem wyjścia do tworzenia nowych zasad finansowania</a:t>
            </a:r>
          </a:p>
          <a:p>
            <a:r>
              <a:rPr lang="pl-PL" sz="3600" b="1" dirty="0"/>
              <a:t>zadań z zakresu edukacji i wychowania  </a:t>
            </a:r>
          </a:p>
          <a:p>
            <a:r>
              <a:rPr lang="pl-PL" sz="3600" b="1" dirty="0"/>
              <a:t>powinno być zagwarantowanie na te zadania </a:t>
            </a:r>
            <a:br>
              <a:rPr lang="pl-PL" sz="3600" b="1" dirty="0"/>
            </a:br>
            <a:r>
              <a:rPr lang="pl-PL" sz="3600" b="1" dirty="0"/>
              <a:t>większych środków w budżecie państwa, </a:t>
            </a:r>
            <a:br>
              <a:rPr lang="pl-PL" sz="3600" b="1" dirty="0"/>
            </a:br>
            <a:r>
              <a:rPr lang="pl-PL" sz="3600" b="1" dirty="0"/>
              <a:t>adekwatnych do faktycznych kosztów realizacji tych zadań</a:t>
            </a:r>
            <a:r>
              <a:rPr lang="pl-PL" sz="36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221613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3"/>
          <p:cNvSpPr txBox="1">
            <a:spLocks/>
          </p:cNvSpPr>
          <p:nvPr/>
        </p:nvSpPr>
        <p:spPr>
          <a:xfrm>
            <a:off x="1170136" y="5064003"/>
            <a:ext cx="4508500" cy="2187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j-cs"/>
              </a:defRPr>
            </a:lvl1pPr>
          </a:lstStyle>
          <a:p>
            <a:r>
              <a:rPr lang="pl-PL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Pięknie dziękuję</a:t>
            </a:r>
          </a:p>
          <a:p>
            <a:r>
              <a:rPr lang="pl-PL" sz="24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© </a:t>
            </a:r>
            <a:r>
              <a:rPr lang="pl-PL" sz="2400" dirty="0">
                <a:solidFill>
                  <a:schemeClr val="tx1"/>
                </a:solidFill>
                <a:latin typeface="+mn-lt"/>
              </a:rPr>
              <a:t>Marek Wójcik, mw@zmp.poznan.pl</a:t>
            </a:r>
            <a:endParaRPr lang="pl-PL" sz="2400" u="sng" dirty="0">
              <a:solidFill>
                <a:schemeClr val="tx1"/>
              </a:solidFill>
              <a:latin typeface="+mn-lt"/>
            </a:endParaRPr>
          </a:p>
          <a:p>
            <a:endParaRPr lang="pl-PL" u="sng" dirty="0">
              <a:solidFill>
                <a:schemeClr val="bg1">
                  <a:lumMod val="50000"/>
                </a:schemeClr>
              </a:solidFill>
            </a:endParaRPr>
          </a:p>
          <a:p>
            <a:endParaRPr lang="pl-PL" dirty="0">
              <a:solidFill>
                <a:schemeClr val="tx1"/>
              </a:solidFill>
              <a:latin typeface="+mj-lt"/>
            </a:endParaRPr>
          </a:p>
          <a:p>
            <a:endParaRPr lang="pl-PL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Symbol zastępczy tekstu 4"/>
          <p:cNvSpPr txBox="1">
            <a:spLocks/>
          </p:cNvSpPr>
          <p:nvPr/>
        </p:nvSpPr>
        <p:spPr>
          <a:xfrm>
            <a:off x="7171499" y="1205346"/>
            <a:ext cx="4946073" cy="2978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3200" i="1" dirty="0">
                <a:solidFill>
                  <a:schemeClr val="bg1"/>
                </a:solidFill>
                <a:latin typeface="+mn-lt"/>
              </a:rPr>
              <a:t>„Gdyby ludzie robili tylko to, </a:t>
            </a:r>
            <a:br>
              <a:rPr lang="pl-PL" sz="3200" i="1" dirty="0">
                <a:solidFill>
                  <a:schemeClr val="bg1"/>
                </a:solidFill>
                <a:latin typeface="+mn-lt"/>
              </a:rPr>
            </a:br>
            <a:r>
              <a:rPr lang="pl-PL" sz="3200" i="1" dirty="0">
                <a:solidFill>
                  <a:schemeClr val="bg1"/>
                </a:solidFill>
                <a:latin typeface="+mn-lt"/>
              </a:rPr>
              <a:t>co wyglądało na możliwe, </a:t>
            </a:r>
            <a:br>
              <a:rPr lang="pl-PL" sz="3200" i="1" dirty="0">
                <a:solidFill>
                  <a:schemeClr val="bg1"/>
                </a:solidFill>
                <a:latin typeface="+mn-lt"/>
              </a:rPr>
            </a:br>
            <a:r>
              <a:rPr lang="pl-PL" sz="3200" i="1" dirty="0">
                <a:solidFill>
                  <a:schemeClr val="bg1"/>
                </a:solidFill>
                <a:latin typeface="+mn-lt"/>
              </a:rPr>
              <a:t>do dzisiaj siedzieliby </a:t>
            </a:r>
            <a:br>
              <a:rPr lang="pl-PL" sz="3200" i="1" dirty="0">
                <a:solidFill>
                  <a:schemeClr val="bg1"/>
                </a:solidFill>
                <a:latin typeface="+mn-lt"/>
              </a:rPr>
            </a:br>
            <a:r>
              <a:rPr lang="pl-PL" sz="3200" i="1" dirty="0">
                <a:solidFill>
                  <a:schemeClr val="bg1"/>
                </a:solidFill>
                <a:latin typeface="+mn-lt"/>
              </a:rPr>
              <a:t>w jaskiniach.”</a:t>
            </a:r>
          </a:p>
          <a:p>
            <a:pPr marL="0" indent="0">
              <a:buNone/>
            </a:pPr>
            <a:r>
              <a:rPr lang="pl-PL" sz="3200" i="1" dirty="0">
                <a:solidFill>
                  <a:schemeClr val="bg1"/>
                </a:solidFill>
                <a:latin typeface="+mn-lt"/>
              </a:rPr>
              <a:t>Stanisław Lem</a:t>
            </a:r>
          </a:p>
        </p:txBody>
      </p:sp>
    </p:spTree>
    <p:extLst>
      <p:ext uri="{BB962C8B-B14F-4D97-AF65-F5344CB8AC3E}">
        <p14:creationId xmlns:p14="http://schemas.microsoft.com/office/powerpoint/2010/main" val="1385627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ZM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ZMP-Calibri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_TP102923943" id="{01FC8EAD-4A0B-4F26-87F4-4BA89417ECDB}" vid="{16E11136-12C7-4FC0-81A3-8AEFAFB807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DBC0A1-66E1-4B9D-88C2-9B3A32A214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554</Words>
  <Application>Microsoft Office PowerPoint</Application>
  <PresentationFormat>Panoramiczny</PresentationFormat>
  <Paragraphs>54</Paragraphs>
  <Slides>7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Roboto Light</vt:lpstr>
      <vt:lpstr>Roboto Lt</vt:lpstr>
      <vt:lpstr>Tahoma</vt:lpstr>
      <vt:lpstr>Times New Roman</vt:lpstr>
      <vt:lpstr>ZMP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2017-01-02T12:00:26Z</dcterms:created>
  <dcterms:modified xsi:type="dcterms:W3CDTF">2020-09-15T22:09:10Z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