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95" r:id="rId5"/>
    <p:sldId id="296" r:id="rId6"/>
    <p:sldId id="273" r:id="rId7"/>
    <p:sldId id="274" r:id="rId8"/>
    <p:sldId id="259" r:id="rId9"/>
    <p:sldId id="275" r:id="rId10"/>
    <p:sldId id="264" r:id="rId11"/>
    <p:sldId id="260" r:id="rId12"/>
    <p:sldId id="282" r:id="rId13"/>
    <p:sldId id="283" r:id="rId14"/>
    <p:sldId id="284" r:id="rId15"/>
    <p:sldId id="286" r:id="rId16"/>
    <p:sldId id="261" r:id="rId17"/>
    <p:sldId id="262" r:id="rId18"/>
    <p:sldId id="271" r:id="rId19"/>
    <p:sldId id="277" r:id="rId20"/>
    <p:sldId id="292" r:id="rId21"/>
    <p:sldId id="290" r:id="rId22"/>
    <p:sldId id="291" r:id="rId23"/>
    <p:sldId id="265" r:id="rId24"/>
    <p:sldId id="267" r:id="rId25"/>
    <p:sldId id="268" r:id="rId26"/>
    <p:sldId id="298" r:id="rId27"/>
    <p:sldId id="299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Porawski" initials="AP" lastIdx="0" clrIdx="0">
    <p:extLst>
      <p:ext uri="{19B8F6BF-5375-455C-9EA6-DF929625EA0E}">
        <p15:presenceInfo xmlns:p15="http://schemas.microsoft.com/office/powerpoint/2012/main" xmlns="" userId="S-1-12-1-2097389821-1108558903-4083621252-2912269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o\Desktop\Finanse%20last%20(2)\UE%202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3203613352012034E-2"/>
          <c:y val="5.0517708815809803E-2"/>
          <c:w val="0.92826650140954559"/>
          <c:h val="0.8632678091709125"/>
        </c:manualLayout>
      </c:layout>
      <c:scatterChart>
        <c:scatterStyle val="lineMarker"/>
        <c:ser>
          <c:idx val="0"/>
          <c:order val="0"/>
          <c:tx>
            <c:strRef>
              <c:f>Arkusz2!$A$2</c:f>
              <c:strCache>
                <c:ptCount val="1"/>
                <c:pt idx="0">
                  <c:v>DK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65"/>
            <c:marker>
              <c:symbol val="squar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B8CC-4622-A6B6-0A4047BE221C}"/>
              </c:ext>
            </c:extLst>
          </c:dPt>
          <c:dLbls>
            <c:dLbl>
              <c:idx val="65"/>
              <c:layout>
                <c:manualLayout>
                  <c:x val="-7.7160493827160767E-3"/>
                  <c:y val="-2.4509803921568631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DK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200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Arkusz2!$B$2:$BO$2</c:f>
              <c:numCache>
                <c:formatCode>General</c:formatCode>
                <c:ptCount val="66"/>
                <c:pt idx="65">
                  <c:v>37.5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B8CC-4622-A6B6-0A4047BE221C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49"/>
              <c:layout>
                <c:manualLayout>
                  <c:x val="-7.7160493827160767E-3"/>
                  <c:y val="-1.225490196078435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200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Arkusz2!$B$3:$BO$3</c:f>
              <c:numCache>
                <c:formatCode>General</c:formatCode>
                <c:ptCount val="66"/>
                <c:pt idx="49">
                  <c:v>25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3-B8CC-4622-A6B6-0A4047BE221C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Pt>
            <c:idx val="54"/>
            <c:marker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B8CC-4622-A6B6-0A4047BE221C}"/>
              </c:ext>
            </c:extLst>
          </c:dPt>
          <c:dLbls>
            <c:dLbl>
              <c:idx val="54"/>
              <c:layout>
                <c:manualLayout>
                  <c:x val="-5.89446564578200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ES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200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Arkusz2!$B$4:$BO$4</c:f>
              <c:numCache>
                <c:formatCode>General</c:formatCode>
                <c:ptCount val="66"/>
                <c:pt idx="54">
                  <c:v>24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B8CC-4622-A6B6-0A4047BE221C}"/>
            </c:ext>
          </c:extLst>
        </c:ser>
        <c:ser>
          <c:idx val="3"/>
          <c:order val="3"/>
          <c:tx>
            <c:strRef>
              <c:f>Arkusz2!$A$5</c:f>
              <c:strCache>
                <c:ptCount val="1"/>
                <c:pt idx="0">
                  <c:v>BE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marker>
          <c:dPt>
            <c:idx val="42"/>
            <c:marker>
              <c:symbol val="square"/>
              <c:size val="7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6-B8CC-4622-A6B6-0A4047BE221C}"/>
              </c:ext>
            </c:extLst>
          </c:dPt>
          <c:dLbls>
            <c:dLbl>
              <c:idx val="42"/>
              <c:layout>
                <c:manualLayout>
                  <c:x val="-1.6975308641975349E-2"/>
                  <c:y val="-3.186274509803924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BE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Arkusz2!$B$5:$BO$5</c:f>
              <c:numCache>
                <c:formatCode>General</c:formatCode>
                <c:ptCount val="66"/>
                <c:pt idx="42">
                  <c:v>22.5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B8CC-4622-A6B6-0A4047BE221C}"/>
            </c:ext>
          </c:extLst>
        </c:ser>
        <c:ser>
          <c:idx val="4"/>
          <c:order val="4"/>
          <c:tx>
            <c:strRef>
              <c:f>Arkusz2!$A$6</c:f>
              <c:strCache>
                <c:ptCount val="1"/>
                <c:pt idx="0">
                  <c:v>FI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41"/>
              <c:layout>
                <c:manualLayout>
                  <c:x val="-3.8580246913580245E-2"/>
                  <c:y val="-4.9019607843137549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FI</a:t>
                    </a:r>
                    <a:endParaRPr lang="en-US" b="1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Arkusz2!$B$6:$BO$6</c:f>
              <c:numCache>
                <c:formatCode>General</c:formatCode>
                <c:ptCount val="66"/>
                <c:pt idx="41">
                  <c:v>22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9-B8CC-4622-A6B6-0A4047BE221C}"/>
            </c:ext>
          </c:extLst>
        </c:ser>
        <c:ser>
          <c:idx val="5"/>
          <c:order val="5"/>
          <c:tx>
            <c:strRef>
              <c:f>Arkusz2!$A$7</c:f>
              <c:strCache>
                <c:ptCount val="1"/>
                <c:pt idx="0">
                  <c:v>DE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46"/>
            <c:marker>
              <c:symbol val="square"/>
              <c:size val="7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A-B8CC-4622-A6B6-0A4047BE221C}"/>
              </c:ext>
            </c:extLst>
          </c:dPt>
          <c:dLbls>
            <c:dLbl>
              <c:idx val="46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DE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Arkusz2!$B$7:$BO$7</c:f>
              <c:numCache>
                <c:formatCode>General</c:formatCode>
                <c:ptCount val="66"/>
                <c:pt idx="46">
                  <c:v>21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B-B8CC-4622-A6B6-0A4047BE221C}"/>
            </c:ext>
          </c:extLst>
        </c:ser>
        <c:ser>
          <c:idx val="6"/>
          <c:order val="6"/>
          <c:tx>
            <c:strRef>
              <c:f>Arkusz2!$A$8</c:f>
              <c:strCache>
                <c:ptCount val="1"/>
                <c:pt idx="0">
                  <c:v>AT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34"/>
            <c:marker>
              <c:symbol val="square"/>
              <c:size val="7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C-B8CC-4622-A6B6-0A4047BE221C}"/>
              </c:ext>
            </c:extLst>
          </c:dPt>
          <c:dLbls>
            <c:dLbl>
              <c:idx val="34"/>
              <c:layout>
                <c:manualLayout>
                  <c:x val="-1.2345679012345706E-2"/>
                  <c:y val="-2.656859657248722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AT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Arkusz2!$B$8:$BO$8</c:f>
              <c:numCache>
                <c:formatCode>General</c:formatCode>
                <c:ptCount val="66"/>
                <c:pt idx="34">
                  <c:v>17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D-B8CC-4622-A6B6-0A4047BE221C}"/>
            </c:ext>
          </c:extLst>
        </c:ser>
        <c:ser>
          <c:idx val="7"/>
          <c:order val="7"/>
          <c:tx>
            <c:strRef>
              <c:f>Arkusz2!$A$9</c:f>
              <c:strCache>
                <c:ptCount val="1"/>
                <c:pt idx="0">
                  <c:v>NL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33"/>
              <c:layout>
                <c:manualLayout>
                  <c:x val="-3.3950617283950615E-2"/>
                  <c:y val="-1.470588235294117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NL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Arkusz2!$B$9:$BO$9</c:f>
              <c:numCache>
                <c:formatCode>General</c:formatCode>
                <c:ptCount val="66"/>
                <c:pt idx="33">
                  <c:v>16.5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F-B8CC-4622-A6B6-0A4047BE221C}"/>
            </c:ext>
          </c:extLst>
        </c:ser>
        <c:ser>
          <c:idx val="8"/>
          <c:order val="8"/>
          <c:tx>
            <c:strRef>
              <c:f>Arkusz2!$A$10</c:f>
              <c:strCache>
                <c:ptCount val="1"/>
                <c:pt idx="0">
                  <c:v>EU27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dPt>
            <c:idx val="35"/>
            <c:marker>
              <c:spPr>
                <a:solidFill>
                  <a:srgbClr val="00B0F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10-B8CC-4622-A6B6-0A4047BE221C}"/>
              </c:ext>
            </c:extLst>
          </c:dPt>
          <c:dLbls>
            <c:dLbl>
              <c:idx val="35"/>
              <c:layout>
                <c:manualLayout>
                  <c:x val="-9.259259259259303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EU27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Arkusz2!$B$10:$BO$10</c:f>
              <c:numCache>
                <c:formatCode>General</c:formatCode>
                <c:ptCount val="66"/>
                <c:pt idx="35">
                  <c:v>16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1-B8CC-4622-A6B6-0A4047BE221C}"/>
            </c:ext>
          </c:extLst>
        </c:ser>
        <c:ser>
          <c:idx val="9"/>
          <c:order val="9"/>
          <c:tx>
            <c:strRef>
              <c:f>Arkusz2!$A$11</c:f>
              <c:strCache>
                <c:ptCount val="1"/>
                <c:pt idx="0">
                  <c:v>IT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30"/>
              <c:layout>
                <c:manualLayout>
                  <c:x val="-2.3148148148148147E-2"/>
                  <c:y val="-2.696078431372547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IT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Arkusz2!$B$11:$BO$11</c:f>
              <c:numCache>
                <c:formatCode>General</c:formatCode>
                <c:ptCount val="66"/>
                <c:pt idx="30">
                  <c:v>15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3-B8CC-4622-A6B6-0A4047BE221C}"/>
            </c:ext>
          </c:extLst>
        </c:ser>
        <c:ser>
          <c:idx val="10"/>
          <c:order val="10"/>
          <c:tx>
            <c:strRef>
              <c:f>Arkusz2!$A$12</c:f>
              <c:strCache>
                <c:ptCount val="1"/>
                <c:pt idx="0">
                  <c:v>PL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32"/>
              <c:layout>
                <c:manualLayout>
                  <c:x val="-7.71604938271607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PL</a:t>
                    </a:r>
                    <a:endParaRPr lang="en-US" b="1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800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Arkusz2!$B$12:$BO$12</c:f>
              <c:numCache>
                <c:formatCode>General</c:formatCode>
                <c:ptCount val="66"/>
                <c:pt idx="32">
                  <c:v>14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5-B8CC-4622-A6B6-0A4047BE221C}"/>
            </c:ext>
          </c:extLst>
        </c:ser>
        <c:ser>
          <c:idx val="11"/>
          <c:order val="11"/>
          <c:tx>
            <c:strRef>
              <c:f>Arkusz2!$A$13</c:f>
              <c:strCache>
                <c:ptCount val="1"/>
                <c:pt idx="0">
                  <c:v>GB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27"/>
              <c:layout>
                <c:manualLayout>
                  <c:x val="-2.3148148148148188E-2"/>
                  <c:y val="-2.82352941176470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GB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8CC-4622-A6B6-0A4047BE221C}"/>
                </c:ext>
              </c:extLst>
            </c:dLbl>
            <c:dLbl>
              <c:idx val="28"/>
              <c:layout>
                <c:manualLayout>
                  <c:x val="-2.7777777777777901E-2"/>
                  <c:y val="-2.9411764705882353E-2"/>
                </c:manualLayout>
              </c:layout>
              <c:tx>
                <c:rich>
                  <a:bodyPr/>
                  <a:lstStyle/>
                  <a:p>
                    <a:r>
                      <a:rPr lang="pl-PL" b="1"/>
                      <a:t>GB</a:t>
                    </a:r>
                    <a:endParaRPr lang="en-US" b="1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Arkusz2!$B$13:$BO$13</c:f>
              <c:numCache>
                <c:formatCode>General</c:formatCode>
                <c:ptCount val="66"/>
                <c:pt idx="27">
                  <c:v>13.5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8-B8CC-4622-A6B6-0A4047BE221C}"/>
            </c:ext>
          </c:extLst>
        </c:ser>
        <c:ser>
          <c:idx val="12"/>
          <c:order val="12"/>
          <c:tx>
            <c:strRef>
              <c:f>Arkusz2!$A$14</c:f>
              <c:strCache>
                <c:ptCount val="1"/>
                <c:pt idx="0">
                  <c:v>LV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29"/>
            <c:marker>
              <c:symbol val="squar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19-B8CC-4622-A6B6-0A4047BE221C}"/>
              </c:ext>
            </c:extLst>
          </c:dPt>
          <c:dLbls>
            <c:dLbl>
              <c:idx val="29"/>
              <c:layout>
                <c:manualLayout>
                  <c:x val="-6.5586660199453914E-4"/>
                  <c:y val="-2.6695346086721746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LV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Arkusz2!$B$14:$BO$14</c:f>
              <c:numCache>
                <c:formatCode>General</c:formatCode>
                <c:ptCount val="66"/>
                <c:pt idx="29">
                  <c:v>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A-B8CC-4622-A6B6-0A4047BE221C}"/>
            </c:ext>
          </c:extLst>
        </c:ser>
        <c:ser>
          <c:idx val="13"/>
          <c:order val="13"/>
          <c:tx>
            <c:strRef>
              <c:f>Arkusz2!$A$15</c:f>
              <c:strCache>
                <c:ptCount val="1"/>
                <c:pt idx="0">
                  <c:v>LT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26"/>
            <c:marker>
              <c:symbol val="squar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1B-B8CC-4622-A6B6-0A4047BE221C}"/>
              </c:ext>
            </c:extLst>
          </c:dPt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Arkusz2!$B$15:$BO$15</c:f>
              <c:numCache>
                <c:formatCode>General</c:formatCode>
                <c:ptCount val="66"/>
                <c:pt idx="26">
                  <c:v>9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C-B8CC-4622-A6B6-0A4047BE221C}"/>
            </c:ext>
          </c:extLst>
        </c:ser>
        <c:ser>
          <c:idx val="14"/>
          <c:order val="14"/>
          <c:tx>
            <c:strRef>
              <c:f>Arkusz2!$A$16</c:f>
              <c:strCache>
                <c:ptCount val="1"/>
                <c:pt idx="0">
                  <c:v>CZ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25"/>
              <c:layout>
                <c:manualLayout>
                  <c:x val="1.1471173482982471E-2"/>
                  <c:y val="2.2325226873526012E-2"/>
                </c:manualLayout>
              </c:layout>
              <c:tx>
                <c:rich>
                  <a:bodyPr/>
                  <a:lstStyle/>
                  <a:p>
                    <a:pPr>
                      <a:defRPr lang="pl-PL" b="1"/>
                    </a:pPr>
                    <a:r>
                      <a:rPr lang="en-US" b="1" dirty="0"/>
                      <a:t>RO</a:t>
                    </a:r>
                  </a:p>
                </c:rich>
              </c:tx>
              <c:numFmt formatCode="General" sourceLinked="0"/>
              <c:spPr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Arkusz2!$B$16:$BO$16</c:f>
              <c:numCache>
                <c:formatCode>General</c:formatCode>
                <c:ptCount val="66"/>
                <c:pt idx="25">
                  <c:v>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F-B8CC-4622-A6B6-0A4047BE221C}"/>
            </c:ext>
          </c:extLst>
        </c:ser>
        <c:ser>
          <c:idx val="15"/>
          <c:order val="15"/>
          <c:tx>
            <c:strRef>
              <c:f>Arkusz2!$A$17</c:f>
              <c:strCache>
                <c:ptCount val="1"/>
                <c:pt idx="0">
                  <c:v>RO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26"/>
            <c:marker>
              <c:symbol val="squar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20-B8CC-4622-A6B6-0A4047BE221C}"/>
              </c:ext>
            </c:extLst>
          </c:dPt>
          <c:dLbls>
            <c:dLbl>
              <c:idx val="26"/>
              <c:layout>
                <c:manualLayout>
                  <c:x val="-1.8711787217861075E-3"/>
                  <c:y val="2.608676391793317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LT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Arkusz2!$B$17:$BO$17</c:f>
              <c:numCache>
                <c:formatCode>General</c:formatCode>
                <c:ptCount val="66"/>
                <c:pt idx="26">
                  <c:v>10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1-B8CC-4622-A6B6-0A4047BE221C}"/>
            </c:ext>
          </c:extLst>
        </c:ser>
        <c:ser>
          <c:idx val="16"/>
          <c:order val="16"/>
          <c:tx>
            <c:strRef>
              <c:f>Arkusz2!$A$18</c:f>
              <c:strCache>
                <c:ptCount val="1"/>
                <c:pt idx="0">
                  <c:v>EE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25"/>
            <c:marker>
              <c:symbol val="square"/>
              <c:size val="7"/>
              <c:spPr>
                <a:solidFill>
                  <a:srgbClr val="C00000"/>
                </a:solidFill>
                <a:ln>
                  <a:noFill/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22-B8CC-4622-A6B6-0A4047BE221C}"/>
              </c:ext>
            </c:extLst>
          </c:dPt>
          <c:dLbls>
            <c:dLbl>
              <c:idx val="25"/>
              <c:layout>
                <c:manualLayout>
                  <c:x val="-2.9320987654320996E-2"/>
                  <c:y val="2.51961093098656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Arkusz2!$B$18:$BO$18</c:f>
              <c:numCache>
                <c:formatCode>General</c:formatCode>
                <c:ptCount val="66"/>
                <c:pt idx="25">
                  <c:v>10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3-B8CC-4622-A6B6-0A4047BE221C}"/>
            </c:ext>
          </c:extLst>
        </c:ser>
        <c:ser>
          <c:idx val="17"/>
          <c:order val="17"/>
          <c:tx>
            <c:strRef>
              <c:f>Arkusz2!$A$19</c:f>
              <c:strCache>
                <c:ptCount val="1"/>
                <c:pt idx="0">
                  <c:v>EU27*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dLbls>
            <c:dLbl>
              <c:idx val="24"/>
              <c:layout>
                <c:manualLayout>
                  <c:x val="-4.1666666666666664E-2"/>
                  <c:y val="-4.088238381966971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EU27*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200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Arkusz2!$B$19:$BO$19</c:f>
              <c:numCache>
                <c:formatCode>General</c:formatCode>
                <c:ptCount val="66"/>
                <c:pt idx="24">
                  <c:v>12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5-B8CC-4622-A6B6-0A4047BE221C}"/>
            </c:ext>
          </c:extLst>
        </c:ser>
        <c:ser>
          <c:idx val="18"/>
          <c:order val="18"/>
          <c:tx>
            <c:strRef>
              <c:f>Arkusz2!$A$20</c:f>
              <c:strCache>
                <c:ptCount val="1"/>
                <c:pt idx="0">
                  <c:v>HU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23"/>
              <c:layout>
                <c:manualLayout>
                  <c:x val="-3.3841316637808094E-2"/>
                  <c:y val="2.700561400350735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HU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Arkusz2!$B$20:$BO$20</c:f>
              <c:numCache>
                <c:formatCode>General</c:formatCode>
                <c:ptCount val="66"/>
                <c:pt idx="23">
                  <c:v>10.5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7-B8CC-4622-A6B6-0A4047BE221C}"/>
            </c:ext>
          </c:extLst>
        </c:ser>
        <c:ser>
          <c:idx val="19"/>
          <c:order val="19"/>
          <c:tx>
            <c:strRef>
              <c:f>Arkusz2!$A$21</c:f>
              <c:strCache>
                <c:ptCount val="1"/>
                <c:pt idx="0">
                  <c:v>FR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21"/>
              <c:layout>
                <c:manualLayout>
                  <c:x val="-2.6234567901234612E-2"/>
                  <c:y val="-2.205882352941182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FR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Arkusz2!$B$21:$BO$21</c:f>
              <c:numCache>
                <c:formatCode>General</c:formatCode>
                <c:ptCount val="66"/>
                <c:pt idx="21">
                  <c:v>11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9-B8CC-4622-A6B6-0A4047BE221C}"/>
            </c:ext>
          </c:extLst>
        </c:ser>
        <c:ser>
          <c:idx val="20"/>
          <c:order val="20"/>
          <c:tx>
            <c:strRef>
              <c:f>Arkusz2!$A$22</c:f>
              <c:strCache>
                <c:ptCount val="1"/>
                <c:pt idx="0">
                  <c:v>SI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19"/>
              <c:layout>
                <c:manualLayout>
                  <c:x val="-9.2592592592593038E-3"/>
                  <c:y val="-8.9868242880142076E-1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SL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Arkusz2!$B$22:$BO$22</c:f>
              <c:numCache>
                <c:formatCode>General</c:formatCode>
                <c:ptCount val="66"/>
                <c:pt idx="19">
                  <c:v>10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B-B8CC-4622-A6B6-0A4047BE221C}"/>
            </c:ext>
          </c:extLst>
        </c:ser>
        <c:ser>
          <c:idx val="21"/>
          <c:order val="21"/>
          <c:tx>
            <c:strRef>
              <c:f>Arkusz2!$A$23</c:f>
              <c:strCache>
                <c:ptCount val="1"/>
                <c:pt idx="0">
                  <c:v>BG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9"/>
              <c:layout>
                <c:manualLayout>
                  <c:x val="-1.080246913580250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BG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Arkusz2!$B$23:$BO$23</c:f>
              <c:numCache>
                <c:formatCode>General</c:formatCode>
                <c:ptCount val="66"/>
                <c:pt idx="19">
                  <c:v>4.5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D-B8CC-4622-A6B6-0A4047BE221C}"/>
            </c:ext>
          </c:extLst>
        </c:ser>
        <c:ser>
          <c:idx val="22"/>
          <c:order val="22"/>
          <c:tx>
            <c:strRef>
              <c:f>Arkusz2!$A$24</c:f>
              <c:strCache>
                <c:ptCount val="1"/>
                <c:pt idx="0">
                  <c:v>SK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17"/>
              <c:layout>
                <c:manualLayout>
                  <c:x val="-9.2592592592593038E-3"/>
                  <c:y val="7.3529411764705881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SK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Arkusz2!$B$24:$BO$24</c:f>
              <c:numCache>
                <c:formatCode>General</c:formatCode>
                <c:ptCount val="66"/>
                <c:pt idx="17">
                  <c:v>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2F-B8CC-4622-A6B6-0A4047BE221C}"/>
            </c:ext>
          </c:extLst>
        </c:ser>
        <c:ser>
          <c:idx val="23"/>
          <c:order val="23"/>
          <c:tx>
            <c:strRef>
              <c:f>Arkusz2!$A$25</c:f>
              <c:strCache>
                <c:ptCount val="1"/>
                <c:pt idx="0">
                  <c:v>DE*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17"/>
              <c:layout>
                <c:manualLayout>
                  <c:x val="-1.0802469135802505E-2"/>
                  <c:y val="-7.3529411764704988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DE*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Arkusz2!$B$25:$BO$25</c:f>
              <c:numCache>
                <c:formatCode>General</c:formatCode>
                <c:ptCount val="66"/>
                <c:pt idx="17">
                  <c:v>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1-B8CC-4622-A6B6-0A4047BE221C}"/>
            </c:ext>
          </c:extLst>
        </c:ser>
        <c:ser>
          <c:idx val="24"/>
          <c:order val="24"/>
          <c:tx>
            <c:strRef>
              <c:f>Arkusz2!$A$26</c:f>
              <c:strCache>
                <c:ptCount val="1"/>
                <c:pt idx="0">
                  <c:v>ES*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5"/>
              <c:layout>
                <c:manualLayout>
                  <c:x val="-1.3889010401477601E-2"/>
                  <c:y val="1.71568318666049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ES*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Arkusz2!$B$26:$BO$26</c:f>
              <c:numCache>
                <c:formatCode>General</c:formatCode>
                <c:ptCount val="66"/>
                <c:pt idx="15">
                  <c:v>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3-B8CC-4622-A6B6-0A4047BE221C}"/>
            </c:ext>
          </c:extLst>
        </c:ser>
        <c:ser>
          <c:idx val="25"/>
          <c:order val="25"/>
          <c:tx>
            <c:strRef>
              <c:f>Arkusz2!$A$27</c:f>
              <c:strCache>
                <c:ptCount val="1"/>
                <c:pt idx="0">
                  <c:v>AT*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5"/>
              <c:layout>
                <c:manualLayout>
                  <c:x val="-1.6975430154564021E-2"/>
                  <c:y val="-2.696078431372539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AT*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Arkusz2!$B$27:$BO$27</c:f>
              <c:numCache>
                <c:formatCode>General</c:formatCode>
                <c:ptCount val="66"/>
                <c:pt idx="15">
                  <c:v>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5-B8CC-4622-A6B6-0A4047BE221C}"/>
            </c:ext>
          </c:extLst>
        </c:ser>
        <c:ser>
          <c:idx val="26"/>
          <c:order val="26"/>
          <c:tx>
            <c:strRef>
              <c:f>Arkusz2!$A$28</c:f>
              <c:strCache>
                <c:ptCount val="1"/>
                <c:pt idx="0">
                  <c:v>PT</c:v>
                </c:pt>
              </c:strCache>
            </c:strRef>
          </c:tx>
          <c:spPr>
            <a:ln w="28575">
              <a:noFill/>
            </a:ln>
          </c:spPr>
          <c:dPt>
            <c:idx val="14"/>
            <c:marker>
              <c:symbol val="square"/>
              <c:size val="7"/>
              <c:spPr>
                <a:solidFill>
                  <a:srgbClr val="C0000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36-B8CC-4622-A6B6-0A4047BE221C}"/>
              </c:ext>
            </c:extLst>
          </c:dPt>
          <c:dLbls>
            <c:dLbl>
              <c:idx val="14"/>
              <c:layout>
                <c:manualLayout>
                  <c:x val="-2.7777777777777901E-2"/>
                  <c:y val="-2.696078431372557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PT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Arkusz2!$B$28:$BO$28</c:f>
              <c:numCache>
                <c:formatCode>General</c:formatCode>
                <c:ptCount val="66"/>
                <c:pt idx="14">
                  <c:v>6.5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7-B8CC-4622-A6B6-0A4047BE221C}"/>
            </c:ext>
          </c:extLst>
        </c:ser>
        <c:ser>
          <c:idx val="27"/>
          <c:order val="27"/>
          <c:tx>
            <c:strRef>
              <c:f>Arkusz2!$A$29</c:f>
              <c:strCache>
                <c:ptCount val="1"/>
                <c:pt idx="0">
                  <c:v>BE*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3"/>
              <c:layout>
                <c:manualLayout>
                  <c:x val="-6.1728395061728392E-3"/>
                  <c:y val="1.225490196078431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IE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8CC-4622-A6B6-0A4047BE221C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Arkusz2!$B$29:$BO$29</c:f>
              <c:numCache>
                <c:formatCode>General</c:formatCode>
                <c:ptCount val="66"/>
                <c:pt idx="13">
                  <c:v>5.6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9-B8CC-4622-A6B6-0A4047BE221C}"/>
            </c:ext>
          </c:extLst>
        </c:ser>
        <c:ser>
          <c:idx val="28"/>
          <c:order val="28"/>
          <c:tx>
            <c:strRef>
              <c:f>Arkusz2!$A$30</c:f>
              <c:strCache>
                <c:ptCount val="1"/>
                <c:pt idx="0">
                  <c:v>IE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3"/>
              <c:layout>
                <c:manualLayout>
                  <c:x val="-4.3209876543209763E-2"/>
                  <c:y val="-2.098033039987648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BE*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Arkusz2!$B$30:$BO$30</c:f>
              <c:numCache>
                <c:formatCode>General</c:formatCode>
                <c:ptCount val="66"/>
                <c:pt idx="13">
                  <c:v>6.1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B-B8CC-4622-A6B6-0A4047BE221C}"/>
            </c:ext>
          </c:extLst>
        </c:ser>
        <c:ser>
          <c:idx val="29"/>
          <c:order val="29"/>
          <c:tx>
            <c:strRef>
              <c:f>Arkusz2!$A$31</c:f>
              <c:strCache>
                <c:ptCount val="1"/>
                <c:pt idx="0">
                  <c:v>LU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12"/>
              <c:layout>
                <c:manualLayout>
                  <c:x val="-3.7037037037037056E-2"/>
                  <c:y val="-1.225490196078431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LU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Arkusz2!$B$31:$BO$31</c:f>
              <c:numCache>
                <c:formatCode>General</c:formatCode>
                <c:ptCount val="66"/>
                <c:pt idx="12">
                  <c:v>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D-B8CC-4622-A6B6-0A4047BE221C}"/>
            </c:ext>
          </c:extLst>
        </c:ser>
        <c:ser>
          <c:idx val="30"/>
          <c:order val="30"/>
          <c:tx>
            <c:strRef>
              <c:f>Arkusz2!$A$32</c:f>
              <c:strCache>
                <c:ptCount val="1"/>
                <c:pt idx="0">
                  <c:v>GR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6"/>
              <c:layout>
                <c:manualLayout>
                  <c:x val="-2.3148148148148133E-2"/>
                  <c:y val="-1.715705573568010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GR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Arkusz2!$B$32:$BO$32</c:f>
              <c:numCache>
                <c:formatCode>General</c:formatCode>
                <c:ptCount val="66"/>
                <c:pt idx="6">
                  <c:v>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3F-B8CC-4622-A6B6-0A4047BE221C}"/>
            </c:ext>
          </c:extLst>
        </c:ser>
        <c:ser>
          <c:idx val="31"/>
          <c:order val="31"/>
          <c:tx>
            <c:strRef>
              <c:f>Arkusz2!$A$33</c:f>
              <c:strCache>
                <c:ptCount val="1"/>
                <c:pt idx="0">
                  <c:v>CY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C00000"/>
              </a:solidFill>
            </c:spPr>
          </c:marker>
          <c:dLbls>
            <c:dLbl>
              <c:idx val="5"/>
              <c:layout>
                <c:manualLayout>
                  <c:x val="-1.2345800524934379E-2"/>
                  <c:y val="4.9019607843137549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CY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Arkusz2!$B$33:$BO$33</c:f>
              <c:numCache>
                <c:formatCode>General</c:formatCode>
                <c:ptCount val="66"/>
                <c:pt idx="5">
                  <c:v>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41-B8CC-4622-A6B6-0A4047BE221C}"/>
            </c:ext>
          </c:extLst>
        </c:ser>
        <c:ser>
          <c:idx val="32"/>
          <c:order val="32"/>
          <c:tx>
            <c:strRef>
              <c:f>Arkusz2!$A$34</c:f>
              <c:strCache>
                <c:ptCount val="1"/>
                <c:pt idx="0">
                  <c:v>MT</c:v>
                </c:pt>
              </c:strCache>
            </c:strRef>
          </c:tx>
          <c:spPr>
            <a:ln w="28575">
              <a:noFill/>
            </a:ln>
          </c:spPr>
          <c:dPt>
            <c:idx val="1"/>
            <c:marker>
              <c:symbol val="square"/>
              <c:size val="7"/>
              <c:spPr>
                <a:solidFill>
                  <a:srgbClr val="C0000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42-B8CC-4622-A6B6-0A4047BE221C}"/>
              </c:ext>
            </c:extLst>
          </c:dPt>
          <c:dLbls>
            <c:dLbl>
              <c:idx val="1"/>
              <c:layout>
                <c:manualLayout>
                  <c:x val="-1.6975308641975342E-2"/>
                  <c:y val="-2.4509803921568631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MT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8CC-4622-A6B6-0A4047BE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b="1"/>
                </a:pPr>
                <a:endParaRPr lang="pl-P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Arkusz2!$B$1:$BO$1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</c:numCache>
            </c:numRef>
          </c:xVal>
          <c:yVal>
            <c:numRef>
              <c:f>Arkusz2!$B$34:$BO$34</c:f>
              <c:numCache>
                <c:formatCode>General</c:formatCode>
                <c:ptCount val="66"/>
                <c:pt idx="1">
                  <c:v>0.5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43-B8CC-4622-A6B6-0A4047BE221C}"/>
            </c:ext>
          </c:extLst>
        </c:ser>
        <c:dLbls/>
        <c:axId val="123170816"/>
        <c:axId val="123172736"/>
      </c:scatterChart>
      <c:valAx>
        <c:axId val="123170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 sz="1600" noProof="0"/>
                </a:pPr>
                <a:r>
                  <a:rPr lang="en-US" sz="1600" noProof="0" dirty="0"/>
                  <a:t>% </a:t>
                </a:r>
                <a:r>
                  <a:rPr lang="pl-PL" sz="1600" b="1" i="0" u="none" strike="noStrike" baseline="0" noProof="0" dirty="0">
                    <a:effectLst/>
                  </a:rPr>
                  <a:t>finansów publicznych</a:t>
                </a:r>
                <a:endParaRPr lang="en-US" sz="1600" noProof="0" dirty="0"/>
              </a:p>
            </c:rich>
          </c:tx>
        </c:title>
        <c:numFmt formatCode="General" sourceLinked="1"/>
        <c:tickLblPos val="nextTo"/>
        <c:txPr>
          <a:bodyPr rot="0" vert="horz"/>
          <a:lstStyle/>
          <a:p>
            <a:pPr>
              <a:defRPr lang="pl-PL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123172736"/>
        <c:crosses val="autoZero"/>
        <c:crossBetween val="midCat"/>
        <c:majorUnit val="5"/>
      </c:valAx>
      <c:valAx>
        <c:axId val="123172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pl-PL"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600" dirty="0"/>
                  <a:t>% </a:t>
                </a:r>
                <a:r>
                  <a:rPr lang="pl-PL" sz="1800" dirty="0">
                    <a:effectLst/>
                  </a:rPr>
                  <a:t>PKB</a:t>
                </a:r>
                <a:endParaRPr lang="pl-PL" sz="1600" dirty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pl-PL" sz="16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 sz="16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pl-PL"/>
            </a:pPr>
            <a:endParaRPr lang="pl-PL"/>
          </a:p>
        </c:txPr>
        <c:crossAx val="123170816"/>
        <c:crosses val="autoZero"/>
        <c:crossBetween val="midCat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E164-4D9A-4B43-9764-991CCECDB3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74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0CDE-562F-48BD-889D-A637BB34A5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862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6CDC-BC68-4E91-99A3-74D04022F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119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12733-15F9-40D0-A2F6-7B6BE6A4D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900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D7D1-B235-445F-BCFE-AD0DC6665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735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0EE9-EAC4-483A-8E10-B2DEABF9C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00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4C27-9DBA-47B9-A8D8-8020A1BAE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546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F0119-112B-49D2-8DB0-0673BEADF7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62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80CA-31DE-4A69-A9AB-DAA24B3657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967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A033-58CF-4FFC-B5F1-62B021CB0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477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F457-B677-478D-A5C4-B3C9D5B67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54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A3A4-EE74-4E8C-98DC-02924CA81F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177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7734-9D59-4297-AEAF-5F29CB031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90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style wzorca tekstu</a:t>
            </a:r>
          </a:p>
          <a:p>
            <a:pPr lvl="1"/>
            <a:r>
              <a:rPr lang="en-GB" altLang="pl-PL"/>
              <a:t>Drugi poziom</a:t>
            </a:r>
          </a:p>
          <a:p>
            <a:pPr lvl="2"/>
            <a:r>
              <a:rPr lang="en-GB" altLang="pl-PL"/>
              <a:t>Trzeci poziom</a:t>
            </a:r>
          </a:p>
          <a:p>
            <a:pPr lvl="3"/>
            <a:r>
              <a:rPr lang="en-GB" altLang="pl-PL"/>
              <a:t>Czwarty poziom</a:t>
            </a:r>
          </a:p>
          <a:p>
            <a:pPr lvl="4"/>
            <a:r>
              <a:rPr lang="en-GB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7D17F4-8E55-447F-A0EB-7C5061909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130425"/>
            <a:ext cx="8280920" cy="1470025"/>
          </a:xfrm>
        </p:spPr>
        <p:txBody>
          <a:bodyPr/>
          <a:lstStyle/>
          <a:p>
            <a:pPr eaLnBrk="1" hangingPunct="1"/>
            <a:r>
              <a:rPr lang="pl-PL" altLang="pl-PL" sz="6000" b="1" dirty="0"/>
              <a:t>30 lat samorządności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86200"/>
            <a:ext cx="7416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pl-PL" sz="3600" b="1"/>
              <a:t>Andrzej Porawski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dyrektor Biura Związku Miast Polskich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sekretarz Komisji Wspólnej Rządu i ST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2400"/>
              <a:t>ze strony samorządowej</a:t>
            </a:r>
            <a:endParaRPr lang="en-GB" altLang="pl-PL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Rząd Tadeusza Mazowieckiego</a:t>
            </a:r>
            <a:endParaRPr lang="en-GB" altLang="pl-PL" b="1">
              <a:latin typeface="Arial Rounded MT Bold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632700" cy="4525963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9220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488237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Ustawa z dnia 8 marca 1990 r.</a:t>
            </a:r>
            <a:endParaRPr lang="en-GB" altLang="pl-PL" b="1">
              <a:latin typeface="Arial Rounded MT Bold" pitchFamily="34" charset="0"/>
            </a:endParaRP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3" y="981075"/>
            <a:ext cx="7416800" cy="567372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56663" cy="1152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latin typeface="Arial Narrow" pitchFamily="34" charset="0"/>
              </a:rPr>
              <a:t>Przygotowanie wyborów samorządowych –</a:t>
            </a:r>
            <a:br>
              <a:rPr lang="pl-PL" b="1" dirty="0">
                <a:latin typeface="Arial Narrow" pitchFamily="34" charset="0"/>
              </a:rPr>
            </a:br>
            <a:r>
              <a:rPr lang="pl-PL" b="1" dirty="0">
                <a:latin typeface="Arial Narrow" pitchFamily="34" charset="0"/>
              </a:rPr>
              <a:t>Komitety Obywatelskie (rola KO „S”)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" y="1628775"/>
            <a:ext cx="9074150" cy="5040313"/>
          </a:xfrm>
        </p:spPr>
        <p:txBody>
          <a:bodyPr>
            <a:normAutofit fontScale="85000" lnSpcReduction="10000"/>
          </a:bodyPr>
          <a:lstStyle/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b="1" dirty="0"/>
              <a:t>PONOWNA MOBILIZACJA SPOŁECZEŃSTWA</a:t>
            </a:r>
            <a:r>
              <a:rPr lang="pl-PL" dirty="0"/>
              <a:t>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Stworzenie komitetów w każdej gminie (osiedlu).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Przygotowanie – szkolenia, debata (raporty o stanie…).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Rola Krajowej Konferencji KO (wymiana doświadczeń).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Wsparcie Biur Poselsko-Senatorskich OKP.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Złożone relacje z regionalnymi strukturami „S”.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Wyłanianie list kandydatów (często prawybory).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Pozyskanie środków finansowych.</a:t>
            </a:r>
          </a:p>
          <a:p>
            <a:pPr>
              <a:buSzPct val="59000"/>
              <a:buFont typeface="Wingdings" pitchFamily="2" charset="2"/>
              <a:buChar char="Ø"/>
              <a:defRPr/>
            </a:pPr>
            <a:r>
              <a:rPr lang="pl-PL" dirty="0"/>
              <a:t>Organizacja komitetów wyborczych, przeprowadzenie kampanii wyborczej i monitoringu wyborów</a:t>
            </a:r>
            <a:r>
              <a:rPr lang="pl-PL" sz="30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928100" cy="777875"/>
          </a:xfrm>
        </p:spPr>
        <p:txBody>
          <a:bodyPr/>
          <a:lstStyle/>
          <a:p>
            <a:r>
              <a:rPr lang="pl-PL" altLang="pl-PL" sz="3200" b="1">
                <a:latin typeface="Arial Rounded MT Bold" pitchFamily="34" charset="0"/>
              </a:rPr>
              <a:t>27 maja 1990 = zwieńczenie 4 czerwca 1989</a:t>
            </a:r>
          </a:p>
        </p:txBody>
      </p:sp>
      <p:pic>
        <p:nvPicPr>
          <p:cNvPr id="12291" name="Picture 2" descr="C:\Users\apo\Desktop\KO S_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4013200" cy="5616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3" descr="C:\Users\apo\Desktop\IMG_3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73150"/>
            <a:ext cx="37433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792162"/>
          </a:xfrm>
        </p:spPr>
        <p:txBody>
          <a:bodyPr/>
          <a:lstStyle/>
          <a:p>
            <a:r>
              <a:rPr lang="pl-PL" altLang="pl-PL" sz="4000" b="1">
                <a:latin typeface="Arial Rounded MT Bold" pitchFamily="34" charset="0"/>
              </a:rPr>
              <a:t>Wyniki wyborów samorządowych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908050"/>
            <a:ext cx="8928100" cy="59055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b="1" u="sng" dirty="0"/>
              <a:t>Frekwencja</a:t>
            </a:r>
            <a:r>
              <a:rPr lang="pl-PL" b="1" dirty="0"/>
              <a:t> (%)</a:t>
            </a:r>
          </a:p>
          <a:p>
            <a:pPr marL="0" indent="0">
              <a:spcBef>
                <a:spcPts val="0"/>
              </a:spcBef>
              <a:spcAft>
                <a:spcPts val="3600"/>
              </a:spcAft>
              <a:buFontTx/>
              <a:buNone/>
              <a:defRPr/>
            </a:pPr>
            <a:endParaRPr lang="pl-PL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endParaRPr lang="pl-PL" b="1" u="sng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pl-PL" b="1" u="sng" dirty="0"/>
              <a:t>1990</a:t>
            </a:r>
            <a:r>
              <a:rPr lang="pl-PL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b="1" dirty="0"/>
              <a:t>KO „S” – 		53,1 %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dirty="0"/>
              <a:t>Lokalne – 		27,4 %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pl-PL" dirty="0"/>
              <a:t>Najlepsze partyjne – 4,3 % (PSL)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l-PL" b="1" dirty="0">
                <a:latin typeface="Arial Narrow" pitchFamily="34" charset="0"/>
              </a:rPr>
              <a:t>    SKUTEK</a:t>
            </a:r>
            <a:r>
              <a:rPr lang="pl-PL" dirty="0"/>
              <a:t> </a:t>
            </a:r>
            <a:r>
              <a:rPr lang="pl-PL" b="1" dirty="0">
                <a:latin typeface="Goudy Stout" pitchFamily="18" charset="0"/>
              </a:rPr>
              <a:t>»</a:t>
            </a:r>
            <a:r>
              <a:rPr lang="pl-PL" dirty="0"/>
              <a:t> </a:t>
            </a:r>
            <a:r>
              <a:rPr lang="pl-PL" spc="-50" dirty="0"/>
              <a:t>29 tys. działaczy KO w radach i zarządach gmin.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1973692"/>
              </p:ext>
            </p:extLst>
          </p:nvPr>
        </p:nvGraphicFramePr>
        <p:xfrm>
          <a:off x="250825" y="1916832"/>
          <a:ext cx="8642352" cy="86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4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xmlns="" val="2281982084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spc="-150" baseline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27.5.90</a:t>
                      </a:r>
                      <a:endParaRPr lang="pl-PL" sz="2400" b="1" i="0" u="none" strike="noStrike" spc="-150" baseline="0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19.6.</a:t>
                      </a:r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94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11.10.98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27.10.02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12.11.06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21.11.10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spc="-100" baseline="0" dirty="0">
                          <a:effectLst/>
                          <a:latin typeface="Arial Narrow" pitchFamily="34" charset="0"/>
                        </a:rPr>
                        <a:t>16.11.14</a:t>
                      </a:r>
                      <a:endParaRPr lang="pl-PL" sz="24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21.10.18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42,27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33,78</a:t>
                      </a:r>
                      <a:endParaRPr lang="pl-PL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45,45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44,23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45,99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47,32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u="none" strike="noStrike" dirty="0">
                          <a:effectLst/>
                        </a:rPr>
                        <a:t>47,42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54,90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pl-PL" altLang="pl-PL" b="1">
                <a:latin typeface="Arial Rounded MT Bold" pitchFamily="34" charset="0"/>
              </a:rPr>
              <a:t>Po wyborach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defRPr/>
            </a:pPr>
            <a:r>
              <a:rPr lang="pl-PL" spc="-50" dirty="0"/>
              <a:t>Ruch Komitetów Obywatelskich zaczął słabnąć po wyborach 27 maja 1990 </a:t>
            </a:r>
            <a:r>
              <a:rPr lang="pl-PL" b="1" u="sng" spc="-50" dirty="0"/>
              <a:t>nie</a:t>
            </a:r>
            <a:r>
              <a:rPr lang="pl-PL" u="sng" spc="-50" dirty="0"/>
              <a:t> w wyniku „wojny na </a:t>
            </a:r>
            <a:r>
              <a:rPr lang="pl-PL" u="sng" spc="-50" dirty="0" err="1"/>
              <a:t>gó-rze</a:t>
            </a:r>
            <a:r>
              <a:rPr lang="pl-PL" u="sng" spc="-50" dirty="0"/>
              <a:t>” </a:t>
            </a:r>
            <a:r>
              <a:rPr lang="pl-PL" spc="-50" dirty="0"/>
              <a:t>(była ona istotna rzeczywiście </a:t>
            </a:r>
            <a:r>
              <a:rPr lang="pl-PL" b="1" spc="-50" dirty="0"/>
              <a:t>tylko na górze</a:t>
            </a:r>
            <a:r>
              <a:rPr lang="pl-PL" spc="-50" dirty="0"/>
              <a:t>;  w konsekwencji m.in. L. Wałęsa rozwiązał „swój” Komitet Obywatelski; wkrótce zaprzestała też spot-kań w pełnym składzie Krajowa Konferencja KO).</a:t>
            </a:r>
          </a:p>
          <a:p>
            <a:pPr>
              <a:defRPr/>
            </a:pPr>
            <a:r>
              <a:rPr lang="pl-PL" b="1" spc="-50" dirty="0"/>
              <a:t>Na dole </a:t>
            </a:r>
            <a:r>
              <a:rPr lang="pl-PL" spc="-50" dirty="0"/>
              <a:t>spadek aktywności ruchu KO </a:t>
            </a:r>
            <a:r>
              <a:rPr lang="pl-PL" u="sng" spc="-50" dirty="0"/>
              <a:t>był wynikiem zwycięstwa w wyborach - zaangażowania działaczy KO w organach gmin</a:t>
            </a:r>
            <a:r>
              <a:rPr lang="pl-PL" spc="-50" dirty="0"/>
              <a:t>; </a:t>
            </a:r>
            <a:r>
              <a:rPr lang="pl-PL" b="1" spc="-50" dirty="0"/>
              <a:t>dopiero potem</a:t>
            </a:r>
            <a:r>
              <a:rPr lang="pl-PL" spc="-50" dirty="0"/>
              <a:t> rozpoczął się proces podziałów i wyodrębniania się partii </a:t>
            </a:r>
            <a:r>
              <a:rPr lang="pl-PL" spc="-50" dirty="0" err="1"/>
              <a:t>politycz-nych</a:t>
            </a:r>
            <a:r>
              <a:rPr lang="pl-PL" spc="-50" dirty="0"/>
              <a:t> w ramach i obok ruchu obywatelskiego.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228725"/>
          </a:xfrm>
        </p:spPr>
        <p:txBody>
          <a:bodyPr/>
          <a:lstStyle/>
          <a:p>
            <a:pPr eaLnBrk="1" hangingPunct="1"/>
            <a:r>
              <a:rPr lang="pl-PL" altLang="pl-PL" sz="4000" b="1">
                <a:latin typeface="Arial Rounded MT Bold" pitchFamily="34" charset="0"/>
              </a:rPr>
              <a:t>Ogólnopolska Konferencja</a:t>
            </a:r>
            <a:r>
              <a:rPr lang="pl-PL" altLang="pl-PL" sz="4000">
                <a:latin typeface="Arial Rounded MT Bold" pitchFamily="34" charset="0"/>
              </a:rPr>
              <a:t/>
            </a:r>
            <a:br>
              <a:rPr lang="pl-PL" altLang="pl-PL" sz="4000">
                <a:latin typeface="Arial Rounded MT Bold" pitchFamily="34" charset="0"/>
              </a:rPr>
            </a:br>
            <a:r>
              <a:rPr lang="pl-PL" altLang="pl-PL" sz="4000"/>
              <a:t>Wójtów, Burmistrzów i Prezydentów</a:t>
            </a:r>
            <a:endParaRPr lang="en-GB" altLang="pl-PL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16388" name="Picture 5" descr="2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135937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/>
          <a:lstStyle/>
          <a:p>
            <a:pPr eaLnBrk="1" hangingPunct="1"/>
            <a:r>
              <a:rPr lang="pl-PL" altLang="pl-PL" sz="4000" b="1"/>
              <a:t>Komisja Wspólna Rządu </a:t>
            </a:r>
            <a:br>
              <a:rPr lang="pl-PL" altLang="pl-PL" sz="4000" b="1"/>
            </a:br>
            <a:r>
              <a:rPr lang="pl-PL" altLang="pl-PL" sz="4000" b="1"/>
              <a:t>i Samorządu Terytorialnego (1993)</a:t>
            </a:r>
            <a:endParaRPr lang="en-GB" altLang="pl-PL" sz="4000" b="1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775575" cy="5068888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7412" name="Picture 4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704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II etap reformy – 1998 / 9</a:t>
            </a:r>
            <a:endParaRPr lang="en-GB" altLang="pl-PL" b="1">
              <a:latin typeface="Arial Rounded MT Bold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543550"/>
          </a:xfrm>
        </p:spPr>
        <p:txBody>
          <a:bodyPr/>
          <a:lstStyle/>
          <a:p>
            <a:pPr eaLnBrk="1" hangingPunct="1"/>
            <a:r>
              <a:rPr lang="pl-PL" altLang="pl-PL" b="1" dirty="0"/>
              <a:t>postacie kluczowe:</a:t>
            </a:r>
          </a:p>
          <a:p>
            <a:pPr eaLnBrk="1" hangingPunct="1">
              <a:buFontTx/>
              <a:buNone/>
            </a:pPr>
            <a:r>
              <a:rPr lang="pl-PL" altLang="pl-PL" b="1" dirty="0"/>
              <a:t>	→ Jerzy BUZEK </a:t>
            </a:r>
          </a:p>
          <a:p>
            <a:pPr eaLnBrk="1" hangingPunct="1">
              <a:buFontTx/>
              <a:buNone/>
            </a:pPr>
            <a:r>
              <a:rPr lang="pl-PL" altLang="pl-PL" b="1" dirty="0"/>
              <a:t>	→ Michał KULESZA</a:t>
            </a:r>
          </a:p>
          <a:p>
            <a:pPr eaLnBrk="1" hangingPunct="1"/>
            <a:r>
              <a:rPr lang="pl-PL" altLang="pl-PL" b="1" dirty="0"/>
              <a:t>czynniki sukcesu:</a:t>
            </a:r>
          </a:p>
          <a:p>
            <a:pPr eaLnBrk="1" hangingPunct="1">
              <a:buFontTx/>
              <a:buNone/>
            </a:pPr>
            <a:r>
              <a:rPr lang="pl-PL" altLang="pl-PL" b="1" dirty="0"/>
              <a:t>	→ zgoda polityczna,</a:t>
            </a:r>
          </a:p>
          <a:p>
            <a:pPr eaLnBrk="1" hangingPunct="1">
              <a:buFontTx/>
              <a:buNone/>
            </a:pPr>
            <a:r>
              <a:rPr lang="pl-PL" altLang="pl-PL" b="1" dirty="0"/>
              <a:t>	→ nadzwyczajna procedura;</a:t>
            </a:r>
          </a:p>
          <a:p>
            <a:pPr eaLnBrk="1" hangingPunct="1"/>
            <a:r>
              <a:rPr lang="pl-PL" altLang="pl-PL" b="1" dirty="0"/>
              <a:t>główne przeszkody:</a:t>
            </a:r>
          </a:p>
          <a:p>
            <a:pPr marL="0" indent="0" eaLnBrk="1" hangingPunct="1">
              <a:buNone/>
            </a:pPr>
            <a:r>
              <a:rPr lang="pl-PL" altLang="pl-PL" b="1" dirty="0"/>
              <a:t>   → finanse;</a:t>
            </a:r>
          </a:p>
          <a:p>
            <a:pPr marL="0" indent="0" eaLnBrk="1" hangingPunct="1">
              <a:buNone/>
            </a:pPr>
            <a:r>
              <a:rPr lang="pl-PL" altLang="pl-PL" b="1" dirty="0"/>
              <a:t>   → administracja resortowa.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eaLnBrk="1" hangingPunct="1"/>
            <a:r>
              <a:rPr lang="pl-PL" altLang="pl-PL" b="1" dirty="0">
                <a:latin typeface="Arial Rounded MT Bold" pitchFamily="34" charset="0"/>
              </a:rPr>
              <a:t>Dalsze zmiany</a:t>
            </a:r>
            <a:endParaRPr lang="en-GB" altLang="pl-PL" b="1" dirty="0">
              <a:latin typeface="Arial Rounded MT Bold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9"/>
            <a:ext cx="9144000" cy="5688360"/>
          </a:xfrm>
        </p:spPr>
        <p:txBody>
          <a:bodyPr/>
          <a:lstStyle/>
          <a:p>
            <a:pPr eaLnBrk="1" hangingPunct="1"/>
            <a:r>
              <a:rPr lang="pl-PL" altLang="pl-PL" dirty="0"/>
              <a:t>Bezpośrednie wybory burmistrzów, wójtów;</a:t>
            </a:r>
          </a:p>
          <a:p>
            <a:pPr eaLnBrk="1" hangingPunct="1"/>
            <a:r>
              <a:rPr lang="pl-PL" altLang="pl-PL" dirty="0"/>
              <a:t>Ustawa o działalności pożytku publicznego;</a:t>
            </a:r>
          </a:p>
          <a:p>
            <a:pPr eaLnBrk="1" hangingPunct="1"/>
            <a:r>
              <a:rPr lang="pl-PL" altLang="pl-PL" dirty="0"/>
              <a:t>Ustawa o finansach JST z 2003 roku;</a:t>
            </a:r>
          </a:p>
          <a:p>
            <a:pPr eaLnBrk="1" hangingPunct="1"/>
            <a:r>
              <a:rPr lang="pl-PL" altLang="pl-PL" dirty="0"/>
              <a:t>Ustawa o Komisji Wspólnej Rządu i ST (2005);</a:t>
            </a:r>
          </a:p>
          <a:p>
            <a:pPr eaLnBrk="1" hangingPunct="1"/>
            <a:r>
              <a:rPr lang="pl-PL" altLang="pl-PL" dirty="0"/>
              <a:t>Korekta kompetencji w 2008;</a:t>
            </a:r>
          </a:p>
          <a:p>
            <a:pPr eaLnBrk="1" hangingPunct="1"/>
            <a:r>
              <a:rPr lang="pl-PL" altLang="pl-PL" sz="3000" dirty="0"/>
              <a:t>Silna decentralizacja funduszy strukturalnych UE: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	- 100 % EFRR w rękach samorządu woj.;</a:t>
            </a:r>
          </a:p>
          <a:p>
            <a:pPr eaLnBrk="1" hangingPunct="1">
              <a:buFontTx/>
              <a:buNone/>
            </a:pPr>
            <a:r>
              <a:rPr lang="pl-PL" altLang="pl-PL" dirty="0"/>
              <a:t>	- 45 % EFS w rękach samorządu województw.</a:t>
            </a:r>
          </a:p>
          <a:p>
            <a:pPr eaLnBrk="1" hangingPunct="1"/>
            <a:r>
              <a:rPr lang="pl-PL" altLang="pl-PL" dirty="0"/>
              <a:t>Stała skłonność Centrum do równoważenia budżetu centralnego kosztem dochodów JST.</a:t>
            </a:r>
            <a:endParaRPr lang="en-GB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785225" cy="1368425"/>
          </a:xfrm>
        </p:spPr>
        <p:txBody>
          <a:bodyPr/>
          <a:lstStyle/>
          <a:p>
            <a:pPr eaLnBrk="1" hangingPunct="1"/>
            <a:r>
              <a:rPr lang="pl-PL" altLang="pl-PL" sz="4000"/>
              <a:t>I KZD „Solidarności”, Gdańsk 1981</a:t>
            </a:r>
            <a:br>
              <a:rPr lang="pl-PL" altLang="pl-PL" sz="4000"/>
            </a:br>
            <a:r>
              <a:rPr lang="pl-PL" altLang="pl-PL" sz="4000"/>
              <a:t> „</a:t>
            </a:r>
            <a:r>
              <a:rPr lang="pl-PL" altLang="pl-PL" sz="4000" b="1" i="1"/>
              <a:t>Ku Samorządnej Rzeczpospolitej</a:t>
            </a:r>
            <a:r>
              <a:rPr lang="pl-PL" altLang="pl-PL" sz="4000"/>
              <a:t>”</a:t>
            </a:r>
            <a:endParaRPr lang="en-GB" altLang="pl-PL" sz="40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773238"/>
            <a:ext cx="4679950" cy="4895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/>
          </a:p>
        </p:txBody>
      </p:sp>
      <p:pic>
        <p:nvPicPr>
          <p:cNvPr id="3076" name="Picture 4" descr="gal_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916113"/>
            <a:ext cx="468153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052513"/>
          </a:xfrm>
        </p:spPr>
        <p:txBody>
          <a:bodyPr/>
          <a:lstStyle/>
          <a:p>
            <a:r>
              <a:rPr lang="pl-PL" altLang="pl-PL" sz="3600" b="1"/>
              <a:t>Czynnik sukcesu reformy - sprawy lokalne w rękach lokalnych gospodarzy</a:t>
            </a:r>
            <a:endParaRPr lang="pl-PL" altLang="pl-PL" sz="3600"/>
          </a:p>
        </p:txBody>
      </p:sp>
      <p:sp>
        <p:nvSpPr>
          <p:cNvPr id="20484" name="Prostokąt 5"/>
          <p:cNvSpPr>
            <a:spLocks noChangeArrowheads="1"/>
          </p:cNvSpPr>
          <p:nvPr/>
        </p:nvSpPr>
        <p:spPr bwMode="auto">
          <a:xfrm>
            <a:off x="434975" y="119697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2800" b="1" dirty="0"/>
              <a:t>Dzięki takiemu przebiegowi reformy dziś w Pol-</a:t>
            </a:r>
            <a:r>
              <a:rPr lang="pl-PL" altLang="pl-PL" sz="2800" b="1" dirty="0" err="1"/>
              <a:t>sce</a:t>
            </a:r>
            <a:r>
              <a:rPr lang="pl-PL" altLang="pl-PL" sz="2800" b="1" dirty="0"/>
              <a:t> najsilniejsze są gminy (2019, mld zł):</a:t>
            </a:r>
            <a:endParaRPr lang="pl-PL" altLang="pl-PL" sz="2800" dirty="0"/>
          </a:p>
        </p:txBody>
      </p:sp>
      <p:sp>
        <p:nvSpPr>
          <p:cNvPr id="20485" name="Prostokąt 6"/>
          <p:cNvSpPr>
            <a:spLocks noChangeArrowheads="1"/>
          </p:cNvSpPr>
          <p:nvPr/>
        </p:nvSpPr>
        <p:spPr bwMode="auto">
          <a:xfrm>
            <a:off x="611188" y="5229225"/>
            <a:ext cx="79930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l-PL" altLang="pl-PL" sz="2800" dirty="0"/>
              <a:t>ponad 33 % ogółu wydatków publicznych;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pl-PL" sz="2800" dirty="0"/>
              <a:t>około 14 % PKB;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pl-PL" altLang="pl-PL" sz="2800" dirty="0"/>
              <a:t>1 mln ha gruntów komunalnych.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81F4915-491C-4147-A90A-BA108B24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7" y="2151063"/>
            <a:ext cx="8097837" cy="307816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E73E68F-F796-4B77-9C20-C02B14A29B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6" y="2330243"/>
            <a:ext cx="8131069" cy="28989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792088"/>
          </a:xfrm>
        </p:spPr>
        <p:txBody>
          <a:bodyPr/>
          <a:lstStyle/>
          <a:p>
            <a:pPr eaLnBrk="1" hangingPunct="1"/>
            <a:r>
              <a:rPr lang="pl-PL" altLang="pl-PL" b="1" dirty="0">
                <a:latin typeface="Arial Rounded MT Bold" pitchFamily="34" charset="0"/>
              </a:rPr>
              <a:t>Dzisiaj</a:t>
            </a:r>
            <a:endParaRPr lang="en-GB" altLang="pl-PL" b="1" dirty="0">
              <a:latin typeface="Arial Rounded MT Bold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836712"/>
            <a:ext cx="8785225" cy="5904656"/>
          </a:xfrm>
        </p:spPr>
        <p:txBody>
          <a:bodyPr/>
          <a:lstStyle/>
          <a:p>
            <a:pPr eaLnBrk="1" hangingPunct="1"/>
            <a:r>
              <a:rPr lang="pl-PL" altLang="pl-PL" dirty="0"/>
              <a:t>Polska lokalna 1990 / 2020 – nie do poznania SAMORZĄDY ZMIENIŁY POLSKĘ;</a:t>
            </a:r>
          </a:p>
          <a:p>
            <a:pPr eaLnBrk="1" hangingPunct="1"/>
            <a:r>
              <a:rPr lang="pl-PL" altLang="pl-PL" dirty="0"/>
              <a:t>Wydatki inwestycyjne w latach 2010 - 2015 średnio po 40 mld rocznie, a w latach 2018 i 2019 – po ponad 50 mld rocznie.</a:t>
            </a:r>
          </a:p>
          <a:p>
            <a:pPr eaLnBrk="1" hangingPunct="1"/>
            <a:r>
              <a:rPr lang="pl-PL" altLang="pl-PL" dirty="0"/>
              <a:t>Wydatki na działalność pożytku publicznego – po około 1,5 mld rocznie;</a:t>
            </a:r>
          </a:p>
          <a:p>
            <a:pPr eaLnBrk="1" hangingPunct="1"/>
            <a:r>
              <a:rPr lang="pl-PL" altLang="pl-PL" dirty="0"/>
              <a:t>Jednomandatowe okręgi wyborcze – tylko część gmin;</a:t>
            </a:r>
          </a:p>
          <a:p>
            <a:pPr eaLnBrk="1" hangingPunct="1"/>
            <a:r>
              <a:rPr lang="pl-PL" altLang="pl-PL" dirty="0"/>
              <a:t>29 czerwca 2000 r. Sejm ustanawia dzień     27 maja Dniem Samorządu Terytorialnego.</a:t>
            </a:r>
          </a:p>
          <a:p>
            <a:pPr eaLnBrk="1" hangingPunct="1"/>
            <a:endParaRPr lang="en-GB" alt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pl-PL" altLang="pl-PL" sz="3600" b="1">
                <a:latin typeface="Tahoma" pitchFamily="34" charset="0"/>
                <a:cs typeface="Tahoma" pitchFamily="34" charset="0"/>
              </a:rPr>
              <a:t>Finanse zdecentralizowane UE-27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Tahoma" pitchFamily="34" charset="0"/>
                <a:cs typeface="Tahoma" pitchFamily="34" charset="0"/>
              </a:rPr>
              <a:t>Autonomia lokalna</a:t>
            </a:r>
            <a:endParaRPr lang="en-GB" altLang="pl-PL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altLang="pl-PL" b="1" dirty="0"/>
              <a:t>M.in.:</a:t>
            </a:r>
          </a:p>
          <a:p>
            <a:pPr eaLnBrk="1" hangingPunct="1"/>
            <a:r>
              <a:rPr lang="pl-PL" altLang="pl-PL" spc="-60" dirty="0"/>
              <a:t>przywracanie historycznych herbów, nazw miejsc, ulic, placów,</a:t>
            </a:r>
          </a:p>
          <a:p>
            <a:pPr eaLnBrk="1" hangingPunct="1"/>
            <a:r>
              <a:rPr lang="pl-PL" altLang="pl-PL" spc="-60" dirty="0"/>
              <a:t>honorowe obywatelstwa (często osoby bardzo ważne albo zasłużone dla danego miasta),</a:t>
            </a:r>
            <a:endParaRPr lang="en-GB" altLang="pl-PL" spc="-60" dirty="0"/>
          </a:p>
          <a:p>
            <a:pPr eaLnBrk="1" hangingPunct="1"/>
            <a:r>
              <a:rPr lang="pl-PL" altLang="pl-PL" spc="-60" dirty="0"/>
              <a:t>przyjmowanie lokalnych strategii rozwoju, polityk, lokalnych programów operacyjnych,</a:t>
            </a:r>
          </a:p>
          <a:p>
            <a:pPr eaLnBrk="1" hangingPunct="1"/>
            <a:r>
              <a:rPr lang="pl-PL" altLang="pl-PL" spc="-60" dirty="0"/>
              <a:t>rosnąca aktywność obywateli i ich organizacji,</a:t>
            </a:r>
          </a:p>
          <a:p>
            <a:pPr eaLnBrk="1" hangingPunct="1"/>
            <a:r>
              <a:rPr lang="pl-PL" altLang="pl-PL" spc="-60" dirty="0"/>
              <a:t>rosnący zakres współpracy JST w obszarach funkcjonalnych.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hangingPunct="1"/>
            <a:r>
              <a:rPr lang="pl-PL" altLang="pl-PL" sz="4000" b="1">
                <a:latin typeface="Tahoma" pitchFamily="34" charset="0"/>
                <a:cs typeface="Tahoma" pitchFamily="34" charset="0"/>
              </a:rPr>
              <a:t>Jan Paweł II </a:t>
            </a:r>
            <a:r>
              <a:rPr lang="pl-PL" altLang="pl-PL" sz="4000" b="1"/>
              <a:t/>
            </a:r>
            <a:br>
              <a:rPr lang="pl-PL" altLang="pl-PL" sz="4000" b="1"/>
            </a:br>
            <a:r>
              <a:rPr lang="pl-PL" altLang="pl-PL" sz="4000" b="1"/>
              <a:t>honorowy obywatel 304 miast i gmin</a:t>
            </a:r>
            <a:endParaRPr lang="en-GB" altLang="pl-PL" sz="4000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341438"/>
            <a:ext cx="3816350" cy="5327650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26628" name="Picture 4" descr="KrakOkn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37782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pl-PL" altLang="pl-PL" b="1"/>
              <a:t>Patronka Samorządu - </a:t>
            </a:r>
            <a:r>
              <a:rPr lang="pl-PL" altLang="pl-PL" b="1">
                <a:latin typeface="Tahoma" pitchFamily="34" charset="0"/>
                <a:cs typeface="Tahoma" pitchFamily="34" charset="0"/>
              </a:rPr>
              <a:t>Św. Kinga</a:t>
            </a:r>
            <a:endParaRPr lang="en-GB" altLang="pl-PL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6975"/>
            <a:ext cx="7345362" cy="5472113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27652" name="Picture 4" descr="57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5388"/>
            <a:ext cx="7273925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pl-PL" b="1" dirty="0"/>
              <a:t>Wyzwania</a:t>
            </a:r>
            <a:endParaRPr lang="en-US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/>
          <a:lstStyle/>
          <a:p>
            <a:pPr marL="180000" indent="-180000"/>
            <a:r>
              <a:rPr lang="pl-PL" sz="3000" dirty="0"/>
              <a:t>Obrona decentralizacji</a:t>
            </a:r>
          </a:p>
          <a:p>
            <a:pPr marL="180000" indent="-180000"/>
            <a:r>
              <a:rPr lang="pl-PL" sz="3000" dirty="0"/>
              <a:t>Walka o stabilność finansową (uniezależnienie dochodów JST od zmian w przepisach)</a:t>
            </a:r>
          </a:p>
          <a:p>
            <a:pPr marL="180000" indent="-180000"/>
            <a:r>
              <a:rPr lang="pl-PL" sz="3000" spc="-50" dirty="0"/>
              <a:t>Deregulacja w przepisach dot. zadań własnych (zwłaszcza oświata i pomoc społeczna)</a:t>
            </a:r>
          </a:p>
          <a:p>
            <a:pPr marL="180000" indent="-180000"/>
            <a:r>
              <a:rPr lang="pl-PL" sz="3000" spc="-50" dirty="0"/>
              <a:t>Przegląd prawa samorządowego (ustawy ustrojowe i rozwiązania systemowe – gospodarka odpadami)</a:t>
            </a:r>
          </a:p>
          <a:p>
            <a:pPr marL="180000" indent="-180000"/>
            <a:r>
              <a:rPr lang="pl-PL" sz="3000" spc="-50" dirty="0"/>
              <a:t>Rozwój narzędzi wspierających politykę rozwoju</a:t>
            </a:r>
          </a:p>
          <a:p>
            <a:pPr marL="180000" indent="-180000"/>
            <a:r>
              <a:rPr lang="pl-PL" sz="3000" spc="-50" dirty="0"/>
              <a:t>Wzmacnianie poczucia dobra wspólnego w </a:t>
            </a:r>
            <a:r>
              <a:rPr lang="pl-PL" sz="3000" spc="-50" dirty="0" err="1"/>
              <a:t>społecz-nościach</a:t>
            </a:r>
            <a:r>
              <a:rPr lang="pl-PL" sz="3000" spc="-50" dirty="0"/>
              <a:t> lokalnych – zmiana modelu sprawowania władzy – z menadżerskiego na partycypacyjny</a:t>
            </a:r>
            <a:endParaRPr lang="en-US" sz="3000" spc="-50" dirty="0"/>
          </a:p>
        </p:txBody>
      </p:sp>
    </p:spTree>
    <p:extLst>
      <p:ext uri="{BB962C8B-B14F-4D97-AF65-F5344CB8AC3E}">
        <p14:creationId xmlns:p14="http://schemas.microsoft.com/office/powerpoint/2010/main" xmlns="" val="1531676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2A7959-92EE-40BC-B099-0FC7BEA0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nas widzą Polacy 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DFD40FFD-17D9-4DFC-A90E-BB6F8685E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43" y="2204864"/>
            <a:ext cx="8490513" cy="3185186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A9DF03C-7B4E-4583-8527-1C98A9073249}"/>
              </a:ext>
            </a:extLst>
          </p:cNvPr>
          <p:cNvSpPr txBox="1"/>
          <p:nvPr/>
        </p:nvSpPr>
        <p:spPr>
          <a:xfrm>
            <a:off x="3779912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źródło, CBOS, marzec 2020</a:t>
            </a:r>
          </a:p>
        </p:txBody>
      </p:sp>
    </p:spTree>
    <p:extLst>
      <p:ext uri="{BB962C8B-B14F-4D97-AF65-F5344CB8AC3E}">
        <p14:creationId xmlns:p14="http://schemas.microsoft.com/office/powerpoint/2010/main" xmlns="" val="64713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2950" cy="2133600"/>
          </a:xfrm>
        </p:spPr>
        <p:txBody>
          <a:bodyPr/>
          <a:lstStyle/>
          <a:p>
            <a:pPr eaLnBrk="1" hangingPunct="1"/>
            <a:r>
              <a:rPr lang="pl-PL" altLang="pl-PL" sz="4000"/>
              <a:t>I KZD „Solidarności”, Gdańsk 1981</a:t>
            </a:r>
            <a:br>
              <a:rPr lang="pl-PL" altLang="pl-PL" sz="4000"/>
            </a:br>
            <a:r>
              <a:rPr lang="pl-PL" altLang="pl-PL" sz="4000"/>
              <a:t>Uchwała programowa – rozdz. VI.</a:t>
            </a:r>
            <a:br>
              <a:rPr lang="pl-PL" altLang="pl-PL" sz="4000"/>
            </a:br>
            <a:r>
              <a:rPr lang="pl-PL" altLang="pl-PL" sz="4000"/>
              <a:t> „</a:t>
            </a:r>
            <a:r>
              <a:rPr lang="pl-PL" altLang="pl-PL" sz="4000" b="1"/>
              <a:t>Samorządna Rzeczpospolita”</a:t>
            </a:r>
            <a:endParaRPr lang="en-GB" altLang="pl-PL" sz="40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964612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/>
              <a:t>Teza 21. </a:t>
            </a:r>
            <a:r>
              <a:rPr lang="pl-PL" altLang="pl-PL" sz="3800" i="1"/>
              <a:t>Samodzielne prawnie, orga-nizacyjnie i majątkowo samorządy terytorialne muszą być rzeczywistą reprezentacją społeczności lokalnej</a:t>
            </a:r>
            <a:r>
              <a:rPr lang="pl-PL" altLang="pl-PL" sz="38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altLang="pl-PL"/>
              <a:t>	</a:t>
            </a:r>
            <a:r>
              <a:rPr lang="pl-PL" altLang="pl-PL" u="sng"/>
              <a:t>w tekście tezy m.in. zapisano</a:t>
            </a:r>
            <a:r>
              <a:rPr lang="pl-PL" altLang="pl-PL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„przygotowanie do 31.XII.1981 projektu ordy-nacji wyborczej”;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/>
              <a:t>„zobowiązanie KK do opracowania projektu ustawy o samorządach terytorialnych”.</a:t>
            </a:r>
            <a:endParaRPr lang="en-GB" alt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Program NSZZ „S” </a:t>
            </a:r>
            <a:r>
              <a:rPr lang="pl-PL" dirty="0"/>
              <a:t>– </a:t>
            </a:r>
            <a:r>
              <a:rPr lang="pl-PL" b="1" dirty="0"/>
              <a:t>teza 21</a:t>
            </a:r>
          </a:p>
          <a:p>
            <a:pPr marL="0" indent="0" algn="ctr">
              <a:buNone/>
            </a:pPr>
            <a:r>
              <a:rPr lang="pl-PL" sz="2400" b="1" dirty="0"/>
              <a:t>Rozdział VI. SAMORZĄDNA RZECZPOSPOLITA</a:t>
            </a:r>
          </a:p>
          <a:p>
            <a:pPr marL="0" indent="0" algn="ctr">
              <a:buNone/>
            </a:pPr>
            <a:r>
              <a:rPr lang="pl-PL" sz="2400" b="1" spc="-100" dirty="0">
                <a:latin typeface="Arial Narrow" pitchFamily="34" charset="0"/>
              </a:rPr>
              <a:t>Teza 21. </a:t>
            </a:r>
            <a:r>
              <a:rPr lang="pl-PL" sz="2400" b="1" i="1" spc="-100" dirty="0">
                <a:latin typeface="Arial Narrow" pitchFamily="34" charset="0"/>
              </a:rPr>
              <a:t>Samodzielne prawnie, organizacyjnie i majątkowo samorządy terytorialne muszą być rzeczywistą reprezentacją społeczności lokalnej.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pl-PL" b="1" dirty="0">
                <a:latin typeface="Arial Rounded MT Bold" panose="020F0704030504030204" pitchFamily="34" charset="0"/>
              </a:rPr>
              <a:t>Polski model samorządu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914400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9144000" cy="836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445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4624"/>
            <a:ext cx="5040560" cy="792088"/>
          </a:xfrm>
        </p:spPr>
        <p:txBody>
          <a:bodyPr/>
          <a:lstStyle/>
          <a:p>
            <a:r>
              <a:rPr lang="pl-PL" dirty="0">
                <a:latin typeface="Arial Rounded MT Bold" panose="020F0704030504030204" pitchFamily="34" charset="0"/>
              </a:rPr>
              <a:t>PORÓWNANIE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815064"/>
              </p:ext>
            </p:extLst>
          </p:nvPr>
        </p:nvGraphicFramePr>
        <p:xfrm>
          <a:off x="107504" y="980728"/>
          <a:ext cx="8928992" cy="5589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920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Gdańsk, 7 października 1981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(Samorządna Rzeczpospolita)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Strasbourg, 15 października 1985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Europejska Karta Samorządu Lokalnego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wolne, tajne, demokratyczne, pluralistyczne wybory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(3.2) wolne, tajne, równe, bezpośrednie, powszechne wybory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decydowanie o całokształcie spraw lokalnych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(3.1) zasadnicza część lokalnych spraw publicznych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nadzór – kontrola przestrzegania prawa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(8.2) nadzór - zapewnienie </a:t>
                      </a:r>
                      <a:r>
                        <a:rPr lang="pl-PL" sz="2000" b="1" dirty="0" err="1">
                          <a:solidFill>
                            <a:schemeClr val="tx1"/>
                          </a:solidFill>
                          <a:effectLst/>
                        </a:rPr>
                        <a:t>przestrze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-gania prawa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chemeClr val="tx1"/>
                          </a:solidFill>
                          <a:effectLst/>
                        </a:rPr>
                        <a:t>spór – rozstrzygnięcie należy do sądu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(11) prawo do odwołania na drodze sądowej 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>
                          <a:solidFill>
                            <a:schemeClr val="tx1"/>
                          </a:solidFill>
                          <a:effectLst/>
                        </a:rPr>
                        <a:t>prawo zawierania porozumień między samorządami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(10.1) prawo do współpracy i zrzesza-</a:t>
                      </a:r>
                      <a:r>
                        <a:rPr lang="pl-PL" sz="2000" b="1" dirty="0" err="1">
                          <a:solidFill>
                            <a:schemeClr val="tx1"/>
                          </a:solidFill>
                          <a:effectLst/>
                        </a:rPr>
                        <a:t>nia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 się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7124"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prawo do samodzielnego </a:t>
                      </a:r>
                      <a:r>
                        <a:rPr lang="pl-PL" sz="2000" b="1" dirty="0" err="1">
                          <a:solidFill>
                            <a:schemeClr val="tx1"/>
                          </a:solidFill>
                          <a:effectLst/>
                        </a:rPr>
                        <a:t>pozys</a:t>
                      </a: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-kiwania środków finansowych (podatki lokalne)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(9) własne, wystarczające zasoby finansowe, przynajmniej część z podatków lokalnych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181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eaLnBrk="1" hangingPunct="1"/>
            <a:r>
              <a:rPr lang="pl-PL" altLang="pl-PL" b="1" dirty="0">
                <a:latin typeface="Arial Rounded MT Bold" pitchFamily="34" charset="0"/>
              </a:rPr>
              <a:t>Po Zjeździe</a:t>
            </a:r>
            <a:endParaRPr lang="en-GB" altLang="pl-PL" b="1" dirty="0">
              <a:latin typeface="Arial Rounded MT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9144000" cy="5904656"/>
          </a:xfrm>
        </p:spPr>
        <p:txBody>
          <a:bodyPr/>
          <a:lstStyle/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altLang="pl-PL" sz="3000" dirty="0"/>
              <a:t>zespół ds. samorządowej ordynacji wyborczej i za-łożeń do ustawy o samorządach terytorialnych (przedstawiciele wszystkich regionów);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altLang="pl-PL" sz="3000" dirty="0"/>
              <a:t>obsługa – Ośrodek Prac Społeczno-Zawodowych Regionu Małopolska w Krakowie (kier. </a:t>
            </a:r>
            <a:r>
              <a:rPr lang="pl-PL" altLang="pl-PL" sz="3000" b="1" dirty="0"/>
              <a:t>Tadeusz Syryjczyk</a:t>
            </a:r>
            <a:r>
              <a:rPr lang="pl-PL" altLang="pl-PL" sz="3000" dirty="0"/>
              <a:t>; nagrania - </a:t>
            </a:r>
            <a:r>
              <a:rPr lang="pl-PL" altLang="pl-PL" sz="3000" b="1" i="1" dirty="0"/>
              <a:t>Jacek Fedorowicz</a:t>
            </a:r>
            <a:r>
              <a:rPr lang="pl-PL" altLang="pl-PL" sz="3000" dirty="0"/>
              <a:t>);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altLang="pl-PL" sz="3000" spc="-50" dirty="0"/>
              <a:t>trzy spotkania przed stanem wojennym, w tym Kon-</a:t>
            </a:r>
            <a:r>
              <a:rPr lang="pl-PL" altLang="pl-PL" sz="3000" spc="-50" dirty="0" err="1"/>
              <a:t>ferencja</a:t>
            </a:r>
            <a:r>
              <a:rPr lang="pl-PL" altLang="pl-PL" sz="3000" spc="-50" dirty="0"/>
              <a:t> Krakowska 21-22 listopada 1981 (UJ);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altLang="pl-PL" sz="3000" spc="-40" dirty="0"/>
              <a:t>publikacje dot. prac zespołu – </a:t>
            </a:r>
            <a:r>
              <a:rPr lang="pl-PL" altLang="pl-PL" sz="3000" b="1" i="1" spc="-40" dirty="0"/>
              <a:t>Goniec Małopolski</a:t>
            </a:r>
            <a:r>
              <a:rPr lang="pl-PL" altLang="pl-PL" sz="3000" spc="-40" dirty="0"/>
              <a:t> nr 51 - 56 z 1981 roku, </a:t>
            </a:r>
            <a:r>
              <a:rPr lang="pl-PL" altLang="pl-PL" sz="3000" b="1" i="1" spc="-40" dirty="0"/>
              <a:t>Biuletyn AS</a:t>
            </a:r>
            <a:r>
              <a:rPr lang="pl-PL" altLang="pl-PL" sz="3000" spc="-40" dirty="0"/>
              <a:t>, nr 54;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r>
              <a:rPr lang="pl-PL" sz="2800" spc="-50" dirty="0"/>
              <a:t>Centrum Obywatelskich Inicjatyw Ustawodawczych „S” (UJ) - </a:t>
            </a:r>
            <a:r>
              <a:rPr lang="pl-PL" sz="2800" dirty="0">
                <a:latin typeface="Arial Narrow" panose="020B0606020202030204" pitchFamily="34" charset="0"/>
              </a:rPr>
              <a:t>„zwrócono się do prof. Jerzego </a:t>
            </a:r>
            <a:r>
              <a:rPr lang="pl-PL" sz="2800" dirty="0" err="1">
                <a:latin typeface="Arial Narrow" panose="020B0606020202030204" pitchFamily="34" charset="0"/>
              </a:rPr>
              <a:t>Stembrowicza</a:t>
            </a:r>
            <a:r>
              <a:rPr lang="pl-PL" sz="2800" dirty="0">
                <a:latin typeface="Arial Narrow" panose="020B0606020202030204" pitchFamily="34" charset="0"/>
              </a:rPr>
              <a:t> o objęcie funkcji koordynatora zespołu ds. ustawy o ST” (29.XI.1981).</a:t>
            </a:r>
          </a:p>
          <a:p>
            <a:pPr eaLnBrk="1" hangingPunct="1">
              <a:lnSpc>
                <a:spcPts val="3300"/>
              </a:lnSpc>
              <a:spcBef>
                <a:spcPts val="0"/>
              </a:spcBef>
              <a:spcAft>
                <a:spcPts val="400"/>
              </a:spcAft>
            </a:pPr>
            <a:endParaRPr lang="pl-PL" altLang="pl-PL" sz="3000" spc="-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W stanie wojennym</a:t>
            </a:r>
            <a:endParaRPr lang="en-GB" altLang="pl-PL" b="1">
              <a:latin typeface="Arial Rounded MT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569325" cy="4525963"/>
          </a:xfrm>
        </p:spPr>
        <p:txBody>
          <a:bodyPr/>
          <a:lstStyle/>
          <a:p>
            <a:pPr eaLnBrk="1" hangingPunct="1"/>
            <a:r>
              <a:rPr lang="pl-PL" altLang="pl-PL" dirty="0"/>
              <a:t>Trwały prace nad założeniami;</a:t>
            </a:r>
          </a:p>
          <a:p>
            <a:pPr eaLnBrk="1" hangingPunct="1"/>
            <a:r>
              <a:rPr lang="pl-PL" altLang="pl-PL" dirty="0"/>
              <a:t>Główny ośrodek – Konwersatorium </a:t>
            </a:r>
            <a:r>
              <a:rPr lang="pl-PL" altLang="pl-PL" b="1" i="1" dirty="0"/>
              <a:t>„Doświadczenie i Przyszłość” </a:t>
            </a:r>
            <a:r>
              <a:rPr lang="pl-PL" altLang="pl-PL" dirty="0"/>
              <a:t>(do 1985)     i jego środowisko intelektualne (Stefan Bratkowski, Andrzej Wielowieyski); </a:t>
            </a:r>
          </a:p>
          <a:p>
            <a:pPr eaLnBrk="1" hangingPunct="1"/>
            <a:r>
              <a:rPr lang="pl-PL" altLang="pl-PL" b="1" dirty="0"/>
              <a:t>UW</a:t>
            </a:r>
            <a:r>
              <a:rPr lang="pl-PL" altLang="pl-PL" dirty="0"/>
              <a:t> – Michał Kulesza; </a:t>
            </a:r>
            <a:r>
              <a:rPr lang="pl-PL" altLang="pl-PL" b="1" dirty="0"/>
              <a:t>UŁ</a:t>
            </a:r>
            <a:r>
              <a:rPr lang="pl-PL" altLang="pl-PL" dirty="0"/>
              <a:t> - Jerzy Regulski;</a:t>
            </a:r>
          </a:p>
          <a:p>
            <a:pPr eaLnBrk="1" hangingPunct="1"/>
            <a:r>
              <a:rPr lang="pl-PL" altLang="pl-PL" dirty="0"/>
              <a:t>Przed rozpoczęciem obrad </a:t>
            </a:r>
            <a:r>
              <a:rPr lang="pl-PL" altLang="pl-PL" b="1" i="1" dirty="0"/>
              <a:t>okrągłego stołu</a:t>
            </a:r>
            <a:r>
              <a:rPr lang="pl-PL" altLang="pl-PL" dirty="0"/>
              <a:t> założenia były już bardzo dojrzałe;</a:t>
            </a:r>
            <a:endParaRPr lang="en-GB" altLang="pl-PL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Okrągły stół</a:t>
            </a:r>
            <a:r>
              <a:rPr lang="pl-PL" altLang="pl-PL"/>
              <a:t/>
            </a:r>
            <a:br>
              <a:rPr lang="pl-PL" altLang="pl-PL"/>
            </a:br>
            <a:r>
              <a:rPr lang="pl-PL" altLang="pl-PL"/>
              <a:t>brak porozumienia w kwestii ST</a:t>
            </a:r>
            <a:endParaRPr lang="en-GB" altLang="pl-P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5575" cy="4968875"/>
          </a:xfrm>
        </p:spPr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7172" name="Picture 7" descr="okraglyst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74813"/>
            <a:ext cx="777716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pl-PL" altLang="pl-PL" b="1">
                <a:latin typeface="Arial Rounded MT Bold" pitchFamily="34" charset="0"/>
              </a:rPr>
              <a:t>Opatrzność czuwała…</a:t>
            </a:r>
            <a:endParaRPr lang="en-GB" altLang="pl-PL" b="1">
              <a:latin typeface="Arial Rounded MT Bold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400675"/>
          </a:xfrm>
        </p:spPr>
        <p:txBody>
          <a:bodyPr/>
          <a:lstStyle/>
          <a:p>
            <a:pPr eaLnBrk="1" hangingPunct="1"/>
            <a:r>
              <a:rPr lang="pl-PL" altLang="pl-PL"/>
              <a:t>brak uzgodnień przy </a:t>
            </a:r>
            <a:r>
              <a:rPr lang="pl-PL" altLang="pl-PL" b="1" i="1"/>
              <a:t>okrągłym stole</a:t>
            </a:r>
            <a:r>
              <a:rPr lang="pl-PL" altLang="pl-PL"/>
              <a:t> uchronił nas przed kompromisem typu „kontraktowe” rady narodowe…</a:t>
            </a:r>
          </a:p>
          <a:p>
            <a:pPr eaLnBrk="1" hangingPunct="1"/>
            <a:r>
              <a:rPr lang="pl-PL" altLang="pl-PL"/>
              <a:t>po klęsce w wyborcach </a:t>
            </a:r>
            <a:r>
              <a:rPr lang="pl-PL" altLang="pl-PL" i="1"/>
              <a:t>post-PRL</a:t>
            </a:r>
            <a:r>
              <a:rPr lang="pl-PL" altLang="pl-PL"/>
              <a:t> okopywał się w sferach uznanych za ważne (4 resorty oddane PZPR w rządzie T. Mazowieckiego);</a:t>
            </a:r>
          </a:p>
          <a:p>
            <a:pPr eaLnBrk="1" hangingPunct="1"/>
            <a:r>
              <a:rPr lang="pl-PL" altLang="pl-PL"/>
              <a:t>inicjatywa rządu TM, podjęta w procedurze legislacyjnej przez Senat (Jerzy Stępień);      w Sejmie przejęta przez komisję prowadzoną przez śp. Waleriana Pańkę.</a:t>
            </a:r>
            <a:endParaRPr lang="en-GB" alt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1008</Words>
  <Application>Microsoft Office PowerPoint</Application>
  <PresentationFormat>Pokaz na ekranie (4:3)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Projekt domyślny</vt:lpstr>
      <vt:lpstr>30 lat samorządności</vt:lpstr>
      <vt:lpstr>I KZD „Solidarności”, Gdańsk 1981  „Ku Samorządnej Rzeczpospolitej”</vt:lpstr>
      <vt:lpstr>I KZD „Solidarności”, Gdańsk 1981 Uchwała programowa – rozdz. VI.  „Samorządna Rzeczpospolita”</vt:lpstr>
      <vt:lpstr>Polski model samorządu </vt:lpstr>
      <vt:lpstr>PORÓWNANIE</vt:lpstr>
      <vt:lpstr>Po Zjeździe</vt:lpstr>
      <vt:lpstr>W stanie wojennym</vt:lpstr>
      <vt:lpstr>Okrągły stół brak porozumienia w kwestii ST</vt:lpstr>
      <vt:lpstr>Opatrzność czuwała…</vt:lpstr>
      <vt:lpstr>Rząd Tadeusza Mazowieckiego</vt:lpstr>
      <vt:lpstr>Ustawa z dnia 8 marca 1990 r.</vt:lpstr>
      <vt:lpstr>Przygotowanie wyborów samorządowych – Komitety Obywatelskie (rola KO „S”)</vt:lpstr>
      <vt:lpstr>27 maja 1990 = zwieńczenie 4 czerwca 1989</vt:lpstr>
      <vt:lpstr>Wyniki wyborów samorządowych</vt:lpstr>
      <vt:lpstr>Po wyborach</vt:lpstr>
      <vt:lpstr>Ogólnopolska Konferencja Wójtów, Burmistrzów i Prezydentów</vt:lpstr>
      <vt:lpstr>Komisja Wspólna Rządu  i Samorządu Terytorialnego (1993)</vt:lpstr>
      <vt:lpstr>II etap reformy – 1998 / 9</vt:lpstr>
      <vt:lpstr>Dalsze zmiany</vt:lpstr>
      <vt:lpstr>Czynnik sukcesu reformy - sprawy lokalne w rękach lokalnych gospodarzy</vt:lpstr>
      <vt:lpstr>Dzisiaj</vt:lpstr>
      <vt:lpstr>Finanse zdecentralizowane UE-27</vt:lpstr>
      <vt:lpstr>Autonomia lokalna</vt:lpstr>
      <vt:lpstr>Jan Paweł II  honorowy obywatel 304 miast i gmin</vt:lpstr>
      <vt:lpstr>Patronka Samorządu - Św. Kinga</vt:lpstr>
      <vt:lpstr>Wyzwania</vt:lpstr>
      <vt:lpstr>Jak nas widzą Polacy 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apo</dc:creator>
  <cp:lastModifiedBy>asia</cp:lastModifiedBy>
  <cp:revision>52</cp:revision>
  <dcterms:created xsi:type="dcterms:W3CDTF">2010-03-08T08:27:49Z</dcterms:created>
  <dcterms:modified xsi:type="dcterms:W3CDTF">2020-05-28T09:57:35Z</dcterms:modified>
</cp:coreProperties>
</file>