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4" r:id="rId2"/>
    <p:sldId id="261" r:id="rId3"/>
    <p:sldId id="289" r:id="rId4"/>
    <p:sldId id="293" r:id="rId5"/>
    <p:sldId id="265" r:id="rId6"/>
    <p:sldId id="286" r:id="rId7"/>
    <p:sldId id="291" r:id="rId8"/>
    <p:sldId id="288" r:id="rId9"/>
    <p:sldId id="266" r:id="rId10"/>
    <p:sldId id="290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D307195-044D-AB4C-A271-3ED9A62FADC3}">
          <p14:sldIdLst>
            <p14:sldId id="294"/>
            <p14:sldId id="261"/>
            <p14:sldId id="289"/>
            <p14:sldId id="293"/>
            <p14:sldId id="265"/>
            <p14:sldId id="286"/>
            <p14:sldId id="291"/>
            <p14:sldId id="288"/>
            <p14:sldId id="266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74" userDrawn="1">
          <p15:clr>
            <a:srgbClr val="A4A3A4"/>
          </p15:clr>
        </p15:guide>
        <p15:guide id="4" orient="horz" pos="4105" userDrawn="1">
          <p15:clr>
            <a:srgbClr val="A4A3A4"/>
          </p15:clr>
        </p15:guide>
        <p15:guide id="5" orient="horz" pos="3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7"/>
    <p:restoredTop sz="76178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180" y="40"/>
      </p:cViewPr>
      <p:guideLst>
        <p:guide orient="horz" pos="1003"/>
        <p:guide pos="529"/>
        <p:guide pos="7174"/>
        <p:guide orient="horz" pos="4105"/>
        <p:guide orient="horz"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projekty\ZMP\Dane_04_18_dochodyJ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projekty\ZMP\Dane_04_18_dochodyJ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Podatki-lektury\PIT\Dochody_PIT_zdezagregowane%20(struktura)_jesien_20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Podatki-lektury\PIT\Dochody_PIT_zdezagregowane%20(struktura)_jesien_201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Podatki-lektury\PIT\Dochody_PIT_zdezagregowane%20(struktura)_jesien_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MF2015\STAT\wykresy_vat_akc_podatkowe_%25pk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800" dirty="0"/>
              <a:t>Indeks</a:t>
            </a:r>
            <a:r>
              <a:rPr lang="pl-PL" dirty="0"/>
              <a:t> </a:t>
            </a:r>
            <a:r>
              <a:rPr lang="pl-PL" sz="2800" dirty="0"/>
              <a:t>realnych dochodów i PKB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9841254119964568E-2"/>
          <c:y val="0.14913550462404504"/>
          <c:w val="0.93094141534195018"/>
          <c:h val="0.73396306462898409"/>
        </c:manualLayout>
      </c:layout>
      <c:lineChart>
        <c:grouping val="standard"/>
        <c:varyColors val="0"/>
        <c:ser>
          <c:idx val="0"/>
          <c:order val="0"/>
          <c:tx>
            <c:strRef>
              <c:f>daneGUS!$A$61</c:f>
              <c:strCache>
                <c:ptCount val="1"/>
                <c:pt idx="0">
                  <c:v>Dochody JST ogółem (bez 500+)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daneGUS!$B$60:$P$60</c:f>
              <c:numCache>
                <c:formatCode>0</c:formatCode>
                <c:ptCount val="15"/>
                <c:pt idx="0" formatCode="General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daneGUS!$B$61:$P$61</c:f>
              <c:numCache>
                <c:formatCode>0.0</c:formatCode>
                <c:ptCount val="15"/>
                <c:pt idx="0" formatCode="General">
                  <c:v>100</c:v>
                </c:pt>
                <c:pt idx="1">
                  <c:v>110.15388214494837</c:v>
                </c:pt>
                <c:pt idx="2">
                  <c:v>124.03608535654183</c:v>
                </c:pt>
                <c:pt idx="3">
                  <c:v>135.83728005706791</c:v>
                </c:pt>
                <c:pt idx="4">
                  <c:v>141.46415028272099</c:v>
                </c:pt>
                <c:pt idx="5">
                  <c:v>148.44687014848367</c:v>
                </c:pt>
                <c:pt idx="6">
                  <c:v>152.11740481822628</c:v>
                </c:pt>
                <c:pt idx="7">
                  <c:v>153.47223466390133</c:v>
                </c:pt>
                <c:pt idx="8">
                  <c:v>153.27001335182698</c:v>
                </c:pt>
                <c:pt idx="9">
                  <c:v>157.07848607293678</c:v>
                </c:pt>
                <c:pt idx="10">
                  <c:v>166.39309585691669</c:v>
                </c:pt>
                <c:pt idx="11">
                  <c:v>171.94920081307455</c:v>
                </c:pt>
                <c:pt idx="12">
                  <c:v>170.59358441872294</c:v>
                </c:pt>
                <c:pt idx="13">
                  <c:v>175.87331129465079</c:v>
                </c:pt>
                <c:pt idx="14">
                  <c:v>192.3587283147572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710-461A-9816-1831F3B63AAC}"/>
            </c:ext>
          </c:extLst>
        </c:ser>
        <c:ser>
          <c:idx val="1"/>
          <c:order val="1"/>
          <c:tx>
            <c:strRef>
              <c:f>daneGUS!$A$62</c:f>
              <c:strCache>
                <c:ptCount val="1"/>
                <c:pt idx="0">
                  <c:v>Dochody własne JST 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daneGUS!$B$60:$P$60</c:f>
              <c:numCache>
                <c:formatCode>0</c:formatCode>
                <c:ptCount val="15"/>
                <c:pt idx="0" formatCode="General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daneGUS!$B$62:$P$62</c:f>
              <c:numCache>
                <c:formatCode>0.0</c:formatCode>
                <c:ptCount val="15"/>
                <c:pt idx="0" formatCode="General">
                  <c:v>100</c:v>
                </c:pt>
                <c:pt idx="1">
                  <c:v>110.97373207167482</c:v>
                </c:pt>
                <c:pt idx="2">
                  <c:v>123.56095336383004</c:v>
                </c:pt>
                <c:pt idx="3">
                  <c:v>141.35899206383141</c:v>
                </c:pt>
                <c:pt idx="4">
                  <c:v>154.72159983790539</c:v>
                </c:pt>
                <c:pt idx="5">
                  <c:v>143.67445903957693</c:v>
                </c:pt>
                <c:pt idx="6">
                  <c:v>146.15329061872561</c:v>
                </c:pt>
                <c:pt idx="7">
                  <c:v>149.14579924720343</c:v>
                </c:pt>
                <c:pt idx="8">
                  <c:v>149.75011727354556</c:v>
                </c:pt>
                <c:pt idx="9">
                  <c:v>156.44045036293838</c:v>
                </c:pt>
                <c:pt idx="10">
                  <c:v>168.01571293495095</c:v>
                </c:pt>
                <c:pt idx="11">
                  <c:v>177.88319568630212</c:v>
                </c:pt>
                <c:pt idx="12">
                  <c:v>184.55905838523285</c:v>
                </c:pt>
                <c:pt idx="13">
                  <c:v>192.06938598048481</c:v>
                </c:pt>
                <c:pt idx="14">
                  <c:v>207.06830270770035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710-461A-9816-1831F3B63AAC}"/>
            </c:ext>
          </c:extLst>
        </c:ser>
        <c:ser>
          <c:idx val="2"/>
          <c:order val="2"/>
          <c:tx>
            <c:strRef>
              <c:f>daneGUS!$A$63</c:f>
              <c:strCache>
                <c:ptCount val="1"/>
                <c:pt idx="0">
                  <c:v>Dochody BP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daneGUS!$B$60:$P$60</c:f>
              <c:numCache>
                <c:formatCode>0</c:formatCode>
                <c:ptCount val="15"/>
                <c:pt idx="0" formatCode="General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daneGUS!$B$63:$P$63</c:f>
              <c:numCache>
                <c:formatCode>0.0</c:formatCode>
                <c:ptCount val="15"/>
                <c:pt idx="0" formatCode="General">
                  <c:v>100</c:v>
                </c:pt>
                <c:pt idx="1">
                  <c:v>112.6654316802159</c:v>
                </c:pt>
                <c:pt idx="2">
                  <c:v>122.63716613804259</c:v>
                </c:pt>
                <c:pt idx="3">
                  <c:v>143.09092010463397</c:v>
                </c:pt>
                <c:pt idx="4">
                  <c:v>147.30379959567802</c:v>
                </c:pt>
                <c:pt idx="5">
                  <c:v>153.90638697320574</c:v>
                </c:pt>
                <c:pt idx="6">
                  <c:v>136.94104555840428</c:v>
                </c:pt>
                <c:pt idx="7">
                  <c:v>145.59155575359227</c:v>
                </c:pt>
                <c:pt idx="8">
                  <c:v>145.47434365759602</c:v>
                </c:pt>
                <c:pt idx="9">
                  <c:v>139.94366404911349</c:v>
                </c:pt>
                <c:pt idx="10">
                  <c:v>142.14520626580526</c:v>
                </c:pt>
                <c:pt idx="11">
                  <c:v>146.26597424281456</c:v>
                </c:pt>
                <c:pt idx="12">
                  <c:v>160.15030254525126</c:v>
                </c:pt>
                <c:pt idx="13">
                  <c:v>174.8380055706306</c:v>
                </c:pt>
                <c:pt idx="14">
                  <c:v>186.63729352583138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710-461A-9816-1831F3B63AAC}"/>
            </c:ext>
          </c:extLst>
        </c:ser>
        <c:ser>
          <c:idx val="3"/>
          <c:order val="3"/>
          <c:tx>
            <c:strRef>
              <c:f>daneGUS!$A$64</c:f>
              <c:strCache>
                <c:ptCount val="1"/>
                <c:pt idx="0">
                  <c:v>PKB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daneGUS!$B$60:$P$60</c:f>
              <c:numCache>
                <c:formatCode>0</c:formatCode>
                <c:ptCount val="15"/>
                <c:pt idx="0" formatCode="General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daneGUS!$B$64:$P$64</c:f>
              <c:numCache>
                <c:formatCode>0.0</c:formatCode>
                <c:ptCount val="15"/>
                <c:pt idx="0" formatCode="General">
                  <c:v>100</c:v>
                </c:pt>
                <c:pt idx="1">
                  <c:v>104.02834841491371</c:v>
                </c:pt>
                <c:pt idx="2">
                  <c:v>111.39472904406182</c:v>
                </c:pt>
                <c:pt idx="3">
                  <c:v>121.08033284095319</c:v>
                </c:pt>
                <c:pt idx="4">
                  <c:v>125.06581635575249</c:v>
                </c:pt>
                <c:pt idx="5">
                  <c:v>128.833010510495</c:v>
                </c:pt>
                <c:pt idx="6">
                  <c:v>133.24054458392183</c:v>
                </c:pt>
                <c:pt idx="7">
                  <c:v>138.48808581669491</c:v>
                </c:pt>
                <c:pt idx="8">
                  <c:v>138.86935106285284</c:v>
                </c:pt>
                <c:pt idx="9">
                  <c:v>139.94134399692243</c:v>
                </c:pt>
                <c:pt idx="10">
                  <c:v>145.30026439256366</c:v>
                </c:pt>
                <c:pt idx="11">
                  <c:v>153.40814522086924</c:v>
                </c:pt>
                <c:pt idx="12">
                  <c:v>159.41560359252352</c:v>
                </c:pt>
                <c:pt idx="13">
                  <c:v>167.22659672824102</c:v>
                </c:pt>
                <c:pt idx="14">
                  <c:v>175.06625075210275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710-461A-9816-1831F3B63AAC}"/>
            </c:ext>
          </c:extLst>
        </c:ser>
        <c:ser>
          <c:idx val="4"/>
          <c:order val="4"/>
          <c:tx>
            <c:strRef>
              <c:f>daneGUS!$A$65</c:f>
              <c:strCache>
                <c:ptCount val="1"/>
                <c:pt idx="0">
                  <c:v>PIT - 100%</c:v>
                </c:pt>
              </c:strCache>
            </c:strRef>
          </c:tx>
          <c:spPr>
            <a:ln w="444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daneGUS!$B$60:$P$60</c:f>
              <c:numCache>
                <c:formatCode>0</c:formatCode>
                <c:ptCount val="15"/>
                <c:pt idx="0" formatCode="General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daneGUS!$B$65:$P$65</c:f>
              <c:numCache>
                <c:formatCode>0.0</c:formatCode>
                <c:ptCount val="15"/>
                <c:pt idx="0" formatCode="General">
                  <c:v>100</c:v>
                </c:pt>
                <c:pt idx="1">
                  <c:v>104.12556297153486</c:v>
                </c:pt>
                <c:pt idx="2">
                  <c:v>130.65657578720391</c:v>
                </c:pt>
                <c:pt idx="3">
                  <c:v>127.67549119574886</c:v>
                </c:pt>
                <c:pt idx="4">
                  <c:v>155.12218347897638</c:v>
                </c:pt>
                <c:pt idx="5">
                  <c:v>136.9712222901199</c:v>
                </c:pt>
                <c:pt idx="6">
                  <c:v>140.86606588039396</c:v>
                </c:pt>
                <c:pt idx="7">
                  <c:v>145.98953907121455</c:v>
                </c:pt>
                <c:pt idx="8">
                  <c:v>147.41625623470978</c:v>
                </c:pt>
                <c:pt idx="9">
                  <c:v>154.67442084675474</c:v>
                </c:pt>
                <c:pt idx="10">
                  <c:v>164.47332723907925</c:v>
                </c:pt>
                <c:pt idx="11">
                  <c:v>179.26563309655299</c:v>
                </c:pt>
                <c:pt idx="12">
                  <c:v>192.12098647895596</c:v>
                </c:pt>
                <c:pt idx="13">
                  <c:v>208.21812884272438</c:v>
                </c:pt>
                <c:pt idx="14">
                  <c:v>232.1059557475366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710-461A-9816-1831F3B63AAC}"/>
            </c:ext>
          </c:extLst>
        </c:ser>
        <c:ser>
          <c:idx val="5"/>
          <c:order val="5"/>
          <c:tx>
            <c:strRef>
              <c:f>daneGUS!$A$68</c:f>
              <c:strCache>
                <c:ptCount val="1"/>
                <c:pt idx="0">
                  <c:v>Dochody podatkowe BP</c:v>
                </c:pt>
              </c:strCache>
            </c:strRef>
          </c:tx>
          <c:spPr>
            <a:ln w="444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daneGUS!$B$68:$P$68</c:f>
              <c:numCache>
                <c:formatCode>0.0</c:formatCode>
                <c:ptCount val="15"/>
                <c:pt idx="0">
                  <c:v>100</c:v>
                </c:pt>
                <c:pt idx="1">
                  <c:v>112.60113656842374</c:v>
                </c:pt>
                <c:pt idx="2">
                  <c:v>125.08837175873543</c:v>
                </c:pt>
                <c:pt idx="3">
                  <c:v>144.02603101864301</c:v>
                </c:pt>
                <c:pt idx="4">
                  <c:v>147.00350514508162</c:v>
                </c:pt>
                <c:pt idx="5">
                  <c:v>139.04277766010381</c:v>
                </c:pt>
                <c:pt idx="6">
                  <c:v>140.35900270765947</c:v>
                </c:pt>
                <c:pt idx="7">
                  <c:v>147.06394923995759</c:v>
                </c:pt>
                <c:pt idx="8">
                  <c:v>144.76934481444701</c:v>
                </c:pt>
                <c:pt idx="9">
                  <c:v>139.65023177528658</c:v>
                </c:pt>
                <c:pt idx="10">
                  <c:v>147.23810405986345</c:v>
                </c:pt>
                <c:pt idx="11">
                  <c:v>151.42835215657442</c:v>
                </c:pt>
                <c:pt idx="12">
                  <c:v>160.24184761060567</c:v>
                </c:pt>
                <c:pt idx="13">
                  <c:v>181.32525601126932</c:v>
                </c:pt>
                <c:pt idx="14">
                  <c:v>197.77200159636575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710-461A-9816-1831F3B63AAC}"/>
            </c:ext>
          </c:extLst>
        </c:ser>
        <c:ser>
          <c:idx val="6"/>
          <c:order val="6"/>
          <c:tx>
            <c:strRef>
              <c:f>daneGUS!$A$66</c:f>
              <c:strCache>
                <c:ptCount val="1"/>
                <c:pt idx="0">
                  <c:v>PIT - JST</c:v>
                </c:pt>
              </c:strCache>
            </c:strRef>
          </c:tx>
          <c:spPr>
            <a:ln w="444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daneGUS!$B$66:$P$66</c:f>
              <c:numCache>
                <c:formatCode>0</c:formatCode>
                <c:ptCount val="15"/>
                <c:pt idx="0" formatCode="General">
                  <c:v>100</c:v>
                </c:pt>
                <c:pt idx="1">
                  <c:v>115.37534222934764</c:v>
                </c:pt>
                <c:pt idx="2">
                  <c:v>132.25658021718175</c:v>
                </c:pt>
                <c:pt idx="3">
                  <c:v>160.62259521835978</c:v>
                </c:pt>
                <c:pt idx="4">
                  <c:v>171.8183135899738</c:v>
                </c:pt>
                <c:pt idx="5">
                  <c:v>156.94430234545121</c:v>
                </c:pt>
                <c:pt idx="6">
                  <c:v>152.49837678017889</c:v>
                </c:pt>
                <c:pt idx="7">
                  <c:v>159.99740584184005</c:v>
                </c:pt>
                <c:pt idx="8">
                  <c:v>161.535552151291</c:v>
                </c:pt>
                <c:pt idx="9">
                  <c:v>168.6587074609196</c:v>
                </c:pt>
                <c:pt idx="10">
                  <c:v>182.39955731964531</c:v>
                </c:pt>
                <c:pt idx="11">
                  <c:v>199.75714119957811</c:v>
                </c:pt>
                <c:pt idx="12">
                  <c:v>216.82909147017088</c:v>
                </c:pt>
                <c:pt idx="13">
                  <c:v>232.11061588349116</c:v>
                </c:pt>
                <c:pt idx="14">
                  <c:v>259.10826316206669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710-461A-9816-1831F3B63AAC}"/>
            </c:ext>
          </c:extLst>
        </c:ser>
        <c:ser>
          <c:idx val="7"/>
          <c:order val="7"/>
          <c:tx>
            <c:strRef>
              <c:f>daneGUS!$A$67</c:f>
              <c:strCache>
                <c:ptCount val="1"/>
                <c:pt idx="0">
                  <c:v>PoN</c:v>
                </c:pt>
              </c:strCache>
            </c:strRef>
          </c:tx>
          <c:spPr>
            <a:ln w="444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daneGUS!$B$67:$P$67</c:f>
              <c:numCache>
                <c:formatCode>0</c:formatCode>
                <c:ptCount val="15"/>
                <c:pt idx="0" formatCode="General">
                  <c:v>100</c:v>
                </c:pt>
                <c:pt idx="1">
                  <c:v>104.33723621447749</c:v>
                </c:pt>
                <c:pt idx="2">
                  <c:v>107.62663106117702</c:v>
                </c:pt>
                <c:pt idx="3">
                  <c:v>109.71359665866058</c:v>
                </c:pt>
                <c:pt idx="4">
                  <c:v>111.46677592175777</c:v>
                </c:pt>
                <c:pt idx="5">
                  <c:v>113.64398976884533</c:v>
                </c:pt>
                <c:pt idx="6">
                  <c:v>118.04071239862093</c:v>
                </c:pt>
                <c:pt idx="7">
                  <c:v>121.63859564758575</c:v>
                </c:pt>
                <c:pt idx="8">
                  <c:v>127.03803010768608</c:v>
                </c:pt>
                <c:pt idx="9">
                  <c:v>133.96411981496536</c:v>
                </c:pt>
                <c:pt idx="10">
                  <c:v>139.70488339463623</c:v>
                </c:pt>
                <c:pt idx="11">
                  <c:v>145.58772895459785</c:v>
                </c:pt>
                <c:pt idx="12">
                  <c:v>150.84617473347447</c:v>
                </c:pt>
                <c:pt idx="13">
                  <c:v>155.39513670914133</c:v>
                </c:pt>
                <c:pt idx="14">
                  <c:v>158.471939580107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710-461A-9816-1831F3B63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0941344"/>
        <c:axId val="2100943520"/>
      </c:lineChart>
      <c:catAx>
        <c:axId val="210094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00943520"/>
        <c:crosses val="autoZero"/>
        <c:auto val="1"/>
        <c:lblAlgn val="ctr"/>
        <c:lblOffset val="100"/>
        <c:noMultiLvlLbl val="0"/>
      </c:catAx>
      <c:valAx>
        <c:axId val="210094352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0094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96894413355563E-2"/>
          <c:y val="0.13443439290157247"/>
          <c:w val="0.69873840229882667"/>
          <c:h val="0.33078482554103905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b="1"/>
              <a:t>Indeks realnych dochodów i PKB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139422887454383E-2"/>
          <c:y val="0.14065225635191506"/>
          <c:w val="0.90107824359792865"/>
          <c:h val="0.73297830092057603"/>
        </c:manualLayout>
      </c:layout>
      <c:lineChart>
        <c:grouping val="standard"/>
        <c:varyColors val="0"/>
        <c:ser>
          <c:idx val="0"/>
          <c:order val="0"/>
          <c:tx>
            <c:strRef>
              <c:f>daneGUS!$B$104</c:f>
              <c:strCache>
                <c:ptCount val="1"/>
                <c:pt idx="0">
                  <c:v>Dochody JST ogółem (bez 500+)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daneGUS!$K$103:$P$103</c:f>
              <c:numCache>
                <c:formatCode>0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daneGUS!$K$104:$P$104</c:f>
              <c:numCache>
                <c:formatCode>0.0</c:formatCode>
                <c:ptCount val="6"/>
                <c:pt idx="0">
                  <c:v>100</c:v>
                </c:pt>
                <c:pt idx="1">
                  <c:v>105.92990804587639</c:v>
                </c:pt>
                <c:pt idx="2">
                  <c:v>109.46706013784268</c:v>
                </c:pt>
                <c:pt idx="3">
                  <c:v>108.60404163782853</c:v>
                </c:pt>
                <c:pt idx="4">
                  <c:v>111.96524469492719</c:v>
                </c:pt>
                <c:pt idx="5">
                  <c:v>122.46026373429561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3E3-448E-84D3-2A9079A50E28}"/>
            </c:ext>
          </c:extLst>
        </c:ser>
        <c:ser>
          <c:idx val="1"/>
          <c:order val="1"/>
          <c:tx>
            <c:strRef>
              <c:f>daneGUS!$B$105</c:f>
              <c:strCache>
                <c:ptCount val="1"/>
                <c:pt idx="0">
                  <c:v>Dochody własne JST 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daneGUS!$K$103:$P$103</c:f>
              <c:numCache>
                <c:formatCode>0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daneGUS!$K$105:$P$105</c:f>
              <c:numCache>
                <c:formatCode>0.0</c:formatCode>
                <c:ptCount val="6"/>
                <c:pt idx="0">
                  <c:v>100</c:v>
                </c:pt>
                <c:pt idx="1">
                  <c:v>107.39914935373697</c:v>
                </c:pt>
                <c:pt idx="2">
                  <c:v>113.70665021330291</c:v>
                </c:pt>
                <c:pt idx="3">
                  <c:v>117.97400094224986</c:v>
                </c:pt>
                <c:pt idx="4">
                  <c:v>122.77475904402479</c:v>
                </c:pt>
                <c:pt idx="5">
                  <c:v>132.36237956826798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3E3-448E-84D3-2A9079A50E28}"/>
            </c:ext>
          </c:extLst>
        </c:ser>
        <c:ser>
          <c:idx val="2"/>
          <c:order val="2"/>
          <c:tx>
            <c:strRef>
              <c:f>daneGUS!$B$106</c:f>
              <c:strCache>
                <c:ptCount val="1"/>
                <c:pt idx="0">
                  <c:v>Dochody BP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daneGUS!$K$103:$P$103</c:f>
              <c:numCache>
                <c:formatCode>0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daneGUS!$K$106:$P$106</c:f>
              <c:numCache>
                <c:formatCode>0.0</c:formatCode>
                <c:ptCount val="6"/>
                <c:pt idx="0">
                  <c:v>100</c:v>
                </c:pt>
                <c:pt idx="1">
                  <c:v>101.57316319509766</c:v>
                </c:pt>
                <c:pt idx="2">
                  <c:v>104.51775379518593</c:v>
                </c:pt>
                <c:pt idx="3">
                  <c:v>114.43912350976191</c:v>
                </c:pt>
                <c:pt idx="4">
                  <c:v>124.93456331775825</c:v>
                </c:pt>
                <c:pt idx="5">
                  <c:v>133.36601895769334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3E3-448E-84D3-2A9079A50E28}"/>
            </c:ext>
          </c:extLst>
        </c:ser>
        <c:ser>
          <c:idx val="3"/>
          <c:order val="3"/>
          <c:tx>
            <c:strRef>
              <c:f>daneGUS!$B$107</c:f>
              <c:strCache>
                <c:ptCount val="1"/>
                <c:pt idx="0">
                  <c:v>PKB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daneGUS!$K$103:$P$103</c:f>
              <c:numCache>
                <c:formatCode>0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daneGUS!$K$107:$P$107</c:f>
              <c:numCache>
                <c:formatCode>0.0</c:formatCode>
                <c:ptCount val="6"/>
                <c:pt idx="0">
                  <c:v>100</c:v>
                </c:pt>
                <c:pt idx="1">
                  <c:v>103.82940469384022</c:v>
                </c:pt>
                <c:pt idx="2">
                  <c:v>109.62317556721692</c:v>
                </c:pt>
                <c:pt idx="3">
                  <c:v>113.91601583877127</c:v>
                </c:pt>
                <c:pt idx="4">
                  <c:v>119.49763518915371</c:v>
                </c:pt>
                <c:pt idx="5">
                  <c:v>125.09973518330135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3E3-448E-84D3-2A9079A50E28}"/>
            </c:ext>
          </c:extLst>
        </c:ser>
        <c:ser>
          <c:idx val="4"/>
          <c:order val="4"/>
          <c:tx>
            <c:strRef>
              <c:f>daneGUS!$B$108</c:f>
              <c:strCache>
                <c:ptCount val="1"/>
                <c:pt idx="0">
                  <c:v>PIT - 100%</c:v>
                </c:pt>
              </c:strCache>
            </c:strRef>
          </c:tx>
          <c:spPr>
            <a:ln w="444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daneGUS!$K$103:$P$103</c:f>
              <c:numCache>
                <c:formatCode>0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daneGUS!$K$108:$P$108</c:f>
              <c:numCache>
                <c:formatCode>0.0</c:formatCode>
                <c:ptCount val="6"/>
                <c:pt idx="0">
                  <c:v>100</c:v>
                </c:pt>
                <c:pt idx="1">
                  <c:v>106.33518220962526</c:v>
                </c:pt>
                <c:pt idx="2">
                  <c:v>115.89869360116256</c:v>
                </c:pt>
                <c:pt idx="3">
                  <c:v>124.20992781301685</c:v>
                </c:pt>
                <c:pt idx="4">
                  <c:v>134.61704120361219</c:v>
                </c:pt>
                <c:pt idx="5">
                  <c:v>150.06098259614492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3E3-448E-84D3-2A9079A50E28}"/>
            </c:ext>
          </c:extLst>
        </c:ser>
        <c:ser>
          <c:idx val="5"/>
          <c:order val="5"/>
          <c:tx>
            <c:strRef>
              <c:f>daneGUS!$B$109</c:f>
              <c:strCache>
                <c:ptCount val="1"/>
                <c:pt idx="0">
                  <c:v>Dochody podatkowe BP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daneGUS!$K$103:$P$103</c:f>
              <c:numCache>
                <c:formatCode>0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daneGUS!$K$109:$P$109</c:f>
              <c:numCache>
                <c:formatCode>0.0</c:formatCode>
                <c:ptCount val="6"/>
                <c:pt idx="0">
                  <c:v>100</c:v>
                </c:pt>
                <c:pt idx="1">
                  <c:v>108.14713338290562</c:v>
                </c:pt>
                <c:pt idx="2">
                  <c:v>118.43867666652457</c:v>
                </c:pt>
                <c:pt idx="3">
                  <c:v>128.56086396868244</c:v>
                </c:pt>
                <c:pt idx="4">
                  <c:v>137.62148386988807</c:v>
                </c:pt>
                <c:pt idx="5">
                  <c:v>153.62874948042952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3E3-448E-84D3-2A9079A50E28}"/>
            </c:ext>
          </c:extLst>
        </c:ser>
        <c:ser>
          <c:idx val="6"/>
          <c:order val="6"/>
          <c:tx>
            <c:strRef>
              <c:f>daneGUS!$J$109</c:f>
              <c:strCache>
                <c:ptCount val="1"/>
                <c:pt idx="0">
                  <c:v>PIT - JST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daneGUS!$K$109:$P$109</c:f>
              <c:numCache>
                <c:formatCode>0.0</c:formatCode>
                <c:ptCount val="6"/>
                <c:pt idx="0">
                  <c:v>100</c:v>
                </c:pt>
                <c:pt idx="1">
                  <c:v>108.14713338290562</c:v>
                </c:pt>
                <c:pt idx="2">
                  <c:v>118.43867666652457</c:v>
                </c:pt>
                <c:pt idx="3">
                  <c:v>128.56086396868244</c:v>
                </c:pt>
                <c:pt idx="4">
                  <c:v>137.62148386988807</c:v>
                </c:pt>
                <c:pt idx="5">
                  <c:v>153.62874948042952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3E3-448E-84D3-2A9079A50E28}"/>
            </c:ext>
          </c:extLst>
        </c:ser>
        <c:ser>
          <c:idx val="7"/>
          <c:order val="7"/>
          <c:tx>
            <c:strRef>
              <c:f>daneGUS!$J$110</c:f>
              <c:strCache>
                <c:ptCount val="1"/>
                <c:pt idx="0">
                  <c:v>PoN</c:v>
                </c:pt>
              </c:strCache>
            </c:strRef>
          </c:tx>
          <c:spPr>
            <a:ln w="444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daneGUS!$K$110:$P$110</c:f>
              <c:numCache>
                <c:formatCode>0.0</c:formatCode>
                <c:ptCount val="6"/>
                <c:pt idx="0">
                  <c:v>100</c:v>
                </c:pt>
                <c:pt idx="1">
                  <c:v>104.28529936792042</c:v>
                </c:pt>
                <c:pt idx="2">
                  <c:v>108.67665846324172</c:v>
                </c:pt>
                <c:pt idx="3">
                  <c:v>112.60192276993797</c:v>
                </c:pt>
                <c:pt idx="4">
                  <c:v>115.99757974282743</c:v>
                </c:pt>
                <c:pt idx="5">
                  <c:v>118.29431626841014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3E3-448E-84D3-2A9079A50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685120"/>
        <c:axId val="161674784"/>
      </c:lineChart>
      <c:catAx>
        <c:axId val="16168512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674784"/>
        <c:crosses val="autoZero"/>
        <c:auto val="1"/>
        <c:lblAlgn val="ctr"/>
        <c:lblOffset val="100"/>
        <c:noMultiLvlLbl val="0"/>
      </c:catAx>
      <c:valAx>
        <c:axId val="161674784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68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711531593131982E-2"/>
          <c:y val="0.11732667016468611"/>
          <c:w val="0.26611890592211457"/>
          <c:h val="0.64903264992264553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/>
              <a:t>PIT: dynamika liczby podatników, realnego dochodu</a:t>
            </a:r>
            <a:r>
              <a:rPr lang="pl-PL" sz="2400" b="1" baseline="0" dirty="0"/>
              <a:t> i podatku należnego </a:t>
            </a:r>
            <a:endParaRPr lang="pl-PL" sz="2400" b="1" dirty="0"/>
          </a:p>
        </c:rich>
      </c:tx>
      <c:layout>
        <c:manualLayout>
          <c:xMode val="edge"/>
          <c:yMode val="edge"/>
          <c:x val="0.1891913849167879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1502388378737977E-2"/>
          <c:y val="0.13813780260707634"/>
          <c:w val="0.92156932599491548"/>
          <c:h val="0.82880775377938098"/>
        </c:manualLayout>
      </c:layout>
      <c:lineChart>
        <c:grouping val="standard"/>
        <c:varyColors val="0"/>
        <c:ser>
          <c:idx val="0"/>
          <c:order val="0"/>
          <c:tx>
            <c:strRef>
              <c:f>agreagty!$D$19</c:f>
              <c:strCache>
                <c:ptCount val="1"/>
                <c:pt idx="0">
                  <c:v>Liczba podatników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agreagty!$E$18:$U$18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agreagty!$E$19:$U$19</c:f>
              <c:numCache>
                <c:formatCode>0.0%</c:formatCode>
                <c:ptCount val="17"/>
                <c:pt idx="0">
                  <c:v>5.1354046272471532E-3</c:v>
                </c:pt>
                <c:pt idx="1">
                  <c:v>5.704227196728251E-3</c:v>
                </c:pt>
                <c:pt idx="2">
                  <c:v>2.2726518649835326E-2</c:v>
                </c:pt>
                <c:pt idx="3">
                  <c:v>5.5687387818375012E-3</c:v>
                </c:pt>
                <c:pt idx="4">
                  <c:v>8.4054129537163291E-3</c:v>
                </c:pt>
                <c:pt idx="5">
                  <c:v>1.8574689851312165E-2</c:v>
                </c:pt>
                <c:pt idx="6">
                  <c:v>1.33515294907256E-2</c:v>
                </c:pt>
                <c:pt idx="7">
                  <c:v>-4.3029782338063205E-3</c:v>
                </c:pt>
                <c:pt idx="8">
                  <c:v>6.2091045602643558E-3</c:v>
                </c:pt>
                <c:pt idx="9">
                  <c:v>-8.6696827044809854E-3</c:v>
                </c:pt>
                <c:pt idx="10">
                  <c:v>-1.2956451124142898E-2</c:v>
                </c:pt>
                <c:pt idx="11">
                  <c:v>1.5771815873813599E-2</c:v>
                </c:pt>
                <c:pt idx="12">
                  <c:v>2.6261929818194307E-3</c:v>
                </c:pt>
                <c:pt idx="13">
                  <c:v>9.1116807947484446E-3</c:v>
                </c:pt>
                <c:pt idx="14">
                  <c:v>7.6921029156806764E-3</c:v>
                </c:pt>
                <c:pt idx="15">
                  <c:v>9.5051709588529487E-3</c:v>
                </c:pt>
                <c:pt idx="16">
                  <c:v>2.9453928709185284E-2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C60-433C-98DA-710AA00D30D3}"/>
            </c:ext>
          </c:extLst>
        </c:ser>
        <c:ser>
          <c:idx val="1"/>
          <c:order val="1"/>
          <c:tx>
            <c:strRef>
              <c:f>agreagty!$D$20</c:f>
              <c:strCache>
                <c:ptCount val="1"/>
                <c:pt idx="0">
                  <c:v>dochód brutto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agreagty!$E$18:$U$18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agreagty!$E$20:$U$20</c:f>
              <c:numCache>
                <c:formatCode>0.0%</c:formatCode>
                <c:ptCount val="17"/>
                <c:pt idx="0">
                  <c:v>-8.9502588187825305E-3</c:v>
                </c:pt>
                <c:pt idx="1">
                  <c:v>1.960957386795803E-3</c:v>
                </c:pt>
                <c:pt idx="2">
                  <c:v>5.2049314654221357E-2</c:v>
                </c:pt>
                <c:pt idx="3">
                  <c:v>1.8012544655073626E-2</c:v>
                </c:pt>
                <c:pt idx="4">
                  <c:v>9.107419181859977E-2</c:v>
                </c:pt>
                <c:pt idx="5">
                  <c:v>8.8728788437890893E-2</c:v>
                </c:pt>
                <c:pt idx="6">
                  <c:v>0.11222341741572706</c:v>
                </c:pt>
                <c:pt idx="7">
                  <c:v>1.7777122994834693E-2</c:v>
                </c:pt>
                <c:pt idx="8">
                  <c:v>2.0897029839163972E-2</c:v>
                </c:pt>
                <c:pt idx="9">
                  <c:v>4.2163042267295836E-3</c:v>
                </c:pt>
                <c:pt idx="10">
                  <c:v>-1.1991100160846258E-2</c:v>
                </c:pt>
                <c:pt idx="11">
                  <c:v>3.5515482321477831E-2</c:v>
                </c:pt>
                <c:pt idx="12">
                  <c:v>4.1665129158894976E-2</c:v>
                </c:pt>
                <c:pt idx="13">
                  <c:v>6.8928879834677215E-2</c:v>
                </c:pt>
                <c:pt idx="14">
                  <c:v>5.810733665699308E-2</c:v>
                </c:pt>
                <c:pt idx="15">
                  <c:v>5.7528961288056291E-2</c:v>
                </c:pt>
                <c:pt idx="16">
                  <c:v>8.6725431999134628E-2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C60-433C-98DA-710AA00D30D3}"/>
            </c:ext>
          </c:extLst>
        </c:ser>
        <c:ser>
          <c:idx val="3"/>
          <c:order val="2"/>
          <c:tx>
            <c:strRef>
              <c:f>agreagty!$D$22</c:f>
              <c:strCache>
                <c:ptCount val="1"/>
                <c:pt idx="0">
                  <c:v>podatek należny</c:v>
                </c:pt>
              </c:strCache>
            </c:strRef>
          </c:tx>
          <c:spPr>
            <a:ln w="412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agreagty!$E$18:$U$18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agreagty!$E$22:$U$22</c:f>
              <c:numCache>
                <c:formatCode>0.0%</c:formatCode>
                <c:ptCount val="17"/>
                <c:pt idx="0">
                  <c:v>1.3521756876076596E-2</c:v>
                </c:pt>
                <c:pt idx="1">
                  <c:v>-7.0077613011725548E-2</c:v>
                </c:pt>
                <c:pt idx="2">
                  <c:v>0.11322791845371438</c:v>
                </c:pt>
                <c:pt idx="3">
                  <c:v>4.0796435982644041E-2</c:v>
                </c:pt>
                <c:pt idx="4">
                  <c:v>0.25467278544596827</c:v>
                </c:pt>
                <c:pt idx="5">
                  <c:v>-2.3426924783621961E-2</c:v>
                </c:pt>
                <c:pt idx="6">
                  <c:v>0.21282907547157648</c:v>
                </c:pt>
                <c:pt idx="7">
                  <c:v>-0.11809239997349963</c:v>
                </c:pt>
                <c:pt idx="8">
                  <c:v>2.774026592017198E-2</c:v>
                </c:pt>
                <c:pt idx="9">
                  <c:v>3.4454987457368969E-2</c:v>
                </c:pt>
                <c:pt idx="10">
                  <c:v>8.3903567098213561E-3</c:v>
                </c:pt>
                <c:pt idx="11">
                  <c:v>4.9150861438376436E-2</c:v>
                </c:pt>
                <c:pt idx="12">
                  <c:v>6.3351822096252342E-2</c:v>
                </c:pt>
                <c:pt idx="13">
                  <c:v>8.9849129881782064E-2</c:v>
                </c:pt>
                <c:pt idx="14">
                  <c:v>7.1672616803073907E-2</c:v>
                </c:pt>
                <c:pt idx="15">
                  <c:v>8.3352971508843687E-2</c:v>
                </c:pt>
                <c:pt idx="16">
                  <c:v>0.11443964035494458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C60-433C-98DA-710AA00D3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682400"/>
        <c:axId val="161678592"/>
      </c:lineChart>
      <c:catAx>
        <c:axId val="1616824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678592"/>
        <c:crosses val="autoZero"/>
        <c:auto val="1"/>
        <c:lblAlgn val="ctr"/>
        <c:lblOffset val="100"/>
        <c:noMultiLvlLbl val="0"/>
      </c:catAx>
      <c:valAx>
        <c:axId val="16167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68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544180512203888"/>
          <c:y val="0.14757870350005131"/>
          <c:w val="0.55325596033101199"/>
          <c:h val="0.11430812768515668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/>
              <a:t>Efektywna stawka PIT (podatek/dochód</a:t>
            </a:r>
            <a:r>
              <a:rPr lang="pl-PL" sz="2400" b="1" baseline="0" dirty="0"/>
              <a:t> do opodatkowania)</a:t>
            </a:r>
            <a:endParaRPr lang="pl-PL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3627699894217624E-2"/>
          <c:y val="0.14499647111322936"/>
          <c:w val="0.94582569189729915"/>
          <c:h val="0.74304089044220301"/>
        </c:manualLayout>
      </c:layout>
      <c:lineChart>
        <c:grouping val="standard"/>
        <c:varyColors val="0"/>
        <c:ser>
          <c:idx val="4"/>
          <c:order val="1"/>
          <c:tx>
            <c:strRef>
              <c:f>'struktura (2)'!$A$87</c:f>
              <c:strCache>
                <c:ptCount val="1"/>
                <c:pt idx="0">
                  <c:v>TOTAL</c:v>
                </c:pt>
              </c:strCache>
            </c:strRef>
          </c:tx>
          <c:spPr>
            <a:ln w="444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'struktura (2)'!$C$82:$T$82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'struktura (2)'!$C$87:$T$87</c:f>
              <c:numCache>
                <c:formatCode>0.00%</c:formatCode>
                <c:ptCount val="18"/>
                <c:pt idx="0">
                  <c:v>9.1449200802027508E-2</c:v>
                </c:pt>
                <c:pt idx="1">
                  <c:v>9.2501661857538386E-2</c:v>
                </c:pt>
                <c:pt idx="2">
                  <c:v>8.6224969521586328E-2</c:v>
                </c:pt>
                <c:pt idx="3">
                  <c:v>9.0364629297961893E-2</c:v>
                </c:pt>
                <c:pt idx="4">
                  <c:v>9.2576263381774215E-2</c:v>
                </c:pt>
                <c:pt idx="5">
                  <c:v>0.10617513451600995</c:v>
                </c:pt>
                <c:pt idx="6">
                  <c:v>9.4730104066351808E-2</c:v>
                </c:pt>
                <c:pt idx="7">
                  <c:v>0.1013445429364884</c:v>
                </c:pt>
                <c:pt idx="8">
                  <c:v>8.7862178895673854E-2</c:v>
                </c:pt>
                <c:pt idx="9">
                  <c:v>8.8434889831056379E-2</c:v>
                </c:pt>
                <c:pt idx="10">
                  <c:v>9.1184968585731538E-2</c:v>
                </c:pt>
                <c:pt idx="11">
                  <c:v>9.298178741868271E-2</c:v>
                </c:pt>
                <c:pt idx="12">
                  <c:v>9.3857631971750816E-2</c:v>
                </c:pt>
                <c:pt idx="13">
                  <c:v>9.5762257919056459E-2</c:v>
                </c:pt>
                <c:pt idx="14">
                  <c:v>9.7585977223746359E-2</c:v>
                </c:pt>
                <c:pt idx="15">
                  <c:v>9.888444992756977E-2</c:v>
                </c:pt>
                <c:pt idx="16">
                  <c:v>0.10140347812754186</c:v>
                </c:pt>
                <c:pt idx="17">
                  <c:v>0.10396602847948819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0B6-4A44-8473-0D3B13752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672064"/>
        <c:axId val="16168076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'struktura (2)'!$A$85</c15:sqref>
                        </c15:formulaRef>
                      </c:ext>
                    </c:extLst>
                    <c:strCache>
                      <c:ptCount val="1"/>
                      <c:pt idx="0">
                        <c:v>III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'struktura (2)'!$C$82:$T$82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'struktura (2)'!$C$85:$T$85</c15:sqref>
                        </c15:formulaRef>
                      </c:ext>
                    </c:extLst>
                    <c:numCache>
                      <c:formatCode>0.00%</c:formatCode>
                      <c:ptCount val="18"/>
                      <c:pt idx="0">
                        <c:v>0.27715955372028817</c:v>
                      </c:pt>
                      <c:pt idx="1">
                        <c:v>0.26367844285223685</c:v>
                      </c:pt>
                      <c:pt idx="2">
                        <c:v>0.2488370204197089</c:v>
                      </c:pt>
                      <c:pt idx="3">
                        <c:v>0.2295924214819528</c:v>
                      </c:pt>
                      <c:pt idx="4">
                        <c:v>0.2325768741691232</c:v>
                      </c:pt>
                      <c:pt idx="5">
                        <c:v>0.23665751405036128</c:v>
                      </c:pt>
                      <c:pt idx="6">
                        <c:v>0.22627640728695697</c:v>
                      </c:pt>
                      <c:pt idx="7">
                        <c:v>0.22413086191218498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A0B6-4A44-8473-0D3B137529D4}"/>
                  </c:ext>
                </c:extLst>
              </c15:ser>
            </c15:filteredLineSeries>
          </c:ext>
        </c:extLst>
      </c:lineChart>
      <c:catAx>
        <c:axId val="16167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680768"/>
        <c:crosses val="autoZero"/>
        <c:auto val="1"/>
        <c:lblAlgn val="ctr"/>
        <c:lblOffset val="100"/>
        <c:noMultiLvlLbl val="0"/>
      </c:catAx>
      <c:valAx>
        <c:axId val="161680768"/>
        <c:scaling>
          <c:orientation val="minMax"/>
          <c:min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672064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pl-PL" sz="2000"/>
            </a:pPr>
            <a:r>
              <a:rPr lang="pl-PL" sz="2000"/>
              <a:t>Udział ulg w PIT</a:t>
            </a:r>
          </a:p>
        </c:rich>
      </c:tx>
      <c:overlay val="0"/>
      <c:spPr>
        <a:ln w="12700" cap="rnd">
          <a:solidFill>
            <a:srgbClr val="80808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6.4361296822719141E-2"/>
          <c:y val="0.12712895377128955"/>
          <c:w val="0.91930986655734648"/>
          <c:h val="0.76885692664329364"/>
        </c:manualLayout>
      </c:layout>
      <c:lineChart>
        <c:grouping val="standard"/>
        <c:varyColors val="0"/>
        <c:ser>
          <c:idx val="0"/>
          <c:order val="0"/>
          <c:tx>
            <c:strRef>
              <c:f>ulgi!$B$8</c:f>
              <c:strCache>
                <c:ptCount val="1"/>
                <c:pt idx="0">
                  <c:v>Udział ulg w dochodach z PIT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ulgi!$C$5:$V$5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ulgi!$C$8:$V$8</c:f>
              <c:numCache>
                <c:formatCode>0.00%</c:formatCode>
                <c:ptCount val="20"/>
                <c:pt idx="0">
                  <c:v>0.21416139240506327</c:v>
                </c:pt>
                <c:pt idx="1">
                  <c:v>0.22762355931791026</c:v>
                </c:pt>
                <c:pt idx="2">
                  <c:v>0.20918179704577006</c:v>
                </c:pt>
                <c:pt idx="3">
                  <c:v>0.17782574783973867</c:v>
                </c:pt>
                <c:pt idx="4">
                  <c:v>0.20204151963329695</c:v>
                </c:pt>
                <c:pt idx="5">
                  <c:v>0.1279061539555427</c:v>
                </c:pt>
                <c:pt idx="6">
                  <c:v>0.11875601093859126</c:v>
                </c:pt>
                <c:pt idx="7">
                  <c:v>3.3072229910032364E-2</c:v>
                </c:pt>
                <c:pt idx="8">
                  <c:v>0.13823308230356549</c:v>
                </c:pt>
                <c:pt idx="9">
                  <c:v>0.12456049724217227</c:v>
                </c:pt>
                <c:pt idx="10">
                  <c:v>0.12605834962503137</c:v>
                </c:pt>
                <c:pt idx="11">
                  <c:v>0.11849860407403577</c:v>
                </c:pt>
                <c:pt idx="12">
                  <c:v>0.11105272601440545</c:v>
                </c:pt>
                <c:pt idx="13">
                  <c:v>0.10553883017940525</c:v>
                </c:pt>
                <c:pt idx="14">
                  <c:v>9.0157286446716681E-2</c:v>
                </c:pt>
                <c:pt idx="15">
                  <c:v>8.7754684838160138E-2</c:v>
                </c:pt>
                <c:pt idx="16">
                  <c:v>8.2702689067151003E-2</c:v>
                </c:pt>
                <c:pt idx="17">
                  <c:v>7.8135352579271178E-2</c:v>
                </c:pt>
                <c:pt idx="18">
                  <c:v>7.0810310134466134E-2</c:v>
                </c:pt>
                <c:pt idx="19">
                  <c:v>6.4158811929764969E-2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862-469E-8CA1-E2DC0C13DC11}"/>
            </c:ext>
          </c:extLst>
        </c:ser>
        <c:ser>
          <c:idx val="1"/>
          <c:order val="1"/>
          <c:tx>
            <c:strRef>
              <c:f>ulgi!$B$10</c:f>
              <c:strCache>
                <c:ptCount val="1"/>
                <c:pt idx="0">
                  <c:v>Udział ulg w potencjalnym dochodzie z PIT</c:v>
                </c:pt>
              </c:strCache>
            </c:strRef>
          </c:tx>
          <c:spPr>
            <a:ln w="4445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ulgi!$C$5:$V$5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ulgi!$C$10:$V$10</c:f>
              <c:numCache>
                <c:formatCode>0.00%</c:formatCode>
                <c:ptCount val="20"/>
                <c:pt idx="0">
                  <c:v>0.17638626441649832</c:v>
                </c:pt>
                <c:pt idx="1">
                  <c:v>0.18541804414732965</c:v>
                </c:pt>
                <c:pt idx="2">
                  <c:v>0.17299449723510193</c:v>
                </c:pt>
                <c:pt idx="3">
                  <c:v>0.15097797629733478</c:v>
                </c:pt>
                <c:pt idx="4">
                  <c:v>0.16808198080789516</c:v>
                </c:pt>
                <c:pt idx="5">
                  <c:v>0.11340141509732753</c:v>
                </c:pt>
                <c:pt idx="6">
                  <c:v>0.10615005396838917</c:v>
                </c:pt>
                <c:pt idx="7">
                  <c:v>3.20134729716939E-2</c:v>
                </c:pt>
                <c:pt idx="8">
                  <c:v>0.12144532121998092</c:v>
                </c:pt>
                <c:pt idx="9">
                  <c:v>0.11076371395548706</c:v>
                </c:pt>
                <c:pt idx="10">
                  <c:v>0.11194655202992618</c:v>
                </c:pt>
                <c:pt idx="11">
                  <c:v>0.10594434686142183</c:v>
                </c:pt>
                <c:pt idx="12">
                  <c:v>9.99527055865084E-2</c:v>
                </c:pt>
                <c:pt idx="13">
                  <c:v>9.5463702674539769E-2</c:v>
                </c:pt>
                <c:pt idx="14">
                  <c:v>8.2701173094551689E-2</c:v>
                </c:pt>
                <c:pt idx="15">
                  <c:v>8.0675069536672764E-2</c:v>
                </c:pt>
                <c:pt idx="16">
                  <c:v>7.6385410235202289E-2</c:v>
                </c:pt>
                <c:pt idx="17">
                  <c:v>7.2472674597252096E-2</c:v>
                </c:pt>
                <c:pt idx="18">
                  <c:v>6.6127781423372903E-2</c:v>
                </c:pt>
                <c:pt idx="19">
                  <c:v>6.0290636332201407E-2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862-469E-8CA1-E2DC0C13D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679136"/>
        <c:axId val="161677504"/>
      </c:lineChart>
      <c:catAx>
        <c:axId val="16167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1677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16775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1679136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4868599401157887"/>
          <c:y val="0.13705768530758472"/>
          <c:w val="0.38678626927049287"/>
          <c:h val="0.194734922568781"/>
        </c:manualLayout>
      </c:layout>
      <c:overlay val="1"/>
      <c:spPr>
        <a:solidFill>
          <a:schemeClr val="bg1"/>
        </a:solidFill>
        <a:ln cap="rnd">
          <a:solidFill>
            <a:srgbClr val="808080"/>
          </a:solidFill>
        </a:ln>
      </c:spPr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pl-PL" sz="2400"/>
              <a:t>Udział dochodów z </a:t>
            </a:r>
            <a:r>
              <a:rPr lang="en-US" sz="2400"/>
              <a:t>PIT</a:t>
            </a:r>
            <a:r>
              <a:rPr lang="pl-PL" sz="2400"/>
              <a:t> w PKB </a:t>
            </a:r>
            <a:endParaRPr lang="en-US" sz="24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7687381684602619E-2"/>
          <c:y val="0.1093912548856599"/>
          <c:w val="0.90640999864594829"/>
          <c:h val="0.76792024722074081"/>
        </c:manualLayout>
      </c:layout>
      <c:lineChart>
        <c:grouping val="standard"/>
        <c:varyColors val="0"/>
        <c:ser>
          <c:idx val="3"/>
          <c:order val="0"/>
          <c:tx>
            <c:strRef>
              <c:f>vat_akc!$AC$1</c:f>
              <c:strCache>
                <c:ptCount val="1"/>
                <c:pt idx="0">
                  <c:v>PIT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vat_akc!$V$2:$V$22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2020UB</c:v>
                </c:pt>
              </c:strCache>
            </c:strRef>
          </c:cat>
          <c:val>
            <c:numRef>
              <c:f>vat_akc!$AC$2:$AC$22</c:f>
              <c:numCache>
                <c:formatCode>0.0%</c:formatCode>
                <c:ptCount val="21"/>
                <c:pt idx="0">
                  <c:v>4.3204708767495895E-2</c:v>
                </c:pt>
                <c:pt idx="1">
                  <c:v>4.2475207538703159E-2</c:v>
                </c:pt>
                <c:pt idx="2">
                  <c:v>4.170354186995831E-2</c:v>
                </c:pt>
                <c:pt idx="3">
                  <c:v>4.189294622486494E-2</c:v>
                </c:pt>
                <c:pt idx="4">
                  <c:v>3.9541827616773752E-2</c:v>
                </c:pt>
                <c:pt idx="5">
                  <c:v>4.2831636916335257E-2</c:v>
                </c:pt>
                <c:pt idx="6">
                  <c:v>4.57098522449585E-2</c:v>
                </c:pt>
                <c:pt idx="7">
                  <c:v>5.1365479427826551E-2</c:v>
                </c:pt>
                <c:pt idx="8">
                  <c:v>5.2605002497412554E-2</c:v>
                </c:pt>
                <c:pt idx="9">
                  <c:v>4.6070261041964981E-2</c:v>
                </c:pt>
                <c:pt idx="10">
                  <c:v>4.3241802416508657E-2</c:v>
                </c:pt>
                <c:pt idx="11">
                  <c:v>4.3090617832609993E-2</c:v>
                </c:pt>
                <c:pt idx="12">
                  <c:v>4.3353153361096915E-2</c:v>
                </c:pt>
                <c:pt idx="13">
                  <c:v>4.4526442320754006E-2</c:v>
                </c:pt>
                <c:pt idx="14">
                  <c:v>4.5429000057565859E-2</c:v>
                </c:pt>
                <c:pt idx="15">
                  <c:v>4.6182266009852216E-2</c:v>
                </c:pt>
                <c:pt idx="16">
                  <c:v>4.8045960561422157E-2</c:v>
                </c:pt>
                <c:pt idx="17">
                  <c:v>4.9077286669683716E-2</c:v>
                </c:pt>
                <c:pt idx="18">
                  <c:v>5.2653286233631781E-2</c:v>
                </c:pt>
                <c:pt idx="19">
                  <c:v>5.4032515283069016E-2</c:v>
                </c:pt>
                <c:pt idx="20">
                  <c:v>5.2078303440071992E-2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C38-492D-A61E-3F528DE25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686208"/>
        <c:axId val="161684032"/>
      </c:lineChart>
      <c:catAx>
        <c:axId val="16168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161684032"/>
        <c:crosses val="autoZero"/>
        <c:auto val="1"/>
        <c:lblAlgn val="ctr"/>
        <c:lblOffset val="100"/>
        <c:tickLblSkip val="2"/>
        <c:noMultiLvlLbl val="0"/>
      </c:catAx>
      <c:valAx>
        <c:axId val="161684032"/>
        <c:scaling>
          <c:orientation val="minMax"/>
          <c:min val="3.500000000000001E-2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161686208"/>
        <c:crosses val="autoZero"/>
        <c:crossBetween val="between"/>
        <c:majorUnit val="5.000000000000001E-3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0F65-5089-7444-8B60-F8EE107E2418}" type="datetimeFigureOut">
              <a:rPr lang="pl-PL" smtClean="0"/>
              <a:t>02-03-2020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75837-4377-6642-AE99-B1867CE444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35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5E5B2-0FC5-4771-89AF-9AABFB5BDC2F}" type="slidenum">
              <a:rPr lang="pl-PL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13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Nie wygląda dobrze</a:t>
            </a:r>
          </a:p>
          <a:p>
            <a:r>
              <a:rPr lang="pl-PL" dirty="0"/>
              <a:t>Na horyzoncie kryzys i MF na pewno poszuka pieniędzy w budżetach </a:t>
            </a:r>
            <a:r>
              <a:rPr lang="pl-PL" dirty="0" err="1"/>
              <a:t>jst</a:t>
            </a:r>
            <a:endParaRPr lang="pl-PL" dirty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5837-4377-6642-AE99-B1867CE444C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835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JST jako inwestorzy – porównanie z BP.  OK 93% wydatków BP, to wydatki sztywne – trudno więc znaleźć tam luz na inwestycje. Ale to może nawet lepiej, bo efektywność inwestycji publicznych pod wielkim znakiem zapytania – przekop mierzei, CPK czy choćby centralny magazyn węgla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5837-4377-6642-AE99-B1867CE444C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32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Komentarz</a:t>
            </a:r>
          </a:p>
          <a:p>
            <a:r>
              <a:rPr lang="pl-PL" dirty="0"/>
              <a:t>JST było pod presją w efekcie kryzysu, ale nawet wtedy……</a:t>
            </a:r>
          </a:p>
          <a:p>
            <a:r>
              <a:rPr lang="pl-PL" dirty="0"/>
              <a:t>Ograniczenie autonomii finansowej </a:t>
            </a:r>
            <a:r>
              <a:rPr lang="pl-PL" dirty="0" err="1"/>
              <a:t>jst</a:t>
            </a:r>
            <a:r>
              <a:rPr lang="pl-PL" dirty="0"/>
              <a:t> (i dochodów), które się teraz dokonuje jest bezprecedensowe, bo sytuacja gospodarcza rewelacyjna jest i to się skończy niedługo.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5837-4377-6642-AE99-B1867CE444C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5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Komentarz</a:t>
            </a:r>
          </a:p>
          <a:p>
            <a:r>
              <a:rPr lang="pl-PL" dirty="0"/>
              <a:t>JST było pod presją w efekcie kryzysu, ale nawet wtedy……</a:t>
            </a:r>
          </a:p>
          <a:p>
            <a:r>
              <a:rPr lang="pl-PL" dirty="0"/>
              <a:t>Ograniczenie autonomii finansowej </a:t>
            </a:r>
            <a:r>
              <a:rPr lang="pl-PL" dirty="0" err="1"/>
              <a:t>jst</a:t>
            </a:r>
            <a:r>
              <a:rPr lang="pl-PL" dirty="0"/>
              <a:t> (i dochodów), które się teraz dokonuje jest bezprecedensowe, bo sytuacja gospodarcza rewelacyjna jest i to się skończy niedługo.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5837-4377-6642-AE99-B1867CE444C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99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Rola PIT w systemie.</a:t>
            </a:r>
          </a:p>
          <a:p>
            <a:r>
              <a:rPr lang="pl-PL" dirty="0"/>
              <a:t>Ważna – redystrybucja.</a:t>
            </a:r>
          </a:p>
          <a:p>
            <a:r>
              <a:rPr lang="pl-PL" dirty="0"/>
              <a:t>Czy JST mają w niej partycypować?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5837-4377-6642-AE99-B1867CE444C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28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5837-4377-6642-AE99-B1867CE444C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72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Likwidacja ulg była ważna.</a:t>
            </a:r>
          </a:p>
          <a:p>
            <a:r>
              <a:rPr lang="pl-PL" dirty="0"/>
              <a:t>Ale niestety ten etap mamy już za sobą.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5837-4377-6642-AE99-B1867CE444C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198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Ale to się zmieni – widać to już w zapowiedziach na 2020</a:t>
            </a:r>
          </a:p>
          <a:p>
            <a:r>
              <a:rPr lang="pl-PL" dirty="0"/>
              <a:t>Ponadto</a:t>
            </a:r>
          </a:p>
          <a:p>
            <a:r>
              <a:rPr lang="pl-PL" dirty="0"/>
              <a:t>Stawka 36% i 23% dla liniowego nie jest dochodem </a:t>
            </a:r>
            <a:r>
              <a:rPr lang="pl-PL" dirty="0" err="1"/>
              <a:t>jst</a:t>
            </a:r>
            <a:r>
              <a:rPr lang="pl-PL" dirty="0"/>
              <a:t>!!!!!</a:t>
            </a:r>
          </a:p>
          <a:p>
            <a:r>
              <a:rPr lang="pl-PL" dirty="0"/>
              <a:t>Obniżka na 17% i do pewnego stopnia zero PIT dla 26 nie rozkładają się równo na jest. Stawka 17% mocniej uderza w gminy biedne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5837-4377-6642-AE99-B1867CE444C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722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Chory system </a:t>
            </a:r>
          </a:p>
          <a:p>
            <a:r>
              <a:rPr lang="pl-PL" dirty="0"/>
              <a:t>Zbyt silne opodatkowanie działalności gospodarczej</a:t>
            </a:r>
          </a:p>
          <a:p>
            <a:r>
              <a:rPr lang="pl-PL" dirty="0"/>
              <a:t>Powiązanie z CPI a nie z nominalnym PKB</a:t>
            </a:r>
          </a:p>
          <a:p>
            <a:r>
              <a:rPr lang="pl-PL" dirty="0"/>
              <a:t>Brak PIT od rolników</a:t>
            </a:r>
          </a:p>
          <a:p>
            <a:r>
              <a:rPr lang="pl-PL" dirty="0"/>
              <a:t>Silny bodziec by zastępować rolników osiedleńcami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5837-4377-6642-AE99-B1867CE444C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85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zewnętrzne, budynek, ulica, przód&#10;&#10;Opis wygenerowany automatycznie">
            <a:extLst>
              <a:ext uri="{FF2B5EF4-FFF2-40B4-BE49-F238E27FC236}">
                <a16:creationId xmlns="" xmlns:a16="http://schemas.microsoft.com/office/drawing/2014/main" id="{BBEFA941-33F8-7142-B305-F3BC835BD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1070693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="" xmlns:a16="http://schemas.microsoft.com/office/drawing/2014/main" id="{2CFEF4BF-73F8-274C-8A26-CC8585CF6361}"/>
              </a:ext>
            </a:extLst>
          </p:cNvPr>
          <p:cNvSpPr/>
          <p:nvPr userDrawn="1"/>
        </p:nvSpPr>
        <p:spPr>
          <a:xfrm flipV="1">
            <a:off x="0" y="-1"/>
            <a:ext cx="12192000" cy="1070691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1D770049-6169-A944-B2D2-B0B98E944EC2}"/>
              </a:ext>
            </a:extLst>
          </p:cNvPr>
          <p:cNvSpPr/>
          <p:nvPr userDrawn="1"/>
        </p:nvSpPr>
        <p:spPr>
          <a:xfrm>
            <a:off x="839789" y="258344"/>
            <a:ext cx="50039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0" dirty="0">
                <a:solidFill>
                  <a:schemeClr val="bg1"/>
                </a:solidFill>
                <a:latin typeface="+mj-lt"/>
              </a:rPr>
              <a:t>Zyski i straty z </a:t>
            </a:r>
            <a:r>
              <a:rPr lang="pl-PL" sz="3000" b="0" dirty="0" err="1">
                <a:solidFill>
                  <a:schemeClr val="bg1"/>
                </a:solidFill>
                <a:latin typeface="+mj-lt"/>
              </a:rPr>
              <a:t>suburbanizacji</a:t>
            </a:r>
            <a:endParaRPr lang="pl-PL" sz="3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Dowolny kształt 32">
            <a:extLst>
              <a:ext uri="{FF2B5EF4-FFF2-40B4-BE49-F238E27FC236}">
                <a16:creationId xmlns="" xmlns:a16="http://schemas.microsoft.com/office/drawing/2014/main" id="{5203C3D0-F746-204F-8F40-08EF5B2EE6BA}"/>
              </a:ext>
            </a:extLst>
          </p:cNvPr>
          <p:cNvSpPr/>
          <p:nvPr userDrawn="1"/>
        </p:nvSpPr>
        <p:spPr>
          <a:xfrm>
            <a:off x="5507421" y="-6"/>
            <a:ext cx="6674069" cy="1156144"/>
          </a:xfrm>
          <a:custGeom>
            <a:avLst/>
            <a:gdLst>
              <a:gd name="connsiteX0" fmla="*/ 0 w 6674069"/>
              <a:gd name="connsiteY0" fmla="*/ 1061545 h 1072055"/>
              <a:gd name="connsiteX1" fmla="*/ 1061545 w 6674069"/>
              <a:gd name="connsiteY1" fmla="*/ 0 h 1072055"/>
              <a:gd name="connsiteX2" fmla="*/ 1408386 w 6674069"/>
              <a:gd name="connsiteY2" fmla="*/ 0 h 1072055"/>
              <a:gd name="connsiteX3" fmla="*/ 6674069 w 6674069"/>
              <a:gd name="connsiteY3" fmla="*/ 0 h 1072055"/>
              <a:gd name="connsiteX4" fmla="*/ 6674069 w 6674069"/>
              <a:gd name="connsiteY4" fmla="*/ 1072055 h 1072055"/>
              <a:gd name="connsiteX5" fmla="*/ 0 w 6674069"/>
              <a:gd name="connsiteY5" fmla="*/ 1061545 h 107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4069" h="1072055">
                <a:moveTo>
                  <a:pt x="0" y="1061545"/>
                </a:moveTo>
                <a:lnTo>
                  <a:pt x="1061545" y="0"/>
                </a:lnTo>
                <a:lnTo>
                  <a:pt x="1408386" y="0"/>
                </a:lnTo>
                <a:lnTo>
                  <a:pt x="6674069" y="0"/>
                </a:lnTo>
                <a:lnTo>
                  <a:pt x="6674069" y="1072055"/>
                </a:lnTo>
                <a:lnTo>
                  <a:pt x="0" y="1061545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>
            <a:extLst>
              <a:ext uri="{FF2B5EF4-FFF2-40B4-BE49-F238E27FC236}">
                <a16:creationId xmlns="" xmlns:a16="http://schemas.microsoft.com/office/drawing/2014/main" id="{BC266EDB-FA9C-7945-B84D-0CB5A6B0F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08" r="26218"/>
          <a:stretch/>
        </p:blipFill>
        <p:spPr>
          <a:xfrm rot="5400000">
            <a:off x="9918269" y="-525300"/>
            <a:ext cx="1070689" cy="2121283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552FD416-4929-C943-8F41-C412FF249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18" r="23308"/>
          <a:stretch/>
        </p:blipFill>
        <p:spPr>
          <a:xfrm rot="16200000">
            <a:off x="7579618" y="-525299"/>
            <a:ext cx="1070689" cy="21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E305117-D6FD-C941-97D9-AA7BC1C9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DC73028-062E-0343-8344-36A57D32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874410C-CDF4-9944-B37E-F29E84EFE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97BB930E-E9F7-434C-B9DB-DB6ADAEB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888-F0B1-E249-9667-56ED86F5E78C}" type="datetimeFigureOut">
              <a:rPr lang="pl-PL" smtClean="0"/>
              <a:t>02-03-2020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8AFB0FA4-804B-8348-A30B-FAEB7655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FAAD9785-C5B6-B343-AFD0-CC79A1C2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2EC1-6ADD-A547-83A4-3BB4DA94F1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26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7AD56B8-F0C0-214B-AC9A-286F6FF0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3F2C6162-3552-3748-8226-6B680635F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0340B396-5B2E-AB44-A4EA-45A8F20C8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1F60D340-01B3-AA4E-A298-CCBE9C5B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888-F0B1-E249-9667-56ED86F5E78C}" type="datetimeFigureOut">
              <a:rPr lang="pl-PL" smtClean="0"/>
              <a:t>02-03-2020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3D42C0BF-99B2-C346-8FC9-74E8962B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BDF87101-E16D-E64D-A26E-9FD3334C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2EC1-6ADD-A547-83A4-3BB4DA94F1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88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7931CAB-975E-F84F-BCD4-1F3F5170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955D8451-AC3B-2245-AFB8-154A00B2A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3F17B24-0E4E-464A-B9D3-4DD1F42E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888-F0B1-E249-9667-56ED86F5E78C}" type="datetimeFigureOut">
              <a:rPr lang="pl-PL" smtClean="0"/>
              <a:t>02-03-2020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600A8EC-F7F6-F343-A531-7286410C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94A7666-7003-CE43-A629-88B32E17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2EC1-6ADD-A547-83A4-3BB4DA94F1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051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A2241088-61D4-3941-88AA-854CAC270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ECDEDC02-E003-A24D-BC23-3603ACE0C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A99123D1-99D9-B643-BD93-0F62D2ED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888-F0B1-E249-9667-56ED86F5E78C}" type="datetimeFigureOut">
              <a:rPr lang="pl-PL" smtClean="0"/>
              <a:t>02-03-2020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516AB76-F78A-D846-B7A3-80B58C97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D9B6494-D0EA-164A-8893-403053EE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2EC1-6ADD-A547-83A4-3BB4DA94F1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59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5614988"/>
            <a:ext cx="24209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tytuł 2"/>
          <p:cNvSpPr txBox="1">
            <a:spLocks/>
          </p:cNvSpPr>
          <p:nvPr userDrawn="1"/>
        </p:nvSpPr>
        <p:spPr>
          <a:xfrm>
            <a:off x="838200" y="5110163"/>
            <a:ext cx="8502650" cy="11382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rostokąt z zaokrąglonym rogiem 3"/>
          <p:cNvSpPr/>
          <p:nvPr userDrawn="1"/>
        </p:nvSpPr>
        <p:spPr>
          <a:xfrm flipV="1">
            <a:off x="0" y="0"/>
            <a:ext cx="12192000" cy="4865688"/>
          </a:xfrm>
          <a:prstGeom prst="round1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j-lt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zewnętrzne, budynek, ulica, przód&#10;&#10;Opis wygenerowany automatycznie">
            <a:extLst>
              <a:ext uri="{FF2B5EF4-FFF2-40B4-BE49-F238E27FC236}">
                <a16:creationId xmlns="" xmlns:a16="http://schemas.microsoft.com/office/drawing/2014/main" id="{BBEFA941-33F8-7142-B305-F3BC835BD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399315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="" xmlns:a16="http://schemas.microsoft.com/office/drawing/2014/main" id="{2CFEF4BF-73F8-274C-8A26-CC8585CF6361}"/>
              </a:ext>
            </a:extLst>
          </p:cNvPr>
          <p:cNvSpPr/>
          <p:nvPr userDrawn="1"/>
        </p:nvSpPr>
        <p:spPr>
          <a:xfrm flipV="1">
            <a:off x="0" y="-1"/>
            <a:ext cx="12192000" cy="5399313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Dowolny kształt 32">
            <a:extLst>
              <a:ext uri="{FF2B5EF4-FFF2-40B4-BE49-F238E27FC236}">
                <a16:creationId xmlns="" xmlns:a16="http://schemas.microsoft.com/office/drawing/2014/main" id="{5203C3D0-F746-204F-8F40-08EF5B2EE6BA}"/>
              </a:ext>
            </a:extLst>
          </p:cNvPr>
          <p:cNvSpPr/>
          <p:nvPr userDrawn="1"/>
        </p:nvSpPr>
        <p:spPr>
          <a:xfrm>
            <a:off x="5123499" y="0"/>
            <a:ext cx="7068818" cy="5433782"/>
          </a:xfrm>
          <a:custGeom>
            <a:avLst/>
            <a:gdLst>
              <a:gd name="connsiteX0" fmla="*/ 0 w 6674069"/>
              <a:gd name="connsiteY0" fmla="*/ 1061545 h 1072055"/>
              <a:gd name="connsiteX1" fmla="*/ 1061545 w 6674069"/>
              <a:gd name="connsiteY1" fmla="*/ 0 h 1072055"/>
              <a:gd name="connsiteX2" fmla="*/ 1408386 w 6674069"/>
              <a:gd name="connsiteY2" fmla="*/ 0 h 1072055"/>
              <a:gd name="connsiteX3" fmla="*/ 6674069 w 6674069"/>
              <a:gd name="connsiteY3" fmla="*/ 0 h 1072055"/>
              <a:gd name="connsiteX4" fmla="*/ 6674069 w 6674069"/>
              <a:gd name="connsiteY4" fmla="*/ 1072055 h 1072055"/>
              <a:gd name="connsiteX5" fmla="*/ 0 w 6674069"/>
              <a:gd name="connsiteY5" fmla="*/ 1061545 h 1072055"/>
              <a:gd name="connsiteX0" fmla="*/ 0 w 10592926"/>
              <a:gd name="connsiteY0" fmla="*/ 5038571 h 5038571"/>
              <a:gd name="connsiteX1" fmla="*/ 4980402 w 10592926"/>
              <a:gd name="connsiteY1" fmla="*/ 0 h 5038571"/>
              <a:gd name="connsiteX2" fmla="*/ 5327243 w 10592926"/>
              <a:gd name="connsiteY2" fmla="*/ 0 h 5038571"/>
              <a:gd name="connsiteX3" fmla="*/ 10592926 w 10592926"/>
              <a:gd name="connsiteY3" fmla="*/ 0 h 5038571"/>
              <a:gd name="connsiteX4" fmla="*/ 10592926 w 10592926"/>
              <a:gd name="connsiteY4" fmla="*/ 1072055 h 5038571"/>
              <a:gd name="connsiteX5" fmla="*/ 0 w 10592926"/>
              <a:gd name="connsiteY5" fmla="*/ 5038571 h 5038571"/>
              <a:gd name="connsiteX0" fmla="*/ 0 w 10592926"/>
              <a:gd name="connsiteY0" fmla="*/ 5038571 h 5038571"/>
              <a:gd name="connsiteX1" fmla="*/ 4980402 w 10592926"/>
              <a:gd name="connsiteY1" fmla="*/ 0 h 5038571"/>
              <a:gd name="connsiteX2" fmla="*/ 5327243 w 10592926"/>
              <a:gd name="connsiteY2" fmla="*/ 0 h 5038571"/>
              <a:gd name="connsiteX3" fmla="*/ 10592926 w 10592926"/>
              <a:gd name="connsiteY3" fmla="*/ 0 h 5038571"/>
              <a:gd name="connsiteX4" fmla="*/ 10592926 w 10592926"/>
              <a:gd name="connsiteY4" fmla="*/ 4988516 h 5038571"/>
              <a:gd name="connsiteX5" fmla="*/ 0 w 10592926"/>
              <a:gd name="connsiteY5" fmla="*/ 5038571 h 5038571"/>
              <a:gd name="connsiteX0" fmla="*/ 0 w 10592926"/>
              <a:gd name="connsiteY0" fmla="*/ 5038571 h 5038571"/>
              <a:gd name="connsiteX1" fmla="*/ 4980402 w 10592926"/>
              <a:gd name="connsiteY1" fmla="*/ 0 h 5038571"/>
              <a:gd name="connsiteX2" fmla="*/ 5327243 w 10592926"/>
              <a:gd name="connsiteY2" fmla="*/ 0 h 5038571"/>
              <a:gd name="connsiteX3" fmla="*/ 10592926 w 10592926"/>
              <a:gd name="connsiteY3" fmla="*/ 0 h 5038571"/>
              <a:gd name="connsiteX4" fmla="*/ 10587027 w 10592926"/>
              <a:gd name="connsiteY4" fmla="*/ 5010398 h 5038571"/>
              <a:gd name="connsiteX5" fmla="*/ 0 w 10592926"/>
              <a:gd name="connsiteY5" fmla="*/ 5038571 h 5038571"/>
              <a:gd name="connsiteX0" fmla="*/ 0 w 10592926"/>
              <a:gd name="connsiteY0" fmla="*/ 5038571 h 5038571"/>
              <a:gd name="connsiteX1" fmla="*/ 4980402 w 10592926"/>
              <a:gd name="connsiteY1" fmla="*/ 0 h 5038571"/>
              <a:gd name="connsiteX2" fmla="*/ 5327243 w 10592926"/>
              <a:gd name="connsiteY2" fmla="*/ 0 h 5038571"/>
              <a:gd name="connsiteX3" fmla="*/ 10592926 w 10592926"/>
              <a:gd name="connsiteY3" fmla="*/ 0 h 5038571"/>
              <a:gd name="connsiteX4" fmla="*/ 10587027 w 10592926"/>
              <a:gd name="connsiteY4" fmla="*/ 5032279 h 5038571"/>
              <a:gd name="connsiteX5" fmla="*/ 0 w 10592926"/>
              <a:gd name="connsiteY5" fmla="*/ 5038571 h 5038571"/>
              <a:gd name="connsiteX0" fmla="*/ 0 w 10592926"/>
              <a:gd name="connsiteY0" fmla="*/ 5038571 h 5038571"/>
              <a:gd name="connsiteX1" fmla="*/ 4980402 w 10592926"/>
              <a:gd name="connsiteY1" fmla="*/ 0 h 5038571"/>
              <a:gd name="connsiteX2" fmla="*/ 5327243 w 10592926"/>
              <a:gd name="connsiteY2" fmla="*/ 0 h 5038571"/>
              <a:gd name="connsiteX3" fmla="*/ 10592926 w 10592926"/>
              <a:gd name="connsiteY3" fmla="*/ 0 h 5038571"/>
              <a:gd name="connsiteX4" fmla="*/ 10587027 w 10592926"/>
              <a:gd name="connsiteY4" fmla="*/ 5032279 h 5038571"/>
              <a:gd name="connsiteX5" fmla="*/ 0 w 10592926"/>
              <a:gd name="connsiteY5" fmla="*/ 5038571 h 5038571"/>
              <a:gd name="connsiteX0" fmla="*/ 0 w 10592926"/>
              <a:gd name="connsiteY0" fmla="*/ 5038571 h 5054160"/>
              <a:gd name="connsiteX1" fmla="*/ 4980402 w 10592926"/>
              <a:gd name="connsiteY1" fmla="*/ 0 h 5054160"/>
              <a:gd name="connsiteX2" fmla="*/ 5327243 w 10592926"/>
              <a:gd name="connsiteY2" fmla="*/ 0 h 5054160"/>
              <a:gd name="connsiteX3" fmla="*/ 10592926 w 10592926"/>
              <a:gd name="connsiteY3" fmla="*/ 0 h 5054160"/>
              <a:gd name="connsiteX4" fmla="*/ 10587027 w 10592926"/>
              <a:gd name="connsiteY4" fmla="*/ 5054160 h 5054160"/>
              <a:gd name="connsiteX5" fmla="*/ 0 w 10592926"/>
              <a:gd name="connsiteY5" fmla="*/ 5038571 h 5054160"/>
              <a:gd name="connsiteX0" fmla="*/ 0 w 10592926"/>
              <a:gd name="connsiteY0" fmla="*/ 5038571 h 5038571"/>
              <a:gd name="connsiteX1" fmla="*/ 4980402 w 10592926"/>
              <a:gd name="connsiteY1" fmla="*/ 0 h 5038571"/>
              <a:gd name="connsiteX2" fmla="*/ 5327243 w 10592926"/>
              <a:gd name="connsiteY2" fmla="*/ 0 h 5038571"/>
              <a:gd name="connsiteX3" fmla="*/ 10592926 w 10592926"/>
              <a:gd name="connsiteY3" fmla="*/ 0 h 5038571"/>
              <a:gd name="connsiteX4" fmla="*/ 10587027 w 10592926"/>
              <a:gd name="connsiteY4" fmla="*/ 5037749 h 5038571"/>
              <a:gd name="connsiteX5" fmla="*/ 0 w 10592926"/>
              <a:gd name="connsiteY5" fmla="*/ 5038571 h 5038571"/>
              <a:gd name="connsiteX0" fmla="*/ 0 w 10604895"/>
              <a:gd name="connsiteY0" fmla="*/ 5038571 h 5043220"/>
              <a:gd name="connsiteX1" fmla="*/ 4980402 w 10604895"/>
              <a:gd name="connsiteY1" fmla="*/ 0 h 5043220"/>
              <a:gd name="connsiteX2" fmla="*/ 5327243 w 10604895"/>
              <a:gd name="connsiteY2" fmla="*/ 0 h 5043220"/>
              <a:gd name="connsiteX3" fmla="*/ 10592926 w 10604895"/>
              <a:gd name="connsiteY3" fmla="*/ 0 h 5043220"/>
              <a:gd name="connsiteX4" fmla="*/ 10604725 w 10604895"/>
              <a:gd name="connsiteY4" fmla="*/ 5043220 h 5043220"/>
              <a:gd name="connsiteX5" fmla="*/ 0 w 10604895"/>
              <a:gd name="connsiteY5" fmla="*/ 5038571 h 5043220"/>
              <a:gd name="connsiteX0" fmla="*/ 0 w 10593494"/>
              <a:gd name="connsiteY0" fmla="*/ 5038571 h 5054161"/>
              <a:gd name="connsiteX1" fmla="*/ 4980402 w 10593494"/>
              <a:gd name="connsiteY1" fmla="*/ 0 h 5054161"/>
              <a:gd name="connsiteX2" fmla="*/ 5327243 w 10593494"/>
              <a:gd name="connsiteY2" fmla="*/ 0 h 5054161"/>
              <a:gd name="connsiteX3" fmla="*/ 10592926 w 10593494"/>
              <a:gd name="connsiteY3" fmla="*/ 0 h 5054161"/>
              <a:gd name="connsiteX4" fmla="*/ 10592927 w 10593494"/>
              <a:gd name="connsiteY4" fmla="*/ 5054161 h 5054161"/>
              <a:gd name="connsiteX5" fmla="*/ 0 w 10593494"/>
              <a:gd name="connsiteY5" fmla="*/ 5038571 h 5054161"/>
              <a:gd name="connsiteX0" fmla="*/ 0 w 10592926"/>
              <a:gd name="connsiteY0" fmla="*/ 5038571 h 5048690"/>
              <a:gd name="connsiteX1" fmla="*/ 4980402 w 10592926"/>
              <a:gd name="connsiteY1" fmla="*/ 0 h 5048690"/>
              <a:gd name="connsiteX2" fmla="*/ 5327243 w 10592926"/>
              <a:gd name="connsiteY2" fmla="*/ 0 h 5048690"/>
              <a:gd name="connsiteX3" fmla="*/ 10592926 w 10592926"/>
              <a:gd name="connsiteY3" fmla="*/ 0 h 5048690"/>
              <a:gd name="connsiteX4" fmla="*/ 10587028 w 10592926"/>
              <a:gd name="connsiteY4" fmla="*/ 5048690 h 5048690"/>
              <a:gd name="connsiteX5" fmla="*/ 0 w 10592926"/>
              <a:gd name="connsiteY5" fmla="*/ 5038571 h 5048690"/>
              <a:gd name="connsiteX0" fmla="*/ 0 w 10593494"/>
              <a:gd name="connsiteY0" fmla="*/ 5038571 h 5048690"/>
              <a:gd name="connsiteX1" fmla="*/ 4980402 w 10593494"/>
              <a:gd name="connsiteY1" fmla="*/ 0 h 5048690"/>
              <a:gd name="connsiteX2" fmla="*/ 5327243 w 10593494"/>
              <a:gd name="connsiteY2" fmla="*/ 0 h 5048690"/>
              <a:gd name="connsiteX3" fmla="*/ 10592926 w 10593494"/>
              <a:gd name="connsiteY3" fmla="*/ 0 h 5048690"/>
              <a:gd name="connsiteX4" fmla="*/ 10592927 w 10593494"/>
              <a:gd name="connsiteY4" fmla="*/ 5048690 h 5048690"/>
              <a:gd name="connsiteX5" fmla="*/ 0 w 10593494"/>
              <a:gd name="connsiteY5" fmla="*/ 5038571 h 5048690"/>
              <a:gd name="connsiteX0" fmla="*/ 0 w 10592927"/>
              <a:gd name="connsiteY0" fmla="*/ 5038571 h 5048690"/>
              <a:gd name="connsiteX1" fmla="*/ 4980402 w 10592927"/>
              <a:gd name="connsiteY1" fmla="*/ 0 h 5048690"/>
              <a:gd name="connsiteX2" fmla="*/ 5327243 w 10592927"/>
              <a:gd name="connsiteY2" fmla="*/ 0 h 5048690"/>
              <a:gd name="connsiteX3" fmla="*/ 7046838 w 10592927"/>
              <a:gd name="connsiteY3" fmla="*/ 0 h 5048690"/>
              <a:gd name="connsiteX4" fmla="*/ 10592927 w 10592927"/>
              <a:gd name="connsiteY4" fmla="*/ 5048690 h 5048690"/>
              <a:gd name="connsiteX5" fmla="*/ 0 w 10592927"/>
              <a:gd name="connsiteY5" fmla="*/ 5038571 h 5048690"/>
              <a:gd name="connsiteX0" fmla="*/ 0 w 7046838"/>
              <a:gd name="connsiteY0" fmla="*/ 5038571 h 5048690"/>
              <a:gd name="connsiteX1" fmla="*/ 4980402 w 7046838"/>
              <a:gd name="connsiteY1" fmla="*/ 0 h 5048690"/>
              <a:gd name="connsiteX2" fmla="*/ 5327243 w 7046838"/>
              <a:gd name="connsiteY2" fmla="*/ 0 h 5048690"/>
              <a:gd name="connsiteX3" fmla="*/ 7046838 w 7046838"/>
              <a:gd name="connsiteY3" fmla="*/ 0 h 5048690"/>
              <a:gd name="connsiteX4" fmla="*/ 7013386 w 7046838"/>
              <a:gd name="connsiteY4" fmla="*/ 5048690 h 5048690"/>
              <a:gd name="connsiteX5" fmla="*/ 0 w 7046838"/>
              <a:gd name="connsiteY5" fmla="*/ 5038571 h 5048690"/>
              <a:gd name="connsiteX0" fmla="*/ 0 w 7066258"/>
              <a:gd name="connsiteY0" fmla="*/ 5038571 h 5048690"/>
              <a:gd name="connsiteX1" fmla="*/ 4980402 w 7066258"/>
              <a:gd name="connsiteY1" fmla="*/ 0 h 5048690"/>
              <a:gd name="connsiteX2" fmla="*/ 5327243 w 7066258"/>
              <a:gd name="connsiteY2" fmla="*/ 0 h 5048690"/>
              <a:gd name="connsiteX3" fmla="*/ 7046838 w 7066258"/>
              <a:gd name="connsiteY3" fmla="*/ 0 h 5048690"/>
              <a:gd name="connsiteX4" fmla="*/ 7066140 w 7066258"/>
              <a:gd name="connsiteY4" fmla="*/ 5048690 h 5048690"/>
              <a:gd name="connsiteX5" fmla="*/ 0 w 7066258"/>
              <a:gd name="connsiteY5" fmla="*/ 5038571 h 5048690"/>
              <a:gd name="connsiteX0" fmla="*/ 0 w 7070637"/>
              <a:gd name="connsiteY0" fmla="*/ 5038571 h 5038571"/>
              <a:gd name="connsiteX1" fmla="*/ 4980402 w 7070637"/>
              <a:gd name="connsiteY1" fmla="*/ 0 h 5038571"/>
              <a:gd name="connsiteX2" fmla="*/ 5327243 w 7070637"/>
              <a:gd name="connsiteY2" fmla="*/ 0 h 5038571"/>
              <a:gd name="connsiteX3" fmla="*/ 7046838 w 7070637"/>
              <a:gd name="connsiteY3" fmla="*/ 0 h 5038571"/>
              <a:gd name="connsiteX4" fmla="*/ 7070537 w 7070637"/>
              <a:gd name="connsiteY4" fmla="*/ 5028309 h 5038571"/>
              <a:gd name="connsiteX5" fmla="*/ 0 w 7070637"/>
              <a:gd name="connsiteY5" fmla="*/ 5038571 h 5038571"/>
              <a:gd name="connsiteX0" fmla="*/ 0 w 7066258"/>
              <a:gd name="connsiteY0" fmla="*/ 5038571 h 5044614"/>
              <a:gd name="connsiteX1" fmla="*/ 4980402 w 7066258"/>
              <a:gd name="connsiteY1" fmla="*/ 0 h 5044614"/>
              <a:gd name="connsiteX2" fmla="*/ 5327243 w 7066258"/>
              <a:gd name="connsiteY2" fmla="*/ 0 h 5044614"/>
              <a:gd name="connsiteX3" fmla="*/ 7046838 w 7066258"/>
              <a:gd name="connsiteY3" fmla="*/ 0 h 5044614"/>
              <a:gd name="connsiteX4" fmla="*/ 7066140 w 7066258"/>
              <a:gd name="connsiteY4" fmla="*/ 5044614 h 5044614"/>
              <a:gd name="connsiteX5" fmla="*/ 0 w 7066258"/>
              <a:gd name="connsiteY5" fmla="*/ 5038571 h 5044614"/>
              <a:gd name="connsiteX0" fmla="*/ 0 w 7066258"/>
              <a:gd name="connsiteY0" fmla="*/ 5038571 h 5038571"/>
              <a:gd name="connsiteX1" fmla="*/ 4980402 w 7066258"/>
              <a:gd name="connsiteY1" fmla="*/ 0 h 5038571"/>
              <a:gd name="connsiteX2" fmla="*/ 5327243 w 7066258"/>
              <a:gd name="connsiteY2" fmla="*/ 0 h 5038571"/>
              <a:gd name="connsiteX3" fmla="*/ 7046838 w 7066258"/>
              <a:gd name="connsiteY3" fmla="*/ 0 h 5038571"/>
              <a:gd name="connsiteX4" fmla="*/ 7066140 w 7066258"/>
              <a:gd name="connsiteY4" fmla="*/ 5036461 h 5038571"/>
              <a:gd name="connsiteX5" fmla="*/ 0 w 7066258"/>
              <a:gd name="connsiteY5" fmla="*/ 5038571 h 5038571"/>
              <a:gd name="connsiteX0" fmla="*/ 0 w 7068818"/>
              <a:gd name="connsiteY0" fmla="*/ 5038571 h 5038571"/>
              <a:gd name="connsiteX1" fmla="*/ 4980402 w 7068818"/>
              <a:gd name="connsiteY1" fmla="*/ 0 h 5038571"/>
              <a:gd name="connsiteX2" fmla="*/ 5327243 w 7068818"/>
              <a:gd name="connsiteY2" fmla="*/ 0 h 5038571"/>
              <a:gd name="connsiteX3" fmla="*/ 7068818 w 7068818"/>
              <a:gd name="connsiteY3" fmla="*/ 0 h 5038571"/>
              <a:gd name="connsiteX4" fmla="*/ 7066140 w 7068818"/>
              <a:gd name="connsiteY4" fmla="*/ 5036461 h 5038571"/>
              <a:gd name="connsiteX5" fmla="*/ 0 w 7068818"/>
              <a:gd name="connsiteY5" fmla="*/ 5038571 h 503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8818" h="5038571">
                <a:moveTo>
                  <a:pt x="0" y="5038571"/>
                </a:moveTo>
                <a:lnTo>
                  <a:pt x="4980402" y="0"/>
                </a:lnTo>
                <a:lnTo>
                  <a:pt x="5327243" y="0"/>
                </a:lnTo>
                <a:lnTo>
                  <a:pt x="7068818" y="0"/>
                </a:lnTo>
                <a:cubicBezTo>
                  <a:pt x="7066852" y="1670133"/>
                  <a:pt x="7068106" y="3366328"/>
                  <a:pt x="7066140" y="5036461"/>
                </a:cubicBezTo>
                <a:lnTo>
                  <a:pt x="0" y="5038571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3F9BA5E2-8D53-EA46-8459-A83DECA58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8" r="893"/>
          <a:stretch/>
        </p:blipFill>
        <p:spPr>
          <a:xfrm rot="5400000">
            <a:off x="9610098" y="1799647"/>
            <a:ext cx="2107585" cy="212128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438259C3-3109-1B45-BAF9-7F9A60205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3" r="-248"/>
          <a:stretch/>
        </p:blipFill>
        <p:spPr>
          <a:xfrm rot="16200000">
            <a:off x="7271450" y="1799647"/>
            <a:ext cx="2107583" cy="21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zewnętrzne, budynek, ulica, przód&#10;&#10;Opis wygenerowany automatycznie">
            <a:extLst>
              <a:ext uri="{FF2B5EF4-FFF2-40B4-BE49-F238E27FC236}">
                <a16:creationId xmlns="" xmlns:a16="http://schemas.microsoft.com/office/drawing/2014/main" id="{BBEFA941-33F8-7142-B305-F3BC835BD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="" xmlns:a16="http://schemas.microsoft.com/office/drawing/2014/main" id="{2CFEF4BF-73F8-274C-8A26-CC8585CF6361}"/>
              </a:ext>
            </a:extLst>
          </p:cNvPr>
          <p:cNvSpPr/>
          <p:nvPr userDrawn="1"/>
        </p:nvSpPr>
        <p:spPr>
          <a:xfrm flipV="1">
            <a:off x="0" y="-3"/>
            <a:ext cx="12192000" cy="6858002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Dowolny kształt 32">
            <a:extLst>
              <a:ext uri="{FF2B5EF4-FFF2-40B4-BE49-F238E27FC236}">
                <a16:creationId xmlns="" xmlns:a16="http://schemas.microsoft.com/office/drawing/2014/main" id="{5203C3D0-F746-204F-8F40-08EF5B2EE6BA}"/>
              </a:ext>
            </a:extLst>
          </p:cNvPr>
          <p:cNvSpPr/>
          <p:nvPr userDrawn="1"/>
        </p:nvSpPr>
        <p:spPr>
          <a:xfrm>
            <a:off x="4572000" y="-2"/>
            <a:ext cx="7617612" cy="6872327"/>
          </a:xfrm>
          <a:custGeom>
            <a:avLst/>
            <a:gdLst>
              <a:gd name="connsiteX0" fmla="*/ 0 w 6674069"/>
              <a:gd name="connsiteY0" fmla="*/ 1061545 h 1072055"/>
              <a:gd name="connsiteX1" fmla="*/ 1061545 w 6674069"/>
              <a:gd name="connsiteY1" fmla="*/ 0 h 1072055"/>
              <a:gd name="connsiteX2" fmla="*/ 1408386 w 6674069"/>
              <a:gd name="connsiteY2" fmla="*/ 0 h 1072055"/>
              <a:gd name="connsiteX3" fmla="*/ 6674069 w 6674069"/>
              <a:gd name="connsiteY3" fmla="*/ 0 h 1072055"/>
              <a:gd name="connsiteX4" fmla="*/ 6674069 w 6674069"/>
              <a:gd name="connsiteY4" fmla="*/ 1072055 h 1072055"/>
              <a:gd name="connsiteX5" fmla="*/ 0 w 6674069"/>
              <a:gd name="connsiteY5" fmla="*/ 1061545 h 1072055"/>
              <a:gd name="connsiteX0" fmla="*/ 0 w 10592926"/>
              <a:gd name="connsiteY0" fmla="*/ 5038571 h 5038571"/>
              <a:gd name="connsiteX1" fmla="*/ 4980402 w 10592926"/>
              <a:gd name="connsiteY1" fmla="*/ 0 h 5038571"/>
              <a:gd name="connsiteX2" fmla="*/ 5327243 w 10592926"/>
              <a:gd name="connsiteY2" fmla="*/ 0 h 5038571"/>
              <a:gd name="connsiteX3" fmla="*/ 10592926 w 10592926"/>
              <a:gd name="connsiteY3" fmla="*/ 0 h 5038571"/>
              <a:gd name="connsiteX4" fmla="*/ 10592926 w 10592926"/>
              <a:gd name="connsiteY4" fmla="*/ 1072055 h 5038571"/>
              <a:gd name="connsiteX5" fmla="*/ 0 w 10592926"/>
              <a:gd name="connsiteY5" fmla="*/ 5038571 h 5038571"/>
              <a:gd name="connsiteX0" fmla="*/ 0 w 10592926"/>
              <a:gd name="connsiteY0" fmla="*/ 5038571 h 5038571"/>
              <a:gd name="connsiteX1" fmla="*/ 4980402 w 10592926"/>
              <a:gd name="connsiteY1" fmla="*/ 0 h 5038571"/>
              <a:gd name="connsiteX2" fmla="*/ 5327243 w 10592926"/>
              <a:gd name="connsiteY2" fmla="*/ 0 h 5038571"/>
              <a:gd name="connsiteX3" fmla="*/ 10592926 w 10592926"/>
              <a:gd name="connsiteY3" fmla="*/ 0 h 5038571"/>
              <a:gd name="connsiteX4" fmla="*/ 10592926 w 10592926"/>
              <a:gd name="connsiteY4" fmla="*/ 4988516 h 5038571"/>
              <a:gd name="connsiteX5" fmla="*/ 0 w 10592926"/>
              <a:gd name="connsiteY5" fmla="*/ 5038571 h 5038571"/>
              <a:gd name="connsiteX0" fmla="*/ 0 w 10592926"/>
              <a:gd name="connsiteY0" fmla="*/ 5038571 h 5038571"/>
              <a:gd name="connsiteX1" fmla="*/ 4980402 w 10592926"/>
              <a:gd name="connsiteY1" fmla="*/ 0 h 5038571"/>
              <a:gd name="connsiteX2" fmla="*/ 5327243 w 10592926"/>
              <a:gd name="connsiteY2" fmla="*/ 0 h 5038571"/>
              <a:gd name="connsiteX3" fmla="*/ 10592926 w 10592926"/>
              <a:gd name="connsiteY3" fmla="*/ 0 h 5038571"/>
              <a:gd name="connsiteX4" fmla="*/ 10587027 w 10592926"/>
              <a:gd name="connsiteY4" fmla="*/ 5010398 h 5038571"/>
              <a:gd name="connsiteX5" fmla="*/ 0 w 10592926"/>
              <a:gd name="connsiteY5" fmla="*/ 5038571 h 5038571"/>
              <a:gd name="connsiteX0" fmla="*/ 0 w 10592926"/>
              <a:gd name="connsiteY0" fmla="*/ 5038571 h 5038571"/>
              <a:gd name="connsiteX1" fmla="*/ 4980402 w 10592926"/>
              <a:gd name="connsiteY1" fmla="*/ 0 h 5038571"/>
              <a:gd name="connsiteX2" fmla="*/ 5327243 w 10592926"/>
              <a:gd name="connsiteY2" fmla="*/ 0 h 5038571"/>
              <a:gd name="connsiteX3" fmla="*/ 10592926 w 10592926"/>
              <a:gd name="connsiteY3" fmla="*/ 0 h 5038571"/>
              <a:gd name="connsiteX4" fmla="*/ 10587027 w 10592926"/>
              <a:gd name="connsiteY4" fmla="*/ 5032279 h 5038571"/>
              <a:gd name="connsiteX5" fmla="*/ 0 w 10592926"/>
              <a:gd name="connsiteY5" fmla="*/ 5038571 h 5038571"/>
              <a:gd name="connsiteX0" fmla="*/ 0 w 10592926"/>
              <a:gd name="connsiteY0" fmla="*/ 5038571 h 5038571"/>
              <a:gd name="connsiteX1" fmla="*/ 4980402 w 10592926"/>
              <a:gd name="connsiteY1" fmla="*/ 0 h 5038571"/>
              <a:gd name="connsiteX2" fmla="*/ 5327243 w 10592926"/>
              <a:gd name="connsiteY2" fmla="*/ 0 h 5038571"/>
              <a:gd name="connsiteX3" fmla="*/ 10592926 w 10592926"/>
              <a:gd name="connsiteY3" fmla="*/ 0 h 5038571"/>
              <a:gd name="connsiteX4" fmla="*/ 10587027 w 10592926"/>
              <a:gd name="connsiteY4" fmla="*/ 5032279 h 5038571"/>
              <a:gd name="connsiteX5" fmla="*/ 0 w 10592926"/>
              <a:gd name="connsiteY5" fmla="*/ 5038571 h 5038571"/>
              <a:gd name="connsiteX0" fmla="*/ 0 w 10592926"/>
              <a:gd name="connsiteY0" fmla="*/ 5038571 h 5054160"/>
              <a:gd name="connsiteX1" fmla="*/ 4980402 w 10592926"/>
              <a:gd name="connsiteY1" fmla="*/ 0 h 5054160"/>
              <a:gd name="connsiteX2" fmla="*/ 5327243 w 10592926"/>
              <a:gd name="connsiteY2" fmla="*/ 0 h 5054160"/>
              <a:gd name="connsiteX3" fmla="*/ 10592926 w 10592926"/>
              <a:gd name="connsiteY3" fmla="*/ 0 h 5054160"/>
              <a:gd name="connsiteX4" fmla="*/ 10587027 w 10592926"/>
              <a:gd name="connsiteY4" fmla="*/ 5054160 h 5054160"/>
              <a:gd name="connsiteX5" fmla="*/ 0 w 10592926"/>
              <a:gd name="connsiteY5" fmla="*/ 5038571 h 5054160"/>
              <a:gd name="connsiteX0" fmla="*/ 0 w 10592926"/>
              <a:gd name="connsiteY0" fmla="*/ 5038571 h 5038571"/>
              <a:gd name="connsiteX1" fmla="*/ 4980402 w 10592926"/>
              <a:gd name="connsiteY1" fmla="*/ 0 h 5038571"/>
              <a:gd name="connsiteX2" fmla="*/ 5327243 w 10592926"/>
              <a:gd name="connsiteY2" fmla="*/ 0 h 5038571"/>
              <a:gd name="connsiteX3" fmla="*/ 10592926 w 10592926"/>
              <a:gd name="connsiteY3" fmla="*/ 0 h 5038571"/>
              <a:gd name="connsiteX4" fmla="*/ 10587027 w 10592926"/>
              <a:gd name="connsiteY4" fmla="*/ 5037749 h 5038571"/>
              <a:gd name="connsiteX5" fmla="*/ 0 w 10592926"/>
              <a:gd name="connsiteY5" fmla="*/ 5038571 h 5038571"/>
              <a:gd name="connsiteX0" fmla="*/ 0 w 10604895"/>
              <a:gd name="connsiteY0" fmla="*/ 5038571 h 5043220"/>
              <a:gd name="connsiteX1" fmla="*/ 4980402 w 10604895"/>
              <a:gd name="connsiteY1" fmla="*/ 0 h 5043220"/>
              <a:gd name="connsiteX2" fmla="*/ 5327243 w 10604895"/>
              <a:gd name="connsiteY2" fmla="*/ 0 h 5043220"/>
              <a:gd name="connsiteX3" fmla="*/ 10592926 w 10604895"/>
              <a:gd name="connsiteY3" fmla="*/ 0 h 5043220"/>
              <a:gd name="connsiteX4" fmla="*/ 10604725 w 10604895"/>
              <a:gd name="connsiteY4" fmla="*/ 5043220 h 5043220"/>
              <a:gd name="connsiteX5" fmla="*/ 0 w 10604895"/>
              <a:gd name="connsiteY5" fmla="*/ 5038571 h 5043220"/>
              <a:gd name="connsiteX0" fmla="*/ 0 w 10593494"/>
              <a:gd name="connsiteY0" fmla="*/ 5038571 h 5054161"/>
              <a:gd name="connsiteX1" fmla="*/ 4980402 w 10593494"/>
              <a:gd name="connsiteY1" fmla="*/ 0 h 5054161"/>
              <a:gd name="connsiteX2" fmla="*/ 5327243 w 10593494"/>
              <a:gd name="connsiteY2" fmla="*/ 0 h 5054161"/>
              <a:gd name="connsiteX3" fmla="*/ 10592926 w 10593494"/>
              <a:gd name="connsiteY3" fmla="*/ 0 h 5054161"/>
              <a:gd name="connsiteX4" fmla="*/ 10592927 w 10593494"/>
              <a:gd name="connsiteY4" fmla="*/ 5054161 h 5054161"/>
              <a:gd name="connsiteX5" fmla="*/ 0 w 10593494"/>
              <a:gd name="connsiteY5" fmla="*/ 5038571 h 5054161"/>
              <a:gd name="connsiteX0" fmla="*/ 0 w 10592926"/>
              <a:gd name="connsiteY0" fmla="*/ 5038571 h 5048690"/>
              <a:gd name="connsiteX1" fmla="*/ 4980402 w 10592926"/>
              <a:gd name="connsiteY1" fmla="*/ 0 h 5048690"/>
              <a:gd name="connsiteX2" fmla="*/ 5327243 w 10592926"/>
              <a:gd name="connsiteY2" fmla="*/ 0 h 5048690"/>
              <a:gd name="connsiteX3" fmla="*/ 10592926 w 10592926"/>
              <a:gd name="connsiteY3" fmla="*/ 0 h 5048690"/>
              <a:gd name="connsiteX4" fmla="*/ 10587028 w 10592926"/>
              <a:gd name="connsiteY4" fmla="*/ 5048690 h 5048690"/>
              <a:gd name="connsiteX5" fmla="*/ 0 w 10592926"/>
              <a:gd name="connsiteY5" fmla="*/ 5038571 h 5048690"/>
              <a:gd name="connsiteX0" fmla="*/ 0 w 10593494"/>
              <a:gd name="connsiteY0" fmla="*/ 5038571 h 5048690"/>
              <a:gd name="connsiteX1" fmla="*/ 4980402 w 10593494"/>
              <a:gd name="connsiteY1" fmla="*/ 0 h 5048690"/>
              <a:gd name="connsiteX2" fmla="*/ 5327243 w 10593494"/>
              <a:gd name="connsiteY2" fmla="*/ 0 h 5048690"/>
              <a:gd name="connsiteX3" fmla="*/ 10592926 w 10593494"/>
              <a:gd name="connsiteY3" fmla="*/ 0 h 5048690"/>
              <a:gd name="connsiteX4" fmla="*/ 10592927 w 10593494"/>
              <a:gd name="connsiteY4" fmla="*/ 5048690 h 5048690"/>
              <a:gd name="connsiteX5" fmla="*/ 0 w 10593494"/>
              <a:gd name="connsiteY5" fmla="*/ 5038571 h 5048690"/>
              <a:gd name="connsiteX0" fmla="*/ 0 w 10592927"/>
              <a:gd name="connsiteY0" fmla="*/ 5038571 h 5048690"/>
              <a:gd name="connsiteX1" fmla="*/ 4980402 w 10592927"/>
              <a:gd name="connsiteY1" fmla="*/ 0 h 5048690"/>
              <a:gd name="connsiteX2" fmla="*/ 5327243 w 10592927"/>
              <a:gd name="connsiteY2" fmla="*/ 0 h 5048690"/>
              <a:gd name="connsiteX3" fmla="*/ 7046838 w 10592927"/>
              <a:gd name="connsiteY3" fmla="*/ 0 h 5048690"/>
              <a:gd name="connsiteX4" fmla="*/ 10592927 w 10592927"/>
              <a:gd name="connsiteY4" fmla="*/ 5048690 h 5048690"/>
              <a:gd name="connsiteX5" fmla="*/ 0 w 10592927"/>
              <a:gd name="connsiteY5" fmla="*/ 5038571 h 5048690"/>
              <a:gd name="connsiteX0" fmla="*/ 0 w 7046838"/>
              <a:gd name="connsiteY0" fmla="*/ 5038571 h 5048690"/>
              <a:gd name="connsiteX1" fmla="*/ 4980402 w 7046838"/>
              <a:gd name="connsiteY1" fmla="*/ 0 h 5048690"/>
              <a:gd name="connsiteX2" fmla="*/ 5327243 w 7046838"/>
              <a:gd name="connsiteY2" fmla="*/ 0 h 5048690"/>
              <a:gd name="connsiteX3" fmla="*/ 7046838 w 7046838"/>
              <a:gd name="connsiteY3" fmla="*/ 0 h 5048690"/>
              <a:gd name="connsiteX4" fmla="*/ 7013386 w 7046838"/>
              <a:gd name="connsiteY4" fmla="*/ 5048690 h 5048690"/>
              <a:gd name="connsiteX5" fmla="*/ 0 w 7046838"/>
              <a:gd name="connsiteY5" fmla="*/ 5038571 h 5048690"/>
              <a:gd name="connsiteX0" fmla="*/ 0 w 7066258"/>
              <a:gd name="connsiteY0" fmla="*/ 5038571 h 5048690"/>
              <a:gd name="connsiteX1" fmla="*/ 4980402 w 7066258"/>
              <a:gd name="connsiteY1" fmla="*/ 0 h 5048690"/>
              <a:gd name="connsiteX2" fmla="*/ 5327243 w 7066258"/>
              <a:gd name="connsiteY2" fmla="*/ 0 h 5048690"/>
              <a:gd name="connsiteX3" fmla="*/ 7046838 w 7066258"/>
              <a:gd name="connsiteY3" fmla="*/ 0 h 5048690"/>
              <a:gd name="connsiteX4" fmla="*/ 7066140 w 7066258"/>
              <a:gd name="connsiteY4" fmla="*/ 5048690 h 5048690"/>
              <a:gd name="connsiteX5" fmla="*/ 0 w 7066258"/>
              <a:gd name="connsiteY5" fmla="*/ 5038571 h 5048690"/>
              <a:gd name="connsiteX0" fmla="*/ 0 w 7070637"/>
              <a:gd name="connsiteY0" fmla="*/ 5038571 h 5038571"/>
              <a:gd name="connsiteX1" fmla="*/ 4980402 w 7070637"/>
              <a:gd name="connsiteY1" fmla="*/ 0 h 5038571"/>
              <a:gd name="connsiteX2" fmla="*/ 5327243 w 7070637"/>
              <a:gd name="connsiteY2" fmla="*/ 0 h 5038571"/>
              <a:gd name="connsiteX3" fmla="*/ 7046838 w 7070637"/>
              <a:gd name="connsiteY3" fmla="*/ 0 h 5038571"/>
              <a:gd name="connsiteX4" fmla="*/ 7070537 w 7070637"/>
              <a:gd name="connsiteY4" fmla="*/ 5028309 h 5038571"/>
              <a:gd name="connsiteX5" fmla="*/ 0 w 7070637"/>
              <a:gd name="connsiteY5" fmla="*/ 5038571 h 5038571"/>
              <a:gd name="connsiteX0" fmla="*/ 0 w 7066258"/>
              <a:gd name="connsiteY0" fmla="*/ 5038571 h 5044614"/>
              <a:gd name="connsiteX1" fmla="*/ 4980402 w 7066258"/>
              <a:gd name="connsiteY1" fmla="*/ 0 h 5044614"/>
              <a:gd name="connsiteX2" fmla="*/ 5327243 w 7066258"/>
              <a:gd name="connsiteY2" fmla="*/ 0 h 5044614"/>
              <a:gd name="connsiteX3" fmla="*/ 7046838 w 7066258"/>
              <a:gd name="connsiteY3" fmla="*/ 0 h 5044614"/>
              <a:gd name="connsiteX4" fmla="*/ 7066140 w 7066258"/>
              <a:gd name="connsiteY4" fmla="*/ 5044614 h 5044614"/>
              <a:gd name="connsiteX5" fmla="*/ 0 w 7066258"/>
              <a:gd name="connsiteY5" fmla="*/ 5038571 h 5044614"/>
              <a:gd name="connsiteX0" fmla="*/ 0 w 7066258"/>
              <a:gd name="connsiteY0" fmla="*/ 5038571 h 5038571"/>
              <a:gd name="connsiteX1" fmla="*/ 4980402 w 7066258"/>
              <a:gd name="connsiteY1" fmla="*/ 0 h 5038571"/>
              <a:gd name="connsiteX2" fmla="*/ 5327243 w 7066258"/>
              <a:gd name="connsiteY2" fmla="*/ 0 h 5038571"/>
              <a:gd name="connsiteX3" fmla="*/ 7046838 w 7066258"/>
              <a:gd name="connsiteY3" fmla="*/ 0 h 5038571"/>
              <a:gd name="connsiteX4" fmla="*/ 7066140 w 7066258"/>
              <a:gd name="connsiteY4" fmla="*/ 5036461 h 5038571"/>
              <a:gd name="connsiteX5" fmla="*/ 0 w 7066258"/>
              <a:gd name="connsiteY5" fmla="*/ 5038571 h 5038571"/>
              <a:gd name="connsiteX0" fmla="*/ 0 w 7068818"/>
              <a:gd name="connsiteY0" fmla="*/ 5038571 h 5038571"/>
              <a:gd name="connsiteX1" fmla="*/ 4980402 w 7068818"/>
              <a:gd name="connsiteY1" fmla="*/ 0 h 5038571"/>
              <a:gd name="connsiteX2" fmla="*/ 5327243 w 7068818"/>
              <a:gd name="connsiteY2" fmla="*/ 0 h 5038571"/>
              <a:gd name="connsiteX3" fmla="*/ 7068818 w 7068818"/>
              <a:gd name="connsiteY3" fmla="*/ 0 h 5038571"/>
              <a:gd name="connsiteX4" fmla="*/ 7066140 w 7068818"/>
              <a:gd name="connsiteY4" fmla="*/ 5036461 h 5038571"/>
              <a:gd name="connsiteX5" fmla="*/ 0 w 7068818"/>
              <a:gd name="connsiteY5" fmla="*/ 5038571 h 5038571"/>
              <a:gd name="connsiteX0" fmla="*/ 0 w 7066142"/>
              <a:gd name="connsiteY0" fmla="*/ 5040202 h 5040202"/>
              <a:gd name="connsiteX1" fmla="*/ 4980402 w 7066142"/>
              <a:gd name="connsiteY1" fmla="*/ 1631 h 5040202"/>
              <a:gd name="connsiteX2" fmla="*/ 5327243 w 7066142"/>
              <a:gd name="connsiteY2" fmla="*/ 1631 h 5040202"/>
              <a:gd name="connsiteX3" fmla="*/ 5940855 w 7066142"/>
              <a:gd name="connsiteY3" fmla="*/ 23650 h 5040202"/>
              <a:gd name="connsiteX4" fmla="*/ 7066140 w 7066142"/>
              <a:gd name="connsiteY4" fmla="*/ 5038092 h 5040202"/>
              <a:gd name="connsiteX5" fmla="*/ 0 w 7066142"/>
              <a:gd name="connsiteY5" fmla="*/ 5040202 h 5040202"/>
              <a:gd name="connsiteX0" fmla="*/ 0 w 6033192"/>
              <a:gd name="connsiteY0" fmla="*/ 5040202 h 5049101"/>
              <a:gd name="connsiteX1" fmla="*/ 4980402 w 6033192"/>
              <a:gd name="connsiteY1" fmla="*/ 1631 h 5049101"/>
              <a:gd name="connsiteX2" fmla="*/ 5327243 w 6033192"/>
              <a:gd name="connsiteY2" fmla="*/ 1631 h 5049101"/>
              <a:gd name="connsiteX3" fmla="*/ 5940855 w 6033192"/>
              <a:gd name="connsiteY3" fmla="*/ 23650 h 5049101"/>
              <a:gd name="connsiteX4" fmla="*/ 6033163 w 6033192"/>
              <a:gd name="connsiteY4" fmla="*/ 5049101 h 5049101"/>
              <a:gd name="connsiteX5" fmla="*/ 0 w 6033192"/>
              <a:gd name="connsiteY5" fmla="*/ 5040202 h 5049101"/>
              <a:gd name="connsiteX0" fmla="*/ 0 w 6033238"/>
              <a:gd name="connsiteY0" fmla="*/ 5041833 h 5050732"/>
              <a:gd name="connsiteX1" fmla="*/ 4980402 w 6033238"/>
              <a:gd name="connsiteY1" fmla="*/ 3262 h 5050732"/>
              <a:gd name="connsiteX2" fmla="*/ 5327243 w 6033238"/>
              <a:gd name="connsiteY2" fmla="*/ 3262 h 5050732"/>
              <a:gd name="connsiteX3" fmla="*/ 6000222 w 6033238"/>
              <a:gd name="connsiteY3" fmla="*/ 3262 h 5050732"/>
              <a:gd name="connsiteX4" fmla="*/ 6033163 w 6033238"/>
              <a:gd name="connsiteY4" fmla="*/ 5050732 h 5050732"/>
              <a:gd name="connsiteX5" fmla="*/ 0 w 6033238"/>
              <a:gd name="connsiteY5" fmla="*/ 5041833 h 5050732"/>
              <a:gd name="connsiteX0" fmla="*/ 0 w 6038810"/>
              <a:gd name="connsiteY0" fmla="*/ 5041833 h 5050732"/>
              <a:gd name="connsiteX1" fmla="*/ 4980402 w 6038810"/>
              <a:gd name="connsiteY1" fmla="*/ 3262 h 5050732"/>
              <a:gd name="connsiteX2" fmla="*/ 5327243 w 6038810"/>
              <a:gd name="connsiteY2" fmla="*/ 3262 h 5050732"/>
              <a:gd name="connsiteX3" fmla="*/ 6038810 w 6038810"/>
              <a:gd name="connsiteY3" fmla="*/ 3262 h 5050732"/>
              <a:gd name="connsiteX4" fmla="*/ 6033163 w 6038810"/>
              <a:gd name="connsiteY4" fmla="*/ 5050732 h 5050732"/>
              <a:gd name="connsiteX5" fmla="*/ 0 w 6038810"/>
              <a:gd name="connsiteY5" fmla="*/ 5041833 h 5050732"/>
              <a:gd name="connsiteX0" fmla="*/ 0 w 6033699"/>
              <a:gd name="connsiteY0" fmla="*/ 5038571 h 5047470"/>
              <a:gd name="connsiteX1" fmla="*/ 4980402 w 6033699"/>
              <a:gd name="connsiteY1" fmla="*/ 0 h 5047470"/>
              <a:gd name="connsiteX2" fmla="*/ 5327243 w 6033699"/>
              <a:gd name="connsiteY2" fmla="*/ 0 h 5047470"/>
              <a:gd name="connsiteX3" fmla="*/ 6032873 w 6033699"/>
              <a:gd name="connsiteY3" fmla="*/ 2752 h 5047470"/>
              <a:gd name="connsiteX4" fmla="*/ 6033163 w 6033699"/>
              <a:gd name="connsiteY4" fmla="*/ 5047470 h 5047470"/>
              <a:gd name="connsiteX5" fmla="*/ 0 w 6033699"/>
              <a:gd name="connsiteY5" fmla="*/ 5038571 h 50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3699" h="5047470">
                <a:moveTo>
                  <a:pt x="0" y="5038571"/>
                </a:moveTo>
                <a:lnTo>
                  <a:pt x="4980402" y="0"/>
                </a:lnTo>
                <a:lnTo>
                  <a:pt x="5327243" y="0"/>
                </a:lnTo>
                <a:lnTo>
                  <a:pt x="6032873" y="2752"/>
                </a:lnTo>
                <a:cubicBezTo>
                  <a:pt x="6030907" y="1672885"/>
                  <a:pt x="6035129" y="3377337"/>
                  <a:pt x="6033163" y="5047470"/>
                </a:cubicBezTo>
                <a:lnTo>
                  <a:pt x="0" y="5038571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3F9BA5E2-8D53-EA46-8459-A83DECA58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8" r="893"/>
          <a:stretch/>
        </p:blipFill>
        <p:spPr>
          <a:xfrm rot="5400000">
            <a:off x="9610098" y="2368358"/>
            <a:ext cx="2107585" cy="212128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438259C3-3109-1B45-BAF9-7F9A60205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3" r="-248"/>
          <a:stretch/>
        </p:blipFill>
        <p:spPr>
          <a:xfrm rot="16200000">
            <a:off x="7271450" y="2368358"/>
            <a:ext cx="2107583" cy="21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0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145AFA6-2548-424A-8710-8A518F773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5B6B5C77-C2A3-5D45-BD76-E4CCCD643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3794FF1-08FD-1046-840C-F33ECE507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888-F0B1-E249-9667-56ED86F5E78C}" type="datetimeFigureOut">
              <a:rPr lang="pl-PL" smtClean="0"/>
              <a:t>02-03-2020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7D247C0-9C40-0741-BAE4-4A46C6D7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D99A348-3FA6-CA4A-ADE4-4C3F8E85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2EC1-6ADD-A547-83A4-3BB4DA94F1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2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6B78D25-E377-524A-8294-D94900E2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AA08674-E497-D24D-A643-FE21CC33C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F02DD0D4-367F-B34F-91E3-ABDA4732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888-F0B1-E249-9667-56ED86F5E78C}" type="datetimeFigureOut">
              <a:rPr lang="pl-PL" smtClean="0"/>
              <a:t>02-03-2020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23E1198-B3BA-E64B-B9E8-DF9F784E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72E2D6B-D3A9-6F43-A88A-B40209A0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2EC1-6ADD-A547-83A4-3BB4DA94F1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19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513A519-76DA-DA4B-9D6A-A472E190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E59A936-D618-2A4C-8534-F5EEDA74A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847B40BE-CF34-9645-AB89-430D9153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888-F0B1-E249-9667-56ED86F5E78C}" type="datetimeFigureOut">
              <a:rPr lang="pl-PL" smtClean="0"/>
              <a:t>02-03-2020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71AC815-56B0-AB4D-86D5-D49D48DA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92F6050-B0C5-8C40-B592-294F85B0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2EC1-6ADD-A547-83A4-3BB4DA94F1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89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4D6B244-03A3-EE4C-A36B-38593894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06F4CBC-CA49-734C-BC9C-B5ACB9475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8AC916F8-7591-2247-8919-55CE1D24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8AA51C8E-CB13-AE4F-8E71-274D32BE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888-F0B1-E249-9667-56ED86F5E78C}" type="datetimeFigureOut">
              <a:rPr lang="pl-PL" smtClean="0"/>
              <a:t>02-03-2020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DC9FFCB0-A0F0-8541-9DBF-6399D2AF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E6B899EF-DF96-7645-8266-75ED83BA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2EC1-6ADD-A547-83A4-3BB4DA94F1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993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C4AB645-FD68-4148-85D1-7249595C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163E79CE-EAF6-2644-AE6F-E46A93EDB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2FBC8786-0176-4F4E-83DF-EB30A668C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28CD5442-1C21-4B42-B503-3A85F203D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7AE63A63-A0A6-E249-BE78-8183C3625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2377C112-7674-C543-8CFA-F9B36B6B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888-F0B1-E249-9667-56ED86F5E78C}" type="datetimeFigureOut">
              <a:rPr lang="pl-PL" smtClean="0"/>
              <a:t>02-03-2020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AC9AF6BE-6B0C-F040-8D1E-575B7760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692EFD69-0FCB-CC4B-ADF3-5B375DB6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2EC1-6ADD-A547-83A4-3BB4DA94F1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38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001C538-CE9B-E04A-AA88-E7234BDF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BC88B5B2-376A-3F4C-91C3-9C9C7BCB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9888-F0B1-E249-9667-56ED86F5E78C}" type="datetimeFigureOut">
              <a:rPr lang="pl-PL" smtClean="0"/>
              <a:t>02-03-2020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75E393F1-9C9A-5F49-861E-10821F3F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5EB8B78F-B6F7-8947-AEB6-F022328A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2EC1-6ADD-A547-83A4-3BB4DA94F1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56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5D8D6A18-3F0F-8947-89BC-6F4C82CDF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2E6852C-7062-C84A-ADE6-6F6461B9F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C1D3CEA-62C5-CC43-A5EA-A23ECB41B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9888-F0B1-E249-9667-56ED86F5E78C}" type="datetimeFigureOut">
              <a:rPr lang="pl-PL" smtClean="0"/>
              <a:t>02-03-2020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ED8A151-47BB-1F4C-8A94-6B4FCB948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C4D8E7F-7E7E-4540-88AC-E8282BFD3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E2EC1-6ADD-A547-83A4-3BB4DA94F1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33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ytuł 3"/>
          <p:cNvSpPr txBox="1">
            <a:spLocks/>
          </p:cNvSpPr>
          <p:nvPr/>
        </p:nvSpPr>
        <p:spPr bwMode="auto">
          <a:xfrm>
            <a:off x="874776" y="1840992"/>
            <a:ext cx="107854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pl-PL" sz="3200" b="1" dirty="0" smtClean="0">
              <a:solidFill>
                <a:schemeClr val="bg1"/>
              </a:solidFill>
              <a:ea typeface="Roboto Light"/>
              <a:cs typeface="Roboto Light"/>
            </a:endParaRPr>
          </a:p>
          <a:p>
            <a:pPr algn="ctr" eaLnBrk="1" hangingPunct="1"/>
            <a:r>
              <a:rPr lang="pl-PL" sz="3200" b="1" dirty="0" smtClean="0">
                <a:solidFill>
                  <a:schemeClr val="bg1"/>
                </a:solidFill>
                <a:ea typeface="Roboto Light"/>
                <a:cs typeface="Roboto Light"/>
              </a:rPr>
              <a:t>Stan </a:t>
            </a:r>
            <a:r>
              <a:rPr lang="pl-PL" sz="3200" b="1" dirty="0">
                <a:solidFill>
                  <a:schemeClr val="bg1"/>
                </a:solidFill>
                <a:ea typeface="Roboto Light"/>
                <a:cs typeface="Roboto Light"/>
              </a:rPr>
              <a:t>finansów JST – koreferat </a:t>
            </a:r>
            <a:endParaRPr lang="pl-PL" sz="3200" b="1" dirty="0" smtClean="0">
              <a:solidFill>
                <a:schemeClr val="bg1"/>
              </a:solidFill>
              <a:ea typeface="Roboto Light"/>
              <a:cs typeface="Roboto Light"/>
            </a:endParaRPr>
          </a:p>
          <a:p>
            <a:pPr algn="ctr" eaLnBrk="1" hangingPunct="1"/>
            <a:r>
              <a:rPr lang="pl-PL" sz="3200" b="1" dirty="0" smtClean="0">
                <a:solidFill>
                  <a:schemeClr val="bg1"/>
                </a:solidFill>
                <a:ea typeface="Roboto Light"/>
                <a:cs typeface="Roboto Light"/>
              </a:rPr>
              <a:t>dr Jarosław </a:t>
            </a:r>
            <a:r>
              <a:rPr lang="pl-PL" sz="3200" b="1" dirty="0">
                <a:solidFill>
                  <a:schemeClr val="bg1"/>
                </a:solidFill>
                <a:ea typeface="Roboto Light"/>
                <a:cs typeface="Roboto Light"/>
              </a:rPr>
              <a:t>Neneman, Uniwersytet Łódzki </a:t>
            </a:r>
            <a:endParaRPr lang="pl-PL" sz="3200" b="1" dirty="0" smtClean="0">
              <a:solidFill>
                <a:schemeClr val="bg1"/>
              </a:solidFill>
              <a:ea typeface="Roboto Light"/>
              <a:cs typeface="Roboto Light"/>
            </a:endParaRPr>
          </a:p>
          <a:p>
            <a:pPr algn="ctr" eaLnBrk="1" hangingPunct="1"/>
            <a:endParaRPr lang="pl-PL" sz="3200" b="1" dirty="0">
              <a:solidFill>
                <a:schemeClr val="bg1"/>
              </a:solidFill>
              <a:ea typeface="Roboto Light"/>
              <a:cs typeface="Roboto Light"/>
            </a:endParaRPr>
          </a:p>
          <a:p>
            <a:pPr algn="ctr" eaLnBrk="1" hangingPunct="1"/>
            <a:endParaRPr lang="pl-PL" sz="3200" b="1" dirty="0">
              <a:solidFill>
                <a:schemeClr val="bg1"/>
              </a:solidFill>
              <a:ea typeface="Roboto Light"/>
              <a:cs typeface="Roboto Ligh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2" y="4901042"/>
            <a:ext cx="1406726" cy="19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B4C89197-42E4-664A-88D4-889FBACD4C81}"/>
              </a:ext>
            </a:extLst>
          </p:cNvPr>
          <p:cNvSpPr txBox="1">
            <a:spLocks noChangeArrowheads="1"/>
          </p:cNvSpPr>
          <p:nvPr/>
        </p:nvSpPr>
        <p:spPr>
          <a:xfrm>
            <a:off x="790212" y="424189"/>
            <a:ext cx="10544710" cy="590931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dirty="0">
                <a:solidFill>
                  <a:srgbClr val="FFC000"/>
                </a:solidFill>
              </a:rPr>
              <a:t>Przyszłość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E6ED1C-D0D0-4387-8BCB-F099F6875E60}"/>
              </a:ext>
            </a:extLst>
          </p:cNvPr>
          <p:cNvSpPr txBox="1"/>
          <p:nvPr/>
        </p:nvSpPr>
        <p:spPr>
          <a:xfrm rot="10800000" flipH="1" flipV="1">
            <a:off x="478196" y="1015120"/>
            <a:ext cx="111948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3600" dirty="0"/>
              <a:t>Kompleksowa zmiana źródeł finasowania </a:t>
            </a:r>
            <a:r>
              <a:rPr lang="pl-PL" sz="3600" dirty="0" err="1"/>
              <a:t>jst</a:t>
            </a:r>
            <a:r>
              <a:rPr lang="pl-PL" sz="3600" dirty="0"/>
              <a:t> (wraz z mechanizmem wyrównawczym) – choć dobry czas właśnie minął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3600" dirty="0"/>
              <a:t>Zaufanie – czynnik kluczowy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3600" dirty="0"/>
              <a:t>Niezbędne spojrzenie systemowe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3600" dirty="0"/>
              <a:t>Zmiany klimatyczne a finanse </a:t>
            </a:r>
            <a:r>
              <a:rPr lang="pl-PL" sz="3600" dirty="0" err="1"/>
              <a:t>jst</a:t>
            </a:r>
            <a:r>
              <a:rPr lang="pl-PL" sz="3600" dirty="0"/>
              <a:t> – zagrożenia i szanse (np. podatek ekologiczny od samochodów – powiat?)</a:t>
            </a:r>
          </a:p>
        </p:txBody>
      </p:sp>
    </p:spTree>
    <p:extLst>
      <p:ext uri="{BB962C8B-B14F-4D97-AF65-F5344CB8AC3E}">
        <p14:creationId xmlns:p14="http://schemas.microsoft.com/office/powerpoint/2010/main" val="1423013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5B10BB-F6BF-4505-95D5-267BC99BBC9A}"/>
              </a:ext>
            </a:extLst>
          </p:cNvPr>
          <p:cNvSpPr txBox="1"/>
          <p:nvPr/>
        </p:nvSpPr>
        <p:spPr>
          <a:xfrm>
            <a:off x="531628" y="839972"/>
            <a:ext cx="11161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Dochody podatkowe JST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8D4FA4-BFD9-489F-9E76-B46040860637}"/>
              </a:ext>
            </a:extLst>
          </p:cNvPr>
          <p:cNvSpPr txBox="1"/>
          <p:nvPr/>
        </p:nvSpPr>
        <p:spPr>
          <a:xfrm>
            <a:off x="627321" y="2169042"/>
            <a:ext cx="10643191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3200" dirty="0"/>
              <a:t>PIT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3200" dirty="0"/>
              <a:t>Podatek od nieruchomości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3200" dirty="0"/>
              <a:t>Podatek rolny i leśny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3200" dirty="0"/>
              <a:t>Podatek od samochodów</a:t>
            </a:r>
          </a:p>
        </p:txBody>
      </p:sp>
    </p:spTree>
    <p:extLst>
      <p:ext uri="{BB962C8B-B14F-4D97-AF65-F5344CB8AC3E}">
        <p14:creationId xmlns:p14="http://schemas.microsoft.com/office/powerpoint/2010/main" val="35482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E7151AE7-3417-49A9-9CFE-6D02485C9E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423254"/>
              </p:ext>
            </p:extLst>
          </p:nvPr>
        </p:nvGraphicFramePr>
        <p:xfrm>
          <a:off x="522513" y="692331"/>
          <a:ext cx="11077303" cy="5630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542A48CA-08CB-4CF4-836D-CF0C7EF5BDD8}"/>
              </a:ext>
            </a:extLst>
          </p:cNvPr>
          <p:cNvSpPr/>
          <p:nvPr/>
        </p:nvSpPr>
        <p:spPr>
          <a:xfrm>
            <a:off x="839788" y="6270467"/>
            <a:ext cx="90542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 na podstawie danych Ministerstwa Finansów</a:t>
            </a:r>
            <a:endParaRPr lang="pl-PL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56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99CB4893-51D7-405F-8172-4FE4B7EF3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79288"/>
              </p:ext>
            </p:extLst>
          </p:nvPr>
        </p:nvGraphicFramePr>
        <p:xfrm>
          <a:off x="522513" y="731520"/>
          <a:ext cx="11129555" cy="555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AF9E3BE9-E615-4190-ACFD-9A7E9165ED0A}"/>
              </a:ext>
            </a:extLst>
          </p:cNvPr>
          <p:cNvSpPr/>
          <p:nvPr/>
        </p:nvSpPr>
        <p:spPr>
          <a:xfrm>
            <a:off x="839788" y="6270467"/>
            <a:ext cx="90542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 na podstawie danych Ministerstwa Finansów</a:t>
            </a:r>
            <a:endParaRPr lang="pl-PL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63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BADA5427-6D01-F64E-A97F-62B90D88D443}"/>
              </a:ext>
            </a:extLst>
          </p:cNvPr>
          <p:cNvSpPr/>
          <p:nvPr/>
        </p:nvSpPr>
        <p:spPr>
          <a:xfrm>
            <a:off x="839788" y="6270467"/>
            <a:ext cx="90542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 na podstawie danych Ministerstwa Finansów</a:t>
            </a:r>
            <a:endParaRPr lang="pl-PL" sz="1000" dirty="0">
              <a:latin typeface="+mj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1F6431E7-E692-4A0B-ABD1-34C5400A4F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690527"/>
              </p:ext>
            </p:extLst>
          </p:nvPr>
        </p:nvGraphicFramePr>
        <p:xfrm>
          <a:off x="542260" y="680484"/>
          <a:ext cx="11164187" cy="558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384508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BADA5427-6D01-F64E-A97F-62B90D88D443}"/>
              </a:ext>
            </a:extLst>
          </p:cNvPr>
          <p:cNvSpPr/>
          <p:nvPr/>
        </p:nvSpPr>
        <p:spPr>
          <a:xfrm>
            <a:off x="839788" y="6270467"/>
            <a:ext cx="90542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 na podstawie danych Ministerstwa Finansów</a:t>
            </a:r>
            <a:endParaRPr lang="pl-PL" sz="1000" dirty="0">
              <a:latin typeface="+mj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503F35DC-7253-4F7F-B150-307C29CB6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739162"/>
              </p:ext>
            </p:extLst>
          </p:nvPr>
        </p:nvGraphicFramePr>
        <p:xfrm>
          <a:off x="529856" y="705691"/>
          <a:ext cx="11132288" cy="556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259132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1">
            <a:extLst>
              <a:ext uri="{FF2B5EF4-FFF2-40B4-BE49-F238E27FC236}">
                <a16:creationId xmlns="" xmlns:a16="http://schemas.microsoft.com/office/drawing/2014/main" id="{001230DC-C882-4DD8-869A-F9AE8D1883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578294"/>
              </p:ext>
            </p:extLst>
          </p:nvPr>
        </p:nvGraphicFramePr>
        <p:xfrm>
          <a:off x="518614" y="805218"/>
          <a:ext cx="11163869" cy="545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BADA5427-6D01-F64E-A97F-62B90D88D443}"/>
              </a:ext>
            </a:extLst>
          </p:cNvPr>
          <p:cNvSpPr/>
          <p:nvPr/>
        </p:nvSpPr>
        <p:spPr>
          <a:xfrm>
            <a:off x="839788" y="6270467"/>
            <a:ext cx="90542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 na podstawie danych Ministerstwa Finansów</a:t>
            </a:r>
            <a:endParaRPr lang="pl-PL" sz="1000" dirty="0">
              <a:latin typeface="+mj-lt"/>
            </a:endParaRPr>
          </a:p>
        </p:txBody>
      </p:sp>
      <p:graphicFrame>
        <p:nvGraphicFramePr>
          <p:cNvPr id="5" name="Wykres 7">
            <a:extLst>
              <a:ext uri="{FF2B5EF4-FFF2-40B4-BE49-F238E27FC236}">
                <a16:creationId xmlns=""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830632"/>
              </p:ext>
            </p:extLst>
          </p:nvPr>
        </p:nvGraphicFramePr>
        <p:xfrm>
          <a:off x="510363" y="706565"/>
          <a:ext cx="11562032" cy="556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35595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B4C89197-42E4-664A-88D4-889FBACD4C81}"/>
              </a:ext>
            </a:extLst>
          </p:cNvPr>
          <p:cNvSpPr txBox="1">
            <a:spLocks noChangeArrowheads="1"/>
          </p:cNvSpPr>
          <p:nvPr/>
        </p:nvSpPr>
        <p:spPr>
          <a:xfrm>
            <a:off x="509450" y="123743"/>
            <a:ext cx="11168744" cy="138396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dirty="0"/>
              <a:t>Stawki podatku od nieruchomości i ich relacja do opodatkowania gruntów rolnych w 2019.</a:t>
            </a:r>
          </a:p>
          <a:p>
            <a:pPr marL="0" indent="0" algn="just">
              <a:buNone/>
            </a:pPr>
            <a:endParaRPr lang="en-GB" altLang="en-US" b="1" dirty="0"/>
          </a:p>
        </p:txBody>
      </p:sp>
      <p:graphicFrame>
        <p:nvGraphicFramePr>
          <p:cNvPr id="8" name="Table 1">
            <a:extLst>
              <a:ext uri="{FF2B5EF4-FFF2-40B4-BE49-F238E27FC236}">
                <a16:creationId xmlns="" xmlns:a16="http://schemas.microsoft.com/office/drawing/2014/main" id="{3B92CFF2-8F00-3245-A79B-6FCC83466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811958"/>
              </p:ext>
            </p:extLst>
          </p:nvPr>
        </p:nvGraphicFramePr>
        <p:xfrm>
          <a:off x="509450" y="1097281"/>
          <a:ext cx="11168744" cy="5401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4155">
                  <a:extLst>
                    <a:ext uri="{9D8B030D-6E8A-4147-A177-3AD203B41FA5}">
                      <a16:colId xmlns="" xmlns:a16="http://schemas.microsoft.com/office/drawing/2014/main" val="3077501173"/>
                    </a:ext>
                  </a:extLst>
                </a:gridCol>
                <a:gridCol w="2600824">
                  <a:extLst>
                    <a:ext uri="{9D8B030D-6E8A-4147-A177-3AD203B41FA5}">
                      <a16:colId xmlns="" xmlns:a16="http://schemas.microsoft.com/office/drawing/2014/main" val="2786037686"/>
                    </a:ext>
                  </a:extLst>
                </a:gridCol>
                <a:gridCol w="2683765">
                  <a:extLst>
                    <a:ext uri="{9D8B030D-6E8A-4147-A177-3AD203B41FA5}">
                      <a16:colId xmlns="" xmlns:a16="http://schemas.microsoft.com/office/drawing/2014/main" val="1447469474"/>
                    </a:ext>
                  </a:extLst>
                </a:gridCol>
              </a:tblGrid>
              <a:tr h="603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stawka na m2</a:t>
                      </a:r>
                      <a:endParaRPr lang="pl-PL" sz="2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Relacja do podatku rolnego</a:t>
                      </a:r>
                      <a:endParaRPr lang="pl-PL" sz="2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0535411"/>
                  </a:ext>
                </a:extLst>
              </a:tr>
              <a:tr h="49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Podatek rolny 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0,018965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0700381"/>
                  </a:ext>
                </a:extLst>
              </a:tr>
              <a:tr h="49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Podatek rolny, grunty pozostałe 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0,03793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9784418"/>
                  </a:ext>
                </a:extLst>
              </a:tr>
              <a:tr h="548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Grunty związane z prowadzeniem działalności gospodarczej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0,93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0894029"/>
                  </a:ext>
                </a:extLst>
              </a:tr>
              <a:tr h="49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Grunty pozostałe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0,49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25,8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1257972"/>
                  </a:ext>
                </a:extLst>
              </a:tr>
              <a:tr h="532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Budynki związane z prowadzeniem działalności gospodarczej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23,47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1237,5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0782088"/>
                  </a:ext>
                </a:extLst>
              </a:tr>
              <a:tr h="49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Budynki - obrót materiałem siewnym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10,98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579,0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6602991"/>
                  </a:ext>
                </a:extLst>
              </a:tr>
              <a:tr h="49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Budynki - świadczenia zdrowotne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4,78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252,0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8715354"/>
                  </a:ext>
                </a:extLst>
              </a:tr>
              <a:tr h="49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Budynki pozostałe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7,9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416,6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6746691"/>
                  </a:ext>
                </a:extLst>
              </a:tr>
              <a:tr h="49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Budynki mieszkalne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0,79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41,7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128847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73E9AFF4-0010-1540-9ACC-1987717A69F5}"/>
              </a:ext>
            </a:extLst>
          </p:cNvPr>
          <p:cNvSpPr/>
          <p:nvPr/>
        </p:nvSpPr>
        <p:spPr>
          <a:xfrm>
            <a:off x="509450" y="6516688"/>
            <a:ext cx="1743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</a:t>
            </a:r>
            <a:endParaRPr lang="pl-PL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9604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491</Words>
  <Application>Microsoft Office PowerPoint</Application>
  <PresentationFormat>Panoramiczny</PresentationFormat>
  <Paragraphs>92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Roboto Light</vt:lpstr>
      <vt:lpstr>Tahoma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Nowak</dc:creator>
  <cp:lastModifiedBy>Joanna Nowaczyk</cp:lastModifiedBy>
  <cp:revision>77</cp:revision>
  <dcterms:created xsi:type="dcterms:W3CDTF">2020-01-25T10:13:53Z</dcterms:created>
  <dcterms:modified xsi:type="dcterms:W3CDTF">2020-03-02T10:36:25Z</dcterms:modified>
</cp:coreProperties>
</file>