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427" r:id="rId4"/>
    <p:sldId id="420" r:id="rId5"/>
    <p:sldId id="412" r:id="rId6"/>
    <p:sldId id="413" r:id="rId7"/>
    <p:sldId id="421" r:id="rId8"/>
    <p:sldId id="416" r:id="rId9"/>
    <p:sldId id="426" r:id="rId10"/>
    <p:sldId id="425" r:id="rId11"/>
    <p:sldId id="42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" id="{E75E278A-FF0E-49A4-B170-79828D63BBAD}">
          <p14:sldIdLst>
            <p14:sldId id="256"/>
            <p14:sldId id="427"/>
            <p14:sldId id="420"/>
            <p14:sldId id="412"/>
            <p14:sldId id="413"/>
            <p14:sldId id="421"/>
            <p14:sldId id="416"/>
            <p14:sldId id="426"/>
            <p14:sldId id="425"/>
            <p14:sldId id="4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88575" autoAdjust="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12"/>
    </p:cViewPr>
  </p:sorter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Arkusz1!$A$13</c:f>
              <c:strCache>
                <c:ptCount val="1"/>
                <c:pt idx="0">
                  <c:v>% BP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Arkusz1!$B$12:$P$12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Arkusz1!$B$13:$P$13</c:f>
              <c:numCache>
                <c:formatCode>General</c:formatCode>
                <c:ptCount val="15"/>
                <c:pt idx="0">
                  <c:v>12.686016044674197</c:v>
                </c:pt>
                <c:pt idx="1">
                  <c:v>12.540058520273091</c:v>
                </c:pt>
                <c:pt idx="2">
                  <c:v>12.024983947230163</c:v>
                </c:pt>
                <c:pt idx="3">
                  <c:v>11.180070068641905</c:v>
                </c:pt>
                <c:pt idx="4">
                  <c:v>11.122986185330323</c:v>
                </c:pt>
                <c:pt idx="5">
                  <c:v>11.207000684499443</c:v>
                </c:pt>
                <c:pt idx="6">
                  <c:v>11.872062503814936</c:v>
                </c:pt>
                <c:pt idx="7">
                  <c:v>12.197619944364051</c:v>
                </c:pt>
                <c:pt idx="8">
                  <c:v>12.314387959824154</c:v>
                </c:pt>
                <c:pt idx="9">
                  <c:v>12.298308671365668</c:v>
                </c:pt>
                <c:pt idx="10">
                  <c:v>12.639191091770119</c:v>
                </c:pt>
                <c:pt idx="11">
                  <c:v>12.172072960092603</c:v>
                </c:pt>
                <c:pt idx="12">
                  <c:v>11.500846628589171</c:v>
                </c:pt>
                <c:pt idx="13">
                  <c:v>11.150497115241325</c:v>
                </c:pt>
                <c:pt idx="14">
                  <c:v>11.03727320452246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D6A-43D2-AC0D-1C32D5986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3700656"/>
        <c:axId val="1273695216"/>
      </c:lineChart>
      <c:lineChart>
        <c:grouping val="standard"/>
        <c:varyColors val="0"/>
        <c:ser>
          <c:idx val="1"/>
          <c:order val="1"/>
          <c:tx>
            <c:strRef>
              <c:f>Arkusz1!$A$14</c:f>
              <c:strCache>
                <c:ptCount val="1"/>
                <c:pt idx="0">
                  <c:v>% PKB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Arkusz1!$B$12:$P$12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Arkusz1!$B$14:$P$14</c:f>
              <c:numCache>
                <c:formatCode>General</c:formatCode>
                <c:ptCount val="15"/>
                <c:pt idx="0">
                  <c:v>2.7197104180741447</c:v>
                </c:pt>
                <c:pt idx="1">
                  <c:v>2.6543218665272752</c:v>
                </c:pt>
                <c:pt idx="2">
                  <c:v>2.5263412107759136</c:v>
                </c:pt>
                <c:pt idx="3">
                  <c:v>2.4003076750284613</c:v>
                </c:pt>
                <c:pt idx="4">
                  <c:v>2.4234925891776276</c:v>
                </c:pt>
                <c:pt idx="5">
                  <c:v>2.4857534326096604</c:v>
                </c:pt>
                <c:pt idx="6">
                  <c:v>2.4223378154539752</c:v>
                </c:pt>
                <c:pt idx="7">
                  <c:v>2.3764435993722861</c:v>
                </c:pt>
                <c:pt idx="8">
                  <c:v>2.4234262891006462</c:v>
                </c:pt>
                <c:pt idx="9">
                  <c:v>2.3777836072517591</c:v>
                </c:pt>
                <c:pt idx="10">
                  <c:v>2.2969069095611792</c:v>
                </c:pt>
                <c:pt idx="11">
                  <c:v>2.2430492137662572</c:v>
                </c:pt>
                <c:pt idx="12">
                  <c:v>2.2298496812658222</c:v>
                </c:pt>
                <c:pt idx="13">
                  <c:v>2.1068722249878049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D6A-43D2-AC0D-1C32D5986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3698480"/>
        <c:axId val="1273707184"/>
      </c:lineChart>
      <c:catAx>
        <c:axId val="127370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73695216"/>
        <c:crosses val="autoZero"/>
        <c:auto val="1"/>
        <c:lblAlgn val="ctr"/>
        <c:lblOffset val="100"/>
        <c:noMultiLvlLbl val="0"/>
      </c:catAx>
      <c:valAx>
        <c:axId val="1273695216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73700656"/>
        <c:crosses val="autoZero"/>
        <c:crossBetween val="between"/>
      </c:valAx>
      <c:catAx>
        <c:axId val="1273698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3707184"/>
        <c:crosses val="autoZero"/>
        <c:auto val="1"/>
        <c:lblAlgn val="ctr"/>
        <c:lblOffset val="100"/>
        <c:noMultiLvlLbl val="0"/>
      </c:catAx>
      <c:valAx>
        <c:axId val="1273707184"/>
        <c:scaling>
          <c:orientation val="minMax"/>
          <c:max val="4"/>
          <c:min val="2"/>
        </c:scaling>
        <c:delete val="0"/>
        <c:axPos val="r"/>
        <c:numFmt formatCode="General" sourceLinked="1"/>
        <c:majorTickMark val="out"/>
        <c:minorTickMark val="none"/>
        <c:tickLblPos val="nextTo"/>
        <c:crossAx val="1273698480"/>
        <c:crosses val="max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34A00-8741-4827-BF5D-EA85952516C0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F95D35DB-35AA-4586-A0A1-C7058F8131D1}">
      <dgm:prSet phldrT="[Tekst]" custT="1"/>
      <dgm:spPr/>
      <dgm:t>
        <a:bodyPr/>
        <a:lstStyle/>
        <a:p>
          <a:r>
            <a:rPr lang="pl-PL" sz="2400" dirty="0" smtClean="0"/>
            <a:t>Maleje znaczenie zasilania opartego na redystrybucji środków finansowych z budżetu państwa w formie </a:t>
          </a:r>
          <a:r>
            <a:rPr lang="pl-PL" sz="2400" b="0" dirty="0" smtClean="0"/>
            <a:t>subwencji ogólnej (głównie części oświatowej).</a:t>
          </a:r>
          <a:endParaRPr lang="pl-PL" sz="2400" b="0" dirty="0"/>
        </a:p>
      </dgm:t>
    </dgm:pt>
    <dgm:pt modelId="{EE8E2D2D-E8D6-4CBB-A3B4-25DF5FDA1B78}" type="parTrans" cxnId="{6DF6E945-483E-4F5F-B7D5-8E844BC1707A}">
      <dgm:prSet/>
      <dgm:spPr/>
      <dgm:t>
        <a:bodyPr/>
        <a:lstStyle/>
        <a:p>
          <a:endParaRPr lang="pl-PL"/>
        </a:p>
      </dgm:t>
    </dgm:pt>
    <dgm:pt modelId="{A6A18D34-8C8F-4241-9134-0DC89EC64959}" type="sibTrans" cxnId="{6DF6E945-483E-4F5F-B7D5-8E844BC1707A}">
      <dgm:prSet/>
      <dgm:spPr/>
      <dgm:t>
        <a:bodyPr/>
        <a:lstStyle/>
        <a:p>
          <a:endParaRPr lang="pl-PL"/>
        </a:p>
      </dgm:t>
    </dgm:pt>
    <dgm:pt modelId="{AE3B228B-67E7-48A5-ACE1-BE47BA6DD2B9}">
      <dgm:prSet custT="1"/>
      <dgm:spPr/>
      <dgm:t>
        <a:bodyPr/>
        <a:lstStyle/>
        <a:p>
          <a:r>
            <a:rPr lang="pl-PL" sz="2400" dirty="0" smtClean="0"/>
            <a:t>część oświatowa subwencji ogólnej wzrosła z 26,8 mld do 43 mld zł, tzn. </a:t>
          </a:r>
          <a:r>
            <a:rPr lang="pl-PL" sz="2400" b="0" dirty="0" smtClean="0"/>
            <a:t>o</a:t>
          </a:r>
          <a:r>
            <a:rPr lang="pl-PL" sz="2400" b="1" dirty="0" smtClean="0"/>
            <a:t> 60 proc. </a:t>
          </a:r>
          <a:r>
            <a:rPr lang="pl-PL" sz="2400" b="0" dirty="0" smtClean="0"/>
            <a:t>(dla porównania, </a:t>
          </a:r>
          <a:r>
            <a:rPr lang="pl-PL" sz="2400" dirty="0" smtClean="0"/>
            <a:t> dochody własne JST wzrosły z 62,9 do 124 mld zł (tzn. o </a:t>
          </a:r>
          <a:r>
            <a:rPr lang="pl-PL" sz="2400" b="0" dirty="0" smtClean="0"/>
            <a:t>97 proc.),</a:t>
          </a:r>
          <a:endParaRPr lang="pl-PL" sz="2400" b="0" dirty="0"/>
        </a:p>
      </dgm:t>
    </dgm:pt>
    <dgm:pt modelId="{B5152C40-9849-4503-ACB5-F2D4BE2981C6}" type="parTrans" cxnId="{FA279D49-0B8F-4FB8-BEDB-1500464ACA0E}">
      <dgm:prSet/>
      <dgm:spPr/>
      <dgm:t>
        <a:bodyPr/>
        <a:lstStyle/>
        <a:p>
          <a:endParaRPr lang="pl-PL"/>
        </a:p>
      </dgm:t>
    </dgm:pt>
    <dgm:pt modelId="{5FE672F0-EBC1-4585-A3A1-7205D2687BFE}" type="sibTrans" cxnId="{FA279D49-0B8F-4FB8-BEDB-1500464ACA0E}">
      <dgm:prSet/>
      <dgm:spPr/>
      <dgm:t>
        <a:bodyPr/>
        <a:lstStyle/>
        <a:p>
          <a:endParaRPr lang="pl-PL"/>
        </a:p>
      </dgm:t>
    </dgm:pt>
    <dgm:pt modelId="{BF907125-16BB-4DE7-A641-883F7784BDE5}">
      <dgm:prSet phldrT="[Tekst]" custT="1"/>
      <dgm:spPr/>
      <dgm:t>
        <a:bodyPr/>
        <a:lstStyle/>
        <a:p>
          <a:r>
            <a:rPr lang="pl-PL" sz="2400" dirty="0" smtClean="0"/>
            <a:t>Dynamika subwencji oświatowej była </a:t>
          </a:r>
          <a:br>
            <a:rPr lang="pl-PL" sz="2400" dirty="0" smtClean="0"/>
          </a:br>
          <a:r>
            <a:rPr lang="pl-PL" sz="2400" dirty="0" smtClean="0"/>
            <a:t>w latach 2004 – 2018  rażąco niska:</a:t>
          </a:r>
          <a:endParaRPr lang="pl-PL" sz="2400" dirty="0"/>
        </a:p>
      </dgm:t>
    </dgm:pt>
    <dgm:pt modelId="{732E78D8-5A55-4220-82A6-1225D10144B8}" type="parTrans" cxnId="{2E267EDA-F0CD-4529-9C09-78FF2283ED4F}">
      <dgm:prSet/>
      <dgm:spPr/>
      <dgm:t>
        <a:bodyPr/>
        <a:lstStyle/>
        <a:p>
          <a:endParaRPr lang="pl-PL"/>
        </a:p>
      </dgm:t>
    </dgm:pt>
    <dgm:pt modelId="{D9B7A3E5-302D-4343-91DC-3F9E0A135A9C}" type="sibTrans" cxnId="{2E267EDA-F0CD-4529-9C09-78FF2283ED4F}">
      <dgm:prSet/>
      <dgm:spPr/>
      <dgm:t>
        <a:bodyPr/>
        <a:lstStyle/>
        <a:p>
          <a:endParaRPr lang="pl-PL"/>
        </a:p>
      </dgm:t>
    </dgm:pt>
    <dgm:pt modelId="{B8AAFC0B-DADA-44EC-A129-3E7791C40002}">
      <dgm:prSet custT="1"/>
      <dgm:spPr/>
      <dgm:t>
        <a:bodyPr/>
        <a:lstStyle/>
        <a:p>
          <a:r>
            <a:rPr lang="pl-PL" sz="2400" dirty="0" smtClean="0"/>
            <a:t>w tym samym okresie </a:t>
          </a:r>
          <a:r>
            <a:rPr lang="pl-PL" sz="2400" b="1" dirty="0" smtClean="0"/>
            <a:t>wydatki JST na oświatę wzrosły ponad dwukrotnie (aż o 111 proc.)</a:t>
          </a:r>
          <a:r>
            <a:rPr lang="pl-PL" sz="2400" dirty="0" smtClean="0"/>
            <a:t>, </a:t>
          </a:r>
          <a:br>
            <a:rPr lang="pl-PL" sz="2400" dirty="0" smtClean="0"/>
          </a:br>
          <a:r>
            <a:rPr lang="pl-PL" sz="2400" dirty="0" smtClean="0"/>
            <a:t>z powodu wzrostu kosztów jej prowadzenia, </a:t>
          </a:r>
          <a:br>
            <a:rPr lang="pl-PL" sz="2400" dirty="0" smtClean="0"/>
          </a:br>
          <a:r>
            <a:rPr lang="pl-PL" sz="2400" dirty="0" smtClean="0"/>
            <a:t>a także w wyniku zmian w systemie edukacji </a:t>
          </a:r>
          <a:br>
            <a:rPr lang="pl-PL" sz="2400" dirty="0" smtClean="0"/>
          </a:br>
          <a:r>
            <a:rPr lang="pl-PL" sz="2400" dirty="0" smtClean="0"/>
            <a:t>z roku 2016.</a:t>
          </a:r>
          <a:endParaRPr lang="pl-PL" sz="2400" dirty="0"/>
        </a:p>
      </dgm:t>
    </dgm:pt>
    <dgm:pt modelId="{6D3D7E4C-70BF-4209-A23E-832415390014}" type="parTrans" cxnId="{2410C1BA-52FB-45D8-89D2-825C76335D9D}">
      <dgm:prSet/>
      <dgm:spPr/>
      <dgm:t>
        <a:bodyPr/>
        <a:lstStyle/>
        <a:p>
          <a:endParaRPr lang="pl-PL"/>
        </a:p>
      </dgm:t>
    </dgm:pt>
    <dgm:pt modelId="{781BFC53-5378-44C9-9684-C6A1AC4CEC5D}" type="sibTrans" cxnId="{2410C1BA-52FB-45D8-89D2-825C76335D9D}">
      <dgm:prSet/>
      <dgm:spPr/>
      <dgm:t>
        <a:bodyPr/>
        <a:lstStyle/>
        <a:p>
          <a:endParaRPr lang="pl-PL"/>
        </a:p>
      </dgm:t>
    </dgm:pt>
    <dgm:pt modelId="{35632E3E-B363-4908-89EF-F56CDCABC6E2}" type="pres">
      <dgm:prSet presAssocID="{3F234A00-8741-4827-BF5D-EA85952516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26A479D-AAB9-4026-9CBC-656959A4A9A4}" type="pres">
      <dgm:prSet presAssocID="{F95D35DB-35AA-4586-A0A1-C7058F8131D1}" presName="node" presStyleLbl="node1" presStyleIdx="0" presStyleCnt="2" custScaleX="58859" custScaleY="1157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0BB495-D596-49D0-B55A-838F51513784}" type="pres">
      <dgm:prSet presAssocID="{A6A18D34-8C8F-4241-9134-0DC89EC64959}" presName="sibTrans" presStyleCnt="0"/>
      <dgm:spPr/>
    </dgm:pt>
    <dgm:pt modelId="{8D765D23-6EBE-4053-88A2-E14FC9B98E3B}" type="pres">
      <dgm:prSet presAssocID="{BF907125-16BB-4DE7-A641-883F7784BDE5}" presName="node" presStyleLbl="node1" presStyleIdx="1" presStyleCnt="2" custScaleX="117543" custScaleY="1157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A279D49-0B8F-4FB8-BEDB-1500464ACA0E}" srcId="{BF907125-16BB-4DE7-A641-883F7784BDE5}" destId="{AE3B228B-67E7-48A5-ACE1-BE47BA6DD2B9}" srcOrd="0" destOrd="0" parTransId="{B5152C40-9849-4503-ACB5-F2D4BE2981C6}" sibTransId="{5FE672F0-EBC1-4585-A3A1-7205D2687BFE}"/>
    <dgm:cxn modelId="{9E048BF5-347B-4C06-8D18-0A819DBB5B4F}" type="presOf" srcId="{AE3B228B-67E7-48A5-ACE1-BE47BA6DD2B9}" destId="{8D765D23-6EBE-4053-88A2-E14FC9B98E3B}" srcOrd="0" destOrd="1" presId="urn:microsoft.com/office/officeart/2005/8/layout/default"/>
    <dgm:cxn modelId="{EBB6E331-02A7-40B3-8279-FBB25D5BF192}" type="presOf" srcId="{3F234A00-8741-4827-BF5D-EA85952516C0}" destId="{35632E3E-B363-4908-89EF-F56CDCABC6E2}" srcOrd="0" destOrd="0" presId="urn:microsoft.com/office/officeart/2005/8/layout/default"/>
    <dgm:cxn modelId="{12B7A0F6-CD74-442A-A58B-63C86E5AFC65}" type="presOf" srcId="{B8AAFC0B-DADA-44EC-A129-3E7791C40002}" destId="{8D765D23-6EBE-4053-88A2-E14FC9B98E3B}" srcOrd="0" destOrd="2" presId="urn:microsoft.com/office/officeart/2005/8/layout/default"/>
    <dgm:cxn modelId="{2E267EDA-F0CD-4529-9C09-78FF2283ED4F}" srcId="{3F234A00-8741-4827-BF5D-EA85952516C0}" destId="{BF907125-16BB-4DE7-A641-883F7784BDE5}" srcOrd="1" destOrd="0" parTransId="{732E78D8-5A55-4220-82A6-1225D10144B8}" sibTransId="{D9B7A3E5-302D-4343-91DC-3F9E0A135A9C}"/>
    <dgm:cxn modelId="{2410C1BA-52FB-45D8-89D2-825C76335D9D}" srcId="{BF907125-16BB-4DE7-A641-883F7784BDE5}" destId="{B8AAFC0B-DADA-44EC-A129-3E7791C40002}" srcOrd="1" destOrd="0" parTransId="{6D3D7E4C-70BF-4209-A23E-832415390014}" sibTransId="{781BFC53-5378-44C9-9684-C6A1AC4CEC5D}"/>
    <dgm:cxn modelId="{1A30886D-9CFC-4E6F-B7C9-583CABDB5881}" type="presOf" srcId="{BF907125-16BB-4DE7-A641-883F7784BDE5}" destId="{8D765D23-6EBE-4053-88A2-E14FC9B98E3B}" srcOrd="0" destOrd="0" presId="urn:microsoft.com/office/officeart/2005/8/layout/default"/>
    <dgm:cxn modelId="{6DF6E945-483E-4F5F-B7D5-8E844BC1707A}" srcId="{3F234A00-8741-4827-BF5D-EA85952516C0}" destId="{F95D35DB-35AA-4586-A0A1-C7058F8131D1}" srcOrd="0" destOrd="0" parTransId="{EE8E2D2D-E8D6-4CBB-A3B4-25DF5FDA1B78}" sibTransId="{A6A18D34-8C8F-4241-9134-0DC89EC64959}"/>
    <dgm:cxn modelId="{BA802248-EB6C-48F5-9E69-AC27C94F4314}" type="presOf" srcId="{F95D35DB-35AA-4586-A0A1-C7058F8131D1}" destId="{B26A479D-AAB9-4026-9CBC-656959A4A9A4}" srcOrd="0" destOrd="0" presId="urn:microsoft.com/office/officeart/2005/8/layout/default"/>
    <dgm:cxn modelId="{D7A25C92-264E-4400-9A7F-9DD99F94F7ED}" type="presParOf" srcId="{35632E3E-B363-4908-89EF-F56CDCABC6E2}" destId="{B26A479D-AAB9-4026-9CBC-656959A4A9A4}" srcOrd="0" destOrd="0" presId="urn:microsoft.com/office/officeart/2005/8/layout/default"/>
    <dgm:cxn modelId="{47CBD040-DADD-4152-855D-61B490DC9A46}" type="presParOf" srcId="{35632E3E-B363-4908-89EF-F56CDCABC6E2}" destId="{A80BB495-D596-49D0-B55A-838F51513784}" srcOrd="1" destOrd="0" presId="urn:microsoft.com/office/officeart/2005/8/layout/default"/>
    <dgm:cxn modelId="{04CA6E81-92CF-4A26-BD58-419DD2C0D017}" type="presParOf" srcId="{35632E3E-B363-4908-89EF-F56CDCABC6E2}" destId="{8D765D23-6EBE-4053-88A2-E14FC9B98E3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13F96-0876-4DAC-BD68-4B8851E8713A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20B3AE04-1C1A-418D-9A63-8D3EBC74056E}">
      <dgm:prSet phldrT="[Tekst]" custT="1"/>
      <dgm:spPr/>
      <dgm:t>
        <a:bodyPr/>
        <a:lstStyle/>
        <a:p>
          <a:r>
            <a:rPr lang="pl-PL" sz="2400" dirty="0" smtClean="0"/>
            <a:t>Luka finansowa w oświacie  jest silnie zróżnicowana w różnych kategoriach JST</a:t>
          </a:r>
          <a:endParaRPr lang="pl-PL" sz="2400" dirty="0"/>
        </a:p>
      </dgm:t>
    </dgm:pt>
    <dgm:pt modelId="{7265898A-340C-4D39-8FD3-00E6C6C27BEE}" type="parTrans" cxnId="{E4FDCB8A-D296-4ACB-A112-EAC4DD3D2996}">
      <dgm:prSet/>
      <dgm:spPr/>
      <dgm:t>
        <a:bodyPr/>
        <a:lstStyle/>
        <a:p>
          <a:endParaRPr lang="pl-PL"/>
        </a:p>
      </dgm:t>
    </dgm:pt>
    <dgm:pt modelId="{761D70FA-BFFB-4663-9763-610D020105DB}" type="sibTrans" cxnId="{E4FDCB8A-D296-4ACB-A112-EAC4DD3D2996}">
      <dgm:prSet/>
      <dgm:spPr/>
      <dgm:t>
        <a:bodyPr/>
        <a:lstStyle/>
        <a:p>
          <a:endParaRPr lang="pl-PL"/>
        </a:p>
      </dgm:t>
    </dgm:pt>
    <dgm:pt modelId="{4602AF9B-029C-4251-A2F4-6088DFBC1050}">
      <dgm:prSet phldrT="[Tekst]" custT="1"/>
      <dgm:spPr/>
      <dgm:t>
        <a:bodyPr/>
        <a:lstStyle/>
        <a:p>
          <a:r>
            <a:rPr lang="pl-PL" sz="2400" dirty="0" smtClean="0"/>
            <a:t>W 2018 roku w powiatach wynosi12 proc., w województwach 33 proc., w gminach wiejskich 48 proc., w gminach miejsko-wiejskich 62 proc., w gminach miejskich </a:t>
          </a:r>
          <a:br>
            <a:rPr lang="pl-PL" sz="2400" dirty="0" smtClean="0"/>
          </a:br>
          <a:r>
            <a:rPr lang="pl-PL" sz="2400" dirty="0" smtClean="0"/>
            <a:t>76 proc., a w miastach na prawach powiatu blisko 64 proc.</a:t>
          </a:r>
          <a:endParaRPr lang="pl-PL" sz="2400" dirty="0"/>
        </a:p>
      </dgm:t>
    </dgm:pt>
    <dgm:pt modelId="{7329A34E-F010-43E0-96A5-17C5ABFE5E2A}" type="parTrans" cxnId="{96EE1C39-B5DD-4BE9-AFE8-0690566600BB}">
      <dgm:prSet/>
      <dgm:spPr/>
      <dgm:t>
        <a:bodyPr/>
        <a:lstStyle/>
        <a:p>
          <a:endParaRPr lang="pl-PL"/>
        </a:p>
      </dgm:t>
    </dgm:pt>
    <dgm:pt modelId="{4DB1F9DE-6584-4F93-BC18-ED3447D74221}" type="sibTrans" cxnId="{96EE1C39-B5DD-4BE9-AFE8-0690566600BB}">
      <dgm:prSet/>
      <dgm:spPr/>
      <dgm:t>
        <a:bodyPr/>
        <a:lstStyle/>
        <a:p>
          <a:endParaRPr lang="pl-PL"/>
        </a:p>
      </dgm:t>
    </dgm:pt>
    <dgm:pt modelId="{D4364AD2-3305-4C62-A0D5-6DA4B0C77051}">
      <dgm:prSet phldrT="[Tekst]" custT="1"/>
      <dgm:spPr/>
      <dgm:t>
        <a:bodyPr/>
        <a:lstStyle/>
        <a:p>
          <a:r>
            <a:rPr lang="pl-PL" sz="2400" dirty="0" smtClean="0"/>
            <a:t>W latach 2017-18 wzrosły niemal dwukrotnie </a:t>
          </a:r>
          <a:r>
            <a:rPr lang="pl-PL" sz="2400" b="0" dirty="0" smtClean="0"/>
            <a:t>(łącznie o blisko </a:t>
          </a:r>
          <a:br>
            <a:rPr lang="pl-PL" sz="2400" b="0" dirty="0" smtClean="0"/>
          </a:br>
          <a:r>
            <a:rPr lang="pl-PL" sz="2400" b="0" dirty="0" smtClean="0"/>
            <a:t>5 mld zł) nieobjęte subwencją wydatki majątkowe w oświacie (</a:t>
          </a:r>
          <a:r>
            <a:rPr lang="pl-PL" sz="2400" dirty="0" smtClean="0"/>
            <a:t>dostosowanie szkół do wymogów zmian w systemie oświaty.</a:t>
          </a:r>
          <a:endParaRPr lang="pl-PL" sz="2400" dirty="0"/>
        </a:p>
      </dgm:t>
    </dgm:pt>
    <dgm:pt modelId="{68524904-AE03-4BC3-AC09-CE9BAD53F945}" type="parTrans" cxnId="{C247B708-3E54-40B7-A07A-381C07C1CC90}">
      <dgm:prSet/>
      <dgm:spPr/>
      <dgm:t>
        <a:bodyPr/>
        <a:lstStyle/>
        <a:p>
          <a:endParaRPr lang="pl-PL"/>
        </a:p>
      </dgm:t>
    </dgm:pt>
    <dgm:pt modelId="{82A5857B-22E6-4DC1-A356-338DF4D83464}" type="sibTrans" cxnId="{C247B708-3E54-40B7-A07A-381C07C1CC90}">
      <dgm:prSet/>
      <dgm:spPr/>
      <dgm:t>
        <a:bodyPr/>
        <a:lstStyle/>
        <a:p>
          <a:endParaRPr lang="pl-PL"/>
        </a:p>
      </dgm:t>
    </dgm:pt>
    <dgm:pt modelId="{AC7ADA43-8737-4436-8F29-E38FE5EFBCD0}">
      <dgm:prSet phldrT="[Tekst]" custT="1"/>
      <dgm:spPr/>
      <dgm:t>
        <a:bodyPr/>
        <a:lstStyle/>
        <a:p>
          <a:r>
            <a:rPr lang="pl-PL" sz="2400" b="1" dirty="0" smtClean="0"/>
            <a:t>Sytuacja finansowa oświaty w coraz większym stopniu rzutuje na ogólny stan finansów samorządowych, ograniczając nie tylko możliwości finansowania rozwoju lokalnego, ale także obniżając jakość lokalnych usług publicznych</a:t>
          </a:r>
          <a:r>
            <a:rPr lang="pl-PL" sz="2400" dirty="0" smtClean="0"/>
            <a:t>.</a:t>
          </a:r>
          <a:endParaRPr lang="pl-PL" sz="2400" dirty="0"/>
        </a:p>
      </dgm:t>
    </dgm:pt>
    <dgm:pt modelId="{D6ED1771-EDF5-4526-9DC0-E994F12E34DB}" type="parTrans" cxnId="{C3AF00ED-ECD4-403D-964E-FD00E03EEB1E}">
      <dgm:prSet/>
      <dgm:spPr/>
      <dgm:t>
        <a:bodyPr/>
        <a:lstStyle/>
        <a:p>
          <a:endParaRPr lang="pl-PL"/>
        </a:p>
      </dgm:t>
    </dgm:pt>
    <dgm:pt modelId="{CE8B6616-3473-47B8-A3FE-337045608D58}" type="sibTrans" cxnId="{C3AF00ED-ECD4-403D-964E-FD00E03EEB1E}">
      <dgm:prSet/>
      <dgm:spPr/>
      <dgm:t>
        <a:bodyPr/>
        <a:lstStyle/>
        <a:p>
          <a:endParaRPr lang="pl-PL"/>
        </a:p>
      </dgm:t>
    </dgm:pt>
    <dgm:pt modelId="{BD62C16F-EB35-4395-BF13-BDA73B8B5458}" type="pres">
      <dgm:prSet presAssocID="{89F13F96-0876-4DAC-BD68-4B8851E8713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B4AF40B-A915-4C13-A3B9-8FA76DBEFF4E}" type="pres">
      <dgm:prSet presAssocID="{20B3AE04-1C1A-418D-9A63-8D3EBC74056E}" presName="node" presStyleLbl="node1" presStyleIdx="0" presStyleCnt="4" custScaleX="13869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8C523F-A9AF-4B57-A364-7BE5AA865FDA}" type="pres">
      <dgm:prSet presAssocID="{761D70FA-BFFB-4663-9763-610D020105DB}" presName="sibTrans" presStyleCnt="0"/>
      <dgm:spPr/>
    </dgm:pt>
    <dgm:pt modelId="{A5590405-91A1-4C63-8ECB-F3B67C801181}" type="pres">
      <dgm:prSet presAssocID="{4602AF9B-029C-4251-A2F4-6088DFBC1050}" presName="node" presStyleLbl="node1" presStyleIdx="1" presStyleCnt="4" custScaleX="1659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1EED38-ED45-4243-A22A-C06E16F01425}" type="pres">
      <dgm:prSet presAssocID="{4DB1F9DE-6584-4F93-BC18-ED3447D74221}" presName="sibTrans" presStyleCnt="0"/>
      <dgm:spPr/>
    </dgm:pt>
    <dgm:pt modelId="{1AD67030-0F8C-4447-80B9-394116E06AFB}" type="pres">
      <dgm:prSet presAssocID="{D4364AD2-3305-4C62-A0D5-6DA4B0C77051}" presName="node" presStyleLbl="node1" presStyleIdx="2" presStyleCnt="4" custScaleX="14040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379820-A3AA-45EA-935E-7776349123A9}" type="pres">
      <dgm:prSet presAssocID="{82A5857B-22E6-4DC1-A356-338DF4D83464}" presName="sibTrans" presStyleCnt="0"/>
      <dgm:spPr/>
    </dgm:pt>
    <dgm:pt modelId="{E8272C10-1908-45A7-8DEE-956C83F7F70B}" type="pres">
      <dgm:prSet presAssocID="{AC7ADA43-8737-4436-8F29-E38FE5EFBCD0}" presName="node" presStyleLbl="node1" presStyleIdx="3" presStyleCnt="4" custScaleX="1646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247B708-3E54-40B7-A07A-381C07C1CC90}" srcId="{89F13F96-0876-4DAC-BD68-4B8851E8713A}" destId="{D4364AD2-3305-4C62-A0D5-6DA4B0C77051}" srcOrd="2" destOrd="0" parTransId="{68524904-AE03-4BC3-AC09-CE9BAD53F945}" sibTransId="{82A5857B-22E6-4DC1-A356-338DF4D83464}"/>
    <dgm:cxn modelId="{96EE1C39-B5DD-4BE9-AFE8-0690566600BB}" srcId="{89F13F96-0876-4DAC-BD68-4B8851E8713A}" destId="{4602AF9B-029C-4251-A2F4-6088DFBC1050}" srcOrd="1" destOrd="0" parTransId="{7329A34E-F010-43E0-96A5-17C5ABFE5E2A}" sibTransId="{4DB1F9DE-6584-4F93-BC18-ED3447D74221}"/>
    <dgm:cxn modelId="{8C2B28E3-0D5C-493E-BC24-55CA29876250}" type="presOf" srcId="{20B3AE04-1C1A-418D-9A63-8D3EBC74056E}" destId="{CB4AF40B-A915-4C13-A3B9-8FA76DBEFF4E}" srcOrd="0" destOrd="0" presId="urn:microsoft.com/office/officeart/2005/8/layout/default"/>
    <dgm:cxn modelId="{906F338D-D017-4FA9-A9F1-38C1BCA3A24F}" type="presOf" srcId="{89F13F96-0876-4DAC-BD68-4B8851E8713A}" destId="{BD62C16F-EB35-4395-BF13-BDA73B8B5458}" srcOrd="0" destOrd="0" presId="urn:microsoft.com/office/officeart/2005/8/layout/default"/>
    <dgm:cxn modelId="{C3AF00ED-ECD4-403D-964E-FD00E03EEB1E}" srcId="{89F13F96-0876-4DAC-BD68-4B8851E8713A}" destId="{AC7ADA43-8737-4436-8F29-E38FE5EFBCD0}" srcOrd="3" destOrd="0" parTransId="{D6ED1771-EDF5-4526-9DC0-E994F12E34DB}" sibTransId="{CE8B6616-3473-47B8-A3FE-337045608D58}"/>
    <dgm:cxn modelId="{9E869C7F-9A91-4F1C-90EF-21F6D189F7EE}" type="presOf" srcId="{AC7ADA43-8737-4436-8F29-E38FE5EFBCD0}" destId="{E8272C10-1908-45A7-8DEE-956C83F7F70B}" srcOrd="0" destOrd="0" presId="urn:microsoft.com/office/officeart/2005/8/layout/default"/>
    <dgm:cxn modelId="{E4FDCB8A-D296-4ACB-A112-EAC4DD3D2996}" srcId="{89F13F96-0876-4DAC-BD68-4B8851E8713A}" destId="{20B3AE04-1C1A-418D-9A63-8D3EBC74056E}" srcOrd="0" destOrd="0" parTransId="{7265898A-340C-4D39-8FD3-00E6C6C27BEE}" sibTransId="{761D70FA-BFFB-4663-9763-610D020105DB}"/>
    <dgm:cxn modelId="{14A1B9E3-97B0-4AA5-8F9E-9D1EA0E7ADCD}" type="presOf" srcId="{4602AF9B-029C-4251-A2F4-6088DFBC1050}" destId="{A5590405-91A1-4C63-8ECB-F3B67C801181}" srcOrd="0" destOrd="0" presId="urn:microsoft.com/office/officeart/2005/8/layout/default"/>
    <dgm:cxn modelId="{71F0342E-3684-4673-8D16-8B168A0BEA6A}" type="presOf" srcId="{D4364AD2-3305-4C62-A0D5-6DA4B0C77051}" destId="{1AD67030-0F8C-4447-80B9-394116E06AFB}" srcOrd="0" destOrd="0" presId="urn:microsoft.com/office/officeart/2005/8/layout/default"/>
    <dgm:cxn modelId="{4BB4E525-C429-4BE2-9881-4ACB650E158F}" type="presParOf" srcId="{BD62C16F-EB35-4395-BF13-BDA73B8B5458}" destId="{CB4AF40B-A915-4C13-A3B9-8FA76DBEFF4E}" srcOrd="0" destOrd="0" presId="urn:microsoft.com/office/officeart/2005/8/layout/default"/>
    <dgm:cxn modelId="{3623103D-13F4-4B0C-B3C2-51CA23ECDDB5}" type="presParOf" srcId="{BD62C16F-EB35-4395-BF13-BDA73B8B5458}" destId="{448C523F-A9AF-4B57-A364-7BE5AA865FDA}" srcOrd="1" destOrd="0" presId="urn:microsoft.com/office/officeart/2005/8/layout/default"/>
    <dgm:cxn modelId="{FA54F7F6-A472-41D7-B5C4-84F1E1485DD7}" type="presParOf" srcId="{BD62C16F-EB35-4395-BF13-BDA73B8B5458}" destId="{A5590405-91A1-4C63-8ECB-F3B67C801181}" srcOrd="2" destOrd="0" presId="urn:microsoft.com/office/officeart/2005/8/layout/default"/>
    <dgm:cxn modelId="{EC34774C-DFA2-407E-962C-0703513F53AF}" type="presParOf" srcId="{BD62C16F-EB35-4395-BF13-BDA73B8B5458}" destId="{0B1EED38-ED45-4243-A22A-C06E16F01425}" srcOrd="3" destOrd="0" presId="urn:microsoft.com/office/officeart/2005/8/layout/default"/>
    <dgm:cxn modelId="{0E7E2D90-3656-446B-BD00-2675F6459929}" type="presParOf" srcId="{BD62C16F-EB35-4395-BF13-BDA73B8B5458}" destId="{1AD67030-0F8C-4447-80B9-394116E06AFB}" srcOrd="4" destOrd="0" presId="urn:microsoft.com/office/officeart/2005/8/layout/default"/>
    <dgm:cxn modelId="{5D64DC6F-EF30-4504-AD84-E44A07E248C0}" type="presParOf" srcId="{BD62C16F-EB35-4395-BF13-BDA73B8B5458}" destId="{EE379820-A3AA-45EA-935E-7776349123A9}" srcOrd="5" destOrd="0" presId="urn:microsoft.com/office/officeart/2005/8/layout/default"/>
    <dgm:cxn modelId="{AF7B4FB4-6427-4556-B9C3-7CEE549120AC}" type="presParOf" srcId="{BD62C16F-EB35-4395-BF13-BDA73B8B5458}" destId="{E8272C10-1908-45A7-8DEE-956C83F7F70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62AF7E-B05B-418A-912A-3EA6C8C8CF3D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9284C942-4566-4E0E-AD03-6B69FC93E445}">
      <dgm:prSet phldrT="[Tekst]" custT="1"/>
      <dgm:spPr/>
      <dgm:t>
        <a:bodyPr/>
        <a:lstStyle/>
        <a:p>
          <a:r>
            <a:rPr lang="pl-PL" sz="2400" dirty="0" smtClean="0"/>
            <a:t>W ostatnich latach obserwujemy znaczny wzrost wydatków JST, zarówno w grupie wydatków bieżą­cych  jak i inwestycyjnych.</a:t>
          </a:r>
          <a:endParaRPr lang="pl-PL" sz="2400" dirty="0"/>
        </a:p>
      </dgm:t>
    </dgm:pt>
    <dgm:pt modelId="{6A7FE2CF-C281-45B5-B617-4876849B9562}" type="parTrans" cxnId="{D72D68F8-3824-4B97-B3F9-77D8A53C19BB}">
      <dgm:prSet/>
      <dgm:spPr/>
      <dgm:t>
        <a:bodyPr/>
        <a:lstStyle/>
        <a:p>
          <a:endParaRPr lang="pl-PL"/>
        </a:p>
      </dgm:t>
    </dgm:pt>
    <dgm:pt modelId="{47B8948B-3887-464B-A2B8-90123FD7AD77}" type="sibTrans" cxnId="{D72D68F8-3824-4B97-B3F9-77D8A53C19BB}">
      <dgm:prSet/>
      <dgm:spPr/>
      <dgm:t>
        <a:bodyPr/>
        <a:lstStyle/>
        <a:p>
          <a:endParaRPr lang="pl-PL"/>
        </a:p>
      </dgm:t>
    </dgm:pt>
    <dgm:pt modelId="{50EF7D77-8743-400E-B7FD-A686BB7F2CAE}">
      <dgm:prSet phldrT="[Tekst]" custT="1"/>
      <dgm:spPr/>
      <dgm:t>
        <a:bodyPr/>
        <a:lstStyle/>
        <a:p>
          <a:r>
            <a:rPr lang="pl-PL" sz="2400" dirty="0" smtClean="0"/>
            <a:t>Skalę problemu obrazuje </a:t>
          </a:r>
          <a:r>
            <a:rPr lang="pl-PL" sz="2400" b="1" dirty="0" smtClean="0"/>
            <a:t>zwiększenie wydatków bieżących JST</a:t>
          </a:r>
          <a:r>
            <a:rPr lang="pl-PL" sz="2400" dirty="0" smtClean="0"/>
            <a:t> w podstawowym składniku kosztów realizacji zadań </a:t>
          </a:r>
          <a:br>
            <a:rPr lang="pl-PL" sz="2400" dirty="0" smtClean="0"/>
          </a:br>
          <a:r>
            <a:rPr lang="pl-PL" sz="2400" dirty="0" smtClean="0"/>
            <a:t>w latach 2015 – 2018, jakim są </a:t>
          </a:r>
          <a:r>
            <a:rPr lang="pl-PL" sz="2400" b="1" dirty="0" smtClean="0"/>
            <a:t>płace wraz z pochodnymi</a:t>
          </a:r>
          <a:r>
            <a:rPr lang="pl-PL" sz="2400" dirty="0" smtClean="0"/>
            <a:t>,</a:t>
          </a:r>
          <a:r>
            <a:rPr lang="pl-PL" sz="2400" b="1" dirty="0" smtClean="0"/>
            <a:t> które wzrosły o </a:t>
          </a:r>
          <a:r>
            <a:rPr lang="pl-PL" sz="2400" b="1" u="none" dirty="0" smtClean="0"/>
            <a:t>11,26 mld zł </a:t>
          </a:r>
          <a:r>
            <a:rPr lang="pl-PL" sz="2400" b="1" dirty="0" smtClean="0"/>
            <a:t>(z 71,44 mld do 82,70 mld zł)</a:t>
          </a:r>
          <a:r>
            <a:rPr lang="pl-PL" sz="2400" dirty="0" smtClean="0"/>
            <a:t>.</a:t>
          </a:r>
          <a:endParaRPr lang="pl-PL" sz="2400" dirty="0"/>
        </a:p>
      </dgm:t>
    </dgm:pt>
    <dgm:pt modelId="{094E821D-B2BC-4A1F-8A79-CB6B41EB51DD}" type="parTrans" cxnId="{B0595E45-D4D3-4457-9980-E79579DD3A7C}">
      <dgm:prSet/>
      <dgm:spPr/>
      <dgm:t>
        <a:bodyPr/>
        <a:lstStyle/>
        <a:p>
          <a:endParaRPr lang="pl-PL"/>
        </a:p>
      </dgm:t>
    </dgm:pt>
    <dgm:pt modelId="{83B3005A-6735-498B-9A6D-16AEA045F1C4}" type="sibTrans" cxnId="{B0595E45-D4D3-4457-9980-E79579DD3A7C}">
      <dgm:prSet/>
      <dgm:spPr/>
      <dgm:t>
        <a:bodyPr/>
        <a:lstStyle/>
        <a:p>
          <a:endParaRPr lang="pl-PL"/>
        </a:p>
      </dgm:t>
    </dgm:pt>
    <dgm:pt modelId="{545DFDDA-0756-47BD-ADA4-F1F897D7874D}">
      <dgm:prSet phldrT="[Tekst]" custT="1"/>
      <dgm:spPr/>
      <dgm:t>
        <a:bodyPr/>
        <a:lstStyle/>
        <a:p>
          <a:r>
            <a:rPr lang="pl-PL" sz="2400" dirty="0" smtClean="0"/>
            <a:t>Prawie cały wzrost wpływów z udziału w po­datku PIT w tym samym czasie został przeznaczony na sfinansowanie wzrostu wynagrodzeń w podsektorze samorządowym, który jest największym pracodawcą w </a:t>
          </a:r>
          <a:r>
            <a:rPr lang="pl-PL" sz="2400" smtClean="0"/>
            <a:t>Polsce.</a:t>
          </a:r>
          <a:endParaRPr lang="pl-PL" sz="2400" dirty="0"/>
        </a:p>
      </dgm:t>
    </dgm:pt>
    <dgm:pt modelId="{CC40C62E-A898-4ED4-8076-FC53DE566866}" type="parTrans" cxnId="{7284F693-C732-45D1-B695-49040E1BF6E7}">
      <dgm:prSet/>
      <dgm:spPr/>
      <dgm:t>
        <a:bodyPr/>
        <a:lstStyle/>
        <a:p>
          <a:endParaRPr lang="pl-PL"/>
        </a:p>
      </dgm:t>
    </dgm:pt>
    <dgm:pt modelId="{115E2472-3BDA-4BB7-B22A-9D3461DA5663}" type="sibTrans" cxnId="{7284F693-C732-45D1-B695-49040E1BF6E7}">
      <dgm:prSet/>
      <dgm:spPr/>
      <dgm:t>
        <a:bodyPr/>
        <a:lstStyle/>
        <a:p>
          <a:endParaRPr lang="pl-PL"/>
        </a:p>
      </dgm:t>
    </dgm:pt>
    <dgm:pt modelId="{7B32933F-FBB4-4E7E-897A-4EBCD34050B6}">
      <dgm:prSet phldrT="[Tekst]" custT="1"/>
      <dgm:spPr/>
      <dgm:t>
        <a:bodyPr/>
        <a:lstStyle/>
        <a:p>
          <a:r>
            <a:rPr lang="pl-PL" sz="2400" dirty="0" smtClean="0"/>
            <a:t> Jest to z jednej strony wynikiem </a:t>
          </a:r>
          <a:r>
            <a:rPr lang="pl-PL" sz="2400" b="1" dirty="0" smtClean="0"/>
            <a:t>zwiększenia zakresu zadań oraz poziomu inwestycji</a:t>
          </a:r>
          <a:r>
            <a:rPr lang="pl-PL" sz="2400" dirty="0" smtClean="0"/>
            <a:t>, z drugiej jednak efektem </a:t>
          </a:r>
          <a:r>
            <a:rPr lang="pl-PL" sz="2400" b="1" dirty="0" smtClean="0"/>
            <a:t>znacznego wzrostu większości kosztów</a:t>
          </a:r>
          <a:r>
            <a:rPr lang="pl-PL" sz="2400" dirty="0" smtClean="0"/>
            <a:t> wykonywania zadań </a:t>
          </a:r>
          <a:br>
            <a:rPr lang="pl-PL" sz="2400" dirty="0" smtClean="0"/>
          </a:br>
          <a:r>
            <a:rPr lang="pl-PL" sz="2400" dirty="0" smtClean="0"/>
            <a:t>(szczególnie w ostatnich 3 latach)</a:t>
          </a:r>
          <a:endParaRPr lang="pl-PL" sz="2400" dirty="0"/>
        </a:p>
      </dgm:t>
    </dgm:pt>
    <dgm:pt modelId="{0919D187-E068-427B-8221-BD803159C85E}" type="parTrans" cxnId="{734F20AB-3467-4BCD-A3B7-BC5B36D0CEC3}">
      <dgm:prSet/>
      <dgm:spPr/>
      <dgm:t>
        <a:bodyPr/>
        <a:lstStyle/>
        <a:p>
          <a:endParaRPr lang="pl-PL"/>
        </a:p>
      </dgm:t>
    </dgm:pt>
    <dgm:pt modelId="{80EE2C9F-0910-4A66-86D7-DB83319E9F6D}" type="sibTrans" cxnId="{734F20AB-3467-4BCD-A3B7-BC5B36D0CEC3}">
      <dgm:prSet/>
      <dgm:spPr/>
      <dgm:t>
        <a:bodyPr/>
        <a:lstStyle/>
        <a:p>
          <a:endParaRPr lang="pl-PL"/>
        </a:p>
      </dgm:t>
    </dgm:pt>
    <dgm:pt modelId="{66B5193F-2FA9-43EF-A623-6C5E3AF453B2}" type="pres">
      <dgm:prSet presAssocID="{5162AF7E-B05B-418A-912A-3EA6C8C8CF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6172136-4372-485F-A970-B03D38CD1D48}" type="pres">
      <dgm:prSet presAssocID="{9284C942-4566-4E0E-AD03-6B69FC93E445}" presName="node" presStyleLbl="node1" presStyleIdx="0" presStyleCnt="4" custScaleX="1505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568C9F-57FB-45CB-B2D7-60EDF09754FF}" type="pres">
      <dgm:prSet presAssocID="{47B8948B-3887-464B-A2B8-90123FD7AD77}" presName="sibTrans" presStyleCnt="0"/>
      <dgm:spPr/>
    </dgm:pt>
    <dgm:pt modelId="{7B9F01ED-72A4-4E09-994E-5AD8B461340A}" type="pres">
      <dgm:prSet presAssocID="{7B32933F-FBB4-4E7E-897A-4EBCD34050B6}" presName="node" presStyleLbl="node1" presStyleIdx="1" presStyleCnt="4" custScaleX="1551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8913C0-06D9-4C7F-B739-C42A4D7EA7F0}" type="pres">
      <dgm:prSet presAssocID="{80EE2C9F-0910-4A66-86D7-DB83319E9F6D}" presName="sibTrans" presStyleCnt="0"/>
      <dgm:spPr/>
    </dgm:pt>
    <dgm:pt modelId="{75E8D902-096D-44DE-8345-C435CBBFAEDE}" type="pres">
      <dgm:prSet presAssocID="{50EF7D77-8743-400E-B7FD-A686BB7F2CAE}" presName="node" presStyleLbl="node1" presStyleIdx="2" presStyleCnt="4" custScaleX="1493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21A153-3ECA-4D01-B21B-FF993D18215E}" type="pres">
      <dgm:prSet presAssocID="{83B3005A-6735-498B-9A6D-16AEA045F1C4}" presName="sibTrans" presStyleCnt="0"/>
      <dgm:spPr/>
    </dgm:pt>
    <dgm:pt modelId="{4009A07C-B068-4112-80B5-D8AC93770DE3}" type="pres">
      <dgm:prSet presAssocID="{545DFDDA-0756-47BD-ADA4-F1F897D7874D}" presName="node" presStyleLbl="node1" presStyleIdx="3" presStyleCnt="4" custScaleX="15449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84F693-C732-45D1-B695-49040E1BF6E7}" srcId="{5162AF7E-B05B-418A-912A-3EA6C8C8CF3D}" destId="{545DFDDA-0756-47BD-ADA4-F1F897D7874D}" srcOrd="3" destOrd="0" parTransId="{CC40C62E-A898-4ED4-8076-FC53DE566866}" sibTransId="{115E2472-3BDA-4BB7-B22A-9D3461DA5663}"/>
    <dgm:cxn modelId="{5C0A0CD3-6C61-4AFE-A562-CD4B658973C2}" type="presOf" srcId="{5162AF7E-B05B-418A-912A-3EA6C8C8CF3D}" destId="{66B5193F-2FA9-43EF-A623-6C5E3AF453B2}" srcOrd="0" destOrd="0" presId="urn:microsoft.com/office/officeart/2005/8/layout/default"/>
    <dgm:cxn modelId="{B0595E45-D4D3-4457-9980-E79579DD3A7C}" srcId="{5162AF7E-B05B-418A-912A-3EA6C8C8CF3D}" destId="{50EF7D77-8743-400E-B7FD-A686BB7F2CAE}" srcOrd="2" destOrd="0" parTransId="{094E821D-B2BC-4A1F-8A79-CB6B41EB51DD}" sibTransId="{83B3005A-6735-498B-9A6D-16AEA045F1C4}"/>
    <dgm:cxn modelId="{7B95F237-BC32-4D19-B908-40C44ABE5DA9}" type="presOf" srcId="{545DFDDA-0756-47BD-ADA4-F1F897D7874D}" destId="{4009A07C-B068-4112-80B5-D8AC93770DE3}" srcOrd="0" destOrd="0" presId="urn:microsoft.com/office/officeart/2005/8/layout/default"/>
    <dgm:cxn modelId="{551496BE-C0C4-4767-9286-9CFDCE9F0376}" type="presOf" srcId="{7B32933F-FBB4-4E7E-897A-4EBCD34050B6}" destId="{7B9F01ED-72A4-4E09-994E-5AD8B461340A}" srcOrd="0" destOrd="0" presId="urn:microsoft.com/office/officeart/2005/8/layout/default"/>
    <dgm:cxn modelId="{D72D68F8-3824-4B97-B3F9-77D8A53C19BB}" srcId="{5162AF7E-B05B-418A-912A-3EA6C8C8CF3D}" destId="{9284C942-4566-4E0E-AD03-6B69FC93E445}" srcOrd="0" destOrd="0" parTransId="{6A7FE2CF-C281-45B5-B617-4876849B9562}" sibTransId="{47B8948B-3887-464B-A2B8-90123FD7AD77}"/>
    <dgm:cxn modelId="{C895E61D-4C48-4EC9-8B30-33535184BECA}" type="presOf" srcId="{50EF7D77-8743-400E-B7FD-A686BB7F2CAE}" destId="{75E8D902-096D-44DE-8345-C435CBBFAEDE}" srcOrd="0" destOrd="0" presId="urn:microsoft.com/office/officeart/2005/8/layout/default"/>
    <dgm:cxn modelId="{6A80C664-7DAB-4DFC-9350-D2FA29FD0A93}" type="presOf" srcId="{9284C942-4566-4E0E-AD03-6B69FC93E445}" destId="{46172136-4372-485F-A970-B03D38CD1D48}" srcOrd="0" destOrd="0" presId="urn:microsoft.com/office/officeart/2005/8/layout/default"/>
    <dgm:cxn modelId="{734F20AB-3467-4BCD-A3B7-BC5B36D0CEC3}" srcId="{5162AF7E-B05B-418A-912A-3EA6C8C8CF3D}" destId="{7B32933F-FBB4-4E7E-897A-4EBCD34050B6}" srcOrd="1" destOrd="0" parTransId="{0919D187-E068-427B-8221-BD803159C85E}" sibTransId="{80EE2C9F-0910-4A66-86D7-DB83319E9F6D}"/>
    <dgm:cxn modelId="{95A9022C-2996-406D-8734-47CCEDAE1B7F}" type="presParOf" srcId="{66B5193F-2FA9-43EF-A623-6C5E3AF453B2}" destId="{46172136-4372-485F-A970-B03D38CD1D48}" srcOrd="0" destOrd="0" presId="urn:microsoft.com/office/officeart/2005/8/layout/default"/>
    <dgm:cxn modelId="{362A9AEA-A5B9-45D7-8F73-5D72423BC5F7}" type="presParOf" srcId="{66B5193F-2FA9-43EF-A623-6C5E3AF453B2}" destId="{FE568C9F-57FB-45CB-B2D7-60EDF09754FF}" srcOrd="1" destOrd="0" presId="urn:microsoft.com/office/officeart/2005/8/layout/default"/>
    <dgm:cxn modelId="{7C5D8771-F825-4494-8242-048AEB45502C}" type="presParOf" srcId="{66B5193F-2FA9-43EF-A623-6C5E3AF453B2}" destId="{7B9F01ED-72A4-4E09-994E-5AD8B461340A}" srcOrd="2" destOrd="0" presId="urn:microsoft.com/office/officeart/2005/8/layout/default"/>
    <dgm:cxn modelId="{89591DF7-7AF0-42FE-B039-395986CC0CE3}" type="presParOf" srcId="{66B5193F-2FA9-43EF-A623-6C5E3AF453B2}" destId="{CB8913C0-06D9-4C7F-B739-C42A4D7EA7F0}" srcOrd="3" destOrd="0" presId="urn:microsoft.com/office/officeart/2005/8/layout/default"/>
    <dgm:cxn modelId="{68A20AE7-6BCF-41E4-B248-3052CEB9EA9F}" type="presParOf" srcId="{66B5193F-2FA9-43EF-A623-6C5E3AF453B2}" destId="{75E8D902-096D-44DE-8345-C435CBBFAEDE}" srcOrd="4" destOrd="0" presId="urn:microsoft.com/office/officeart/2005/8/layout/default"/>
    <dgm:cxn modelId="{4B3C9D5A-B124-4835-AB56-1272BB3B214C}" type="presParOf" srcId="{66B5193F-2FA9-43EF-A623-6C5E3AF453B2}" destId="{0021A153-3ECA-4D01-B21B-FF993D18215E}" srcOrd="5" destOrd="0" presId="urn:microsoft.com/office/officeart/2005/8/layout/default"/>
    <dgm:cxn modelId="{A6D33DF1-4AEA-4E44-9951-8F6FDC5B3CB9}" type="presParOf" srcId="{66B5193F-2FA9-43EF-A623-6C5E3AF453B2}" destId="{4009A07C-B068-4112-80B5-D8AC93770DE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A479D-AAB9-4026-9CBC-656959A4A9A4}">
      <dsp:nvSpPr>
        <dsp:cNvPr id="0" name=""/>
        <dsp:cNvSpPr/>
      </dsp:nvSpPr>
      <dsp:spPr>
        <a:xfrm>
          <a:off x="3405" y="493155"/>
          <a:ext cx="3369932" cy="3976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Maleje znaczenie zasilania opartego na redystrybucji środków finansowych z budżetu państwa w formie </a:t>
          </a:r>
          <a:r>
            <a:rPr lang="pl-PL" sz="2400" b="0" kern="1200" dirty="0" smtClean="0"/>
            <a:t>subwencji ogólnej (głównie części oświatowej).</a:t>
          </a:r>
          <a:endParaRPr lang="pl-PL" sz="2400" b="0" kern="1200" dirty="0"/>
        </a:p>
      </dsp:txBody>
      <dsp:txXfrm>
        <a:off x="3405" y="493155"/>
        <a:ext cx="3369932" cy="3976106"/>
      </dsp:txXfrm>
    </dsp:sp>
    <dsp:sp modelId="{8D765D23-6EBE-4053-88A2-E14FC9B98E3B}">
      <dsp:nvSpPr>
        <dsp:cNvPr id="0" name=""/>
        <dsp:cNvSpPr/>
      </dsp:nvSpPr>
      <dsp:spPr>
        <a:xfrm>
          <a:off x="3945880" y="493155"/>
          <a:ext cx="6729844" cy="3976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Dynamika subwencji oświatowej była </a:t>
          </a:r>
          <a:br>
            <a:rPr lang="pl-PL" sz="2400" kern="1200" dirty="0" smtClean="0"/>
          </a:br>
          <a:r>
            <a:rPr lang="pl-PL" sz="2400" kern="1200" dirty="0" smtClean="0"/>
            <a:t>w latach 2004 – 2018  rażąco niska: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część oświatowa subwencji ogólnej wzrosła z 26,8 mld do 43 mld zł, tzn. </a:t>
          </a:r>
          <a:r>
            <a:rPr lang="pl-PL" sz="2400" b="0" kern="1200" dirty="0" smtClean="0"/>
            <a:t>o</a:t>
          </a:r>
          <a:r>
            <a:rPr lang="pl-PL" sz="2400" b="1" kern="1200" dirty="0" smtClean="0"/>
            <a:t> 60 proc. </a:t>
          </a:r>
          <a:r>
            <a:rPr lang="pl-PL" sz="2400" b="0" kern="1200" dirty="0" smtClean="0"/>
            <a:t>(dla porównania, </a:t>
          </a:r>
          <a:r>
            <a:rPr lang="pl-PL" sz="2400" kern="1200" dirty="0" smtClean="0"/>
            <a:t> dochody własne JST wzrosły z 62,9 do 124 mld zł (tzn. o </a:t>
          </a:r>
          <a:r>
            <a:rPr lang="pl-PL" sz="2400" b="0" kern="1200" dirty="0" smtClean="0"/>
            <a:t>97 proc.),</a:t>
          </a:r>
          <a:endParaRPr lang="pl-PL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w tym samym okresie </a:t>
          </a:r>
          <a:r>
            <a:rPr lang="pl-PL" sz="2400" b="1" kern="1200" dirty="0" smtClean="0"/>
            <a:t>wydatki JST na oświatę wzrosły ponad dwukrotnie (aż o 111 proc.)</a:t>
          </a:r>
          <a:r>
            <a:rPr lang="pl-PL" sz="2400" kern="1200" dirty="0" smtClean="0"/>
            <a:t>, </a:t>
          </a:r>
          <a:br>
            <a:rPr lang="pl-PL" sz="2400" kern="1200" dirty="0" smtClean="0"/>
          </a:br>
          <a:r>
            <a:rPr lang="pl-PL" sz="2400" kern="1200" dirty="0" smtClean="0"/>
            <a:t>z powodu wzrostu kosztów jej prowadzenia, </a:t>
          </a:r>
          <a:br>
            <a:rPr lang="pl-PL" sz="2400" kern="1200" dirty="0" smtClean="0"/>
          </a:br>
          <a:r>
            <a:rPr lang="pl-PL" sz="2400" kern="1200" dirty="0" smtClean="0"/>
            <a:t>a także w wyniku zmian w systemie edukacji </a:t>
          </a:r>
          <a:br>
            <a:rPr lang="pl-PL" sz="2400" kern="1200" dirty="0" smtClean="0"/>
          </a:br>
          <a:r>
            <a:rPr lang="pl-PL" sz="2400" kern="1200" dirty="0" smtClean="0"/>
            <a:t>z roku 2016.</a:t>
          </a:r>
          <a:endParaRPr lang="pl-PL" sz="2400" kern="1200" dirty="0"/>
        </a:p>
      </dsp:txBody>
      <dsp:txXfrm>
        <a:off x="3945880" y="493155"/>
        <a:ext cx="6729844" cy="3976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AF40B-A915-4C13-A3B9-8FA76DBEFF4E}">
      <dsp:nvSpPr>
        <dsp:cNvPr id="0" name=""/>
        <dsp:cNvSpPr/>
      </dsp:nvSpPr>
      <dsp:spPr>
        <a:xfrm>
          <a:off x="16168" y="7487"/>
          <a:ext cx="4626231" cy="2001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Luka finansowa w oświacie  jest silnie zróżnicowana w różnych kategoriach JST</a:t>
          </a:r>
          <a:endParaRPr lang="pl-PL" sz="2400" kern="1200" dirty="0"/>
        </a:p>
      </dsp:txBody>
      <dsp:txXfrm>
        <a:off x="16168" y="7487"/>
        <a:ext cx="4626231" cy="2001398"/>
      </dsp:txXfrm>
    </dsp:sp>
    <dsp:sp modelId="{A5590405-91A1-4C63-8ECB-F3B67C801181}">
      <dsp:nvSpPr>
        <dsp:cNvPr id="0" name=""/>
        <dsp:cNvSpPr/>
      </dsp:nvSpPr>
      <dsp:spPr>
        <a:xfrm>
          <a:off x="4975966" y="7487"/>
          <a:ext cx="5533965" cy="2001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 2018 roku w powiatach wynosi12 proc., w województwach 33 proc., w gminach wiejskich 48 proc., w gminach miejsko-wiejskich 62 proc., w gminach miejskich </a:t>
          </a:r>
          <a:br>
            <a:rPr lang="pl-PL" sz="2400" kern="1200" dirty="0" smtClean="0"/>
          </a:br>
          <a:r>
            <a:rPr lang="pl-PL" sz="2400" kern="1200" dirty="0" smtClean="0"/>
            <a:t>76 proc., a w miastach na prawach powiatu blisko 64 proc.</a:t>
          </a:r>
          <a:endParaRPr lang="pl-PL" sz="2400" kern="1200" dirty="0"/>
        </a:p>
      </dsp:txBody>
      <dsp:txXfrm>
        <a:off x="4975966" y="7487"/>
        <a:ext cx="5533965" cy="2001398"/>
      </dsp:txXfrm>
    </dsp:sp>
    <dsp:sp modelId="{1AD67030-0F8C-4447-80B9-394116E06AFB}">
      <dsp:nvSpPr>
        <dsp:cNvPr id="0" name=""/>
        <dsp:cNvSpPr/>
      </dsp:nvSpPr>
      <dsp:spPr>
        <a:xfrm>
          <a:off x="8095" y="2342452"/>
          <a:ext cx="4683338" cy="2001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 latach 2017-18 wzrosły niemal dwukrotnie </a:t>
          </a:r>
          <a:r>
            <a:rPr lang="pl-PL" sz="2400" b="0" kern="1200" dirty="0" smtClean="0"/>
            <a:t>(łącznie o blisko </a:t>
          </a:r>
          <a:br>
            <a:rPr lang="pl-PL" sz="2400" b="0" kern="1200" dirty="0" smtClean="0"/>
          </a:br>
          <a:r>
            <a:rPr lang="pl-PL" sz="2400" b="0" kern="1200" dirty="0" smtClean="0"/>
            <a:t>5 mld zł) nieobjęte subwencją wydatki majątkowe w oświacie (</a:t>
          </a:r>
          <a:r>
            <a:rPr lang="pl-PL" sz="2400" kern="1200" dirty="0" smtClean="0"/>
            <a:t>dostosowanie szkół do wymogów zmian w systemie oświaty.</a:t>
          </a:r>
          <a:endParaRPr lang="pl-PL" sz="2400" kern="1200" dirty="0"/>
        </a:p>
      </dsp:txBody>
      <dsp:txXfrm>
        <a:off x="8095" y="2342452"/>
        <a:ext cx="4683338" cy="2001398"/>
      </dsp:txXfrm>
    </dsp:sp>
    <dsp:sp modelId="{E8272C10-1908-45A7-8DEE-956C83F7F70B}">
      <dsp:nvSpPr>
        <dsp:cNvPr id="0" name=""/>
        <dsp:cNvSpPr/>
      </dsp:nvSpPr>
      <dsp:spPr>
        <a:xfrm>
          <a:off x="5025000" y="2342452"/>
          <a:ext cx="5493003" cy="2001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Sytuacja finansowa oświaty w coraz większym stopniu rzutuje na ogólny stan finansów samorządowych, ograniczając nie tylko możliwości finansowania rozwoju lokalnego, ale także obniżając jakość lokalnych usług publicznych</a:t>
          </a:r>
          <a:r>
            <a:rPr lang="pl-PL" sz="2400" kern="1200" dirty="0" smtClean="0"/>
            <a:t>.</a:t>
          </a:r>
          <a:endParaRPr lang="pl-PL" sz="2400" kern="1200" dirty="0"/>
        </a:p>
      </dsp:txBody>
      <dsp:txXfrm>
        <a:off x="5025000" y="2342452"/>
        <a:ext cx="5493003" cy="2001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72136-4372-485F-A970-B03D38CD1D48}">
      <dsp:nvSpPr>
        <dsp:cNvPr id="0" name=""/>
        <dsp:cNvSpPr/>
      </dsp:nvSpPr>
      <dsp:spPr>
        <a:xfrm>
          <a:off x="6615" y="2534"/>
          <a:ext cx="5364493" cy="2137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 ostatnich latach obserwujemy znaczny wzrost wydatków JST, zarówno w grupie wydatków bieżą­cych  jak i inwestycyjnych.</a:t>
          </a:r>
          <a:endParaRPr lang="pl-PL" sz="2400" kern="1200" dirty="0"/>
        </a:p>
      </dsp:txBody>
      <dsp:txXfrm>
        <a:off x="6615" y="2534"/>
        <a:ext cx="5364493" cy="2137731"/>
      </dsp:txXfrm>
    </dsp:sp>
    <dsp:sp modelId="{7B9F01ED-72A4-4E09-994E-5AD8B461340A}">
      <dsp:nvSpPr>
        <dsp:cNvPr id="0" name=""/>
        <dsp:cNvSpPr/>
      </dsp:nvSpPr>
      <dsp:spPr>
        <a:xfrm>
          <a:off x="5727398" y="2534"/>
          <a:ext cx="5526462" cy="2137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 Jest to z jednej strony wynikiem </a:t>
          </a:r>
          <a:r>
            <a:rPr lang="pl-PL" sz="2400" b="1" kern="1200" dirty="0" smtClean="0"/>
            <a:t>zwiększenia zakresu zadań oraz poziomu inwestycji</a:t>
          </a:r>
          <a:r>
            <a:rPr lang="pl-PL" sz="2400" kern="1200" dirty="0" smtClean="0"/>
            <a:t>, z drugiej jednak efektem </a:t>
          </a:r>
          <a:r>
            <a:rPr lang="pl-PL" sz="2400" b="1" kern="1200" dirty="0" smtClean="0"/>
            <a:t>znacznego wzrostu większości kosztów</a:t>
          </a:r>
          <a:r>
            <a:rPr lang="pl-PL" sz="2400" kern="1200" dirty="0" smtClean="0"/>
            <a:t> wykonywania zadań </a:t>
          </a:r>
          <a:br>
            <a:rPr lang="pl-PL" sz="2400" kern="1200" dirty="0" smtClean="0"/>
          </a:br>
          <a:r>
            <a:rPr lang="pl-PL" sz="2400" kern="1200" dirty="0" smtClean="0"/>
            <a:t>(szczególnie w ostatnich 3 latach)</a:t>
          </a:r>
          <a:endParaRPr lang="pl-PL" sz="2400" kern="1200" dirty="0"/>
        </a:p>
      </dsp:txBody>
      <dsp:txXfrm>
        <a:off x="5727398" y="2534"/>
        <a:ext cx="5526462" cy="2137731"/>
      </dsp:txXfrm>
    </dsp:sp>
    <dsp:sp modelId="{75E8D902-096D-44DE-8345-C435CBBFAEDE}">
      <dsp:nvSpPr>
        <dsp:cNvPr id="0" name=""/>
        <dsp:cNvSpPr/>
      </dsp:nvSpPr>
      <dsp:spPr>
        <a:xfrm>
          <a:off x="39430" y="2496554"/>
          <a:ext cx="5320741" cy="2137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Skalę problemu obrazuje </a:t>
          </a:r>
          <a:r>
            <a:rPr lang="pl-PL" sz="2400" b="1" kern="1200" dirty="0" smtClean="0"/>
            <a:t>zwiększenie wydatków bieżących JST</a:t>
          </a:r>
          <a:r>
            <a:rPr lang="pl-PL" sz="2400" kern="1200" dirty="0" smtClean="0"/>
            <a:t> w podstawowym składniku kosztów realizacji zadań </a:t>
          </a:r>
          <a:br>
            <a:rPr lang="pl-PL" sz="2400" kern="1200" dirty="0" smtClean="0"/>
          </a:br>
          <a:r>
            <a:rPr lang="pl-PL" sz="2400" kern="1200" dirty="0" smtClean="0"/>
            <a:t>w latach 2015 – 2018, jakim są </a:t>
          </a:r>
          <a:r>
            <a:rPr lang="pl-PL" sz="2400" b="1" kern="1200" dirty="0" smtClean="0"/>
            <a:t>płace wraz z pochodnymi</a:t>
          </a:r>
          <a:r>
            <a:rPr lang="pl-PL" sz="2400" kern="1200" dirty="0" smtClean="0"/>
            <a:t>,</a:t>
          </a:r>
          <a:r>
            <a:rPr lang="pl-PL" sz="2400" b="1" kern="1200" dirty="0" smtClean="0"/>
            <a:t> które wzrosły o </a:t>
          </a:r>
          <a:r>
            <a:rPr lang="pl-PL" sz="2400" b="1" u="none" kern="1200" dirty="0" smtClean="0"/>
            <a:t>11,26 mld zł </a:t>
          </a:r>
          <a:r>
            <a:rPr lang="pl-PL" sz="2400" b="1" kern="1200" dirty="0" smtClean="0"/>
            <a:t>(z 71,44 mld do 82,70 mld zł)</a:t>
          </a:r>
          <a:r>
            <a:rPr lang="pl-PL" sz="2400" kern="1200" dirty="0" smtClean="0"/>
            <a:t>.</a:t>
          </a:r>
          <a:endParaRPr lang="pl-PL" sz="2400" kern="1200" dirty="0"/>
        </a:p>
      </dsp:txBody>
      <dsp:txXfrm>
        <a:off x="39430" y="2496554"/>
        <a:ext cx="5320741" cy="2137731"/>
      </dsp:txXfrm>
    </dsp:sp>
    <dsp:sp modelId="{4009A07C-B068-4112-80B5-D8AC93770DE3}">
      <dsp:nvSpPr>
        <dsp:cNvPr id="0" name=""/>
        <dsp:cNvSpPr/>
      </dsp:nvSpPr>
      <dsp:spPr>
        <a:xfrm>
          <a:off x="5716460" y="2496554"/>
          <a:ext cx="5504586" cy="2137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Prawie cały wzrost wpływów z udziału w po­datku PIT w tym samym czasie został przeznaczony na sfinansowanie wzrostu wynagrodzeń w podsektorze samorządowym, który jest największym pracodawcą w </a:t>
          </a:r>
          <a:r>
            <a:rPr lang="pl-PL" sz="2400" kern="1200" smtClean="0"/>
            <a:t>Polsce.</a:t>
          </a:r>
          <a:endParaRPr lang="pl-PL" sz="2400" kern="1200" dirty="0"/>
        </a:p>
      </dsp:txBody>
      <dsp:txXfrm>
        <a:off x="5716460" y="2496554"/>
        <a:ext cx="5504586" cy="2137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0.17704</cdr:x>
      <cdr:y>0.11664</cdr:y>
    </cdr:from>
    <cdr:to>
      <cdr:x>0.36818</cdr:x>
      <cdr:y>0.32637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598752" y="508569"/>
          <a:ext cx="172605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2400" dirty="0" smtClean="0"/>
            <a:t>Budżet państwa </a:t>
          </a:r>
          <a:endParaRPr lang="pl-PL" sz="2400" dirty="0"/>
        </a:p>
      </cdr:txBody>
    </cdr:sp>
  </cdr:relSizeAnchor>
  <cdr:relSizeAnchor xmlns:cdr="http://schemas.openxmlformats.org/drawingml/2006/chartDrawing">
    <cdr:from>
      <cdr:x>0.18045</cdr:x>
      <cdr:y>0.5</cdr:y>
    </cdr:from>
    <cdr:to>
      <cdr:x>0.28171</cdr:x>
      <cdr:y>0.70972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629576" y="21800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2400" dirty="0" smtClean="0"/>
            <a:t>Produkt Krajowy Brutto </a:t>
          </a:r>
          <a:endParaRPr lang="pl-PL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pl-PL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 b="1">
                <a:solidFill>
                  <a:schemeClr val="tx1"/>
                </a:solidFill>
                <a:latin typeface="Ubuntu" pitchFamily="34" charset="0"/>
                <a:cs typeface="Arial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Ubuntu" pitchFamily="34" charset="0"/>
                <a:cs typeface="Arial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Ubuntu" pitchFamily="34" charset="0"/>
                <a:cs typeface="Arial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Ubuntu" pitchFamily="34" charset="0"/>
                <a:cs typeface="Arial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Ubuntu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Ubuntu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Ubuntu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Ubuntu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Ubuntu" pitchFamily="34" charset="0"/>
                <a:cs typeface="Arial" charset="0"/>
              </a:defRPr>
            </a:lvl9pPr>
          </a:lstStyle>
          <a:p>
            <a:pPr algn="r" eaLnBrk="1" hangingPunct="1"/>
            <a:fld id="{12B5EE35-7AB6-43FD-A530-FB563676374D}" type="slidenum">
              <a:rPr lang="pl-PL" altLang="pl-PL" sz="1200" b="0">
                <a:solidFill>
                  <a:srgbClr val="000000"/>
                </a:solidFill>
                <a:latin typeface="Arial" charset="0"/>
              </a:rPr>
              <a:pPr algn="r" eaLnBrk="1" hangingPunct="1"/>
              <a:t>2</a:t>
            </a:fld>
            <a:endParaRPr lang="pl-PL" altLang="pl-PL" sz="12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pl-PL" altLang="pl-PL" sz="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04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endParaRPr lang="pl-PL" sz="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32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79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868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88741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152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7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97463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7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60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0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F7CB-6CC3-4C50-83EC-67E2ED911285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>
              <a:latin typeface="+mj-lt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33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9503010" y="3538876"/>
            <a:ext cx="2048183" cy="204856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58524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5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76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3964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11" name="Prostokąt z zaokrąglonym rogiem 10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t"/>
              <a:ea typeface="+mn-ea"/>
              <a:cs typeface="+mn-cs"/>
            </a:endParaRPr>
          </a:p>
        </p:txBody>
      </p:sp>
      <p:sp>
        <p:nvSpPr>
          <p:cNvPr id="9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309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29.11.2019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1" r:id="rId2"/>
    <p:sldLayoutId id="2147483672" r:id="rId3"/>
    <p:sldLayoutId id="2147483673" r:id="rId4"/>
    <p:sldLayoutId id="2147483682" r:id="rId5"/>
    <p:sldLayoutId id="2147483681" r:id="rId6"/>
    <p:sldLayoutId id="2147483662" r:id="rId7"/>
    <p:sldLayoutId id="2147483664" r:id="rId8"/>
    <p:sldLayoutId id="2147483677" r:id="rId9"/>
    <p:sldLayoutId id="2147483678" r:id="rId10"/>
    <p:sldLayoutId id="2147483679" r:id="rId11"/>
    <p:sldLayoutId id="2147483666" r:id="rId12"/>
    <p:sldLayoutId id="2147483680" r:id="rId13"/>
    <p:sldLayoutId id="2147483674" r:id="rId14"/>
    <p:sldLayoutId id="2147483675" r:id="rId15"/>
    <p:sldLayoutId id="2147483676" r:id="rId16"/>
    <p:sldLayoutId id="2147483667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1139796" y="5720207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 smtClean="0">
                <a:cs typeface="Calibri" panose="020F0502020204030204" pitchFamily="34" charset="0"/>
              </a:rPr>
              <a:t>© </a:t>
            </a:r>
            <a:r>
              <a:rPr lang="pl-PL" sz="2400" dirty="0"/>
              <a:t>Marek Wójcik</a:t>
            </a:r>
            <a:r>
              <a:rPr lang="pl-PL" sz="2400" dirty="0" smtClean="0"/>
              <a:t>, mw@zmp.poznan.pl </a:t>
            </a:r>
          </a:p>
          <a:p>
            <a:pPr marL="0" indent="0">
              <a:buNone/>
            </a:pPr>
            <a:r>
              <a:rPr lang="pl-PL" sz="2400" dirty="0" smtClean="0"/>
              <a:t>Listopad 2019r</a:t>
            </a:r>
            <a:r>
              <a:rPr lang="pl-PL" sz="2400" dirty="0" smtClean="0"/>
              <a:t>.</a:t>
            </a:r>
            <a:endParaRPr lang="pl-PL" sz="24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ytuł 3"/>
          <p:cNvSpPr txBox="1">
            <a:spLocks/>
          </p:cNvSpPr>
          <p:nvPr/>
        </p:nvSpPr>
        <p:spPr>
          <a:xfrm>
            <a:off x="1139796" y="1776711"/>
            <a:ext cx="10515600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r>
              <a:rPr lang="pl-PL" sz="4000" dirty="0" smtClean="0">
                <a:solidFill>
                  <a:schemeClr val="tx1"/>
                </a:solidFill>
              </a:rPr>
              <a:t>Wyciąg z raportu Związku Miast Polskich, dotyczący zadań edukacyjnych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Niedoszacowanie subwencji oświatowej zabija samorządność 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1170136" y="5064003"/>
            <a:ext cx="4508500" cy="218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Pięknie dziękuję</a:t>
            </a:r>
          </a:p>
          <a:p>
            <a:r>
              <a:rPr lang="pl-PL" sz="24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© 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Marek Wójcik, mw@zmp.poznan.pl</a:t>
            </a:r>
            <a:endParaRPr lang="pl-PL" sz="2400" u="sng" dirty="0">
              <a:solidFill>
                <a:schemeClr val="tx1"/>
              </a:solidFill>
              <a:latin typeface="+mn-lt"/>
            </a:endParaRPr>
          </a:p>
          <a:p>
            <a:endParaRPr lang="pl-PL" u="sng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 smtClean="0">
              <a:solidFill>
                <a:schemeClr val="tx1"/>
              </a:solidFill>
              <a:latin typeface="+mj-lt"/>
            </a:endParaRPr>
          </a:p>
          <a:p>
            <a:endParaRPr lang="pl-P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Symbol zastępczy tekstu 4"/>
          <p:cNvSpPr txBox="1">
            <a:spLocks/>
          </p:cNvSpPr>
          <p:nvPr/>
        </p:nvSpPr>
        <p:spPr>
          <a:xfrm>
            <a:off x="7171499" y="1205346"/>
            <a:ext cx="4946073" cy="2978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„Gdyby </a:t>
            </a:r>
            <a:r>
              <a:rPr lang="pl-PL" sz="3200" i="1" dirty="0">
                <a:solidFill>
                  <a:schemeClr val="bg1"/>
                </a:solidFill>
                <a:latin typeface="+mn-lt"/>
              </a:rPr>
              <a:t>ludzie robili tylko to, </a:t>
            </a: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pl-PL" sz="3200" i="1" dirty="0" smtClean="0">
                <a:solidFill>
                  <a:schemeClr val="bg1"/>
                </a:solidFill>
                <a:latin typeface="+mn-lt"/>
              </a:rPr>
            </a:b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co </a:t>
            </a:r>
            <a:r>
              <a:rPr lang="pl-PL" sz="3200" i="1" dirty="0">
                <a:solidFill>
                  <a:schemeClr val="bg1"/>
                </a:solidFill>
                <a:latin typeface="+mn-lt"/>
              </a:rPr>
              <a:t>wyglądało na możliwe, </a:t>
            </a: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pl-PL" sz="3200" i="1" dirty="0" smtClean="0">
                <a:solidFill>
                  <a:schemeClr val="bg1"/>
                </a:solidFill>
                <a:latin typeface="+mn-lt"/>
              </a:rPr>
            </a:b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do </a:t>
            </a:r>
            <a:r>
              <a:rPr lang="pl-PL" sz="3200" i="1" dirty="0">
                <a:solidFill>
                  <a:schemeClr val="bg1"/>
                </a:solidFill>
                <a:latin typeface="+mn-lt"/>
              </a:rPr>
              <a:t>dzisiaj siedzieliby </a:t>
            </a: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pl-PL" sz="3200" i="1" dirty="0" smtClean="0">
                <a:solidFill>
                  <a:schemeClr val="bg1"/>
                </a:solidFill>
                <a:latin typeface="+mn-lt"/>
              </a:rPr>
            </a:b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w </a:t>
            </a:r>
            <a:r>
              <a:rPr lang="pl-PL" sz="3200" i="1" dirty="0">
                <a:solidFill>
                  <a:schemeClr val="bg1"/>
                </a:solidFill>
                <a:latin typeface="+mn-lt"/>
              </a:rPr>
              <a:t>jaskiniach</a:t>
            </a:r>
            <a:r>
              <a:rPr lang="pl-PL" sz="3200" i="1" dirty="0" smtClean="0">
                <a:solidFill>
                  <a:schemeClr val="bg1"/>
                </a:solidFill>
                <a:latin typeface="+mn-lt"/>
              </a:rPr>
              <a:t>.”</a:t>
            </a:r>
            <a:endParaRPr lang="pl-PL" sz="3200" i="1" dirty="0">
              <a:solidFill>
                <a:schemeClr val="bg1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3200" i="1" dirty="0">
                <a:solidFill>
                  <a:schemeClr val="bg1"/>
                </a:solidFill>
                <a:latin typeface="+mn-lt"/>
              </a:rPr>
              <a:t>Stanisław Lem</a:t>
            </a:r>
          </a:p>
        </p:txBody>
      </p:sp>
    </p:spTree>
    <p:extLst>
      <p:ext uri="{BB962C8B-B14F-4D97-AF65-F5344CB8AC3E}">
        <p14:creationId xmlns:p14="http://schemas.microsoft.com/office/powerpoint/2010/main" val="138562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404819" y="247365"/>
            <a:ext cx="77210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4400" b="1" dirty="0" smtClean="0"/>
              <a:t>Rośnie luka </a:t>
            </a:r>
            <a:r>
              <a:rPr lang="pl-PL" altLang="pl-PL" sz="4400" b="1" dirty="0"/>
              <a:t>finansowa w oświacie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504950" y="1356188"/>
            <a:ext cx="9167813" cy="5322013"/>
            <a:chOff x="948" y="837"/>
            <a:chExt cx="5775" cy="3280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1013" y="837"/>
              <a:ext cx="5710" cy="3178"/>
              <a:chOff x="1013" y="837"/>
              <a:chExt cx="5710" cy="3178"/>
            </a:xfrm>
          </p:grpSpPr>
          <p:sp>
            <p:nvSpPr>
              <p:cNvPr id="51" name="Rectangle 8"/>
              <p:cNvSpPr>
                <a:spLocks noChangeArrowheads="1"/>
              </p:cNvSpPr>
              <p:nvPr/>
            </p:nvSpPr>
            <p:spPr bwMode="auto">
              <a:xfrm>
                <a:off x="1148" y="3865"/>
                <a:ext cx="5357" cy="5"/>
              </a:xfrm>
              <a:prstGeom prst="rect">
                <a:avLst/>
              </a:prstGeom>
              <a:solidFill>
                <a:srgbClr val="D9D9D9"/>
              </a:solidFill>
              <a:ln w="9525">
                <a:solidFill>
                  <a:srgbClr val="D9D9D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2" name="Freeform 9"/>
              <p:cNvSpPr>
                <a:spLocks/>
              </p:cNvSpPr>
              <p:nvPr/>
            </p:nvSpPr>
            <p:spPr bwMode="auto">
              <a:xfrm>
                <a:off x="1325" y="2100"/>
                <a:ext cx="5009" cy="812"/>
              </a:xfrm>
              <a:custGeom>
                <a:avLst/>
                <a:gdLst>
                  <a:gd name="T0" fmla="*/ 6 w 5009"/>
                  <a:gd name="T1" fmla="*/ 797 h 812"/>
                  <a:gd name="T2" fmla="*/ 365 w 5009"/>
                  <a:gd name="T3" fmla="*/ 737 h 812"/>
                  <a:gd name="T4" fmla="*/ 718 w 5009"/>
                  <a:gd name="T5" fmla="*/ 702 h 812"/>
                  <a:gd name="T6" fmla="*/ 1077 w 5009"/>
                  <a:gd name="T7" fmla="*/ 637 h 812"/>
                  <a:gd name="T8" fmla="*/ 1430 w 5009"/>
                  <a:gd name="T9" fmla="*/ 531 h 812"/>
                  <a:gd name="T10" fmla="*/ 1790 w 5009"/>
                  <a:gd name="T11" fmla="*/ 446 h 812"/>
                  <a:gd name="T12" fmla="*/ 2143 w 5009"/>
                  <a:gd name="T13" fmla="*/ 381 h 812"/>
                  <a:gd name="T14" fmla="*/ 2502 w 5009"/>
                  <a:gd name="T15" fmla="*/ 301 h 812"/>
                  <a:gd name="T16" fmla="*/ 2861 w 5009"/>
                  <a:gd name="T17" fmla="*/ 216 h 812"/>
                  <a:gd name="T18" fmla="*/ 2861 w 5009"/>
                  <a:gd name="T19" fmla="*/ 216 h 812"/>
                  <a:gd name="T20" fmla="*/ 3214 w 5009"/>
                  <a:gd name="T21" fmla="*/ 186 h 812"/>
                  <a:gd name="T22" fmla="*/ 3573 w 5009"/>
                  <a:gd name="T23" fmla="*/ 151 h 812"/>
                  <a:gd name="T24" fmla="*/ 3926 w 5009"/>
                  <a:gd name="T25" fmla="*/ 105 h 812"/>
                  <a:gd name="T26" fmla="*/ 4285 w 5009"/>
                  <a:gd name="T27" fmla="*/ 60 h 812"/>
                  <a:gd name="T28" fmla="*/ 4639 w 5009"/>
                  <a:gd name="T29" fmla="*/ 45 h 812"/>
                  <a:gd name="T30" fmla="*/ 4998 w 5009"/>
                  <a:gd name="T31" fmla="*/ 0 h 812"/>
                  <a:gd name="T32" fmla="*/ 5004 w 5009"/>
                  <a:gd name="T33" fmla="*/ 0 h 812"/>
                  <a:gd name="T34" fmla="*/ 5009 w 5009"/>
                  <a:gd name="T35" fmla="*/ 5 h 812"/>
                  <a:gd name="T36" fmla="*/ 5004 w 5009"/>
                  <a:gd name="T37" fmla="*/ 10 h 812"/>
                  <a:gd name="T38" fmla="*/ 4998 w 5009"/>
                  <a:gd name="T39" fmla="*/ 15 h 812"/>
                  <a:gd name="T40" fmla="*/ 4639 w 5009"/>
                  <a:gd name="T41" fmla="*/ 60 h 812"/>
                  <a:gd name="T42" fmla="*/ 4285 w 5009"/>
                  <a:gd name="T43" fmla="*/ 75 h 812"/>
                  <a:gd name="T44" fmla="*/ 3926 w 5009"/>
                  <a:gd name="T45" fmla="*/ 120 h 812"/>
                  <a:gd name="T46" fmla="*/ 3573 w 5009"/>
                  <a:gd name="T47" fmla="*/ 166 h 812"/>
                  <a:gd name="T48" fmla="*/ 3214 w 5009"/>
                  <a:gd name="T49" fmla="*/ 201 h 812"/>
                  <a:gd name="T50" fmla="*/ 2861 w 5009"/>
                  <a:gd name="T51" fmla="*/ 231 h 812"/>
                  <a:gd name="T52" fmla="*/ 2861 w 5009"/>
                  <a:gd name="T53" fmla="*/ 231 h 812"/>
                  <a:gd name="T54" fmla="*/ 2502 w 5009"/>
                  <a:gd name="T55" fmla="*/ 316 h 812"/>
                  <a:gd name="T56" fmla="*/ 2143 w 5009"/>
                  <a:gd name="T57" fmla="*/ 396 h 812"/>
                  <a:gd name="T58" fmla="*/ 1790 w 5009"/>
                  <a:gd name="T59" fmla="*/ 461 h 812"/>
                  <a:gd name="T60" fmla="*/ 1436 w 5009"/>
                  <a:gd name="T61" fmla="*/ 542 h 812"/>
                  <a:gd name="T62" fmla="*/ 1077 w 5009"/>
                  <a:gd name="T63" fmla="*/ 652 h 812"/>
                  <a:gd name="T64" fmla="*/ 718 w 5009"/>
                  <a:gd name="T65" fmla="*/ 717 h 812"/>
                  <a:gd name="T66" fmla="*/ 365 w 5009"/>
                  <a:gd name="T67" fmla="*/ 752 h 812"/>
                  <a:gd name="T68" fmla="*/ 6 w 5009"/>
                  <a:gd name="T69" fmla="*/ 812 h 812"/>
                  <a:gd name="T70" fmla="*/ 0 w 5009"/>
                  <a:gd name="T71" fmla="*/ 807 h 812"/>
                  <a:gd name="T72" fmla="*/ 0 w 5009"/>
                  <a:gd name="T73" fmla="*/ 802 h 812"/>
                  <a:gd name="T74" fmla="*/ 0 w 5009"/>
                  <a:gd name="T75" fmla="*/ 797 h 812"/>
                  <a:gd name="T76" fmla="*/ 6 w 5009"/>
                  <a:gd name="T77" fmla="*/ 797 h 812"/>
                  <a:gd name="T78" fmla="*/ 6 w 5009"/>
                  <a:gd name="T79" fmla="*/ 79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009" h="812">
                    <a:moveTo>
                      <a:pt x="6" y="797"/>
                    </a:moveTo>
                    <a:lnTo>
                      <a:pt x="365" y="737"/>
                    </a:lnTo>
                    <a:lnTo>
                      <a:pt x="718" y="702"/>
                    </a:lnTo>
                    <a:lnTo>
                      <a:pt x="1077" y="637"/>
                    </a:lnTo>
                    <a:lnTo>
                      <a:pt x="1430" y="531"/>
                    </a:lnTo>
                    <a:lnTo>
                      <a:pt x="1790" y="446"/>
                    </a:lnTo>
                    <a:lnTo>
                      <a:pt x="2143" y="381"/>
                    </a:lnTo>
                    <a:lnTo>
                      <a:pt x="2502" y="301"/>
                    </a:lnTo>
                    <a:lnTo>
                      <a:pt x="2861" y="216"/>
                    </a:lnTo>
                    <a:lnTo>
                      <a:pt x="2861" y="216"/>
                    </a:lnTo>
                    <a:lnTo>
                      <a:pt x="3214" y="186"/>
                    </a:lnTo>
                    <a:lnTo>
                      <a:pt x="3573" y="151"/>
                    </a:lnTo>
                    <a:lnTo>
                      <a:pt x="3926" y="105"/>
                    </a:lnTo>
                    <a:lnTo>
                      <a:pt x="4285" y="60"/>
                    </a:lnTo>
                    <a:lnTo>
                      <a:pt x="4639" y="45"/>
                    </a:lnTo>
                    <a:lnTo>
                      <a:pt x="4998" y="0"/>
                    </a:lnTo>
                    <a:lnTo>
                      <a:pt x="5004" y="0"/>
                    </a:lnTo>
                    <a:lnTo>
                      <a:pt x="5009" y="5"/>
                    </a:lnTo>
                    <a:lnTo>
                      <a:pt x="5004" y="10"/>
                    </a:lnTo>
                    <a:lnTo>
                      <a:pt x="4998" y="15"/>
                    </a:lnTo>
                    <a:lnTo>
                      <a:pt x="4639" y="60"/>
                    </a:lnTo>
                    <a:lnTo>
                      <a:pt x="4285" y="75"/>
                    </a:lnTo>
                    <a:lnTo>
                      <a:pt x="3926" y="120"/>
                    </a:lnTo>
                    <a:lnTo>
                      <a:pt x="3573" y="166"/>
                    </a:lnTo>
                    <a:lnTo>
                      <a:pt x="3214" y="201"/>
                    </a:lnTo>
                    <a:lnTo>
                      <a:pt x="2861" y="231"/>
                    </a:lnTo>
                    <a:lnTo>
                      <a:pt x="2861" y="231"/>
                    </a:lnTo>
                    <a:lnTo>
                      <a:pt x="2502" y="316"/>
                    </a:lnTo>
                    <a:lnTo>
                      <a:pt x="2143" y="396"/>
                    </a:lnTo>
                    <a:lnTo>
                      <a:pt x="1790" y="461"/>
                    </a:lnTo>
                    <a:lnTo>
                      <a:pt x="1436" y="542"/>
                    </a:lnTo>
                    <a:lnTo>
                      <a:pt x="1077" y="652"/>
                    </a:lnTo>
                    <a:lnTo>
                      <a:pt x="718" y="717"/>
                    </a:lnTo>
                    <a:lnTo>
                      <a:pt x="365" y="752"/>
                    </a:lnTo>
                    <a:lnTo>
                      <a:pt x="6" y="812"/>
                    </a:lnTo>
                    <a:lnTo>
                      <a:pt x="0" y="807"/>
                    </a:lnTo>
                    <a:lnTo>
                      <a:pt x="0" y="802"/>
                    </a:lnTo>
                    <a:lnTo>
                      <a:pt x="0" y="797"/>
                    </a:lnTo>
                    <a:lnTo>
                      <a:pt x="6" y="797"/>
                    </a:lnTo>
                    <a:lnTo>
                      <a:pt x="6" y="797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3" name="Freeform 10"/>
              <p:cNvSpPr>
                <a:spLocks/>
              </p:cNvSpPr>
              <p:nvPr/>
            </p:nvSpPr>
            <p:spPr bwMode="auto">
              <a:xfrm>
                <a:off x="1307" y="2882"/>
                <a:ext cx="42" cy="35"/>
              </a:xfrm>
              <a:custGeom>
                <a:avLst/>
                <a:gdLst>
                  <a:gd name="T0" fmla="*/ 42 w 42"/>
                  <a:gd name="T1" fmla="*/ 20 h 35"/>
                  <a:gd name="T2" fmla="*/ 36 w 42"/>
                  <a:gd name="T3" fmla="*/ 30 h 35"/>
                  <a:gd name="T4" fmla="*/ 24 w 42"/>
                  <a:gd name="T5" fmla="*/ 35 h 35"/>
                  <a:gd name="T6" fmla="*/ 6 w 42"/>
                  <a:gd name="T7" fmla="*/ 30 h 35"/>
                  <a:gd name="T8" fmla="*/ 0 w 42"/>
                  <a:gd name="T9" fmla="*/ 20 h 35"/>
                  <a:gd name="T10" fmla="*/ 6 w 42"/>
                  <a:gd name="T11" fmla="*/ 5 h 35"/>
                  <a:gd name="T12" fmla="*/ 24 w 42"/>
                  <a:gd name="T13" fmla="*/ 0 h 35"/>
                  <a:gd name="T14" fmla="*/ 36 w 42"/>
                  <a:gd name="T15" fmla="*/ 5 h 35"/>
                  <a:gd name="T16" fmla="*/ 42 w 42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5">
                    <a:moveTo>
                      <a:pt x="42" y="20"/>
                    </a:moveTo>
                    <a:lnTo>
                      <a:pt x="36" y="30"/>
                    </a:lnTo>
                    <a:lnTo>
                      <a:pt x="24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6" y="5"/>
                    </a:lnTo>
                    <a:lnTo>
                      <a:pt x="42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5" name="Freeform 12"/>
              <p:cNvSpPr>
                <a:spLocks/>
              </p:cNvSpPr>
              <p:nvPr/>
            </p:nvSpPr>
            <p:spPr bwMode="auto">
              <a:xfrm>
                <a:off x="1666" y="2827"/>
                <a:ext cx="36" cy="30"/>
              </a:xfrm>
              <a:custGeom>
                <a:avLst/>
                <a:gdLst>
                  <a:gd name="T0" fmla="*/ 36 w 36"/>
                  <a:gd name="T1" fmla="*/ 15 h 30"/>
                  <a:gd name="T2" fmla="*/ 30 w 36"/>
                  <a:gd name="T3" fmla="*/ 25 h 30"/>
                  <a:gd name="T4" fmla="*/ 18 w 36"/>
                  <a:gd name="T5" fmla="*/ 30 h 30"/>
                  <a:gd name="T6" fmla="*/ 6 w 36"/>
                  <a:gd name="T7" fmla="*/ 25 h 30"/>
                  <a:gd name="T8" fmla="*/ 0 w 36"/>
                  <a:gd name="T9" fmla="*/ 15 h 30"/>
                  <a:gd name="T10" fmla="*/ 6 w 36"/>
                  <a:gd name="T11" fmla="*/ 5 h 30"/>
                  <a:gd name="T12" fmla="*/ 18 w 36"/>
                  <a:gd name="T13" fmla="*/ 0 h 30"/>
                  <a:gd name="T14" fmla="*/ 30 w 36"/>
                  <a:gd name="T15" fmla="*/ 5 h 30"/>
                  <a:gd name="T16" fmla="*/ 36 w 36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30">
                    <a:moveTo>
                      <a:pt x="36" y="15"/>
                    </a:moveTo>
                    <a:lnTo>
                      <a:pt x="30" y="25"/>
                    </a:lnTo>
                    <a:lnTo>
                      <a:pt x="18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18" y="0"/>
                    </a:lnTo>
                    <a:lnTo>
                      <a:pt x="30" y="5"/>
                    </a:lnTo>
                    <a:lnTo>
                      <a:pt x="36" y="15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6" name="Freeform 13"/>
              <p:cNvSpPr>
                <a:spLocks noEditPoints="1"/>
              </p:cNvSpPr>
              <p:nvPr/>
            </p:nvSpPr>
            <p:spPr bwMode="auto">
              <a:xfrm>
                <a:off x="1666" y="2827"/>
                <a:ext cx="42" cy="35"/>
              </a:xfrm>
              <a:custGeom>
                <a:avLst/>
                <a:gdLst>
                  <a:gd name="T0" fmla="*/ 42 w 42"/>
                  <a:gd name="T1" fmla="*/ 15 h 35"/>
                  <a:gd name="T2" fmla="*/ 36 w 42"/>
                  <a:gd name="T3" fmla="*/ 25 h 35"/>
                  <a:gd name="T4" fmla="*/ 30 w 42"/>
                  <a:gd name="T5" fmla="*/ 30 h 35"/>
                  <a:gd name="T6" fmla="*/ 24 w 42"/>
                  <a:gd name="T7" fmla="*/ 30 h 35"/>
                  <a:gd name="T8" fmla="*/ 18 w 42"/>
                  <a:gd name="T9" fmla="*/ 35 h 35"/>
                  <a:gd name="T10" fmla="*/ 12 w 42"/>
                  <a:gd name="T11" fmla="*/ 30 h 35"/>
                  <a:gd name="T12" fmla="*/ 6 w 42"/>
                  <a:gd name="T13" fmla="*/ 25 h 35"/>
                  <a:gd name="T14" fmla="*/ 0 w 42"/>
                  <a:gd name="T15" fmla="*/ 20 h 35"/>
                  <a:gd name="T16" fmla="*/ 0 w 42"/>
                  <a:gd name="T17" fmla="*/ 15 h 35"/>
                  <a:gd name="T18" fmla="*/ 0 w 42"/>
                  <a:gd name="T19" fmla="*/ 10 h 35"/>
                  <a:gd name="T20" fmla="*/ 6 w 42"/>
                  <a:gd name="T21" fmla="*/ 5 h 35"/>
                  <a:gd name="T22" fmla="*/ 12 w 42"/>
                  <a:gd name="T23" fmla="*/ 0 h 35"/>
                  <a:gd name="T24" fmla="*/ 18 w 42"/>
                  <a:gd name="T25" fmla="*/ 0 h 35"/>
                  <a:gd name="T26" fmla="*/ 30 w 42"/>
                  <a:gd name="T27" fmla="*/ 0 h 35"/>
                  <a:gd name="T28" fmla="*/ 36 w 42"/>
                  <a:gd name="T29" fmla="*/ 5 h 35"/>
                  <a:gd name="T30" fmla="*/ 36 w 42"/>
                  <a:gd name="T31" fmla="*/ 10 h 35"/>
                  <a:gd name="T32" fmla="*/ 30 w 42"/>
                  <a:gd name="T33" fmla="*/ 10 h 35"/>
                  <a:gd name="T34" fmla="*/ 30 w 42"/>
                  <a:gd name="T35" fmla="*/ 5 h 35"/>
                  <a:gd name="T36" fmla="*/ 24 w 42"/>
                  <a:gd name="T37" fmla="*/ 5 h 35"/>
                  <a:gd name="T38" fmla="*/ 18 w 42"/>
                  <a:gd name="T39" fmla="*/ 5 h 35"/>
                  <a:gd name="T40" fmla="*/ 12 w 42"/>
                  <a:gd name="T41" fmla="*/ 5 h 35"/>
                  <a:gd name="T42" fmla="*/ 6 w 42"/>
                  <a:gd name="T43" fmla="*/ 5 h 35"/>
                  <a:gd name="T44" fmla="*/ 6 w 42"/>
                  <a:gd name="T45" fmla="*/ 10 h 35"/>
                  <a:gd name="T46" fmla="*/ 6 w 42"/>
                  <a:gd name="T47" fmla="*/ 15 h 35"/>
                  <a:gd name="T48" fmla="*/ 6 w 42"/>
                  <a:gd name="T49" fmla="*/ 20 h 35"/>
                  <a:gd name="T50" fmla="*/ 6 w 42"/>
                  <a:gd name="T51" fmla="*/ 25 h 35"/>
                  <a:gd name="T52" fmla="*/ 12 w 42"/>
                  <a:gd name="T53" fmla="*/ 25 h 35"/>
                  <a:gd name="T54" fmla="*/ 18 w 42"/>
                  <a:gd name="T55" fmla="*/ 30 h 35"/>
                  <a:gd name="T56" fmla="*/ 24 w 42"/>
                  <a:gd name="T57" fmla="*/ 25 h 35"/>
                  <a:gd name="T58" fmla="*/ 30 w 42"/>
                  <a:gd name="T59" fmla="*/ 25 h 35"/>
                  <a:gd name="T60" fmla="*/ 30 w 42"/>
                  <a:gd name="T61" fmla="*/ 20 h 35"/>
                  <a:gd name="T62" fmla="*/ 36 w 42"/>
                  <a:gd name="T63" fmla="*/ 15 h 35"/>
                  <a:gd name="T64" fmla="*/ 30 w 42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" h="35">
                    <a:moveTo>
                      <a:pt x="42" y="15"/>
                    </a:moveTo>
                    <a:lnTo>
                      <a:pt x="42" y="15"/>
                    </a:lnTo>
                    <a:lnTo>
                      <a:pt x="36" y="20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24" y="30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5"/>
                    </a:lnTo>
                    <a:lnTo>
                      <a:pt x="36" y="5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42" y="15"/>
                    </a:lnTo>
                    <a:close/>
                    <a:moveTo>
                      <a:pt x="30" y="10"/>
                    </a:moveTo>
                    <a:lnTo>
                      <a:pt x="30" y="10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6" y="15"/>
                    </a:lnTo>
                    <a:lnTo>
                      <a:pt x="36" y="15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7" name="Freeform 14"/>
              <p:cNvSpPr>
                <a:spLocks/>
              </p:cNvSpPr>
              <p:nvPr/>
            </p:nvSpPr>
            <p:spPr bwMode="auto">
              <a:xfrm>
                <a:off x="2020" y="2792"/>
                <a:ext cx="41" cy="30"/>
              </a:xfrm>
              <a:custGeom>
                <a:avLst/>
                <a:gdLst>
                  <a:gd name="T0" fmla="*/ 41 w 41"/>
                  <a:gd name="T1" fmla="*/ 15 h 30"/>
                  <a:gd name="T2" fmla="*/ 35 w 41"/>
                  <a:gd name="T3" fmla="*/ 25 h 30"/>
                  <a:gd name="T4" fmla="*/ 23 w 41"/>
                  <a:gd name="T5" fmla="*/ 30 h 30"/>
                  <a:gd name="T6" fmla="*/ 5 w 41"/>
                  <a:gd name="T7" fmla="*/ 25 h 30"/>
                  <a:gd name="T8" fmla="*/ 0 w 41"/>
                  <a:gd name="T9" fmla="*/ 15 h 30"/>
                  <a:gd name="T10" fmla="*/ 5 w 41"/>
                  <a:gd name="T11" fmla="*/ 5 h 30"/>
                  <a:gd name="T12" fmla="*/ 23 w 41"/>
                  <a:gd name="T13" fmla="*/ 0 h 30"/>
                  <a:gd name="T14" fmla="*/ 35 w 41"/>
                  <a:gd name="T15" fmla="*/ 5 h 30"/>
                  <a:gd name="T16" fmla="*/ 41 w 41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0">
                    <a:moveTo>
                      <a:pt x="41" y="15"/>
                    </a:moveTo>
                    <a:lnTo>
                      <a:pt x="35" y="25"/>
                    </a:lnTo>
                    <a:lnTo>
                      <a:pt x="23" y="30"/>
                    </a:lnTo>
                    <a:lnTo>
                      <a:pt x="5" y="25"/>
                    </a:lnTo>
                    <a:lnTo>
                      <a:pt x="0" y="15"/>
                    </a:lnTo>
                    <a:lnTo>
                      <a:pt x="5" y="5"/>
                    </a:lnTo>
                    <a:lnTo>
                      <a:pt x="23" y="0"/>
                    </a:lnTo>
                    <a:lnTo>
                      <a:pt x="35" y="5"/>
                    </a:lnTo>
                    <a:lnTo>
                      <a:pt x="41" y="15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8" name="Freeform 15"/>
              <p:cNvSpPr>
                <a:spLocks noEditPoints="1"/>
              </p:cNvSpPr>
              <p:nvPr/>
            </p:nvSpPr>
            <p:spPr bwMode="auto">
              <a:xfrm>
                <a:off x="2020" y="2792"/>
                <a:ext cx="47" cy="35"/>
              </a:xfrm>
              <a:custGeom>
                <a:avLst/>
                <a:gdLst>
                  <a:gd name="T0" fmla="*/ 47 w 47"/>
                  <a:gd name="T1" fmla="*/ 15 h 35"/>
                  <a:gd name="T2" fmla="*/ 41 w 47"/>
                  <a:gd name="T3" fmla="*/ 25 h 35"/>
                  <a:gd name="T4" fmla="*/ 35 w 47"/>
                  <a:gd name="T5" fmla="*/ 30 h 35"/>
                  <a:gd name="T6" fmla="*/ 29 w 47"/>
                  <a:gd name="T7" fmla="*/ 30 h 35"/>
                  <a:gd name="T8" fmla="*/ 17 w 47"/>
                  <a:gd name="T9" fmla="*/ 35 h 35"/>
                  <a:gd name="T10" fmla="*/ 11 w 47"/>
                  <a:gd name="T11" fmla="*/ 30 h 35"/>
                  <a:gd name="T12" fmla="*/ 5 w 47"/>
                  <a:gd name="T13" fmla="*/ 25 h 35"/>
                  <a:gd name="T14" fmla="*/ 0 w 47"/>
                  <a:gd name="T15" fmla="*/ 20 h 35"/>
                  <a:gd name="T16" fmla="*/ 0 w 47"/>
                  <a:gd name="T17" fmla="*/ 15 h 35"/>
                  <a:gd name="T18" fmla="*/ 0 w 47"/>
                  <a:gd name="T19" fmla="*/ 10 h 35"/>
                  <a:gd name="T20" fmla="*/ 5 w 47"/>
                  <a:gd name="T21" fmla="*/ 0 h 35"/>
                  <a:gd name="T22" fmla="*/ 11 w 47"/>
                  <a:gd name="T23" fmla="*/ 0 h 35"/>
                  <a:gd name="T24" fmla="*/ 23 w 47"/>
                  <a:gd name="T25" fmla="*/ 0 h 35"/>
                  <a:gd name="T26" fmla="*/ 29 w 47"/>
                  <a:gd name="T27" fmla="*/ 0 h 35"/>
                  <a:gd name="T28" fmla="*/ 35 w 47"/>
                  <a:gd name="T29" fmla="*/ 5 h 35"/>
                  <a:gd name="T30" fmla="*/ 41 w 47"/>
                  <a:gd name="T31" fmla="*/ 10 h 35"/>
                  <a:gd name="T32" fmla="*/ 35 w 47"/>
                  <a:gd name="T33" fmla="*/ 10 h 35"/>
                  <a:gd name="T34" fmla="*/ 35 w 47"/>
                  <a:gd name="T35" fmla="*/ 5 h 35"/>
                  <a:gd name="T36" fmla="*/ 29 w 47"/>
                  <a:gd name="T37" fmla="*/ 5 h 35"/>
                  <a:gd name="T38" fmla="*/ 17 w 47"/>
                  <a:gd name="T39" fmla="*/ 5 h 35"/>
                  <a:gd name="T40" fmla="*/ 11 w 47"/>
                  <a:gd name="T41" fmla="*/ 5 h 35"/>
                  <a:gd name="T42" fmla="*/ 5 w 47"/>
                  <a:gd name="T43" fmla="*/ 5 h 35"/>
                  <a:gd name="T44" fmla="*/ 5 w 47"/>
                  <a:gd name="T45" fmla="*/ 10 h 35"/>
                  <a:gd name="T46" fmla="*/ 5 w 47"/>
                  <a:gd name="T47" fmla="*/ 15 h 35"/>
                  <a:gd name="T48" fmla="*/ 5 w 47"/>
                  <a:gd name="T49" fmla="*/ 20 h 35"/>
                  <a:gd name="T50" fmla="*/ 11 w 47"/>
                  <a:gd name="T51" fmla="*/ 25 h 35"/>
                  <a:gd name="T52" fmla="*/ 11 w 47"/>
                  <a:gd name="T53" fmla="*/ 25 h 35"/>
                  <a:gd name="T54" fmla="*/ 23 w 47"/>
                  <a:gd name="T55" fmla="*/ 30 h 35"/>
                  <a:gd name="T56" fmla="*/ 29 w 47"/>
                  <a:gd name="T57" fmla="*/ 25 h 35"/>
                  <a:gd name="T58" fmla="*/ 35 w 47"/>
                  <a:gd name="T59" fmla="*/ 25 h 35"/>
                  <a:gd name="T60" fmla="*/ 35 w 47"/>
                  <a:gd name="T61" fmla="*/ 20 h 35"/>
                  <a:gd name="T62" fmla="*/ 41 w 47"/>
                  <a:gd name="T63" fmla="*/ 15 h 35"/>
                  <a:gd name="T64" fmla="*/ 35 w 47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35">
                    <a:moveTo>
                      <a:pt x="47" y="15"/>
                    </a:moveTo>
                    <a:lnTo>
                      <a:pt x="47" y="15"/>
                    </a:lnTo>
                    <a:lnTo>
                      <a:pt x="41" y="20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35" y="30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3" y="35"/>
                    </a:lnTo>
                    <a:lnTo>
                      <a:pt x="17" y="35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5" y="30"/>
                    </a:lnTo>
                    <a:lnTo>
                      <a:pt x="5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7" y="5"/>
                    </a:lnTo>
                    <a:lnTo>
                      <a:pt x="23" y="5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5" y="5"/>
                    </a:lnTo>
                    <a:lnTo>
                      <a:pt x="11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11" y="25"/>
                    </a:lnTo>
                    <a:lnTo>
                      <a:pt x="5" y="25"/>
                    </a:lnTo>
                    <a:lnTo>
                      <a:pt x="11" y="25"/>
                    </a:lnTo>
                    <a:lnTo>
                      <a:pt x="11" y="25"/>
                    </a:lnTo>
                    <a:lnTo>
                      <a:pt x="23" y="30"/>
                    </a:lnTo>
                    <a:lnTo>
                      <a:pt x="17" y="30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9" name="Freeform 16"/>
              <p:cNvSpPr>
                <a:spLocks/>
              </p:cNvSpPr>
              <p:nvPr/>
            </p:nvSpPr>
            <p:spPr bwMode="auto">
              <a:xfrm>
                <a:off x="2379" y="2722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3 w 41"/>
                  <a:gd name="T5" fmla="*/ 35 h 35"/>
                  <a:gd name="T6" fmla="*/ 6 w 41"/>
                  <a:gd name="T7" fmla="*/ 30 h 35"/>
                  <a:gd name="T8" fmla="*/ 0 w 41"/>
                  <a:gd name="T9" fmla="*/ 20 h 35"/>
                  <a:gd name="T10" fmla="*/ 6 w 41"/>
                  <a:gd name="T11" fmla="*/ 5 h 35"/>
                  <a:gd name="T12" fmla="*/ 23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3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3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60" name="Freeform 17"/>
              <p:cNvSpPr>
                <a:spLocks noEditPoints="1"/>
              </p:cNvSpPr>
              <p:nvPr/>
            </p:nvSpPr>
            <p:spPr bwMode="auto">
              <a:xfrm>
                <a:off x="2379" y="2722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1 w 47"/>
                  <a:gd name="T3" fmla="*/ 25 h 40"/>
                  <a:gd name="T4" fmla="*/ 35 w 47"/>
                  <a:gd name="T5" fmla="*/ 30 h 40"/>
                  <a:gd name="T6" fmla="*/ 29 w 47"/>
                  <a:gd name="T7" fmla="*/ 35 h 40"/>
                  <a:gd name="T8" fmla="*/ 17 w 47"/>
                  <a:gd name="T9" fmla="*/ 40 h 40"/>
                  <a:gd name="T10" fmla="*/ 11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1 w 47"/>
                  <a:gd name="T23" fmla="*/ 0 h 40"/>
                  <a:gd name="T24" fmla="*/ 23 w 47"/>
                  <a:gd name="T25" fmla="*/ 0 h 40"/>
                  <a:gd name="T26" fmla="*/ 29 w 47"/>
                  <a:gd name="T27" fmla="*/ 0 h 40"/>
                  <a:gd name="T28" fmla="*/ 35 w 47"/>
                  <a:gd name="T29" fmla="*/ 5 h 40"/>
                  <a:gd name="T30" fmla="*/ 41 w 47"/>
                  <a:gd name="T31" fmla="*/ 10 h 40"/>
                  <a:gd name="T32" fmla="*/ 35 w 47"/>
                  <a:gd name="T33" fmla="*/ 10 h 40"/>
                  <a:gd name="T34" fmla="*/ 35 w 47"/>
                  <a:gd name="T35" fmla="*/ 5 h 40"/>
                  <a:gd name="T36" fmla="*/ 29 w 47"/>
                  <a:gd name="T37" fmla="*/ 5 h 40"/>
                  <a:gd name="T38" fmla="*/ 17 w 47"/>
                  <a:gd name="T39" fmla="*/ 5 h 40"/>
                  <a:gd name="T40" fmla="*/ 11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1 w 47"/>
                  <a:gd name="T51" fmla="*/ 30 h 40"/>
                  <a:gd name="T52" fmla="*/ 17 w 47"/>
                  <a:gd name="T53" fmla="*/ 30 h 40"/>
                  <a:gd name="T54" fmla="*/ 23 w 47"/>
                  <a:gd name="T55" fmla="*/ 35 h 40"/>
                  <a:gd name="T56" fmla="*/ 29 w 47"/>
                  <a:gd name="T57" fmla="*/ 30 h 40"/>
                  <a:gd name="T58" fmla="*/ 35 w 47"/>
                  <a:gd name="T59" fmla="*/ 30 h 40"/>
                  <a:gd name="T60" fmla="*/ 35 w 47"/>
                  <a:gd name="T61" fmla="*/ 25 h 40"/>
                  <a:gd name="T62" fmla="*/ 41 w 47"/>
                  <a:gd name="T63" fmla="*/ 15 h 40"/>
                  <a:gd name="T64" fmla="*/ 35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3" y="40"/>
                    </a:lnTo>
                    <a:lnTo>
                      <a:pt x="17" y="40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7" y="5"/>
                    </a:lnTo>
                    <a:lnTo>
                      <a:pt x="23" y="5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6" y="10"/>
                    </a:lnTo>
                    <a:lnTo>
                      <a:pt x="11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1" y="30"/>
                    </a:lnTo>
                    <a:lnTo>
                      <a:pt x="6" y="30"/>
                    </a:lnTo>
                    <a:lnTo>
                      <a:pt x="17" y="30"/>
                    </a:lnTo>
                    <a:lnTo>
                      <a:pt x="11" y="30"/>
                    </a:lnTo>
                    <a:lnTo>
                      <a:pt x="23" y="35"/>
                    </a:lnTo>
                    <a:lnTo>
                      <a:pt x="17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61" name="Freeform 18"/>
              <p:cNvSpPr>
                <a:spLocks/>
              </p:cNvSpPr>
              <p:nvPr/>
            </p:nvSpPr>
            <p:spPr bwMode="auto">
              <a:xfrm>
                <a:off x="2738" y="2616"/>
                <a:ext cx="35" cy="36"/>
              </a:xfrm>
              <a:custGeom>
                <a:avLst/>
                <a:gdLst>
                  <a:gd name="T0" fmla="*/ 35 w 35"/>
                  <a:gd name="T1" fmla="*/ 21 h 36"/>
                  <a:gd name="T2" fmla="*/ 29 w 35"/>
                  <a:gd name="T3" fmla="*/ 31 h 36"/>
                  <a:gd name="T4" fmla="*/ 17 w 35"/>
                  <a:gd name="T5" fmla="*/ 36 h 36"/>
                  <a:gd name="T6" fmla="*/ 6 w 35"/>
                  <a:gd name="T7" fmla="*/ 31 h 36"/>
                  <a:gd name="T8" fmla="*/ 0 w 35"/>
                  <a:gd name="T9" fmla="*/ 21 h 36"/>
                  <a:gd name="T10" fmla="*/ 6 w 35"/>
                  <a:gd name="T11" fmla="*/ 5 h 36"/>
                  <a:gd name="T12" fmla="*/ 17 w 35"/>
                  <a:gd name="T13" fmla="*/ 0 h 36"/>
                  <a:gd name="T14" fmla="*/ 29 w 35"/>
                  <a:gd name="T15" fmla="*/ 5 h 36"/>
                  <a:gd name="T16" fmla="*/ 35 w 35"/>
                  <a:gd name="T17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6">
                    <a:moveTo>
                      <a:pt x="35" y="21"/>
                    </a:moveTo>
                    <a:lnTo>
                      <a:pt x="29" y="31"/>
                    </a:lnTo>
                    <a:lnTo>
                      <a:pt x="17" y="36"/>
                    </a:lnTo>
                    <a:lnTo>
                      <a:pt x="6" y="31"/>
                    </a:lnTo>
                    <a:lnTo>
                      <a:pt x="0" y="21"/>
                    </a:lnTo>
                    <a:lnTo>
                      <a:pt x="6" y="5"/>
                    </a:lnTo>
                    <a:lnTo>
                      <a:pt x="17" y="0"/>
                    </a:lnTo>
                    <a:lnTo>
                      <a:pt x="29" y="5"/>
                    </a:lnTo>
                    <a:lnTo>
                      <a:pt x="35" y="21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62" name="Freeform 19"/>
              <p:cNvSpPr>
                <a:spLocks noEditPoints="1"/>
              </p:cNvSpPr>
              <p:nvPr/>
            </p:nvSpPr>
            <p:spPr bwMode="auto">
              <a:xfrm>
                <a:off x="2738" y="2616"/>
                <a:ext cx="41" cy="41"/>
              </a:xfrm>
              <a:custGeom>
                <a:avLst/>
                <a:gdLst>
                  <a:gd name="T0" fmla="*/ 41 w 41"/>
                  <a:gd name="T1" fmla="*/ 21 h 41"/>
                  <a:gd name="T2" fmla="*/ 35 w 41"/>
                  <a:gd name="T3" fmla="*/ 26 h 41"/>
                  <a:gd name="T4" fmla="*/ 29 w 41"/>
                  <a:gd name="T5" fmla="*/ 31 h 41"/>
                  <a:gd name="T6" fmla="*/ 23 w 41"/>
                  <a:gd name="T7" fmla="*/ 36 h 41"/>
                  <a:gd name="T8" fmla="*/ 17 w 41"/>
                  <a:gd name="T9" fmla="*/ 41 h 41"/>
                  <a:gd name="T10" fmla="*/ 12 w 41"/>
                  <a:gd name="T11" fmla="*/ 36 h 41"/>
                  <a:gd name="T12" fmla="*/ 0 w 41"/>
                  <a:gd name="T13" fmla="*/ 31 h 41"/>
                  <a:gd name="T14" fmla="*/ 0 w 41"/>
                  <a:gd name="T15" fmla="*/ 26 h 41"/>
                  <a:gd name="T16" fmla="*/ 0 w 41"/>
                  <a:gd name="T17" fmla="*/ 15 h 41"/>
                  <a:gd name="T18" fmla="*/ 0 w 41"/>
                  <a:gd name="T19" fmla="*/ 10 h 41"/>
                  <a:gd name="T20" fmla="*/ 6 w 41"/>
                  <a:gd name="T21" fmla="*/ 5 h 41"/>
                  <a:gd name="T22" fmla="*/ 12 w 41"/>
                  <a:gd name="T23" fmla="*/ 0 h 41"/>
                  <a:gd name="T24" fmla="*/ 17 w 41"/>
                  <a:gd name="T25" fmla="*/ 0 h 41"/>
                  <a:gd name="T26" fmla="*/ 29 w 41"/>
                  <a:gd name="T27" fmla="*/ 0 h 41"/>
                  <a:gd name="T28" fmla="*/ 35 w 41"/>
                  <a:gd name="T29" fmla="*/ 5 h 41"/>
                  <a:gd name="T30" fmla="*/ 35 w 41"/>
                  <a:gd name="T31" fmla="*/ 10 h 41"/>
                  <a:gd name="T32" fmla="*/ 29 w 41"/>
                  <a:gd name="T33" fmla="*/ 10 h 41"/>
                  <a:gd name="T34" fmla="*/ 29 w 41"/>
                  <a:gd name="T35" fmla="*/ 5 h 41"/>
                  <a:gd name="T36" fmla="*/ 23 w 41"/>
                  <a:gd name="T37" fmla="*/ 5 h 41"/>
                  <a:gd name="T38" fmla="*/ 17 w 41"/>
                  <a:gd name="T39" fmla="*/ 5 h 41"/>
                  <a:gd name="T40" fmla="*/ 12 w 41"/>
                  <a:gd name="T41" fmla="*/ 5 h 41"/>
                  <a:gd name="T42" fmla="*/ 6 w 41"/>
                  <a:gd name="T43" fmla="*/ 10 h 41"/>
                  <a:gd name="T44" fmla="*/ 6 w 41"/>
                  <a:gd name="T45" fmla="*/ 10 h 41"/>
                  <a:gd name="T46" fmla="*/ 6 w 41"/>
                  <a:gd name="T47" fmla="*/ 21 h 41"/>
                  <a:gd name="T48" fmla="*/ 6 w 41"/>
                  <a:gd name="T49" fmla="*/ 26 h 41"/>
                  <a:gd name="T50" fmla="*/ 6 w 41"/>
                  <a:gd name="T51" fmla="*/ 31 h 41"/>
                  <a:gd name="T52" fmla="*/ 12 w 41"/>
                  <a:gd name="T53" fmla="*/ 31 h 41"/>
                  <a:gd name="T54" fmla="*/ 17 w 41"/>
                  <a:gd name="T55" fmla="*/ 36 h 41"/>
                  <a:gd name="T56" fmla="*/ 23 w 41"/>
                  <a:gd name="T57" fmla="*/ 31 h 41"/>
                  <a:gd name="T58" fmla="*/ 29 w 41"/>
                  <a:gd name="T59" fmla="*/ 31 h 41"/>
                  <a:gd name="T60" fmla="*/ 29 w 41"/>
                  <a:gd name="T61" fmla="*/ 26 h 41"/>
                  <a:gd name="T62" fmla="*/ 35 w 41"/>
                  <a:gd name="T63" fmla="*/ 15 h 41"/>
                  <a:gd name="T64" fmla="*/ 29 w 41"/>
                  <a:gd name="T65" fmla="*/ 1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1" h="41">
                    <a:moveTo>
                      <a:pt x="41" y="15"/>
                    </a:moveTo>
                    <a:lnTo>
                      <a:pt x="41" y="21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31"/>
                    </a:lnTo>
                    <a:lnTo>
                      <a:pt x="29" y="31"/>
                    </a:lnTo>
                    <a:lnTo>
                      <a:pt x="29" y="36"/>
                    </a:lnTo>
                    <a:lnTo>
                      <a:pt x="23" y="36"/>
                    </a:lnTo>
                    <a:lnTo>
                      <a:pt x="17" y="41"/>
                    </a:lnTo>
                    <a:lnTo>
                      <a:pt x="17" y="41"/>
                    </a:lnTo>
                    <a:lnTo>
                      <a:pt x="12" y="36"/>
                    </a:lnTo>
                    <a:lnTo>
                      <a:pt x="12" y="36"/>
                    </a:lnTo>
                    <a:lnTo>
                      <a:pt x="6" y="31"/>
                    </a:lnTo>
                    <a:lnTo>
                      <a:pt x="0" y="3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41" y="15"/>
                    </a:lnTo>
                    <a:close/>
                    <a:moveTo>
                      <a:pt x="29" y="10"/>
                    </a:moveTo>
                    <a:lnTo>
                      <a:pt x="29" y="10"/>
                    </a:lnTo>
                    <a:lnTo>
                      <a:pt x="29" y="5"/>
                    </a:lnTo>
                    <a:lnTo>
                      <a:pt x="29" y="10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21"/>
                    </a:lnTo>
                    <a:lnTo>
                      <a:pt x="6" y="15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23" y="31"/>
                    </a:lnTo>
                    <a:lnTo>
                      <a:pt x="23" y="31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9" y="26"/>
                    </a:lnTo>
                    <a:lnTo>
                      <a:pt x="29" y="26"/>
                    </a:lnTo>
                    <a:lnTo>
                      <a:pt x="35" y="15"/>
                    </a:lnTo>
                    <a:lnTo>
                      <a:pt x="35" y="21"/>
                    </a:lnTo>
                    <a:lnTo>
                      <a:pt x="29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63" name="Freeform 20"/>
              <p:cNvSpPr>
                <a:spLocks/>
              </p:cNvSpPr>
              <p:nvPr/>
            </p:nvSpPr>
            <p:spPr bwMode="auto">
              <a:xfrm>
                <a:off x="3091" y="2536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4 w 41"/>
                  <a:gd name="T5" fmla="*/ 35 h 35"/>
                  <a:gd name="T6" fmla="*/ 6 w 41"/>
                  <a:gd name="T7" fmla="*/ 30 h 35"/>
                  <a:gd name="T8" fmla="*/ 0 w 41"/>
                  <a:gd name="T9" fmla="*/ 20 h 35"/>
                  <a:gd name="T10" fmla="*/ 6 w 41"/>
                  <a:gd name="T11" fmla="*/ 5 h 35"/>
                  <a:gd name="T12" fmla="*/ 24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4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12" name="Freeform 21"/>
              <p:cNvSpPr>
                <a:spLocks noEditPoints="1"/>
              </p:cNvSpPr>
              <p:nvPr/>
            </p:nvSpPr>
            <p:spPr bwMode="auto">
              <a:xfrm>
                <a:off x="3091" y="2536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1 w 47"/>
                  <a:gd name="T3" fmla="*/ 25 h 40"/>
                  <a:gd name="T4" fmla="*/ 35 w 47"/>
                  <a:gd name="T5" fmla="*/ 30 h 40"/>
                  <a:gd name="T6" fmla="*/ 29 w 47"/>
                  <a:gd name="T7" fmla="*/ 35 h 40"/>
                  <a:gd name="T8" fmla="*/ 18 w 47"/>
                  <a:gd name="T9" fmla="*/ 40 h 40"/>
                  <a:gd name="T10" fmla="*/ 12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2 w 47"/>
                  <a:gd name="T23" fmla="*/ 0 h 40"/>
                  <a:gd name="T24" fmla="*/ 24 w 47"/>
                  <a:gd name="T25" fmla="*/ 0 h 40"/>
                  <a:gd name="T26" fmla="*/ 29 w 47"/>
                  <a:gd name="T27" fmla="*/ 0 h 40"/>
                  <a:gd name="T28" fmla="*/ 35 w 47"/>
                  <a:gd name="T29" fmla="*/ 5 h 40"/>
                  <a:gd name="T30" fmla="*/ 41 w 47"/>
                  <a:gd name="T31" fmla="*/ 10 h 40"/>
                  <a:gd name="T32" fmla="*/ 35 w 47"/>
                  <a:gd name="T33" fmla="*/ 10 h 40"/>
                  <a:gd name="T34" fmla="*/ 35 w 47"/>
                  <a:gd name="T35" fmla="*/ 5 h 40"/>
                  <a:gd name="T36" fmla="*/ 29 w 47"/>
                  <a:gd name="T37" fmla="*/ 5 h 40"/>
                  <a:gd name="T38" fmla="*/ 18 w 47"/>
                  <a:gd name="T39" fmla="*/ 5 h 40"/>
                  <a:gd name="T40" fmla="*/ 12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2 w 47"/>
                  <a:gd name="T51" fmla="*/ 30 h 40"/>
                  <a:gd name="T52" fmla="*/ 18 w 47"/>
                  <a:gd name="T53" fmla="*/ 30 h 40"/>
                  <a:gd name="T54" fmla="*/ 24 w 47"/>
                  <a:gd name="T55" fmla="*/ 35 h 40"/>
                  <a:gd name="T56" fmla="*/ 29 w 47"/>
                  <a:gd name="T57" fmla="*/ 30 h 40"/>
                  <a:gd name="T58" fmla="*/ 35 w 47"/>
                  <a:gd name="T59" fmla="*/ 30 h 40"/>
                  <a:gd name="T60" fmla="*/ 35 w 47"/>
                  <a:gd name="T61" fmla="*/ 25 h 40"/>
                  <a:gd name="T62" fmla="*/ 41 w 47"/>
                  <a:gd name="T63" fmla="*/ 15 h 40"/>
                  <a:gd name="T64" fmla="*/ 35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8" y="5"/>
                    </a:lnTo>
                    <a:lnTo>
                      <a:pt x="6" y="10"/>
                    </a:lnTo>
                    <a:lnTo>
                      <a:pt x="12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18" y="30"/>
                    </a:lnTo>
                    <a:lnTo>
                      <a:pt x="12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13" name="Freeform 22"/>
              <p:cNvSpPr>
                <a:spLocks/>
              </p:cNvSpPr>
              <p:nvPr/>
            </p:nvSpPr>
            <p:spPr bwMode="auto">
              <a:xfrm>
                <a:off x="3450" y="2471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4 w 41"/>
                  <a:gd name="T5" fmla="*/ 35 h 35"/>
                  <a:gd name="T6" fmla="*/ 6 w 41"/>
                  <a:gd name="T7" fmla="*/ 30 h 35"/>
                  <a:gd name="T8" fmla="*/ 0 w 41"/>
                  <a:gd name="T9" fmla="*/ 20 h 35"/>
                  <a:gd name="T10" fmla="*/ 6 w 41"/>
                  <a:gd name="T11" fmla="*/ 5 h 35"/>
                  <a:gd name="T12" fmla="*/ 24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4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14" name="Freeform 23"/>
              <p:cNvSpPr>
                <a:spLocks noEditPoints="1"/>
              </p:cNvSpPr>
              <p:nvPr/>
            </p:nvSpPr>
            <p:spPr bwMode="auto">
              <a:xfrm>
                <a:off x="3450" y="2471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1 w 47"/>
                  <a:gd name="T3" fmla="*/ 25 h 40"/>
                  <a:gd name="T4" fmla="*/ 35 w 47"/>
                  <a:gd name="T5" fmla="*/ 30 h 40"/>
                  <a:gd name="T6" fmla="*/ 29 w 47"/>
                  <a:gd name="T7" fmla="*/ 35 h 40"/>
                  <a:gd name="T8" fmla="*/ 18 w 47"/>
                  <a:gd name="T9" fmla="*/ 40 h 40"/>
                  <a:gd name="T10" fmla="*/ 12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2 w 47"/>
                  <a:gd name="T23" fmla="*/ 0 h 40"/>
                  <a:gd name="T24" fmla="*/ 24 w 47"/>
                  <a:gd name="T25" fmla="*/ 0 h 40"/>
                  <a:gd name="T26" fmla="*/ 29 w 47"/>
                  <a:gd name="T27" fmla="*/ 0 h 40"/>
                  <a:gd name="T28" fmla="*/ 35 w 47"/>
                  <a:gd name="T29" fmla="*/ 5 h 40"/>
                  <a:gd name="T30" fmla="*/ 41 w 47"/>
                  <a:gd name="T31" fmla="*/ 10 h 40"/>
                  <a:gd name="T32" fmla="*/ 35 w 47"/>
                  <a:gd name="T33" fmla="*/ 10 h 40"/>
                  <a:gd name="T34" fmla="*/ 35 w 47"/>
                  <a:gd name="T35" fmla="*/ 5 h 40"/>
                  <a:gd name="T36" fmla="*/ 29 w 47"/>
                  <a:gd name="T37" fmla="*/ 5 h 40"/>
                  <a:gd name="T38" fmla="*/ 18 w 47"/>
                  <a:gd name="T39" fmla="*/ 5 h 40"/>
                  <a:gd name="T40" fmla="*/ 12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2 w 47"/>
                  <a:gd name="T51" fmla="*/ 30 h 40"/>
                  <a:gd name="T52" fmla="*/ 18 w 47"/>
                  <a:gd name="T53" fmla="*/ 30 h 40"/>
                  <a:gd name="T54" fmla="*/ 24 w 47"/>
                  <a:gd name="T55" fmla="*/ 35 h 40"/>
                  <a:gd name="T56" fmla="*/ 29 w 47"/>
                  <a:gd name="T57" fmla="*/ 30 h 40"/>
                  <a:gd name="T58" fmla="*/ 35 w 47"/>
                  <a:gd name="T59" fmla="*/ 30 h 40"/>
                  <a:gd name="T60" fmla="*/ 35 w 47"/>
                  <a:gd name="T61" fmla="*/ 25 h 40"/>
                  <a:gd name="T62" fmla="*/ 41 w 47"/>
                  <a:gd name="T63" fmla="*/ 15 h 40"/>
                  <a:gd name="T64" fmla="*/ 35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8" y="5"/>
                    </a:lnTo>
                    <a:lnTo>
                      <a:pt x="6" y="10"/>
                    </a:lnTo>
                    <a:lnTo>
                      <a:pt x="12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18" y="30"/>
                    </a:lnTo>
                    <a:lnTo>
                      <a:pt x="12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16" name="Freeform 24"/>
              <p:cNvSpPr>
                <a:spLocks/>
              </p:cNvSpPr>
              <p:nvPr/>
            </p:nvSpPr>
            <p:spPr bwMode="auto">
              <a:xfrm>
                <a:off x="3809" y="2391"/>
                <a:ext cx="35" cy="30"/>
              </a:xfrm>
              <a:custGeom>
                <a:avLst/>
                <a:gdLst>
                  <a:gd name="T0" fmla="*/ 35 w 35"/>
                  <a:gd name="T1" fmla="*/ 15 h 30"/>
                  <a:gd name="T2" fmla="*/ 30 w 35"/>
                  <a:gd name="T3" fmla="*/ 25 h 30"/>
                  <a:gd name="T4" fmla="*/ 18 w 35"/>
                  <a:gd name="T5" fmla="*/ 30 h 30"/>
                  <a:gd name="T6" fmla="*/ 6 w 35"/>
                  <a:gd name="T7" fmla="*/ 25 h 30"/>
                  <a:gd name="T8" fmla="*/ 0 w 35"/>
                  <a:gd name="T9" fmla="*/ 15 h 30"/>
                  <a:gd name="T10" fmla="*/ 6 w 35"/>
                  <a:gd name="T11" fmla="*/ 5 h 30"/>
                  <a:gd name="T12" fmla="*/ 18 w 35"/>
                  <a:gd name="T13" fmla="*/ 0 h 30"/>
                  <a:gd name="T14" fmla="*/ 30 w 35"/>
                  <a:gd name="T15" fmla="*/ 5 h 30"/>
                  <a:gd name="T16" fmla="*/ 35 w 35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0">
                    <a:moveTo>
                      <a:pt x="35" y="15"/>
                    </a:moveTo>
                    <a:lnTo>
                      <a:pt x="30" y="25"/>
                    </a:lnTo>
                    <a:lnTo>
                      <a:pt x="18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18" y="0"/>
                    </a:lnTo>
                    <a:lnTo>
                      <a:pt x="30" y="5"/>
                    </a:lnTo>
                    <a:lnTo>
                      <a:pt x="35" y="15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17" name="Freeform 25"/>
              <p:cNvSpPr>
                <a:spLocks noEditPoints="1"/>
              </p:cNvSpPr>
              <p:nvPr/>
            </p:nvSpPr>
            <p:spPr bwMode="auto">
              <a:xfrm>
                <a:off x="3809" y="2391"/>
                <a:ext cx="41" cy="35"/>
              </a:xfrm>
              <a:custGeom>
                <a:avLst/>
                <a:gdLst>
                  <a:gd name="T0" fmla="*/ 41 w 41"/>
                  <a:gd name="T1" fmla="*/ 15 h 35"/>
                  <a:gd name="T2" fmla="*/ 35 w 41"/>
                  <a:gd name="T3" fmla="*/ 25 h 35"/>
                  <a:gd name="T4" fmla="*/ 30 w 41"/>
                  <a:gd name="T5" fmla="*/ 30 h 35"/>
                  <a:gd name="T6" fmla="*/ 24 w 41"/>
                  <a:gd name="T7" fmla="*/ 30 h 35"/>
                  <a:gd name="T8" fmla="*/ 18 w 41"/>
                  <a:gd name="T9" fmla="*/ 35 h 35"/>
                  <a:gd name="T10" fmla="*/ 12 w 41"/>
                  <a:gd name="T11" fmla="*/ 30 h 35"/>
                  <a:gd name="T12" fmla="*/ 6 w 41"/>
                  <a:gd name="T13" fmla="*/ 25 h 35"/>
                  <a:gd name="T14" fmla="*/ 0 w 41"/>
                  <a:gd name="T15" fmla="*/ 20 h 35"/>
                  <a:gd name="T16" fmla="*/ 0 w 41"/>
                  <a:gd name="T17" fmla="*/ 15 h 35"/>
                  <a:gd name="T18" fmla="*/ 0 w 41"/>
                  <a:gd name="T19" fmla="*/ 10 h 35"/>
                  <a:gd name="T20" fmla="*/ 6 w 41"/>
                  <a:gd name="T21" fmla="*/ 5 h 35"/>
                  <a:gd name="T22" fmla="*/ 12 w 41"/>
                  <a:gd name="T23" fmla="*/ 0 h 35"/>
                  <a:gd name="T24" fmla="*/ 18 w 41"/>
                  <a:gd name="T25" fmla="*/ 0 h 35"/>
                  <a:gd name="T26" fmla="*/ 30 w 41"/>
                  <a:gd name="T27" fmla="*/ 0 h 35"/>
                  <a:gd name="T28" fmla="*/ 35 w 41"/>
                  <a:gd name="T29" fmla="*/ 5 h 35"/>
                  <a:gd name="T30" fmla="*/ 35 w 41"/>
                  <a:gd name="T31" fmla="*/ 10 h 35"/>
                  <a:gd name="T32" fmla="*/ 30 w 41"/>
                  <a:gd name="T33" fmla="*/ 10 h 35"/>
                  <a:gd name="T34" fmla="*/ 30 w 41"/>
                  <a:gd name="T35" fmla="*/ 5 h 35"/>
                  <a:gd name="T36" fmla="*/ 24 w 41"/>
                  <a:gd name="T37" fmla="*/ 5 h 35"/>
                  <a:gd name="T38" fmla="*/ 18 w 41"/>
                  <a:gd name="T39" fmla="*/ 5 h 35"/>
                  <a:gd name="T40" fmla="*/ 12 w 41"/>
                  <a:gd name="T41" fmla="*/ 5 h 35"/>
                  <a:gd name="T42" fmla="*/ 6 w 41"/>
                  <a:gd name="T43" fmla="*/ 5 h 35"/>
                  <a:gd name="T44" fmla="*/ 6 w 41"/>
                  <a:gd name="T45" fmla="*/ 10 h 35"/>
                  <a:gd name="T46" fmla="*/ 6 w 41"/>
                  <a:gd name="T47" fmla="*/ 15 h 35"/>
                  <a:gd name="T48" fmla="*/ 6 w 41"/>
                  <a:gd name="T49" fmla="*/ 20 h 35"/>
                  <a:gd name="T50" fmla="*/ 6 w 41"/>
                  <a:gd name="T51" fmla="*/ 25 h 35"/>
                  <a:gd name="T52" fmla="*/ 12 w 41"/>
                  <a:gd name="T53" fmla="*/ 25 h 35"/>
                  <a:gd name="T54" fmla="*/ 18 w 41"/>
                  <a:gd name="T55" fmla="*/ 30 h 35"/>
                  <a:gd name="T56" fmla="*/ 24 w 41"/>
                  <a:gd name="T57" fmla="*/ 25 h 35"/>
                  <a:gd name="T58" fmla="*/ 30 w 41"/>
                  <a:gd name="T59" fmla="*/ 25 h 35"/>
                  <a:gd name="T60" fmla="*/ 30 w 41"/>
                  <a:gd name="T61" fmla="*/ 20 h 35"/>
                  <a:gd name="T62" fmla="*/ 35 w 41"/>
                  <a:gd name="T63" fmla="*/ 15 h 35"/>
                  <a:gd name="T64" fmla="*/ 30 w 41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1" h="35">
                    <a:moveTo>
                      <a:pt x="41" y="15"/>
                    </a:moveTo>
                    <a:lnTo>
                      <a:pt x="41" y="15"/>
                    </a:lnTo>
                    <a:lnTo>
                      <a:pt x="35" y="2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24" y="30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41" y="15"/>
                    </a:lnTo>
                    <a:close/>
                    <a:moveTo>
                      <a:pt x="30" y="10"/>
                    </a:moveTo>
                    <a:lnTo>
                      <a:pt x="30" y="10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18" name="Freeform 26"/>
              <p:cNvSpPr>
                <a:spLocks/>
              </p:cNvSpPr>
              <p:nvPr/>
            </p:nvSpPr>
            <p:spPr bwMode="auto">
              <a:xfrm>
                <a:off x="4162" y="2306"/>
                <a:ext cx="42" cy="35"/>
              </a:xfrm>
              <a:custGeom>
                <a:avLst/>
                <a:gdLst>
                  <a:gd name="T0" fmla="*/ 42 w 42"/>
                  <a:gd name="T1" fmla="*/ 20 h 35"/>
                  <a:gd name="T2" fmla="*/ 36 w 42"/>
                  <a:gd name="T3" fmla="*/ 30 h 35"/>
                  <a:gd name="T4" fmla="*/ 24 w 42"/>
                  <a:gd name="T5" fmla="*/ 35 h 35"/>
                  <a:gd name="T6" fmla="*/ 6 w 42"/>
                  <a:gd name="T7" fmla="*/ 30 h 35"/>
                  <a:gd name="T8" fmla="*/ 0 w 42"/>
                  <a:gd name="T9" fmla="*/ 20 h 35"/>
                  <a:gd name="T10" fmla="*/ 6 w 42"/>
                  <a:gd name="T11" fmla="*/ 5 h 35"/>
                  <a:gd name="T12" fmla="*/ 24 w 42"/>
                  <a:gd name="T13" fmla="*/ 0 h 35"/>
                  <a:gd name="T14" fmla="*/ 36 w 42"/>
                  <a:gd name="T15" fmla="*/ 5 h 35"/>
                  <a:gd name="T16" fmla="*/ 42 w 42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5">
                    <a:moveTo>
                      <a:pt x="42" y="20"/>
                    </a:moveTo>
                    <a:lnTo>
                      <a:pt x="36" y="30"/>
                    </a:lnTo>
                    <a:lnTo>
                      <a:pt x="24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6" y="5"/>
                    </a:lnTo>
                    <a:lnTo>
                      <a:pt x="42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19" name="Freeform 27"/>
              <p:cNvSpPr>
                <a:spLocks noEditPoints="1"/>
              </p:cNvSpPr>
              <p:nvPr/>
            </p:nvSpPr>
            <p:spPr bwMode="auto">
              <a:xfrm>
                <a:off x="4162" y="2306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2 w 47"/>
                  <a:gd name="T3" fmla="*/ 25 h 40"/>
                  <a:gd name="T4" fmla="*/ 36 w 47"/>
                  <a:gd name="T5" fmla="*/ 30 h 40"/>
                  <a:gd name="T6" fmla="*/ 30 w 47"/>
                  <a:gd name="T7" fmla="*/ 35 h 40"/>
                  <a:gd name="T8" fmla="*/ 18 w 47"/>
                  <a:gd name="T9" fmla="*/ 40 h 40"/>
                  <a:gd name="T10" fmla="*/ 12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2 w 47"/>
                  <a:gd name="T23" fmla="*/ 0 h 40"/>
                  <a:gd name="T24" fmla="*/ 24 w 47"/>
                  <a:gd name="T25" fmla="*/ 0 h 40"/>
                  <a:gd name="T26" fmla="*/ 30 w 47"/>
                  <a:gd name="T27" fmla="*/ 0 h 40"/>
                  <a:gd name="T28" fmla="*/ 36 w 47"/>
                  <a:gd name="T29" fmla="*/ 5 h 40"/>
                  <a:gd name="T30" fmla="*/ 42 w 47"/>
                  <a:gd name="T31" fmla="*/ 10 h 40"/>
                  <a:gd name="T32" fmla="*/ 36 w 47"/>
                  <a:gd name="T33" fmla="*/ 10 h 40"/>
                  <a:gd name="T34" fmla="*/ 36 w 47"/>
                  <a:gd name="T35" fmla="*/ 5 h 40"/>
                  <a:gd name="T36" fmla="*/ 30 w 47"/>
                  <a:gd name="T37" fmla="*/ 5 h 40"/>
                  <a:gd name="T38" fmla="*/ 18 w 47"/>
                  <a:gd name="T39" fmla="*/ 5 h 40"/>
                  <a:gd name="T40" fmla="*/ 12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2 w 47"/>
                  <a:gd name="T51" fmla="*/ 30 h 40"/>
                  <a:gd name="T52" fmla="*/ 18 w 47"/>
                  <a:gd name="T53" fmla="*/ 30 h 40"/>
                  <a:gd name="T54" fmla="*/ 24 w 47"/>
                  <a:gd name="T55" fmla="*/ 35 h 40"/>
                  <a:gd name="T56" fmla="*/ 30 w 47"/>
                  <a:gd name="T57" fmla="*/ 30 h 40"/>
                  <a:gd name="T58" fmla="*/ 36 w 47"/>
                  <a:gd name="T59" fmla="*/ 30 h 40"/>
                  <a:gd name="T60" fmla="*/ 36 w 47"/>
                  <a:gd name="T61" fmla="*/ 25 h 40"/>
                  <a:gd name="T62" fmla="*/ 42 w 47"/>
                  <a:gd name="T63" fmla="*/ 15 h 40"/>
                  <a:gd name="T64" fmla="*/ 36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2" y="25"/>
                    </a:lnTo>
                    <a:lnTo>
                      <a:pt x="42" y="25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7" y="15"/>
                    </a:lnTo>
                    <a:close/>
                    <a:moveTo>
                      <a:pt x="36" y="10"/>
                    </a:moveTo>
                    <a:lnTo>
                      <a:pt x="36" y="15"/>
                    </a:lnTo>
                    <a:lnTo>
                      <a:pt x="36" y="5"/>
                    </a:lnTo>
                    <a:lnTo>
                      <a:pt x="36" y="10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8" y="5"/>
                    </a:lnTo>
                    <a:lnTo>
                      <a:pt x="6" y="10"/>
                    </a:lnTo>
                    <a:lnTo>
                      <a:pt x="12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18" y="30"/>
                    </a:lnTo>
                    <a:lnTo>
                      <a:pt x="12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42" y="15"/>
                    </a:lnTo>
                    <a:lnTo>
                      <a:pt x="42" y="2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0" name="Freeform 28"/>
              <p:cNvSpPr>
                <a:spLocks/>
              </p:cNvSpPr>
              <p:nvPr/>
            </p:nvSpPr>
            <p:spPr bwMode="auto">
              <a:xfrm>
                <a:off x="4521" y="2276"/>
                <a:ext cx="42" cy="30"/>
              </a:xfrm>
              <a:custGeom>
                <a:avLst/>
                <a:gdLst>
                  <a:gd name="T0" fmla="*/ 42 w 42"/>
                  <a:gd name="T1" fmla="*/ 15 h 30"/>
                  <a:gd name="T2" fmla="*/ 36 w 42"/>
                  <a:gd name="T3" fmla="*/ 25 h 30"/>
                  <a:gd name="T4" fmla="*/ 24 w 42"/>
                  <a:gd name="T5" fmla="*/ 30 h 30"/>
                  <a:gd name="T6" fmla="*/ 6 w 42"/>
                  <a:gd name="T7" fmla="*/ 25 h 30"/>
                  <a:gd name="T8" fmla="*/ 0 w 42"/>
                  <a:gd name="T9" fmla="*/ 15 h 30"/>
                  <a:gd name="T10" fmla="*/ 6 w 42"/>
                  <a:gd name="T11" fmla="*/ 5 h 30"/>
                  <a:gd name="T12" fmla="*/ 24 w 42"/>
                  <a:gd name="T13" fmla="*/ 0 h 30"/>
                  <a:gd name="T14" fmla="*/ 36 w 42"/>
                  <a:gd name="T15" fmla="*/ 5 h 30"/>
                  <a:gd name="T16" fmla="*/ 42 w 42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0">
                    <a:moveTo>
                      <a:pt x="42" y="15"/>
                    </a:moveTo>
                    <a:lnTo>
                      <a:pt x="36" y="25"/>
                    </a:lnTo>
                    <a:lnTo>
                      <a:pt x="24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6" y="5"/>
                    </a:lnTo>
                    <a:lnTo>
                      <a:pt x="42" y="15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1" name="Freeform 29"/>
              <p:cNvSpPr>
                <a:spLocks noEditPoints="1"/>
              </p:cNvSpPr>
              <p:nvPr/>
            </p:nvSpPr>
            <p:spPr bwMode="auto">
              <a:xfrm>
                <a:off x="4521" y="2276"/>
                <a:ext cx="47" cy="35"/>
              </a:xfrm>
              <a:custGeom>
                <a:avLst/>
                <a:gdLst>
                  <a:gd name="T0" fmla="*/ 47 w 47"/>
                  <a:gd name="T1" fmla="*/ 15 h 35"/>
                  <a:gd name="T2" fmla="*/ 42 w 47"/>
                  <a:gd name="T3" fmla="*/ 25 h 35"/>
                  <a:gd name="T4" fmla="*/ 36 w 47"/>
                  <a:gd name="T5" fmla="*/ 30 h 35"/>
                  <a:gd name="T6" fmla="*/ 30 w 47"/>
                  <a:gd name="T7" fmla="*/ 30 h 35"/>
                  <a:gd name="T8" fmla="*/ 18 w 47"/>
                  <a:gd name="T9" fmla="*/ 35 h 35"/>
                  <a:gd name="T10" fmla="*/ 12 w 47"/>
                  <a:gd name="T11" fmla="*/ 30 h 35"/>
                  <a:gd name="T12" fmla="*/ 6 w 47"/>
                  <a:gd name="T13" fmla="*/ 25 h 35"/>
                  <a:gd name="T14" fmla="*/ 0 w 47"/>
                  <a:gd name="T15" fmla="*/ 20 h 35"/>
                  <a:gd name="T16" fmla="*/ 0 w 47"/>
                  <a:gd name="T17" fmla="*/ 15 h 35"/>
                  <a:gd name="T18" fmla="*/ 0 w 47"/>
                  <a:gd name="T19" fmla="*/ 10 h 35"/>
                  <a:gd name="T20" fmla="*/ 6 w 47"/>
                  <a:gd name="T21" fmla="*/ 0 h 35"/>
                  <a:gd name="T22" fmla="*/ 12 w 47"/>
                  <a:gd name="T23" fmla="*/ 0 h 35"/>
                  <a:gd name="T24" fmla="*/ 24 w 47"/>
                  <a:gd name="T25" fmla="*/ 0 h 35"/>
                  <a:gd name="T26" fmla="*/ 30 w 47"/>
                  <a:gd name="T27" fmla="*/ 0 h 35"/>
                  <a:gd name="T28" fmla="*/ 36 w 47"/>
                  <a:gd name="T29" fmla="*/ 5 h 35"/>
                  <a:gd name="T30" fmla="*/ 42 w 47"/>
                  <a:gd name="T31" fmla="*/ 10 h 35"/>
                  <a:gd name="T32" fmla="*/ 36 w 47"/>
                  <a:gd name="T33" fmla="*/ 10 h 35"/>
                  <a:gd name="T34" fmla="*/ 36 w 47"/>
                  <a:gd name="T35" fmla="*/ 5 h 35"/>
                  <a:gd name="T36" fmla="*/ 30 w 47"/>
                  <a:gd name="T37" fmla="*/ 5 h 35"/>
                  <a:gd name="T38" fmla="*/ 18 w 47"/>
                  <a:gd name="T39" fmla="*/ 5 h 35"/>
                  <a:gd name="T40" fmla="*/ 12 w 47"/>
                  <a:gd name="T41" fmla="*/ 5 h 35"/>
                  <a:gd name="T42" fmla="*/ 6 w 47"/>
                  <a:gd name="T43" fmla="*/ 5 h 35"/>
                  <a:gd name="T44" fmla="*/ 6 w 47"/>
                  <a:gd name="T45" fmla="*/ 10 h 35"/>
                  <a:gd name="T46" fmla="*/ 6 w 47"/>
                  <a:gd name="T47" fmla="*/ 15 h 35"/>
                  <a:gd name="T48" fmla="*/ 6 w 47"/>
                  <a:gd name="T49" fmla="*/ 20 h 35"/>
                  <a:gd name="T50" fmla="*/ 12 w 47"/>
                  <a:gd name="T51" fmla="*/ 25 h 35"/>
                  <a:gd name="T52" fmla="*/ 12 w 47"/>
                  <a:gd name="T53" fmla="*/ 25 h 35"/>
                  <a:gd name="T54" fmla="*/ 24 w 47"/>
                  <a:gd name="T55" fmla="*/ 30 h 35"/>
                  <a:gd name="T56" fmla="*/ 30 w 47"/>
                  <a:gd name="T57" fmla="*/ 25 h 35"/>
                  <a:gd name="T58" fmla="*/ 36 w 47"/>
                  <a:gd name="T59" fmla="*/ 25 h 35"/>
                  <a:gd name="T60" fmla="*/ 36 w 47"/>
                  <a:gd name="T61" fmla="*/ 20 h 35"/>
                  <a:gd name="T62" fmla="*/ 42 w 47"/>
                  <a:gd name="T63" fmla="*/ 15 h 35"/>
                  <a:gd name="T64" fmla="*/ 36 w 47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35">
                    <a:moveTo>
                      <a:pt x="47" y="15"/>
                    </a:moveTo>
                    <a:lnTo>
                      <a:pt x="47" y="15"/>
                    </a:lnTo>
                    <a:lnTo>
                      <a:pt x="42" y="20"/>
                    </a:lnTo>
                    <a:lnTo>
                      <a:pt x="42" y="25"/>
                    </a:lnTo>
                    <a:lnTo>
                      <a:pt x="36" y="25"/>
                    </a:lnTo>
                    <a:lnTo>
                      <a:pt x="36" y="30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36" y="5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7" y="15"/>
                    </a:lnTo>
                    <a:close/>
                    <a:moveTo>
                      <a:pt x="36" y="10"/>
                    </a:moveTo>
                    <a:lnTo>
                      <a:pt x="36" y="10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2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24" y="30"/>
                    </a:lnTo>
                    <a:lnTo>
                      <a:pt x="18" y="30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6" y="20"/>
                    </a:lnTo>
                    <a:lnTo>
                      <a:pt x="36" y="20"/>
                    </a:lnTo>
                    <a:lnTo>
                      <a:pt x="42" y="15"/>
                    </a:lnTo>
                    <a:lnTo>
                      <a:pt x="42" y="15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2" name="Freeform 30"/>
              <p:cNvSpPr>
                <a:spLocks/>
              </p:cNvSpPr>
              <p:nvPr/>
            </p:nvSpPr>
            <p:spPr bwMode="auto">
              <a:xfrm>
                <a:off x="4880" y="2236"/>
                <a:ext cx="36" cy="35"/>
              </a:xfrm>
              <a:custGeom>
                <a:avLst/>
                <a:gdLst>
                  <a:gd name="T0" fmla="*/ 36 w 36"/>
                  <a:gd name="T1" fmla="*/ 20 h 35"/>
                  <a:gd name="T2" fmla="*/ 30 w 36"/>
                  <a:gd name="T3" fmla="*/ 30 h 35"/>
                  <a:gd name="T4" fmla="*/ 18 w 36"/>
                  <a:gd name="T5" fmla="*/ 35 h 35"/>
                  <a:gd name="T6" fmla="*/ 6 w 36"/>
                  <a:gd name="T7" fmla="*/ 30 h 35"/>
                  <a:gd name="T8" fmla="*/ 0 w 36"/>
                  <a:gd name="T9" fmla="*/ 20 h 35"/>
                  <a:gd name="T10" fmla="*/ 6 w 36"/>
                  <a:gd name="T11" fmla="*/ 5 h 35"/>
                  <a:gd name="T12" fmla="*/ 18 w 36"/>
                  <a:gd name="T13" fmla="*/ 0 h 35"/>
                  <a:gd name="T14" fmla="*/ 30 w 36"/>
                  <a:gd name="T15" fmla="*/ 5 h 35"/>
                  <a:gd name="T16" fmla="*/ 36 w 36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35">
                    <a:moveTo>
                      <a:pt x="36" y="20"/>
                    </a:moveTo>
                    <a:lnTo>
                      <a:pt x="30" y="30"/>
                    </a:lnTo>
                    <a:lnTo>
                      <a:pt x="18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18" y="0"/>
                    </a:lnTo>
                    <a:lnTo>
                      <a:pt x="30" y="5"/>
                    </a:lnTo>
                    <a:lnTo>
                      <a:pt x="36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3" name="Freeform 31"/>
              <p:cNvSpPr>
                <a:spLocks noEditPoints="1"/>
              </p:cNvSpPr>
              <p:nvPr/>
            </p:nvSpPr>
            <p:spPr bwMode="auto">
              <a:xfrm>
                <a:off x="4880" y="2236"/>
                <a:ext cx="42" cy="40"/>
              </a:xfrm>
              <a:custGeom>
                <a:avLst/>
                <a:gdLst>
                  <a:gd name="T0" fmla="*/ 42 w 42"/>
                  <a:gd name="T1" fmla="*/ 20 h 40"/>
                  <a:gd name="T2" fmla="*/ 36 w 42"/>
                  <a:gd name="T3" fmla="*/ 25 h 40"/>
                  <a:gd name="T4" fmla="*/ 30 w 42"/>
                  <a:gd name="T5" fmla="*/ 30 h 40"/>
                  <a:gd name="T6" fmla="*/ 24 w 42"/>
                  <a:gd name="T7" fmla="*/ 35 h 40"/>
                  <a:gd name="T8" fmla="*/ 18 w 42"/>
                  <a:gd name="T9" fmla="*/ 40 h 40"/>
                  <a:gd name="T10" fmla="*/ 12 w 42"/>
                  <a:gd name="T11" fmla="*/ 35 h 40"/>
                  <a:gd name="T12" fmla="*/ 0 w 42"/>
                  <a:gd name="T13" fmla="*/ 30 h 40"/>
                  <a:gd name="T14" fmla="*/ 0 w 42"/>
                  <a:gd name="T15" fmla="*/ 25 h 40"/>
                  <a:gd name="T16" fmla="*/ 0 w 42"/>
                  <a:gd name="T17" fmla="*/ 15 h 40"/>
                  <a:gd name="T18" fmla="*/ 0 w 42"/>
                  <a:gd name="T19" fmla="*/ 10 h 40"/>
                  <a:gd name="T20" fmla="*/ 6 w 42"/>
                  <a:gd name="T21" fmla="*/ 5 h 40"/>
                  <a:gd name="T22" fmla="*/ 12 w 42"/>
                  <a:gd name="T23" fmla="*/ 0 h 40"/>
                  <a:gd name="T24" fmla="*/ 18 w 42"/>
                  <a:gd name="T25" fmla="*/ 0 h 40"/>
                  <a:gd name="T26" fmla="*/ 30 w 42"/>
                  <a:gd name="T27" fmla="*/ 0 h 40"/>
                  <a:gd name="T28" fmla="*/ 36 w 42"/>
                  <a:gd name="T29" fmla="*/ 5 h 40"/>
                  <a:gd name="T30" fmla="*/ 36 w 42"/>
                  <a:gd name="T31" fmla="*/ 10 h 40"/>
                  <a:gd name="T32" fmla="*/ 30 w 42"/>
                  <a:gd name="T33" fmla="*/ 10 h 40"/>
                  <a:gd name="T34" fmla="*/ 30 w 42"/>
                  <a:gd name="T35" fmla="*/ 5 h 40"/>
                  <a:gd name="T36" fmla="*/ 24 w 42"/>
                  <a:gd name="T37" fmla="*/ 5 h 40"/>
                  <a:gd name="T38" fmla="*/ 18 w 42"/>
                  <a:gd name="T39" fmla="*/ 5 h 40"/>
                  <a:gd name="T40" fmla="*/ 12 w 42"/>
                  <a:gd name="T41" fmla="*/ 5 h 40"/>
                  <a:gd name="T42" fmla="*/ 6 w 42"/>
                  <a:gd name="T43" fmla="*/ 10 h 40"/>
                  <a:gd name="T44" fmla="*/ 6 w 42"/>
                  <a:gd name="T45" fmla="*/ 10 h 40"/>
                  <a:gd name="T46" fmla="*/ 6 w 42"/>
                  <a:gd name="T47" fmla="*/ 20 h 40"/>
                  <a:gd name="T48" fmla="*/ 6 w 42"/>
                  <a:gd name="T49" fmla="*/ 25 h 40"/>
                  <a:gd name="T50" fmla="*/ 6 w 42"/>
                  <a:gd name="T51" fmla="*/ 30 h 40"/>
                  <a:gd name="T52" fmla="*/ 12 w 42"/>
                  <a:gd name="T53" fmla="*/ 30 h 40"/>
                  <a:gd name="T54" fmla="*/ 18 w 42"/>
                  <a:gd name="T55" fmla="*/ 35 h 40"/>
                  <a:gd name="T56" fmla="*/ 24 w 42"/>
                  <a:gd name="T57" fmla="*/ 30 h 40"/>
                  <a:gd name="T58" fmla="*/ 30 w 42"/>
                  <a:gd name="T59" fmla="*/ 30 h 40"/>
                  <a:gd name="T60" fmla="*/ 30 w 42"/>
                  <a:gd name="T61" fmla="*/ 25 h 40"/>
                  <a:gd name="T62" fmla="*/ 36 w 42"/>
                  <a:gd name="T63" fmla="*/ 15 h 40"/>
                  <a:gd name="T64" fmla="*/ 30 w 42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" h="40">
                    <a:moveTo>
                      <a:pt x="42" y="15"/>
                    </a:moveTo>
                    <a:lnTo>
                      <a:pt x="42" y="20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6" y="30"/>
                    </a:lnTo>
                    <a:lnTo>
                      <a:pt x="30" y="30"/>
                    </a:lnTo>
                    <a:lnTo>
                      <a:pt x="30" y="35"/>
                    </a:lnTo>
                    <a:lnTo>
                      <a:pt x="24" y="35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5"/>
                    </a:lnTo>
                    <a:lnTo>
                      <a:pt x="36" y="5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42" y="15"/>
                    </a:lnTo>
                    <a:close/>
                    <a:moveTo>
                      <a:pt x="30" y="10"/>
                    </a:moveTo>
                    <a:lnTo>
                      <a:pt x="30" y="10"/>
                    </a:lnTo>
                    <a:lnTo>
                      <a:pt x="30" y="5"/>
                    </a:lnTo>
                    <a:lnTo>
                      <a:pt x="30" y="10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0"/>
                    </a:lnTo>
                    <a:lnTo>
                      <a:pt x="24" y="30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6" y="15"/>
                    </a:lnTo>
                    <a:lnTo>
                      <a:pt x="36" y="20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4" name="Freeform 32"/>
              <p:cNvSpPr>
                <a:spLocks/>
              </p:cNvSpPr>
              <p:nvPr/>
            </p:nvSpPr>
            <p:spPr bwMode="auto">
              <a:xfrm>
                <a:off x="5234" y="2195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3 w 41"/>
                  <a:gd name="T5" fmla="*/ 35 h 35"/>
                  <a:gd name="T6" fmla="*/ 6 w 41"/>
                  <a:gd name="T7" fmla="*/ 30 h 35"/>
                  <a:gd name="T8" fmla="*/ 0 w 41"/>
                  <a:gd name="T9" fmla="*/ 20 h 35"/>
                  <a:gd name="T10" fmla="*/ 6 w 41"/>
                  <a:gd name="T11" fmla="*/ 5 h 35"/>
                  <a:gd name="T12" fmla="*/ 23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3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3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5" name="Freeform 33"/>
              <p:cNvSpPr>
                <a:spLocks noEditPoints="1"/>
              </p:cNvSpPr>
              <p:nvPr/>
            </p:nvSpPr>
            <p:spPr bwMode="auto">
              <a:xfrm>
                <a:off x="5234" y="2195"/>
                <a:ext cx="47" cy="41"/>
              </a:xfrm>
              <a:custGeom>
                <a:avLst/>
                <a:gdLst>
                  <a:gd name="T0" fmla="*/ 47 w 47"/>
                  <a:gd name="T1" fmla="*/ 20 h 41"/>
                  <a:gd name="T2" fmla="*/ 41 w 47"/>
                  <a:gd name="T3" fmla="*/ 25 h 41"/>
                  <a:gd name="T4" fmla="*/ 35 w 47"/>
                  <a:gd name="T5" fmla="*/ 30 h 41"/>
                  <a:gd name="T6" fmla="*/ 29 w 47"/>
                  <a:gd name="T7" fmla="*/ 35 h 41"/>
                  <a:gd name="T8" fmla="*/ 17 w 47"/>
                  <a:gd name="T9" fmla="*/ 41 h 41"/>
                  <a:gd name="T10" fmla="*/ 11 w 47"/>
                  <a:gd name="T11" fmla="*/ 35 h 41"/>
                  <a:gd name="T12" fmla="*/ 6 w 47"/>
                  <a:gd name="T13" fmla="*/ 30 h 41"/>
                  <a:gd name="T14" fmla="*/ 0 w 47"/>
                  <a:gd name="T15" fmla="*/ 25 h 41"/>
                  <a:gd name="T16" fmla="*/ 0 w 47"/>
                  <a:gd name="T17" fmla="*/ 15 h 41"/>
                  <a:gd name="T18" fmla="*/ 0 w 47"/>
                  <a:gd name="T19" fmla="*/ 10 h 41"/>
                  <a:gd name="T20" fmla="*/ 6 w 47"/>
                  <a:gd name="T21" fmla="*/ 5 h 41"/>
                  <a:gd name="T22" fmla="*/ 11 w 47"/>
                  <a:gd name="T23" fmla="*/ 0 h 41"/>
                  <a:gd name="T24" fmla="*/ 23 w 47"/>
                  <a:gd name="T25" fmla="*/ 0 h 41"/>
                  <a:gd name="T26" fmla="*/ 29 w 47"/>
                  <a:gd name="T27" fmla="*/ 0 h 41"/>
                  <a:gd name="T28" fmla="*/ 35 w 47"/>
                  <a:gd name="T29" fmla="*/ 5 h 41"/>
                  <a:gd name="T30" fmla="*/ 41 w 47"/>
                  <a:gd name="T31" fmla="*/ 10 h 41"/>
                  <a:gd name="T32" fmla="*/ 35 w 47"/>
                  <a:gd name="T33" fmla="*/ 10 h 41"/>
                  <a:gd name="T34" fmla="*/ 35 w 47"/>
                  <a:gd name="T35" fmla="*/ 5 h 41"/>
                  <a:gd name="T36" fmla="*/ 29 w 47"/>
                  <a:gd name="T37" fmla="*/ 5 h 41"/>
                  <a:gd name="T38" fmla="*/ 17 w 47"/>
                  <a:gd name="T39" fmla="*/ 5 h 41"/>
                  <a:gd name="T40" fmla="*/ 11 w 47"/>
                  <a:gd name="T41" fmla="*/ 5 h 41"/>
                  <a:gd name="T42" fmla="*/ 6 w 47"/>
                  <a:gd name="T43" fmla="*/ 10 h 41"/>
                  <a:gd name="T44" fmla="*/ 6 w 47"/>
                  <a:gd name="T45" fmla="*/ 15 h 41"/>
                  <a:gd name="T46" fmla="*/ 6 w 47"/>
                  <a:gd name="T47" fmla="*/ 20 h 41"/>
                  <a:gd name="T48" fmla="*/ 6 w 47"/>
                  <a:gd name="T49" fmla="*/ 25 h 41"/>
                  <a:gd name="T50" fmla="*/ 11 w 47"/>
                  <a:gd name="T51" fmla="*/ 30 h 41"/>
                  <a:gd name="T52" fmla="*/ 17 w 47"/>
                  <a:gd name="T53" fmla="*/ 30 h 41"/>
                  <a:gd name="T54" fmla="*/ 23 w 47"/>
                  <a:gd name="T55" fmla="*/ 35 h 41"/>
                  <a:gd name="T56" fmla="*/ 29 w 47"/>
                  <a:gd name="T57" fmla="*/ 30 h 41"/>
                  <a:gd name="T58" fmla="*/ 35 w 47"/>
                  <a:gd name="T59" fmla="*/ 30 h 41"/>
                  <a:gd name="T60" fmla="*/ 35 w 47"/>
                  <a:gd name="T61" fmla="*/ 25 h 41"/>
                  <a:gd name="T62" fmla="*/ 41 w 47"/>
                  <a:gd name="T63" fmla="*/ 15 h 41"/>
                  <a:gd name="T64" fmla="*/ 35 w 47"/>
                  <a:gd name="T65" fmla="*/ 1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1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3" y="41"/>
                    </a:lnTo>
                    <a:lnTo>
                      <a:pt x="17" y="41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7" y="5"/>
                    </a:lnTo>
                    <a:lnTo>
                      <a:pt x="23" y="5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6" y="10"/>
                    </a:lnTo>
                    <a:lnTo>
                      <a:pt x="11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1" y="30"/>
                    </a:lnTo>
                    <a:lnTo>
                      <a:pt x="6" y="30"/>
                    </a:lnTo>
                    <a:lnTo>
                      <a:pt x="17" y="30"/>
                    </a:lnTo>
                    <a:lnTo>
                      <a:pt x="11" y="30"/>
                    </a:lnTo>
                    <a:lnTo>
                      <a:pt x="23" y="35"/>
                    </a:lnTo>
                    <a:lnTo>
                      <a:pt x="17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6" name="Freeform 34"/>
              <p:cNvSpPr>
                <a:spLocks/>
              </p:cNvSpPr>
              <p:nvPr/>
            </p:nvSpPr>
            <p:spPr bwMode="auto">
              <a:xfrm>
                <a:off x="5593" y="2150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3 w 41"/>
                  <a:gd name="T5" fmla="*/ 35 h 35"/>
                  <a:gd name="T6" fmla="*/ 6 w 41"/>
                  <a:gd name="T7" fmla="*/ 30 h 35"/>
                  <a:gd name="T8" fmla="*/ 0 w 41"/>
                  <a:gd name="T9" fmla="*/ 20 h 35"/>
                  <a:gd name="T10" fmla="*/ 6 w 41"/>
                  <a:gd name="T11" fmla="*/ 5 h 35"/>
                  <a:gd name="T12" fmla="*/ 23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3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3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7" name="Freeform 35"/>
              <p:cNvSpPr>
                <a:spLocks noEditPoints="1"/>
              </p:cNvSpPr>
              <p:nvPr/>
            </p:nvSpPr>
            <p:spPr bwMode="auto">
              <a:xfrm>
                <a:off x="5593" y="2150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1 w 47"/>
                  <a:gd name="T3" fmla="*/ 25 h 40"/>
                  <a:gd name="T4" fmla="*/ 35 w 47"/>
                  <a:gd name="T5" fmla="*/ 30 h 40"/>
                  <a:gd name="T6" fmla="*/ 29 w 47"/>
                  <a:gd name="T7" fmla="*/ 35 h 40"/>
                  <a:gd name="T8" fmla="*/ 17 w 47"/>
                  <a:gd name="T9" fmla="*/ 40 h 40"/>
                  <a:gd name="T10" fmla="*/ 12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2 w 47"/>
                  <a:gd name="T23" fmla="*/ 0 h 40"/>
                  <a:gd name="T24" fmla="*/ 23 w 47"/>
                  <a:gd name="T25" fmla="*/ 0 h 40"/>
                  <a:gd name="T26" fmla="*/ 29 w 47"/>
                  <a:gd name="T27" fmla="*/ 0 h 40"/>
                  <a:gd name="T28" fmla="*/ 35 w 47"/>
                  <a:gd name="T29" fmla="*/ 5 h 40"/>
                  <a:gd name="T30" fmla="*/ 41 w 47"/>
                  <a:gd name="T31" fmla="*/ 10 h 40"/>
                  <a:gd name="T32" fmla="*/ 35 w 47"/>
                  <a:gd name="T33" fmla="*/ 10 h 40"/>
                  <a:gd name="T34" fmla="*/ 35 w 47"/>
                  <a:gd name="T35" fmla="*/ 5 h 40"/>
                  <a:gd name="T36" fmla="*/ 29 w 47"/>
                  <a:gd name="T37" fmla="*/ 5 h 40"/>
                  <a:gd name="T38" fmla="*/ 17 w 47"/>
                  <a:gd name="T39" fmla="*/ 5 h 40"/>
                  <a:gd name="T40" fmla="*/ 12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2 w 47"/>
                  <a:gd name="T51" fmla="*/ 30 h 40"/>
                  <a:gd name="T52" fmla="*/ 17 w 47"/>
                  <a:gd name="T53" fmla="*/ 30 h 40"/>
                  <a:gd name="T54" fmla="*/ 23 w 47"/>
                  <a:gd name="T55" fmla="*/ 35 h 40"/>
                  <a:gd name="T56" fmla="*/ 29 w 47"/>
                  <a:gd name="T57" fmla="*/ 30 h 40"/>
                  <a:gd name="T58" fmla="*/ 35 w 47"/>
                  <a:gd name="T59" fmla="*/ 30 h 40"/>
                  <a:gd name="T60" fmla="*/ 35 w 47"/>
                  <a:gd name="T61" fmla="*/ 25 h 40"/>
                  <a:gd name="T62" fmla="*/ 41 w 47"/>
                  <a:gd name="T63" fmla="*/ 15 h 40"/>
                  <a:gd name="T64" fmla="*/ 35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3" y="40"/>
                    </a:lnTo>
                    <a:lnTo>
                      <a:pt x="17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7" y="5"/>
                    </a:lnTo>
                    <a:lnTo>
                      <a:pt x="23" y="5"/>
                    </a:lnTo>
                    <a:lnTo>
                      <a:pt x="12" y="5"/>
                    </a:lnTo>
                    <a:lnTo>
                      <a:pt x="17" y="5"/>
                    </a:lnTo>
                    <a:lnTo>
                      <a:pt x="6" y="10"/>
                    </a:lnTo>
                    <a:lnTo>
                      <a:pt x="12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17" y="30"/>
                    </a:lnTo>
                    <a:lnTo>
                      <a:pt x="12" y="30"/>
                    </a:lnTo>
                    <a:lnTo>
                      <a:pt x="23" y="35"/>
                    </a:lnTo>
                    <a:lnTo>
                      <a:pt x="17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8" name="Freeform 36"/>
              <p:cNvSpPr>
                <a:spLocks/>
              </p:cNvSpPr>
              <p:nvPr/>
            </p:nvSpPr>
            <p:spPr bwMode="auto">
              <a:xfrm>
                <a:off x="5952" y="2135"/>
                <a:ext cx="35" cy="35"/>
              </a:xfrm>
              <a:custGeom>
                <a:avLst/>
                <a:gdLst>
                  <a:gd name="T0" fmla="*/ 35 w 35"/>
                  <a:gd name="T1" fmla="*/ 20 h 35"/>
                  <a:gd name="T2" fmla="*/ 29 w 35"/>
                  <a:gd name="T3" fmla="*/ 30 h 35"/>
                  <a:gd name="T4" fmla="*/ 18 w 35"/>
                  <a:gd name="T5" fmla="*/ 35 h 35"/>
                  <a:gd name="T6" fmla="*/ 6 w 35"/>
                  <a:gd name="T7" fmla="*/ 30 h 35"/>
                  <a:gd name="T8" fmla="*/ 0 w 35"/>
                  <a:gd name="T9" fmla="*/ 20 h 35"/>
                  <a:gd name="T10" fmla="*/ 6 w 35"/>
                  <a:gd name="T11" fmla="*/ 5 h 35"/>
                  <a:gd name="T12" fmla="*/ 18 w 35"/>
                  <a:gd name="T13" fmla="*/ 0 h 35"/>
                  <a:gd name="T14" fmla="*/ 29 w 35"/>
                  <a:gd name="T15" fmla="*/ 5 h 35"/>
                  <a:gd name="T16" fmla="*/ 35 w 35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5">
                    <a:moveTo>
                      <a:pt x="35" y="20"/>
                    </a:moveTo>
                    <a:lnTo>
                      <a:pt x="29" y="30"/>
                    </a:lnTo>
                    <a:lnTo>
                      <a:pt x="18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18" y="0"/>
                    </a:lnTo>
                    <a:lnTo>
                      <a:pt x="29" y="5"/>
                    </a:lnTo>
                    <a:lnTo>
                      <a:pt x="35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29" name="Freeform 37"/>
              <p:cNvSpPr>
                <a:spLocks noEditPoints="1"/>
              </p:cNvSpPr>
              <p:nvPr/>
            </p:nvSpPr>
            <p:spPr bwMode="auto">
              <a:xfrm>
                <a:off x="5952" y="2135"/>
                <a:ext cx="41" cy="40"/>
              </a:xfrm>
              <a:custGeom>
                <a:avLst/>
                <a:gdLst>
                  <a:gd name="T0" fmla="*/ 41 w 41"/>
                  <a:gd name="T1" fmla="*/ 20 h 40"/>
                  <a:gd name="T2" fmla="*/ 35 w 41"/>
                  <a:gd name="T3" fmla="*/ 25 h 40"/>
                  <a:gd name="T4" fmla="*/ 29 w 41"/>
                  <a:gd name="T5" fmla="*/ 30 h 40"/>
                  <a:gd name="T6" fmla="*/ 23 w 41"/>
                  <a:gd name="T7" fmla="*/ 35 h 40"/>
                  <a:gd name="T8" fmla="*/ 18 w 41"/>
                  <a:gd name="T9" fmla="*/ 40 h 40"/>
                  <a:gd name="T10" fmla="*/ 12 w 41"/>
                  <a:gd name="T11" fmla="*/ 35 h 40"/>
                  <a:gd name="T12" fmla="*/ 0 w 41"/>
                  <a:gd name="T13" fmla="*/ 30 h 40"/>
                  <a:gd name="T14" fmla="*/ 0 w 41"/>
                  <a:gd name="T15" fmla="*/ 25 h 40"/>
                  <a:gd name="T16" fmla="*/ 0 w 41"/>
                  <a:gd name="T17" fmla="*/ 15 h 40"/>
                  <a:gd name="T18" fmla="*/ 0 w 41"/>
                  <a:gd name="T19" fmla="*/ 10 h 40"/>
                  <a:gd name="T20" fmla="*/ 6 w 41"/>
                  <a:gd name="T21" fmla="*/ 5 h 40"/>
                  <a:gd name="T22" fmla="*/ 12 w 41"/>
                  <a:gd name="T23" fmla="*/ 0 h 40"/>
                  <a:gd name="T24" fmla="*/ 18 w 41"/>
                  <a:gd name="T25" fmla="*/ 0 h 40"/>
                  <a:gd name="T26" fmla="*/ 29 w 41"/>
                  <a:gd name="T27" fmla="*/ 0 h 40"/>
                  <a:gd name="T28" fmla="*/ 35 w 41"/>
                  <a:gd name="T29" fmla="*/ 5 h 40"/>
                  <a:gd name="T30" fmla="*/ 35 w 41"/>
                  <a:gd name="T31" fmla="*/ 10 h 40"/>
                  <a:gd name="T32" fmla="*/ 29 w 41"/>
                  <a:gd name="T33" fmla="*/ 10 h 40"/>
                  <a:gd name="T34" fmla="*/ 29 w 41"/>
                  <a:gd name="T35" fmla="*/ 5 h 40"/>
                  <a:gd name="T36" fmla="*/ 23 w 41"/>
                  <a:gd name="T37" fmla="*/ 5 h 40"/>
                  <a:gd name="T38" fmla="*/ 18 w 41"/>
                  <a:gd name="T39" fmla="*/ 5 h 40"/>
                  <a:gd name="T40" fmla="*/ 12 w 41"/>
                  <a:gd name="T41" fmla="*/ 5 h 40"/>
                  <a:gd name="T42" fmla="*/ 6 w 41"/>
                  <a:gd name="T43" fmla="*/ 10 h 40"/>
                  <a:gd name="T44" fmla="*/ 6 w 41"/>
                  <a:gd name="T45" fmla="*/ 10 h 40"/>
                  <a:gd name="T46" fmla="*/ 6 w 41"/>
                  <a:gd name="T47" fmla="*/ 20 h 40"/>
                  <a:gd name="T48" fmla="*/ 6 w 41"/>
                  <a:gd name="T49" fmla="*/ 25 h 40"/>
                  <a:gd name="T50" fmla="*/ 6 w 41"/>
                  <a:gd name="T51" fmla="*/ 30 h 40"/>
                  <a:gd name="T52" fmla="*/ 12 w 41"/>
                  <a:gd name="T53" fmla="*/ 30 h 40"/>
                  <a:gd name="T54" fmla="*/ 18 w 41"/>
                  <a:gd name="T55" fmla="*/ 35 h 40"/>
                  <a:gd name="T56" fmla="*/ 23 w 41"/>
                  <a:gd name="T57" fmla="*/ 30 h 40"/>
                  <a:gd name="T58" fmla="*/ 29 w 41"/>
                  <a:gd name="T59" fmla="*/ 30 h 40"/>
                  <a:gd name="T60" fmla="*/ 29 w 41"/>
                  <a:gd name="T61" fmla="*/ 25 h 40"/>
                  <a:gd name="T62" fmla="*/ 35 w 41"/>
                  <a:gd name="T63" fmla="*/ 15 h 40"/>
                  <a:gd name="T64" fmla="*/ 29 w 41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1" h="40">
                    <a:moveTo>
                      <a:pt x="41" y="15"/>
                    </a:moveTo>
                    <a:lnTo>
                      <a:pt x="41" y="2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30"/>
                    </a:lnTo>
                    <a:lnTo>
                      <a:pt x="29" y="30"/>
                    </a:lnTo>
                    <a:lnTo>
                      <a:pt x="29" y="35"/>
                    </a:lnTo>
                    <a:lnTo>
                      <a:pt x="23" y="35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41" y="15"/>
                    </a:lnTo>
                    <a:close/>
                    <a:moveTo>
                      <a:pt x="29" y="10"/>
                    </a:moveTo>
                    <a:lnTo>
                      <a:pt x="29" y="10"/>
                    </a:lnTo>
                    <a:lnTo>
                      <a:pt x="29" y="5"/>
                    </a:lnTo>
                    <a:lnTo>
                      <a:pt x="29" y="10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3" y="30"/>
                    </a:lnTo>
                    <a:lnTo>
                      <a:pt x="23" y="30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35" y="15"/>
                    </a:lnTo>
                    <a:lnTo>
                      <a:pt x="35" y="20"/>
                    </a:lnTo>
                    <a:lnTo>
                      <a:pt x="29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0" name="Freeform 38"/>
              <p:cNvSpPr>
                <a:spLocks/>
              </p:cNvSpPr>
              <p:nvPr/>
            </p:nvSpPr>
            <p:spPr bwMode="auto">
              <a:xfrm>
                <a:off x="6305" y="2090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4 w 41"/>
                  <a:gd name="T5" fmla="*/ 35 h 35"/>
                  <a:gd name="T6" fmla="*/ 6 w 41"/>
                  <a:gd name="T7" fmla="*/ 30 h 35"/>
                  <a:gd name="T8" fmla="*/ 0 w 41"/>
                  <a:gd name="T9" fmla="*/ 20 h 35"/>
                  <a:gd name="T10" fmla="*/ 6 w 41"/>
                  <a:gd name="T11" fmla="*/ 5 h 35"/>
                  <a:gd name="T12" fmla="*/ 24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4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1" name="Freeform 39"/>
              <p:cNvSpPr>
                <a:spLocks noEditPoints="1"/>
              </p:cNvSpPr>
              <p:nvPr/>
            </p:nvSpPr>
            <p:spPr bwMode="auto">
              <a:xfrm>
                <a:off x="6305" y="2090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1 w 47"/>
                  <a:gd name="T3" fmla="*/ 25 h 40"/>
                  <a:gd name="T4" fmla="*/ 35 w 47"/>
                  <a:gd name="T5" fmla="*/ 30 h 40"/>
                  <a:gd name="T6" fmla="*/ 29 w 47"/>
                  <a:gd name="T7" fmla="*/ 35 h 40"/>
                  <a:gd name="T8" fmla="*/ 18 w 47"/>
                  <a:gd name="T9" fmla="*/ 40 h 40"/>
                  <a:gd name="T10" fmla="*/ 12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2 w 47"/>
                  <a:gd name="T23" fmla="*/ 0 h 40"/>
                  <a:gd name="T24" fmla="*/ 24 w 47"/>
                  <a:gd name="T25" fmla="*/ 0 h 40"/>
                  <a:gd name="T26" fmla="*/ 29 w 47"/>
                  <a:gd name="T27" fmla="*/ 0 h 40"/>
                  <a:gd name="T28" fmla="*/ 35 w 47"/>
                  <a:gd name="T29" fmla="*/ 5 h 40"/>
                  <a:gd name="T30" fmla="*/ 41 w 47"/>
                  <a:gd name="T31" fmla="*/ 10 h 40"/>
                  <a:gd name="T32" fmla="*/ 35 w 47"/>
                  <a:gd name="T33" fmla="*/ 10 h 40"/>
                  <a:gd name="T34" fmla="*/ 35 w 47"/>
                  <a:gd name="T35" fmla="*/ 5 h 40"/>
                  <a:gd name="T36" fmla="*/ 29 w 47"/>
                  <a:gd name="T37" fmla="*/ 5 h 40"/>
                  <a:gd name="T38" fmla="*/ 18 w 47"/>
                  <a:gd name="T39" fmla="*/ 5 h 40"/>
                  <a:gd name="T40" fmla="*/ 12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2 w 47"/>
                  <a:gd name="T51" fmla="*/ 30 h 40"/>
                  <a:gd name="T52" fmla="*/ 18 w 47"/>
                  <a:gd name="T53" fmla="*/ 30 h 40"/>
                  <a:gd name="T54" fmla="*/ 24 w 47"/>
                  <a:gd name="T55" fmla="*/ 35 h 40"/>
                  <a:gd name="T56" fmla="*/ 29 w 47"/>
                  <a:gd name="T57" fmla="*/ 30 h 40"/>
                  <a:gd name="T58" fmla="*/ 35 w 47"/>
                  <a:gd name="T59" fmla="*/ 30 h 40"/>
                  <a:gd name="T60" fmla="*/ 35 w 47"/>
                  <a:gd name="T61" fmla="*/ 25 h 40"/>
                  <a:gd name="T62" fmla="*/ 41 w 47"/>
                  <a:gd name="T63" fmla="*/ 15 h 40"/>
                  <a:gd name="T64" fmla="*/ 35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8" y="5"/>
                    </a:lnTo>
                    <a:lnTo>
                      <a:pt x="6" y="10"/>
                    </a:lnTo>
                    <a:lnTo>
                      <a:pt x="12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18" y="30"/>
                    </a:lnTo>
                    <a:lnTo>
                      <a:pt x="12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2" name="Freeform 40"/>
              <p:cNvSpPr>
                <a:spLocks/>
              </p:cNvSpPr>
              <p:nvPr/>
            </p:nvSpPr>
            <p:spPr bwMode="auto">
              <a:xfrm>
                <a:off x="1325" y="1223"/>
                <a:ext cx="5004" cy="1378"/>
              </a:xfrm>
              <a:custGeom>
                <a:avLst/>
                <a:gdLst>
                  <a:gd name="T0" fmla="*/ 6 w 5004"/>
                  <a:gd name="T1" fmla="*/ 1363 h 1378"/>
                  <a:gd name="T2" fmla="*/ 365 w 5004"/>
                  <a:gd name="T3" fmla="*/ 1288 h 1378"/>
                  <a:gd name="T4" fmla="*/ 718 w 5004"/>
                  <a:gd name="T5" fmla="*/ 1223 h 1378"/>
                  <a:gd name="T6" fmla="*/ 1077 w 5004"/>
                  <a:gd name="T7" fmla="*/ 1123 h 1378"/>
                  <a:gd name="T8" fmla="*/ 1425 w 5004"/>
                  <a:gd name="T9" fmla="*/ 992 h 1378"/>
                  <a:gd name="T10" fmla="*/ 1790 w 5004"/>
                  <a:gd name="T11" fmla="*/ 872 h 1378"/>
                  <a:gd name="T12" fmla="*/ 2143 w 5004"/>
                  <a:gd name="T13" fmla="*/ 757 h 1378"/>
                  <a:gd name="T14" fmla="*/ 2496 w 5004"/>
                  <a:gd name="T15" fmla="*/ 632 h 1378"/>
                  <a:gd name="T16" fmla="*/ 2861 w 5004"/>
                  <a:gd name="T17" fmla="*/ 516 h 1378"/>
                  <a:gd name="T18" fmla="*/ 2861 w 5004"/>
                  <a:gd name="T19" fmla="*/ 516 h 1378"/>
                  <a:gd name="T20" fmla="*/ 3214 w 5004"/>
                  <a:gd name="T21" fmla="*/ 471 h 1378"/>
                  <a:gd name="T22" fmla="*/ 3573 w 5004"/>
                  <a:gd name="T23" fmla="*/ 421 h 1378"/>
                  <a:gd name="T24" fmla="*/ 3926 w 5004"/>
                  <a:gd name="T25" fmla="*/ 341 h 1378"/>
                  <a:gd name="T26" fmla="*/ 4285 w 5004"/>
                  <a:gd name="T27" fmla="*/ 276 h 1378"/>
                  <a:gd name="T28" fmla="*/ 4639 w 5004"/>
                  <a:gd name="T29" fmla="*/ 165 h 1378"/>
                  <a:gd name="T30" fmla="*/ 4633 w 5004"/>
                  <a:gd name="T31" fmla="*/ 165 h 1378"/>
                  <a:gd name="T32" fmla="*/ 4992 w 5004"/>
                  <a:gd name="T33" fmla="*/ 0 h 1378"/>
                  <a:gd name="T34" fmla="*/ 5004 w 5004"/>
                  <a:gd name="T35" fmla="*/ 0 h 1378"/>
                  <a:gd name="T36" fmla="*/ 5004 w 5004"/>
                  <a:gd name="T37" fmla="*/ 10 h 1378"/>
                  <a:gd name="T38" fmla="*/ 4645 w 5004"/>
                  <a:gd name="T39" fmla="*/ 175 h 1378"/>
                  <a:gd name="T40" fmla="*/ 4645 w 5004"/>
                  <a:gd name="T41" fmla="*/ 175 h 1378"/>
                  <a:gd name="T42" fmla="*/ 4285 w 5004"/>
                  <a:gd name="T43" fmla="*/ 291 h 1378"/>
                  <a:gd name="T44" fmla="*/ 3926 w 5004"/>
                  <a:gd name="T45" fmla="*/ 356 h 1378"/>
                  <a:gd name="T46" fmla="*/ 3573 w 5004"/>
                  <a:gd name="T47" fmla="*/ 436 h 1378"/>
                  <a:gd name="T48" fmla="*/ 3214 w 5004"/>
                  <a:gd name="T49" fmla="*/ 486 h 1378"/>
                  <a:gd name="T50" fmla="*/ 2861 w 5004"/>
                  <a:gd name="T51" fmla="*/ 531 h 1378"/>
                  <a:gd name="T52" fmla="*/ 2867 w 5004"/>
                  <a:gd name="T53" fmla="*/ 526 h 1378"/>
                  <a:gd name="T54" fmla="*/ 2508 w 5004"/>
                  <a:gd name="T55" fmla="*/ 642 h 1378"/>
                  <a:gd name="T56" fmla="*/ 2149 w 5004"/>
                  <a:gd name="T57" fmla="*/ 767 h 1378"/>
                  <a:gd name="T58" fmla="*/ 1795 w 5004"/>
                  <a:gd name="T59" fmla="*/ 882 h 1378"/>
                  <a:gd name="T60" fmla="*/ 1436 w 5004"/>
                  <a:gd name="T61" fmla="*/ 1002 h 1378"/>
                  <a:gd name="T62" fmla="*/ 1083 w 5004"/>
                  <a:gd name="T63" fmla="*/ 1133 h 1378"/>
                  <a:gd name="T64" fmla="*/ 718 w 5004"/>
                  <a:gd name="T65" fmla="*/ 1238 h 1378"/>
                  <a:gd name="T66" fmla="*/ 365 w 5004"/>
                  <a:gd name="T67" fmla="*/ 1303 h 1378"/>
                  <a:gd name="T68" fmla="*/ 6 w 5004"/>
                  <a:gd name="T69" fmla="*/ 1378 h 1378"/>
                  <a:gd name="T70" fmla="*/ 0 w 5004"/>
                  <a:gd name="T71" fmla="*/ 1373 h 1378"/>
                  <a:gd name="T72" fmla="*/ 0 w 5004"/>
                  <a:gd name="T73" fmla="*/ 1368 h 1378"/>
                  <a:gd name="T74" fmla="*/ 0 w 5004"/>
                  <a:gd name="T75" fmla="*/ 1363 h 1378"/>
                  <a:gd name="T76" fmla="*/ 6 w 5004"/>
                  <a:gd name="T77" fmla="*/ 1363 h 1378"/>
                  <a:gd name="T78" fmla="*/ 6 w 5004"/>
                  <a:gd name="T79" fmla="*/ 1363 h 1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004" h="1378">
                    <a:moveTo>
                      <a:pt x="6" y="1363"/>
                    </a:moveTo>
                    <a:lnTo>
                      <a:pt x="365" y="1288"/>
                    </a:lnTo>
                    <a:lnTo>
                      <a:pt x="718" y="1223"/>
                    </a:lnTo>
                    <a:lnTo>
                      <a:pt x="1077" y="1123"/>
                    </a:lnTo>
                    <a:lnTo>
                      <a:pt x="1425" y="992"/>
                    </a:lnTo>
                    <a:lnTo>
                      <a:pt x="1790" y="872"/>
                    </a:lnTo>
                    <a:lnTo>
                      <a:pt x="2143" y="757"/>
                    </a:lnTo>
                    <a:lnTo>
                      <a:pt x="2496" y="632"/>
                    </a:lnTo>
                    <a:lnTo>
                      <a:pt x="2861" y="516"/>
                    </a:lnTo>
                    <a:lnTo>
                      <a:pt x="2861" y="516"/>
                    </a:lnTo>
                    <a:lnTo>
                      <a:pt x="3214" y="471"/>
                    </a:lnTo>
                    <a:lnTo>
                      <a:pt x="3573" y="421"/>
                    </a:lnTo>
                    <a:lnTo>
                      <a:pt x="3926" y="341"/>
                    </a:lnTo>
                    <a:lnTo>
                      <a:pt x="4285" y="276"/>
                    </a:lnTo>
                    <a:lnTo>
                      <a:pt x="4639" y="165"/>
                    </a:lnTo>
                    <a:lnTo>
                      <a:pt x="4633" y="165"/>
                    </a:lnTo>
                    <a:lnTo>
                      <a:pt x="4992" y="0"/>
                    </a:lnTo>
                    <a:lnTo>
                      <a:pt x="5004" y="0"/>
                    </a:lnTo>
                    <a:lnTo>
                      <a:pt x="5004" y="10"/>
                    </a:lnTo>
                    <a:lnTo>
                      <a:pt x="4645" y="175"/>
                    </a:lnTo>
                    <a:lnTo>
                      <a:pt x="4645" y="175"/>
                    </a:lnTo>
                    <a:lnTo>
                      <a:pt x="4285" y="291"/>
                    </a:lnTo>
                    <a:lnTo>
                      <a:pt x="3926" y="356"/>
                    </a:lnTo>
                    <a:lnTo>
                      <a:pt x="3573" y="436"/>
                    </a:lnTo>
                    <a:lnTo>
                      <a:pt x="3214" y="486"/>
                    </a:lnTo>
                    <a:lnTo>
                      <a:pt x="2861" y="531"/>
                    </a:lnTo>
                    <a:lnTo>
                      <a:pt x="2867" y="526"/>
                    </a:lnTo>
                    <a:lnTo>
                      <a:pt x="2508" y="642"/>
                    </a:lnTo>
                    <a:lnTo>
                      <a:pt x="2149" y="767"/>
                    </a:lnTo>
                    <a:lnTo>
                      <a:pt x="1795" y="882"/>
                    </a:lnTo>
                    <a:lnTo>
                      <a:pt x="1436" y="1002"/>
                    </a:lnTo>
                    <a:lnTo>
                      <a:pt x="1083" y="1133"/>
                    </a:lnTo>
                    <a:lnTo>
                      <a:pt x="718" y="1238"/>
                    </a:lnTo>
                    <a:lnTo>
                      <a:pt x="365" y="1303"/>
                    </a:lnTo>
                    <a:lnTo>
                      <a:pt x="6" y="1378"/>
                    </a:lnTo>
                    <a:lnTo>
                      <a:pt x="0" y="1373"/>
                    </a:lnTo>
                    <a:lnTo>
                      <a:pt x="0" y="1368"/>
                    </a:lnTo>
                    <a:lnTo>
                      <a:pt x="0" y="1363"/>
                    </a:lnTo>
                    <a:lnTo>
                      <a:pt x="6" y="1363"/>
                    </a:lnTo>
                    <a:lnTo>
                      <a:pt x="6" y="1363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3" name="Freeform 41"/>
              <p:cNvSpPr>
                <a:spLocks/>
              </p:cNvSpPr>
              <p:nvPr/>
            </p:nvSpPr>
            <p:spPr bwMode="auto">
              <a:xfrm>
                <a:off x="1307" y="2571"/>
                <a:ext cx="42" cy="35"/>
              </a:xfrm>
              <a:custGeom>
                <a:avLst/>
                <a:gdLst>
                  <a:gd name="T0" fmla="*/ 42 w 42"/>
                  <a:gd name="T1" fmla="*/ 20 h 35"/>
                  <a:gd name="T2" fmla="*/ 36 w 42"/>
                  <a:gd name="T3" fmla="*/ 30 h 35"/>
                  <a:gd name="T4" fmla="*/ 24 w 42"/>
                  <a:gd name="T5" fmla="*/ 35 h 35"/>
                  <a:gd name="T6" fmla="*/ 6 w 42"/>
                  <a:gd name="T7" fmla="*/ 30 h 35"/>
                  <a:gd name="T8" fmla="*/ 0 w 42"/>
                  <a:gd name="T9" fmla="*/ 20 h 35"/>
                  <a:gd name="T10" fmla="*/ 6 w 42"/>
                  <a:gd name="T11" fmla="*/ 5 h 35"/>
                  <a:gd name="T12" fmla="*/ 24 w 42"/>
                  <a:gd name="T13" fmla="*/ 0 h 35"/>
                  <a:gd name="T14" fmla="*/ 36 w 42"/>
                  <a:gd name="T15" fmla="*/ 5 h 35"/>
                  <a:gd name="T16" fmla="*/ 42 w 42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5">
                    <a:moveTo>
                      <a:pt x="42" y="20"/>
                    </a:moveTo>
                    <a:lnTo>
                      <a:pt x="36" y="30"/>
                    </a:lnTo>
                    <a:lnTo>
                      <a:pt x="24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6" y="5"/>
                    </a:lnTo>
                    <a:lnTo>
                      <a:pt x="42" y="20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4" name="Freeform 42"/>
              <p:cNvSpPr>
                <a:spLocks noEditPoints="1"/>
              </p:cNvSpPr>
              <p:nvPr/>
            </p:nvSpPr>
            <p:spPr bwMode="auto">
              <a:xfrm>
                <a:off x="1307" y="2571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2 w 47"/>
                  <a:gd name="T3" fmla="*/ 25 h 40"/>
                  <a:gd name="T4" fmla="*/ 36 w 47"/>
                  <a:gd name="T5" fmla="*/ 30 h 40"/>
                  <a:gd name="T6" fmla="*/ 30 w 47"/>
                  <a:gd name="T7" fmla="*/ 35 h 40"/>
                  <a:gd name="T8" fmla="*/ 18 w 47"/>
                  <a:gd name="T9" fmla="*/ 40 h 40"/>
                  <a:gd name="T10" fmla="*/ 12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2 w 47"/>
                  <a:gd name="T23" fmla="*/ 0 h 40"/>
                  <a:gd name="T24" fmla="*/ 24 w 47"/>
                  <a:gd name="T25" fmla="*/ 0 h 40"/>
                  <a:gd name="T26" fmla="*/ 30 w 47"/>
                  <a:gd name="T27" fmla="*/ 0 h 40"/>
                  <a:gd name="T28" fmla="*/ 36 w 47"/>
                  <a:gd name="T29" fmla="*/ 5 h 40"/>
                  <a:gd name="T30" fmla="*/ 42 w 47"/>
                  <a:gd name="T31" fmla="*/ 10 h 40"/>
                  <a:gd name="T32" fmla="*/ 36 w 47"/>
                  <a:gd name="T33" fmla="*/ 10 h 40"/>
                  <a:gd name="T34" fmla="*/ 36 w 47"/>
                  <a:gd name="T35" fmla="*/ 5 h 40"/>
                  <a:gd name="T36" fmla="*/ 30 w 47"/>
                  <a:gd name="T37" fmla="*/ 5 h 40"/>
                  <a:gd name="T38" fmla="*/ 18 w 47"/>
                  <a:gd name="T39" fmla="*/ 5 h 40"/>
                  <a:gd name="T40" fmla="*/ 12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2 w 47"/>
                  <a:gd name="T51" fmla="*/ 30 h 40"/>
                  <a:gd name="T52" fmla="*/ 18 w 47"/>
                  <a:gd name="T53" fmla="*/ 30 h 40"/>
                  <a:gd name="T54" fmla="*/ 24 w 47"/>
                  <a:gd name="T55" fmla="*/ 35 h 40"/>
                  <a:gd name="T56" fmla="*/ 30 w 47"/>
                  <a:gd name="T57" fmla="*/ 30 h 40"/>
                  <a:gd name="T58" fmla="*/ 36 w 47"/>
                  <a:gd name="T59" fmla="*/ 30 h 40"/>
                  <a:gd name="T60" fmla="*/ 36 w 47"/>
                  <a:gd name="T61" fmla="*/ 25 h 40"/>
                  <a:gd name="T62" fmla="*/ 42 w 47"/>
                  <a:gd name="T63" fmla="*/ 15 h 40"/>
                  <a:gd name="T64" fmla="*/ 36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2" y="25"/>
                    </a:lnTo>
                    <a:lnTo>
                      <a:pt x="42" y="25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7" y="15"/>
                    </a:lnTo>
                    <a:close/>
                    <a:moveTo>
                      <a:pt x="36" y="10"/>
                    </a:moveTo>
                    <a:lnTo>
                      <a:pt x="36" y="15"/>
                    </a:lnTo>
                    <a:lnTo>
                      <a:pt x="36" y="5"/>
                    </a:lnTo>
                    <a:lnTo>
                      <a:pt x="36" y="10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8" y="5"/>
                    </a:lnTo>
                    <a:lnTo>
                      <a:pt x="6" y="10"/>
                    </a:lnTo>
                    <a:lnTo>
                      <a:pt x="12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18" y="30"/>
                    </a:lnTo>
                    <a:lnTo>
                      <a:pt x="12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42" y="15"/>
                    </a:lnTo>
                    <a:lnTo>
                      <a:pt x="42" y="2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5" name="Freeform 43"/>
              <p:cNvSpPr>
                <a:spLocks/>
              </p:cNvSpPr>
              <p:nvPr/>
            </p:nvSpPr>
            <p:spPr bwMode="auto">
              <a:xfrm>
                <a:off x="1666" y="2501"/>
                <a:ext cx="36" cy="30"/>
              </a:xfrm>
              <a:custGeom>
                <a:avLst/>
                <a:gdLst>
                  <a:gd name="T0" fmla="*/ 36 w 36"/>
                  <a:gd name="T1" fmla="*/ 15 h 30"/>
                  <a:gd name="T2" fmla="*/ 30 w 36"/>
                  <a:gd name="T3" fmla="*/ 25 h 30"/>
                  <a:gd name="T4" fmla="*/ 18 w 36"/>
                  <a:gd name="T5" fmla="*/ 30 h 30"/>
                  <a:gd name="T6" fmla="*/ 6 w 36"/>
                  <a:gd name="T7" fmla="*/ 25 h 30"/>
                  <a:gd name="T8" fmla="*/ 0 w 36"/>
                  <a:gd name="T9" fmla="*/ 15 h 30"/>
                  <a:gd name="T10" fmla="*/ 6 w 36"/>
                  <a:gd name="T11" fmla="*/ 5 h 30"/>
                  <a:gd name="T12" fmla="*/ 18 w 36"/>
                  <a:gd name="T13" fmla="*/ 0 h 30"/>
                  <a:gd name="T14" fmla="*/ 30 w 36"/>
                  <a:gd name="T15" fmla="*/ 5 h 30"/>
                  <a:gd name="T16" fmla="*/ 36 w 36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30">
                    <a:moveTo>
                      <a:pt x="36" y="15"/>
                    </a:moveTo>
                    <a:lnTo>
                      <a:pt x="30" y="25"/>
                    </a:lnTo>
                    <a:lnTo>
                      <a:pt x="18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18" y="0"/>
                    </a:lnTo>
                    <a:lnTo>
                      <a:pt x="30" y="5"/>
                    </a:lnTo>
                    <a:lnTo>
                      <a:pt x="36" y="15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6" name="Freeform 44"/>
              <p:cNvSpPr>
                <a:spLocks noEditPoints="1"/>
              </p:cNvSpPr>
              <p:nvPr/>
            </p:nvSpPr>
            <p:spPr bwMode="auto">
              <a:xfrm>
                <a:off x="1666" y="2501"/>
                <a:ext cx="42" cy="35"/>
              </a:xfrm>
              <a:custGeom>
                <a:avLst/>
                <a:gdLst>
                  <a:gd name="T0" fmla="*/ 42 w 42"/>
                  <a:gd name="T1" fmla="*/ 15 h 35"/>
                  <a:gd name="T2" fmla="*/ 36 w 42"/>
                  <a:gd name="T3" fmla="*/ 25 h 35"/>
                  <a:gd name="T4" fmla="*/ 30 w 42"/>
                  <a:gd name="T5" fmla="*/ 30 h 35"/>
                  <a:gd name="T6" fmla="*/ 24 w 42"/>
                  <a:gd name="T7" fmla="*/ 30 h 35"/>
                  <a:gd name="T8" fmla="*/ 18 w 42"/>
                  <a:gd name="T9" fmla="*/ 35 h 35"/>
                  <a:gd name="T10" fmla="*/ 12 w 42"/>
                  <a:gd name="T11" fmla="*/ 30 h 35"/>
                  <a:gd name="T12" fmla="*/ 6 w 42"/>
                  <a:gd name="T13" fmla="*/ 25 h 35"/>
                  <a:gd name="T14" fmla="*/ 0 w 42"/>
                  <a:gd name="T15" fmla="*/ 20 h 35"/>
                  <a:gd name="T16" fmla="*/ 0 w 42"/>
                  <a:gd name="T17" fmla="*/ 15 h 35"/>
                  <a:gd name="T18" fmla="*/ 0 w 42"/>
                  <a:gd name="T19" fmla="*/ 10 h 35"/>
                  <a:gd name="T20" fmla="*/ 6 w 42"/>
                  <a:gd name="T21" fmla="*/ 5 h 35"/>
                  <a:gd name="T22" fmla="*/ 12 w 42"/>
                  <a:gd name="T23" fmla="*/ 0 h 35"/>
                  <a:gd name="T24" fmla="*/ 18 w 42"/>
                  <a:gd name="T25" fmla="*/ 0 h 35"/>
                  <a:gd name="T26" fmla="*/ 30 w 42"/>
                  <a:gd name="T27" fmla="*/ 0 h 35"/>
                  <a:gd name="T28" fmla="*/ 36 w 42"/>
                  <a:gd name="T29" fmla="*/ 5 h 35"/>
                  <a:gd name="T30" fmla="*/ 36 w 42"/>
                  <a:gd name="T31" fmla="*/ 10 h 35"/>
                  <a:gd name="T32" fmla="*/ 30 w 42"/>
                  <a:gd name="T33" fmla="*/ 10 h 35"/>
                  <a:gd name="T34" fmla="*/ 30 w 42"/>
                  <a:gd name="T35" fmla="*/ 5 h 35"/>
                  <a:gd name="T36" fmla="*/ 24 w 42"/>
                  <a:gd name="T37" fmla="*/ 5 h 35"/>
                  <a:gd name="T38" fmla="*/ 18 w 42"/>
                  <a:gd name="T39" fmla="*/ 5 h 35"/>
                  <a:gd name="T40" fmla="*/ 12 w 42"/>
                  <a:gd name="T41" fmla="*/ 5 h 35"/>
                  <a:gd name="T42" fmla="*/ 6 w 42"/>
                  <a:gd name="T43" fmla="*/ 5 h 35"/>
                  <a:gd name="T44" fmla="*/ 6 w 42"/>
                  <a:gd name="T45" fmla="*/ 10 h 35"/>
                  <a:gd name="T46" fmla="*/ 6 w 42"/>
                  <a:gd name="T47" fmla="*/ 15 h 35"/>
                  <a:gd name="T48" fmla="*/ 6 w 42"/>
                  <a:gd name="T49" fmla="*/ 20 h 35"/>
                  <a:gd name="T50" fmla="*/ 6 w 42"/>
                  <a:gd name="T51" fmla="*/ 25 h 35"/>
                  <a:gd name="T52" fmla="*/ 12 w 42"/>
                  <a:gd name="T53" fmla="*/ 25 h 35"/>
                  <a:gd name="T54" fmla="*/ 18 w 42"/>
                  <a:gd name="T55" fmla="*/ 30 h 35"/>
                  <a:gd name="T56" fmla="*/ 24 w 42"/>
                  <a:gd name="T57" fmla="*/ 25 h 35"/>
                  <a:gd name="T58" fmla="*/ 30 w 42"/>
                  <a:gd name="T59" fmla="*/ 25 h 35"/>
                  <a:gd name="T60" fmla="*/ 30 w 42"/>
                  <a:gd name="T61" fmla="*/ 20 h 35"/>
                  <a:gd name="T62" fmla="*/ 36 w 42"/>
                  <a:gd name="T63" fmla="*/ 15 h 35"/>
                  <a:gd name="T64" fmla="*/ 30 w 42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" h="35">
                    <a:moveTo>
                      <a:pt x="42" y="15"/>
                    </a:moveTo>
                    <a:lnTo>
                      <a:pt x="42" y="15"/>
                    </a:lnTo>
                    <a:lnTo>
                      <a:pt x="36" y="20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24" y="30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5"/>
                    </a:lnTo>
                    <a:lnTo>
                      <a:pt x="36" y="5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42" y="15"/>
                    </a:lnTo>
                    <a:close/>
                    <a:moveTo>
                      <a:pt x="30" y="10"/>
                    </a:moveTo>
                    <a:lnTo>
                      <a:pt x="30" y="10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6" y="15"/>
                    </a:lnTo>
                    <a:lnTo>
                      <a:pt x="36" y="15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7" name="Freeform 45"/>
              <p:cNvSpPr>
                <a:spLocks/>
              </p:cNvSpPr>
              <p:nvPr/>
            </p:nvSpPr>
            <p:spPr bwMode="auto">
              <a:xfrm>
                <a:off x="2020" y="2431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3 w 41"/>
                  <a:gd name="T5" fmla="*/ 35 h 35"/>
                  <a:gd name="T6" fmla="*/ 5 w 41"/>
                  <a:gd name="T7" fmla="*/ 30 h 35"/>
                  <a:gd name="T8" fmla="*/ 0 w 41"/>
                  <a:gd name="T9" fmla="*/ 20 h 35"/>
                  <a:gd name="T10" fmla="*/ 5 w 41"/>
                  <a:gd name="T11" fmla="*/ 5 h 35"/>
                  <a:gd name="T12" fmla="*/ 23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3" y="35"/>
                    </a:lnTo>
                    <a:lnTo>
                      <a:pt x="5" y="30"/>
                    </a:lnTo>
                    <a:lnTo>
                      <a:pt x="0" y="20"/>
                    </a:lnTo>
                    <a:lnTo>
                      <a:pt x="5" y="5"/>
                    </a:lnTo>
                    <a:lnTo>
                      <a:pt x="23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8" name="Freeform 46"/>
              <p:cNvSpPr>
                <a:spLocks noEditPoints="1"/>
              </p:cNvSpPr>
              <p:nvPr/>
            </p:nvSpPr>
            <p:spPr bwMode="auto">
              <a:xfrm>
                <a:off x="2020" y="2431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1 w 47"/>
                  <a:gd name="T3" fmla="*/ 25 h 40"/>
                  <a:gd name="T4" fmla="*/ 35 w 47"/>
                  <a:gd name="T5" fmla="*/ 30 h 40"/>
                  <a:gd name="T6" fmla="*/ 29 w 47"/>
                  <a:gd name="T7" fmla="*/ 35 h 40"/>
                  <a:gd name="T8" fmla="*/ 17 w 47"/>
                  <a:gd name="T9" fmla="*/ 40 h 40"/>
                  <a:gd name="T10" fmla="*/ 11 w 47"/>
                  <a:gd name="T11" fmla="*/ 35 h 40"/>
                  <a:gd name="T12" fmla="*/ 5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5 w 47"/>
                  <a:gd name="T21" fmla="*/ 5 h 40"/>
                  <a:gd name="T22" fmla="*/ 11 w 47"/>
                  <a:gd name="T23" fmla="*/ 0 h 40"/>
                  <a:gd name="T24" fmla="*/ 23 w 47"/>
                  <a:gd name="T25" fmla="*/ 0 h 40"/>
                  <a:gd name="T26" fmla="*/ 29 w 47"/>
                  <a:gd name="T27" fmla="*/ 0 h 40"/>
                  <a:gd name="T28" fmla="*/ 35 w 47"/>
                  <a:gd name="T29" fmla="*/ 5 h 40"/>
                  <a:gd name="T30" fmla="*/ 41 w 47"/>
                  <a:gd name="T31" fmla="*/ 10 h 40"/>
                  <a:gd name="T32" fmla="*/ 35 w 47"/>
                  <a:gd name="T33" fmla="*/ 10 h 40"/>
                  <a:gd name="T34" fmla="*/ 35 w 47"/>
                  <a:gd name="T35" fmla="*/ 5 h 40"/>
                  <a:gd name="T36" fmla="*/ 29 w 47"/>
                  <a:gd name="T37" fmla="*/ 5 h 40"/>
                  <a:gd name="T38" fmla="*/ 17 w 47"/>
                  <a:gd name="T39" fmla="*/ 5 h 40"/>
                  <a:gd name="T40" fmla="*/ 11 w 47"/>
                  <a:gd name="T41" fmla="*/ 5 h 40"/>
                  <a:gd name="T42" fmla="*/ 5 w 47"/>
                  <a:gd name="T43" fmla="*/ 10 h 40"/>
                  <a:gd name="T44" fmla="*/ 5 w 47"/>
                  <a:gd name="T45" fmla="*/ 15 h 40"/>
                  <a:gd name="T46" fmla="*/ 5 w 47"/>
                  <a:gd name="T47" fmla="*/ 20 h 40"/>
                  <a:gd name="T48" fmla="*/ 5 w 47"/>
                  <a:gd name="T49" fmla="*/ 25 h 40"/>
                  <a:gd name="T50" fmla="*/ 11 w 47"/>
                  <a:gd name="T51" fmla="*/ 30 h 40"/>
                  <a:gd name="T52" fmla="*/ 17 w 47"/>
                  <a:gd name="T53" fmla="*/ 30 h 40"/>
                  <a:gd name="T54" fmla="*/ 23 w 47"/>
                  <a:gd name="T55" fmla="*/ 35 h 40"/>
                  <a:gd name="T56" fmla="*/ 29 w 47"/>
                  <a:gd name="T57" fmla="*/ 30 h 40"/>
                  <a:gd name="T58" fmla="*/ 35 w 47"/>
                  <a:gd name="T59" fmla="*/ 30 h 40"/>
                  <a:gd name="T60" fmla="*/ 35 w 47"/>
                  <a:gd name="T61" fmla="*/ 25 h 40"/>
                  <a:gd name="T62" fmla="*/ 41 w 47"/>
                  <a:gd name="T63" fmla="*/ 15 h 40"/>
                  <a:gd name="T64" fmla="*/ 35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3" y="40"/>
                    </a:lnTo>
                    <a:lnTo>
                      <a:pt x="17" y="40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7" y="5"/>
                    </a:lnTo>
                    <a:lnTo>
                      <a:pt x="23" y="5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5" y="10"/>
                    </a:lnTo>
                    <a:lnTo>
                      <a:pt x="11" y="5"/>
                    </a:lnTo>
                    <a:lnTo>
                      <a:pt x="5" y="15"/>
                    </a:lnTo>
                    <a:lnTo>
                      <a:pt x="5" y="10"/>
                    </a:lnTo>
                    <a:lnTo>
                      <a:pt x="5" y="20"/>
                    </a:lnTo>
                    <a:lnTo>
                      <a:pt x="5" y="1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11" y="30"/>
                    </a:lnTo>
                    <a:lnTo>
                      <a:pt x="5" y="30"/>
                    </a:lnTo>
                    <a:lnTo>
                      <a:pt x="17" y="30"/>
                    </a:lnTo>
                    <a:lnTo>
                      <a:pt x="11" y="30"/>
                    </a:lnTo>
                    <a:lnTo>
                      <a:pt x="23" y="35"/>
                    </a:lnTo>
                    <a:lnTo>
                      <a:pt x="17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39" name="Freeform 47"/>
              <p:cNvSpPr>
                <a:spLocks/>
              </p:cNvSpPr>
              <p:nvPr/>
            </p:nvSpPr>
            <p:spPr bwMode="auto">
              <a:xfrm>
                <a:off x="2379" y="2336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3 w 41"/>
                  <a:gd name="T5" fmla="*/ 35 h 35"/>
                  <a:gd name="T6" fmla="*/ 6 w 41"/>
                  <a:gd name="T7" fmla="*/ 30 h 35"/>
                  <a:gd name="T8" fmla="*/ 0 w 41"/>
                  <a:gd name="T9" fmla="*/ 20 h 35"/>
                  <a:gd name="T10" fmla="*/ 6 w 41"/>
                  <a:gd name="T11" fmla="*/ 5 h 35"/>
                  <a:gd name="T12" fmla="*/ 23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3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3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0" name="Freeform 48"/>
              <p:cNvSpPr>
                <a:spLocks noEditPoints="1"/>
              </p:cNvSpPr>
              <p:nvPr/>
            </p:nvSpPr>
            <p:spPr bwMode="auto">
              <a:xfrm>
                <a:off x="2379" y="2336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1 w 47"/>
                  <a:gd name="T3" fmla="*/ 25 h 40"/>
                  <a:gd name="T4" fmla="*/ 35 w 47"/>
                  <a:gd name="T5" fmla="*/ 30 h 40"/>
                  <a:gd name="T6" fmla="*/ 29 w 47"/>
                  <a:gd name="T7" fmla="*/ 35 h 40"/>
                  <a:gd name="T8" fmla="*/ 17 w 47"/>
                  <a:gd name="T9" fmla="*/ 40 h 40"/>
                  <a:gd name="T10" fmla="*/ 11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1 w 47"/>
                  <a:gd name="T23" fmla="*/ 0 h 40"/>
                  <a:gd name="T24" fmla="*/ 23 w 47"/>
                  <a:gd name="T25" fmla="*/ 0 h 40"/>
                  <a:gd name="T26" fmla="*/ 29 w 47"/>
                  <a:gd name="T27" fmla="*/ 0 h 40"/>
                  <a:gd name="T28" fmla="*/ 35 w 47"/>
                  <a:gd name="T29" fmla="*/ 5 h 40"/>
                  <a:gd name="T30" fmla="*/ 41 w 47"/>
                  <a:gd name="T31" fmla="*/ 10 h 40"/>
                  <a:gd name="T32" fmla="*/ 35 w 47"/>
                  <a:gd name="T33" fmla="*/ 10 h 40"/>
                  <a:gd name="T34" fmla="*/ 35 w 47"/>
                  <a:gd name="T35" fmla="*/ 5 h 40"/>
                  <a:gd name="T36" fmla="*/ 29 w 47"/>
                  <a:gd name="T37" fmla="*/ 5 h 40"/>
                  <a:gd name="T38" fmla="*/ 17 w 47"/>
                  <a:gd name="T39" fmla="*/ 5 h 40"/>
                  <a:gd name="T40" fmla="*/ 11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1 w 47"/>
                  <a:gd name="T51" fmla="*/ 30 h 40"/>
                  <a:gd name="T52" fmla="*/ 17 w 47"/>
                  <a:gd name="T53" fmla="*/ 30 h 40"/>
                  <a:gd name="T54" fmla="*/ 23 w 47"/>
                  <a:gd name="T55" fmla="*/ 35 h 40"/>
                  <a:gd name="T56" fmla="*/ 29 w 47"/>
                  <a:gd name="T57" fmla="*/ 30 h 40"/>
                  <a:gd name="T58" fmla="*/ 35 w 47"/>
                  <a:gd name="T59" fmla="*/ 30 h 40"/>
                  <a:gd name="T60" fmla="*/ 35 w 47"/>
                  <a:gd name="T61" fmla="*/ 25 h 40"/>
                  <a:gd name="T62" fmla="*/ 41 w 47"/>
                  <a:gd name="T63" fmla="*/ 15 h 40"/>
                  <a:gd name="T64" fmla="*/ 35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3" y="40"/>
                    </a:lnTo>
                    <a:lnTo>
                      <a:pt x="17" y="40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7" y="5"/>
                    </a:lnTo>
                    <a:lnTo>
                      <a:pt x="23" y="5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6" y="10"/>
                    </a:lnTo>
                    <a:lnTo>
                      <a:pt x="11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1" y="30"/>
                    </a:lnTo>
                    <a:lnTo>
                      <a:pt x="6" y="30"/>
                    </a:lnTo>
                    <a:lnTo>
                      <a:pt x="17" y="30"/>
                    </a:lnTo>
                    <a:lnTo>
                      <a:pt x="11" y="30"/>
                    </a:lnTo>
                    <a:lnTo>
                      <a:pt x="23" y="35"/>
                    </a:lnTo>
                    <a:lnTo>
                      <a:pt x="17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1" name="Freeform 49"/>
              <p:cNvSpPr>
                <a:spLocks/>
              </p:cNvSpPr>
              <p:nvPr/>
            </p:nvSpPr>
            <p:spPr bwMode="auto">
              <a:xfrm>
                <a:off x="2738" y="2200"/>
                <a:ext cx="35" cy="36"/>
              </a:xfrm>
              <a:custGeom>
                <a:avLst/>
                <a:gdLst>
                  <a:gd name="T0" fmla="*/ 35 w 35"/>
                  <a:gd name="T1" fmla="*/ 20 h 36"/>
                  <a:gd name="T2" fmla="*/ 29 w 35"/>
                  <a:gd name="T3" fmla="*/ 30 h 36"/>
                  <a:gd name="T4" fmla="*/ 17 w 35"/>
                  <a:gd name="T5" fmla="*/ 36 h 36"/>
                  <a:gd name="T6" fmla="*/ 6 w 35"/>
                  <a:gd name="T7" fmla="*/ 30 h 36"/>
                  <a:gd name="T8" fmla="*/ 0 w 35"/>
                  <a:gd name="T9" fmla="*/ 20 h 36"/>
                  <a:gd name="T10" fmla="*/ 6 w 35"/>
                  <a:gd name="T11" fmla="*/ 5 h 36"/>
                  <a:gd name="T12" fmla="*/ 17 w 35"/>
                  <a:gd name="T13" fmla="*/ 0 h 36"/>
                  <a:gd name="T14" fmla="*/ 29 w 35"/>
                  <a:gd name="T15" fmla="*/ 5 h 36"/>
                  <a:gd name="T16" fmla="*/ 35 w 35"/>
                  <a:gd name="T17" fmla="*/ 2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6">
                    <a:moveTo>
                      <a:pt x="35" y="20"/>
                    </a:moveTo>
                    <a:lnTo>
                      <a:pt x="29" y="30"/>
                    </a:lnTo>
                    <a:lnTo>
                      <a:pt x="17" y="36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17" y="0"/>
                    </a:lnTo>
                    <a:lnTo>
                      <a:pt x="29" y="5"/>
                    </a:lnTo>
                    <a:lnTo>
                      <a:pt x="35" y="20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2" name="Freeform 50"/>
              <p:cNvSpPr>
                <a:spLocks noEditPoints="1"/>
              </p:cNvSpPr>
              <p:nvPr/>
            </p:nvSpPr>
            <p:spPr bwMode="auto">
              <a:xfrm>
                <a:off x="2738" y="2200"/>
                <a:ext cx="41" cy="41"/>
              </a:xfrm>
              <a:custGeom>
                <a:avLst/>
                <a:gdLst>
                  <a:gd name="T0" fmla="*/ 41 w 41"/>
                  <a:gd name="T1" fmla="*/ 20 h 41"/>
                  <a:gd name="T2" fmla="*/ 35 w 41"/>
                  <a:gd name="T3" fmla="*/ 25 h 41"/>
                  <a:gd name="T4" fmla="*/ 29 w 41"/>
                  <a:gd name="T5" fmla="*/ 30 h 41"/>
                  <a:gd name="T6" fmla="*/ 23 w 41"/>
                  <a:gd name="T7" fmla="*/ 36 h 41"/>
                  <a:gd name="T8" fmla="*/ 17 w 41"/>
                  <a:gd name="T9" fmla="*/ 41 h 41"/>
                  <a:gd name="T10" fmla="*/ 12 w 41"/>
                  <a:gd name="T11" fmla="*/ 36 h 41"/>
                  <a:gd name="T12" fmla="*/ 0 w 41"/>
                  <a:gd name="T13" fmla="*/ 30 h 41"/>
                  <a:gd name="T14" fmla="*/ 0 w 41"/>
                  <a:gd name="T15" fmla="*/ 25 h 41"/>
                  <a:gd name="T16" fmla="*/ 0 w 41"/>
                  <a:gd name="T17" fmla="*/ 15 h 41"/>
                  <a:gd name="T18" fmla="*/ 0 w 41"/>
                  <a:gd name="T19" fmla="*/ 10 h 41"/>
                  <a:gd name="T20" fmla="*/ 6 w 41"/>
                  <a:gd name="T21" fmla="*/ 5 h 41"/>
                  <a:gd name="T22" fmla="*/ 12 w 41"/>
                  <a:gd name="T23" fmla="*/ 0 h 41"/>
                  <a:gd name="T24" fmla="*/ 17 w 41"/>
                  <a:gd name="T25" fmla="*/ 0 h 41"/>
                  <a:gd name="T26" fmla="*/ 29 w 41"/>
                  <a:gd name="T27" fmla="*/ 0 h 41"/>
                  <a:gd name="T28" fmla="*/ 35 w 41"/>
                  <a:gd name="T29" fmla="*/ 5 h 41"/>
                  <a:gd name="T30" fmla="*/ 35 w 41"/>
                  <a:gd name="T31" fmla="*/ 10 h 41"/>
                  <a:gd name="T32" fmla="*/ 29 w 41"/>
                  <a:gd name="T33" fmla="*/ 10 h 41"/>
                  <a:gd name="T34" fmla="*/ 29 w 41"/>
                  <a:gd name="T35" fmla="*/ 5 h 41"/>
                  <a:gd name="T36" fmla="*/ 23 w 41"/>
                  <a:gd name="T37" fmla="*/ 5 h 41"/>
                  <a:gd name="T38" fmla="*/ 17 w 41"/>
                  <a:gd name="T39" fmla="*/ 5 h 41"/>
                  <a:gd name="T40" fmla="*/ 12 w 41"/>
                  <a:gd name="T41" fmla="*/ 5 h 41"/>
                  <a:gd name="T42" fmla="*/ 6 w 41"/>
                  <a:gd name="T43" fmla="*/ 10 h 41"/>
                  <a:gd name="T44" fmla="*/ 6 w 41"/>
                  <a:gd name="T45" fmla="*/ 10 h 41"/>
                  <a:gd name="T46" fmla="*/ 6 w 41"/>
                  <a:gd name="T47" fmla="*/ 20 h 41"/>
                  <a:gd name="T48" fmla="*/ 6 w 41"/>
                  <a:gd name="T49" fmla="*/ 25 h 41"/>
                  <a:gd name="T50" fmla="*/ 6 w 41"/>
                  <a:gd name="T51" fmla="*/ 30 h 41"/>
                  <a:gd name="T52" fmla="*/ 12 w 41"/>
                  <a:gd name="T53" fmla="*/ 30 h 41"/>
                  <a:gd name="T54" fmla="*/ 17 w 41"/>
                  <a:gd name="T55" fmla="*/ 36 h 41"/>
                  <a:gd name="T56" fmla="*/ 23 w 41"/>
                  <a:gd name="T57" fmla="*/ 30 h 41"/>
                  <a:gd name="T58" fmla="*/ 29 w 41"/>
                  <a:gd name="T59" fmla="*/ 30 h 41"/>
                  <a:gd name="T60" fmla="*/ 29 w 41"/>
                  <a:gd name="T61" fmla="*/ 25 h 41"/>
                  <a:gd name="T62" fmla="*/ 35 w 41"/>
                  <a:gd name="T63" fmla="*/ 15 h 41"/>
                  <a:gd name="T64" fmla="*/ 29 w 41"/>
                  <a:gd name="T65" fmla="*/ 1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1" h="41">
                    <a:moveTo>
                      <a:pt x="41" y="15"/>
                    </a:moveTo>
                    <a:lnTo>
                      <a:pt x="41" y="2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30"/>
                    </a:lnTo>
                    <a:lnTo>
                      <a:pt x="29" y="30"/>
                    </a:lnTo>
                    <a:lnTo>
                      <a:pt x="29" y="36"/>
                    </a:lnTo>
                    <a:lnTo>
                      <a:pt x="23" y="36"/>
                    </a:lnTo>
                    <a:lnTo>
                      <a:pt x="17" y="41"/>
                    </a:lnTo>
                    <a:lnTo>
                      <a:pt x="17" y="41"/>
                    </a:lnTo>
                    <a:lnTo>
                      <a:pt x="12" y="36"/>
                    </a:lnTo>
                    <a:lnTo>
                      <a:pt x="12" y="36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41" y="15"/>
                    </a:lnTo>
                    <a:close/>
                    <a:moveTo>
                      <a:pt x="29" y="10"/>
                    </a:moveTo>
                    <a:lnTo>
                      <a:pt x="29" y="10"/>
                    </a:lnTo>
                    <a:lnTo>
                      <a:pt x="29" y="5"/>
                    </a:lnTo>
                    <a:lnTo>
                      <a:pt x="29" y="10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23" y="30"/>
                    </a:lnTo>
                    <a:lnTo>
                      <a:pt x="23" y="30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35" y="15"/>
                    </a:lnTo>
                    <a:lnTo>
                      <a:pt x="35" y="20"/>
                    </a:lnTo>
                    <a:lnTo>
                      <a:pt x="29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3" name="Freeform 51"/>
              <p:cNvSpPr>
                <a:spLocks/>
              </p:cNvSpPr>
              <p:nvPr/>
            </p:nvSpPr>
            <p:spPr bwMode="auto">
              <a:xfrm>
                <a:off x="3091" y="2085"/>
                <a:ext cx="41" cy="30"/>
              </a:xfrm>
              <a:custGeom>
                <a:avLst/>
                <a:gdLst>
                  <a:gd name="T0" fmla="*/ 41 w 41"/>
                  <a:gd name="T1" fmla="*/ 15 h 30"/>
                  <a:gd name="T2" fmla="*/ 35 w 41"/>
                  <a:gd name="T3" fmla="*/ 25 h 30"/>
                  <a:gd name="T4" fmla="*/ 24 w 41"/>
                  <a:gd name="T5" fmla="*/ 30 h 30"/>
                  <a:gd name="T6" fmla="*/ 6 w 41"/>
                  <a:gd name="T7" fmla="*/ 25 h 30"/>
                  <a:gd name="T8" fmla="*/ 0 w 41"/>
                  <a:gd name="T9" fmla="*/ 15 h 30"/>
                  <a:gd name="T10" fmla="*/ 6 w 41"/>
                  <a:gd name="T11" fmla="*/ 5 h 30"/>
                  <a:gd name="T12" fmla="*/ 24 w 41"/>
                  <a:gd name="T13" fmla="*/ 0 h 30"/>
                  <a:gd name="T14" fmla="*/ 35 w 41"/>
                  <a:gd name="T15" fmla="*/ 5 h 30"/>
                  <a:gd name="T16" fmla="*/ 41 w 41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0">
                    <a:moveTo>
                      <a:pt x="41" y="15"/>
                    </a:moveTo>
                    <a:lnTo>
                      <a:pt x="35" y="25"/>
                    </a:lnTo>
                    <a:lnTo>
                      <a:pt x="24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5" y="5"/>
                    </a:lnTo>
                    <a:lnTo>
                      <a:pt x="41" y="15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4" name="Freeform 52"/>
              <p:cNvSpPr>
                <a:spLocks noEditPoints="1"/>
              </p:cNvSpPr>
              <p:nvPr/>
            </p:nvSpPr>
            <p:spPr bwMode="auto">
              <a:xfrm>
                <a:off x="3091" y="2085"/>
                <a:ext cx="47" cy="35"/>
              </a:xfrm>
              <a:custGeom>
                <a:avLst/>
                <a:gdLst>
                  <a:gd name="T0" fmla="*/ 47 w 47"/>
                  <a:gd name="T1" fmla="*/ 15 h 35"/>
                  <a:gd name="T2" fmla="*/ 41 w 47"/>
                  <a:gd name="T3" fmla="*/ 25 h 35"/>
                  <a:gd name="T4" fmla="*/ 35 w 47"/>
                  <a:gd name="T5" fmla="*/ 30 h 35"/>
                  <a:gd name="T6" fmla="*/ 29 w 47"/>
                  <a:gd name="T7" fmla="*/ 30 h 35"/>
                  <a:gd name="T8" fmla="*/ 18 w 47"/>
                  <a:gd name="T9" fmla="*/ 35 h 35"/>
                  <a:gd name="T10" fmla="*/ 12 w 47"/>
                  <a:gd name="T11" fmla="*/ 30 h 35"/>
                  <a:gd name="T12" fmla="*/ 6 w 47"/>
                  <a:gd name="T13" fmla="*/ 25 h 35"/>
                  <a:gd name="T14" fmla="*/ 0 w 47"/>
                  <a:gd name="T15" fmla="*/ 20 h 35"/>
                  <a:gd name="T16" fmla="*/ 0 w 47"/>
                  <a:gd name="T17" fmla="*/ 15 h 35"/>
                  <a:gd name="T18" fmla="*/ 0 w 47"/>
                  <a:gd name="T19" fmla="*/ 10 h 35"/>
                  <a:gd name="T20" fmla="*/ 6 w 47"/>
                  <a:gd name="T21" fmla="*/ 0 h 35"/>
                  <a:gd name="T22" fmla="*/ 12 w 47"/>
                  <a:gd name="T23" fmla="*/ 0 h 35"/>
                  <a:gd name="T24" fmla="*/ 24 w 47"/>
                  <a:gd name="T25" fmla="*/ 0 h 35"/>
                  <a:gd name="T26" fmla="*/ 29 w 47"/>
                  <a:gd name="T27" fmla="*/ 0 h 35"/>
                  <a:gd name="T28" fmla="*/ 35 w 47"/>
                  <a:gd name="T29" fmla="*/ 5 h 35"/>
                  <a:gd name="T30" fmla="*/ 41 w 47"/>
                  <a:gd name="T31" fmla="*/ 10 h 35"/>
                  <a:gd name="T32" fmla="*/ 35 w 47"/>
                  <a:gd name="T33" fmla="*/ 10 h 35"/>
                  <a:gd name="T34" fmla="*/ 35 w 47"/>
                  <a:gd name="T35" fmla="*/ 5 h 35"/>
                  <a:gd name="T36" fmla="*/ 29 w 47"/>
                  <a:gd name="T37" fmla="*/ 5 h 35"/>
                  <a:gd name="T38" fmla="*/ 18 w 47"/>
                  <a:gd name="T39" fmla="*/ 5 h 35"/>
                  <a:gd name="T40" fmla="*/ 12 w 47"/>
                  <a:gd name="T41" fmla="*/ 5 h 35"/>
                  <a:gd name="T42" fmla="*/ 6 w 47"/>
                  <a:gd name="T43" fmla="*/ 5 h 35"/>
                  <a:gd name="T44" fmla="*/ 6 w 47"/>
                  <a:gd name="T45" fmla="*/ 10 h 35"/>
                  <a:gd name="T46" fmla="*/ 6 w 47"/>
                  <a:gd name="T47" fmla="*/ 15 h 35"/>
                  <a:gd name="T48" fmla="*/ 6 w 47"/>
                  <a:gd name="T49" fmla="*/ 20 h 35"/>
                  <a:gd name="T50" fmla="*/ 12 w 47"/>
                  <a:gd name="T51" fmla="*/ 25 h 35"/>
                  <a:gd name="T52" fmla="*/ 12 w 47"/>
                  <a:gd name="T53" fmla="*/ 25 h 35"/>
                  <a:gd name="T54" fmla="*/ 24 w 47"/>
                  <a:gd name="T55" fmla="*/ 30 h 35"/>
                  <a:gd name="T56" fmla="*/ 29 w 47"/>
                  <a:gd name="T57" fmla="*/ 25 h 35"/>
                  <a:gd name="T58" fmla="*/ 35 w 47"/>
                  <a:gd name="T59" fmla="*/ 25 h 35"/>
                  <a:gd name="T60" fmla="*/ 35 w 47"/>
                  <a:gd name="T61" fmla="*/ 20 h 35"/>
                  <a:gd name="T62" fmla="*/ 41 w 47"/>
                  <a:gd name="T63" fmla="*/ 15 h 35"/>
                  <a:gd name="T64" fmla="*/ 35 w 47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35">
                    <a:moveTo>
                      <a:pt x="47" y="15"/>
                    </a:moveTo>
                    <a:lnTo>
                      <a:pt x="47" y="15"/>
                    </a:lnTo>
                    <a:lnTo>
                      <a:pt x="41" y="20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35" y="30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2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24" y="30"/>
                    </a:lnTo>
                    <a:lnTo>
                      <a:pt x="18" y="30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5" name="Freeform 53"/>
              <p:cNvSpPr>
                <a:spLocks/>
              </p:cNvSpPr>
              <p:nvPr/>
            </p:nvSpPr>
            <p:spPr bwMode="auto">
              <a:xfrm>
                <a:off x="3450" y="1970"/>
                <a:ext cx="41" cy="30"/>
              </a:xfrm>
              <a:custGeom>
                <a:avLst/>
                <a:gdLst>
                  <a:gd name="T0" fmla="*/ 41 w 41"/>
                  <a:gd name="T1" fmla="*/ 15 h 30"/>
                  <a:gd name="T2" fmla="*/ 35 w 41"/>
                  <a:gd name="T3" fmla="*/ 25 h 30"/>
                  <a:gd name="T4" fmla="*/ 24 w 41"/>
                  <a:gd name="T5" fmla="*/ 30 h 30"/>
                  <a:gd name="T6" fmla="*/ 6 w 41"/>
                  <a:gd name="T7" fmla="*/ 25 h 30"/>
                  <a:gd name="T8" fmla="*/ 0 w 41"/>
                  <a:gd name="T9" fmla="*/ 15 h 30"/>
                  <a:gd name="T10" fmla="*/ 6 w 41"/>
                  <a:gd name="T11" fmla="*/ 5 h 30"/>
                  <a:gd name="T12" fmla="*/ 24 w 41"/>
                  <a:gd name="T13" fmla="*/ 0 h 30"/>
                  <a:gd name="T14" fmla="*/ 35 w 41"/>
                  <a:gd name="T15" fmla="*/ 5 h 30"/>
                  <a:gd name="T16" fmla="*/ 41 w 41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0">
                    <a:moveTo>
                      <a:pt x="41" y="15"/>
                    </a:moveTo>
                    <a:lnTo>
                      <a:pt x="35" y="25"/>
                    </a:lnTo>
                    <a:lnTo>
                      <a:pt x="24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5" y="5"/>
                    </a:lnTo>
                    <a:lnTo>
                      <a:pt x="41" y="15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6" name="Freeform 54"/>
              <p:cNvSpPr>
                <a:spLocks noEditPoints="1"/>
              </p:cNvSpPr>
              <p:nvPr/>
            </p:nvSpPr>
            <p:spPr bwMode="auto">
              <a:xfrm>
                <a:off x="3450" y="1970"/>
                <a:ext cx="47" cy="35"/>
              </a:xfrm>
              <a:custGeom>
                <a:avLst/>
                <a:gdLst>
                  <a:gd name="T0" fmla="*/ 47 w 47"/>
                  <a:gd name="T1" fmla="*/ 15 h 35"/>
                  <a:gd name="T2" fmla="*/ 41 w 47"/>
                  <a:gd name="T3" fmla="*/ 25 h 35"/>
                  <a:gd name="T4" fmla="*/ 35 w 47"/>
                  <a:gd name="T5" fmla="*/ 30 h 35"/>
                  <a:gd name="T6" fmla="*/ 29 w 47"/>
                  <a:gd name="T7" fmla="*/ 30 h 35"/>
                  <a:gd name="T8" fmla="*/ 18 w 47"/>
                  <a:gd name="T9" fmla="*/ 35 h 35"/>
                  <a:gd name="T10" fmla="*/ 12 w 47"/>
                  <a:gd name="T11" fmla="*/ 30 h 35"/>
                  <a:gd name="T12" fmla="*/ 6 w 47"/>
                  <a:gd name="T13" fmla="*/ 25 h 35"/>
                  <a:gd name="T14" fmla="*/ 0 w 47"/>
                  <a:gd name="T15" fmla="*/ 20 h 35"/>
                  <a:gd name="T16" fmla="*/ 0 w 47"/>
                  <a:gd name="T17" fmla="*/ 15 h 35"/>
                  <a:gd name="T18" fmla="*/ 0 w 47"/>
                  <a:gd name="T19" fmla="*/ 10 h 35"/>
                  <a:gd name="T20" fmla="*/ 6 w 47"/>
                  <a:gd name="T21" fmla="*/ 0 h 35"/>
                  <a:gd name="T22" fmla="*/ 12 w 47"/>
                  <a:gd name="T23" fmla="*/ 0 h 35"/>
                  <a:gd name="T24" fmla="*/ 24 w 47"/>
                  <a:gd name="T25" fmla="*/ 0 h 35"/>
                  <a:gd name="T26" fmla="*/ 29 w 47"/>
                  <a:gd name="T27" fmla="*/ 0 h 35"/>
                  <a:gd name="T28" fmla="*/ 35 w 47"/>
                  <a:gd name="T29" fmla="*/ 5 h 35"/>
                  <a:gd name="T30" fmla="*/ 41 w 47"/>
                  <a:gd name="T31" fmla="*/ 10 h 35"/>
                  <a:gd name="T32" fmla="*/ 35 w 47"/>
                  <a:gd name="T33" fmla="*/ 10 h 35"/>
                  <a:gd name="T34" fmla="*/ 35 w 47"/>
                  <a:gd name="T35" fmla="*/ 5 h 35"/>
                  <a:gd name="T36" fmla="*/ 29 w 47"/>
                  <a:gd name="T37" fmla="*/ 5 h 35"/>
                  <a:gd name="T38" fmla="*/ 18 w 47"/>
                  <a:gd name="T39" fmla="*/ 5 h 35"/>
                  <a:gd name="T40" fmla="*/ 12 w 47"/>
                  <a:gd name="T41" fmla="*/ 5 h 35"/>
                  <a:gd name="T42" fmla="*/ 6 w 47"/>
                  <a:gd name="T43" fmla="*/ 5 h 35"/>
                  <a:gd name="T44" fmla="*/ 6 w 47"/>
                  <a:gd name="T45" fmla="*/ 10 h 35"/>
                  <a:gd name="T46" fmla="*/ 6 w 47"/>
                  <a:gd name="T47" fmla="*/ 15 h 35"/>
                  <a:gd name="T48" fmla="*/ 6 w 47"/>
                  <a:gd name="T49" fmla="*/ 20 h 35"/>
                  <a:gd name="T50" fmla="*/ 12 w 47"/>
                  <a:gd name="T51" fmla="*/ 25 h 35"/>
                  <a:gd name="T52" fmla="*/ 12 w 47"/>
                  <a:gd name="T53" fmla="*/ 25 h 35"/>
                  <a:gd name="T54" fmla="*/ 24 w 47"/>
                  <a:gd name="T55" fmla="*/ 30 h 35"/>
                  <a:gd name="T56" fmla="*/ 29 w 47"/>
                  <a:gd name="T57" fmla="*/ 25 h 35"/>
                  <a:gd name="T58" fmla="*/ 35 w 47"/>
                  <a:gd name="T59" fmla="*/ 25 h 35"/>
                  <a:gd name="T60" fmla="*/ 35 w 47"/>
                  <a:gd name="T61" fmla="*/ 20 h 35"/>
                  <a:gd name="T62" fmla="*/ 41 w 47"/>
                  <a:gd name="T63" fmla="*/ 15 h 35"/>
                  <a:gd name="T64" fmla="*/ 35 w 47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35">
                    <a:moveTo>
                      <a:pt x="47" y="15"/>
                    </a:moveTo>
                    <a:lnTo>
                      <a:pt x="47" y="15"/>
                    </a:lnTo>
                    <a:lnTo>
                      <a:pt x="41" y="20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35" y="30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2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24" y="30"/>
                    </a:lnTo>
                    <a:lnTo>
                      <a:pt x="18" y="30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7" name="Freeform 55"/>
              <p:cNvSpPr>
                <a:spLocks/>
              </p:cNvSpPr>
              <p:nvPr/>
            </p:nvSpPr>
            <p:spPr bwMode="auto">
              <a:xfrm>
                <a:off x="3809" y="1845"/>
                <a:ext cx="35" cy="35"/>
              </a:xfrm>
              <a:custGeom>
                <a:avLst/>
                <a:gdLst>
                  <a:gd name="T0" fmla="*/ 35 w 35"/>
                  <a:gd name="T1" fmla="*/ 20 h 35"/>
                  <a:gd name="T2" fmla="*/ 30 w 35"/>
                  <a:gd name="T3" fmla="*/ 30 h 35"/>
                  <a:gd name="T4" fmla="*/ 18 w 35"/>
                  <a:gd name="T5" fmla="*/ 35 h 35"/>
                  <a:gd name="T6" fmla="*/ 6 w 35"/>
                  <a:gd name="T7" fmla="*/ 30 h 35"/>
                  <a:gd name="T8" fmla="*/ 0 w 35"/>
                  <a:gd name="T9" fmla="*/ 20 h 35"/>
                  <a:gd name="T10" fmla="*/ 6 w 35"/>
                  <a:gd name="T11" fmla="*/ 5 h 35"/>
                  <a:gd name="T12" fmla="*/ 18 w 35"/>
                  <a:gd name="T13" fmla="*/ 0 h 35"/>
                  <a:gd name="T14" fmla="*/ 30 w 35"/>
                  <a:gd name="T15" fmla="*/ 5 h 35"/>
                  <a:gd name="T16" fmla="*/ 35 w 35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5">
                    <a:moveTo>
                      <a:pt x="35" y="20"/>
                    </a:moveTo>
                    <a:lnTo>
                      <a:pt x="30" y="30"/>
                    </a:lnTo>
                    <a:lnTo>
                      <a:pt x="18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18" y="0"/>
                    </a:lnTo>
                    <a:lnTo>
                      <a:pt x="30" y="5"/>
                    </a:lnTo>
                    <a:lnTo>
                      <a:pt x="35" y="20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8" name="Freeform 56"/>
              <p:cNvSpPr>
                <a:spLocks noEditPoints="1"/>
              </p:cNvSpPr>
              <p:nvPr/>
            </p:nvSpPr>
            <p:spPr bwMode="auto">
              <a:xfrm>
                <a:off x="3809" y="1845"/>
                <a:ext cx="41" cy="40"/>
              </a:xfrm>
              <a:custGeom>
                <a:avLst/>
                <a:gdLst>
                  <a:gd name="T0" fmla="*/ 41 w 41"/>
                  <a:gd name="T1" fmla="*/ 20 h 40"/>
                  <a:gd name="T2" fmla="*/ 35 w 41"/>
                  <a:gd name="T3" fmla="*/ 25 h 40"/>
                  <a:gd name="T4" fmla="*/ 30 w 41"/>
                  <a:gd name="T5" fmla="*/ 30 h 40"/>
                  <a:gd name="T6" fmla="*/ 24 w 41"/>
                  <a:gd name="T7" fmla="*/ 35 h 40"/>
                  <a:gd name="T8" fmla="*/ 18 w 41"/>
                  <a:gd name="T9" fmla="*/ 40 h 40"/>
                  <a:gd name="T10" fmla="*/ 12 w 41"/>
                  <a:gd name="T11" fmla="*/ 35 h 40"/>
                  <a:gd name="T12" fmla="*/ 0 w 41"/>
                  <a:gd name="T13" fmla="*/ 30 h 40"/>
                  <a:gd name="T14" fmla="*/ 0 w 41"/>
                  <a:gd name="T15" fmla="*/ 25 h 40"/>
                  <a:gd name="T16" fmla="*/ 0 w 41"/>
                  <a:gd name="T17" fmla="*/ 15 h 40"/>
                  <a:gd name="T18" fmla="*/ 0 w 41"/>
                  <a:gd name="T19" fmla="*/ 10 h 40"/>
                  <a:gd name="T20" fmla="*/ 6 w 41"/>
                  <a:gd name="T21" fmla="*/ 5 h 40"/>
                  <a:gd name="T22" fmla="*/ 12 w 41"/>
                  <a:gd name="T23" fmla="*/ 0 h 40"/>
                  <a:gd name="T24" fmla="*/ 18 w 41"/>
                  <a:gd name="T25" fmla="*/ 0 h 40"/>
                  <a:gd name="T26" fmla="*/ 30 w 41"/>
                  <a:gd name="T27" fmla="*/ 0 h 40"/>
                  <a:gd name="T28" fmla="*/ 35 w 41"/>
                  <a:gd name="T29" fmla="*/ 5 h 40"/>
                  <a:gd name="T30" fmla="*/ 35 w 41"/>
                  <a:gd name="T31" fmla="*/ 10 h 40"/>
                  <a:gd name="T32" fmla="*/ 30 w 41"/>
                  <a:gd name="T33" fmla="*/ 10 h 40"/>
                  <a:gd name="T34" fmla="*/ 30 w 41"/>
                  <a:gd name="T35" fmla="*/ 5 h 40"/>
                  <a:gd name="T36" fmla="*/ 24 w 41"/>
                  <a:gd name="T37" fmla="*/ 5 h 40"/>
                  <a:gd name="T38" fmla="*/ 18 w 41"/>
                  <a:gd name="T39" fmla="*/ 5 h 40"/>
                  <a:gd name="T40" fmla="*/ 12 w 41"/>
                  <a:gd name="T41" fmla="*/ 5 h 40"/>
                  <a:gd name="T42" fmla="*/ 6 w 41"/>
                  <a:gd name="T43" fmla="*/ 10 h 40"/>
                  <a:gd name="T44" fmla="*/ 6 w 41"/>
                  <a:gd name="T45" fmla="*/ 10 h 40"/>
                  <a:gd name="T46" fmla="*/ 6 w 41"/>
                  <a:gd name="T47" fmla="*/ 20 h 40"/>
                  <a:gd name="T48" fmla="*/ 6 w 41"/>
                  <a:gd name="T49" fmla="*/ 25 h 40"/>
                  <a:gd name="T50" fmla="*/ 6 w 41"/>
                  <a:gd name="T51" fmla="*/ 30 h 40"/>
                  <a:gd name="T52" fmla="*/ 12 w 41"/>
                  <a:gd name="T53" fmla="*/ 30 h 40"/>
                  <a:gd name="T54" fmla="*/ 18 w 41"/>
                  <a:gd name="T55" fmla="*/ 35 h 40"/>
                  <a:gd name="T56" fmla="*/ 24 w 41"/>
                  <a:gd name="T57" fmla="*/ 30 h 40"/>
                  <a:gd name="T58" fmla="*/ 30 w 41"/>
                  <a:gd name="T59" fmla="*/ 30 h 40"/>
                  <a:gd name="T60" fmla="*/ 30 w 41"/>
                  <a:gd name="T61" fmla="*/ 25 h 40"/>
                  <a:gd name="T62" fmla="*/ 35 w 41"/>
                  <a:gd name="T63" fmla="*/ 15 h 40"/>
                  <a:gd name="T64" fmla="*/ 30 w 41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1" h="40">
                    <a:moveTo>
                      <a:pt x="41" y="15"/>
                    </a:moveTo>
                    <a:lnTo>
                      <a:pt x="41" y="2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30"/>
                    </a:lnTo>
                    <a:lnTo>
                      <a:pt x="30" y="30"/>
                    </a:lnTo>
                    <a:lnTo>
                      <a:pt x="30" y="35"/>
                    </a:lnTo>
                    <a:lnTo>
                      <a:pt x="24" y="35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41" y="15"/>
                    </a:lnTo>
                    <a:close/>
                    <a:moveTo>
                      <a:pt x="30" y="10"/>
                    </a:moveTo>
                    <a:lnTo>
                      <a:pt x="30" y="10"/>
                    </a:lnTo>
                    <a:lnTo>
                      <a:pt x="30" y="5"/>
                    </a:lnTo>
                    <a:lnTo>
                      <a:pt x="30" y="10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0"/>
                    </a:lnTo>
                    <a:lnTo>
                      <a:pt x="24" y="30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5" y="15"/>
                    </a:lnTo>
                    <a:lnTo>
                      <a:pt x="35" y="20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49" name="Freeform 57"/>
              <p:cNvSpPr>
                <a:spLocks/>
              </p:cNvSpPr>
              <p:nvPr/>
            </p:nvSpPr>
            <p:spPr bwMode="auto">
              <a:xfrm>
                <a:off x="4162" y="1724"/>
                <a:ext cx="42" cy="35"/>
              </a:xfrm>
              <a:custGeom>
                <a:avLst/>
                <a:gdLst>
                  <a:gd name="T0" fmla="*/ 42 w 42"/>
                  <a:gd name="T1" fmla="*/ 20 h 35"/>
                  <a:gd name="T2" fmla="*/ 36 w 42"/>
                  <a:gd name="T3" fmla="*/ 30 h 35"/>
                  <a:gd name="T4" fmla="*/ 24 w 42"/>
                  <a:gd name="T5" fmla="*/ 35 h 35"/>
                  <a:gd name="T6" fmla="*/ 6 w 42"/>
                  <a:gd name="T7" fmla="*/ 30 h 35"/>
                  <a:gd name="T8" fmla="*/ 0 w 42"/>
                  <a:gd name="T9" fmla="*/ 20 h 35"/>
                  <a:gd name="T10" fmla="*/ 6 w 42"/>
                  <a:gd name="T11" fmla="*/ 5 h 35"/>
                  <a:gd name="T12" fmla="*/ 24 w 42"/>
                  <a:gd name="T13" fmla="*/ 0 h 35"/>
                  <a:gd name="T14" fmla="*/ 36 w 42"/>
                  <a:gd name="T15" fmla="*/ 5 h 35"/>
                  <a:gd name="T16" fmla="*/ 42 w 42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5">
                    <a:moveTo>
                      <a:pt x="42" y="20"/>
                    </a:moveTo>
                    <a:lnTo>
                      <a:pt x="36" y="30"/>
                    </a:lnTo>
                    <a:lnTo>
                      <a:pt x="24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6" y="5"/>
                    </a:lnTo>
                    <a:lnTo>
                      <a:pt x="42" y="20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0" name="Freeform 58"/>
              <p:cNvSpPr>
                <a:spLocks noEditPoints="1"/>
              </p:cNvSpPr>
              <p:nvPr/>
            </p:nvSpPr>
            <p:spPr bwMode="auto">
              <a:xfrm>
                <a:off x="4162" y="1724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2 w 47"/>
                  <a:gd name="T3" fmla="*/ 25 h 40"/>
                  <a:gd name="T4" fmla="*/ 36 w 47"/>
                  <a:gd name="T5" fmla="*/ 30 h 40"/>
                  <a:gd name="T6" fmla="*/ 30 w 47"/>
                  <a:gd name="T7" fmla="*/ 35 h 40"/>
                  <a:gd name="T8" fmla="*/ 18 w 47"/>
                  <a:gd name="T9" fmla="*/ 40 h 40"/>
                  <a:gd name="T10" fmla="*/ 12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2 w 47"/>
                  <a:gd name="T23" fmla="*/ 0 h 40"/>
                  <a:gd name="T24" fmla="*/ 24 w 47"/>
                  <a:gd name="T25" fmla="*/ 0 h 40"/>
                  <a:gd name="T26" fmla="*/ 30 w 47"/>
                  <a:gd name="T27" fmla="*/ 0 h 40"/>
                  <a:gd name="T28" fmla="*/ 36 w 47"/>
                  <a:gd name="T29" fmla="*/ 5 h 40"/>
                  <a:gd name="T30" fmla="*/ 42 w 47"/>
                  <a:gd name="T31" fmla="*/ 10 h 40"/>
                  <a:gd name="T32" fmla="*/ 36 w 47"/>
                  <a:gd name="T33" fmla="*/ 10 h 40"/>
                  <a:gd name="T34" fmla="*/ 36 w 47"/>
                  <a:gd name="T35" fmla="*/ 5 h 40"/>
                  <a:gd name="T36" fmla="*/ 30 w 47"/>
                  <a:gd name="T37" fmla="*/ 5 h 40"/>
                  <a:gd name="T38" fmla="*/ 18 w 47"/>
                  <a:gd name="T39" fmla="*/ 5 h 40"/>
                  <a:gd name="T40" fmla="*/ 12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2 w 47"/>
                  <a:gd name="T51" fmla="*/ 30 h 40"/>
                  <a:gd name="T52" fmla="*/ 18 w 47"/>
                  <a:gd name="T53" fmla="*/ 30 h 40"/>
                  <a:gd name="T54" fmla="*/ 24 w 47"/>
                  <a:gd name="T55" fmla="*/ 35 h 40"/>
                  <a:gd name="T56" fmla="*/ 30 w 47"/>
                  <a:gd name="T57" fmla="*/ 30 h 40"/>
                  <a:gd name="T58" fmla="*/ 36 w 47"/>
                  <a:gd name="T59" fmla="*/ 30 h 40"/>
                  <a:gd name="T60" fmla="*/ 36 w 47"/>
                  <a:gd name="T61" fmla="*/ 25 h 40"/>
                  <a:gd name="T62" fmla="*/ 42 w 47"/>
                  <a:gd name="T63" fmla="*/ 15 h 40"/>
                  <a:gd name="T64" fmla="*/ 36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2" y="25"/>
                    </a:lnTo>
                    <a:lnTo>
                      <a:pt x="42" y="25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7" y="15"/>
                    </a:lnTo>
                    <a:close/>
                    <a:moveTo>
                      <a:pt x="36" y="10"/>
                    </a:moveTo>
                    <a:lnTo>
                      <a:pt x="36" y="15"/>
                    </a:lnTo>
                    <a:lnTo>
                      <a:pt x="36" y="5"/>
                    </a:lnTo>
                    <a:lnTo>
                      <a:pt x="36" y="10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8" y="5"/>
                    </a:lnTo>
                    <a:lnTo>
                      <a:pt x="6" y="10"/>
                    </a:lnTo>
                    <a:lnTo>
                      <a:pt x="12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18" y="30"/>
                    </a:lnTo>
                    <a:lnTo>
                      <a:pt x="12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42" y="15"/>
                    </a:lnTo>
                    <a:lnTo>
                      <a:pt x="42" y="2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1" name="Freeform 59"/>
              <p:cNvSpPr>
                <a:spLocks/>
              </p:cNvSpPr>
              <p:nvPr/>
            </p:nvSpPr>
            <p:spPr bwMode="auto">
              <a:xfrm>
                <a:off x="4521" y="1684"/>
                <a:ext cx="42" cy="30"/>
              </a:xfrm>
              <a:custGeom>
                <a:avLst/>
                <a:gdLst>
                  <a:gd name="T0" fmla="*/ 42 w 42"/>
                  <a:gd name="T1" fmla="*/ 15 h 30"/>
                  <a:gd name="T2" fmla="*/ 36 w 42"/>
                  <a:gd name="T3" fmla="*/ 25 h 30"/>
                  <a:gd name="T4" fmla="*/ 24 w 42"/>
                  <a:gd name="T5" fmla="*/ 30 h 30"/>
                  <a:gd name="T6" fmla="*/ 6 w 42"/>
                  <a:gd name="T7" fmla="*/ 25 h 30"/>
                  <a:gd name="T8" fmla="*/ 0 w 42"/>
                  <a:gd name="T9" fmla="*/ 15 h 30"/>
                  <a:gd name="T10" fmla="*/ 6 w 42"/>
                  <a:gd name="T11" fmla="*/ 5 h 30"/>
                  <a:gd name="T12" fmla="*/ 24 w 42"/>
                  <a:gd name="T13" fmla="*/ 0 h 30"/>
                  <a:gd name="T14" fmla="*/ 36 w 42"/>
                  <a:gd name="T15" fmla="*/ 5 h 30"/>
                  <a:gd name="T16" fmla="*/ 42 w 42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0">
                    <a:moveTo>
                      <a:pt x="42" y="15"/>
                    </a:moveTo>
                    <a:lnTo>
                      <a:pt x="36" y="25"/>
                    </a:lnTo>
                    <a:lnTo>
                      <a:pt x="24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6" y="5"/>
                    </a:lnTo>
                    <a:lnTo>
                      <a:pt x="42" y="15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2" name="Freeform 60"/>
              <p:cNvSpPr>
                <a:spLocks noEditPoints="1"/>
              </p:cNvSpPr>
              <p:nvPr/>
            </p:nvSpPr>
            <p:spPr bwMode="auto">
              <a:xfrm>
                <a:off x="4521" y="1684"/>
                <a:ext cx="47" cy="35"/>
              </a:xfrm>
              <a:custGeom>
                <a:avLst/>
                <a:gdLst>
                  <a:gd name="T0" fmla="*/ 47 w 47"/>
                  <a:gd name="T1" fmla="*/ 15 h 35"/>
                  <a:gd name="T2" fmla="*/ 42 w 47"/>
                  <a:gd name="T3" fmla="*/ 25 h 35"/>
                  <a:gd name="T4" fmla="*/ 36 w 47"/>
                  <a:gd name="T5" fmla="*/ 30 h 35"/>
                  <a:gd name="T6" fmla="*/ 30 w 47"/>
                  <a:gd name="T7" fmla="*/ 30 h 35"/>
                  <a:gd name="T8" fmla="*/ 18 w 47"/>
                  <a:gd name="T9" fmla="*/ 35 h 35"/>
                  <a:gd name="T10" fmla="*/ 12 w 47"/>
                  <a:gd name="T11" fmla="*/ 30 h 35"/>
                  <a:gd name="T12" fmla="*/ 6 w 47"/>
                  <a:gd name="T13" fmla="*/ 25 h 35"/>
                  <a:gd name="T14" fmla="*/ 0 w 47"/>
                  <a:gd name="T15" fmla="*/ 20 h 35"/>
                  <a:gd name="T16" fmla="*/ 0 w 47"/>
                  <a:gd name="T17" fmla="*/ 15 h 35"/>
                  <a:gd name="T18" fmla="*/ 0 w 47"/>
                  <a:gd name="T19" fmla="*/ 10 h 35"/>
                  <a:gd name="T20" fmla="*/ 6 w 47"/>
                  <a:gd name="T21" fmla="*/ 0 h 35"/>
                  <a:gd name="T22" fmla="*/ 12 w 47"/>
                  <a:gd name="T23" fmla="*/ 0 h 35"/>
                  <a:gd name="T24" fmla="*/ 24 w 47"/>
                  <a:gd name="T25" fmla="*/ 0 h 35"/>
                  <a:gd name="T26" fmla="*/ 30 w 47"/>
                  <a:gd name="T27" fmla="*/ 0 h 35"/>
                  <a:gd name="T28" fmla="*/ 36 w 47"/>
                  <a:gd name="T29" fmla="*/ 5 h 35"/>
                  <a:gd name="T30" fmla="*/ 42 w 47"/>
                  <a:gd name="T31" fmla="*/ 10 h 35"/>
                  <a:gd name="T32" fmla="*/ 36 w 47"/>
                  <a:gd name="T33" fmla="*/ 10 h 35"/>
                  <a:gd name="T34" fmla="*/ 36 w 47"/>
                  <a:gd name="T35" fmla="*/ 5 h 35"/>
                  <a:gd name="T36" fmla="*/ 30 w 47"/>
                  <a:gd name="T37" fmla="*/ 5 h 35"/>
                  <a:gd name="T38" fmla="*/ 18 w 47"/>
                  <a:gd name="T39" fmla="*/ 5 h 35"/>
                  <a:gd name="T40" fmla="*/ 12 w 47"/>
                  <a:gd name="T41" fmla="*/ 5 h 35"/>
                  <a:gd name="T42" fmla="*/ 6 w 47"/>
                  <a:gd name="T43" fmla="*/ 5 h 35"/>
                  <a:gd name="T44" fmla="*/ 6 w 47"/>
                  <a:gd name="T45" fmla="*/ 10 h 35"/>
                  <a:gd name="T46" fmla="*/ 6 w 47"/>
                  <a:gd name="T47" fmla="*/ 15 h 35"/>
                  <a:gd name="T48" fmla="*/ 6 w 47"/>
                  <a:gd name="T49" fmla="*/ 20 h 35"/>
                  <a:gd name="T50" fmla="*/ 12 w 47"/>
                  <a:gd name="T51" fmla="*/ 25 h 35"/>
                  <a:gd name="T52" fmla="*/ 12 w 47"/>
                  <a:gd name="T53" fmla="*/ 25 h 35"/>
                  <a:gd name="T54" fmla="*/ 24 w 47"/>
                  <a:gd name="T55" fmla="*/ 30 h 35"/>
                  <a:gd name="T56" fmla="*/ 30 w 47"/>
                  <a:gd name="T57" fmla="*/ 25 h 35"/>
                  <a:gd name="T58" fmla="*/ 36 w 47"/>
                  <a:gd name="T59" fmla="*/ 25 h 35"/>
                  <a:gd name="T60" fmla="*/ 36 w 47"/>
                  <a:gd name="T61" fmla="*/ 20 h 35"/>
                  <a:gd name="T62" fmla="*/ 42 w 47"/>
                  <a:gd name="T63" fmla="*/ 15 h 35"/>
                  <a:gd name="T64" fmla="*/ 36 w 47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35">
                    <a:moveTo>
                      <a:pt x="47" y="15"/>
                    </a:moveTo>
                    <a:lnTo>
                      <a:pt x="47" y="15"/>
                    </a:lnTo>
                    <a:lnTo>
                      <a:pt x="42" y="20"/>
                    </a:lnTo>
                    <a:lnTo>
                      <a:pt x="42" y="25"/>
                    </a:lnTo>
                    <a:lnTo>
                      <a:pt x="36" y="25"/>
                    </a:lnTo>
                    <a:lnTo>
                      <a:pt x="36" y="30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36" y="5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7" y="15"/>
                    </a:lnTo>
                    <a:close/>
                    <a:moveTo>
                      <a:pt x="36" y="10"/>
                    </a:moveTo>
                    <a:lnTo>
                      <a:pt x="36" y="10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2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24" y="30"/>
                    </a:lnTo>
                    <a:lnTo>
                      <a:pt x="18" y="30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6" y="20"/>
                    </a:lnTo>
                    <a:lnTo>
                      <a:pt x="36" y="20"/>
                    </a:lnTo>
                    <a:lnTo>
                      <a:pt x="42" y="15"/>
                    </a:lnTo>
                    <a:lnTo>
                      <a:pt x="42" y="15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3" name="Freeform 61"/>
              <p:cNvSpPr>
                <a:spLocks/>
              </p:cNvSpPr>
              <p:nvPr/>
            </p:nvSpPr>
            <p:spPr bwMode="auto">
              <a:xfrm>
                <a:off x="4880" y="1634"/>
                <a:ext cx="36" cy="35"/>
              </a:xfrm>
              <a:custGeom>
                <a:avLst/>
                <a:gdLst>
                  <a:gd name="T0" fmla="*/ 36 w 36"/>
                  <a:gd name="T1" fmla="*/ 20 h 35"/>
                  <a:gd name="T2" fmla="*/ 30 w 36"/>
                  <a:gd name="T3" fmla="*/ 30 h 35"/>
                  <a:gd name="T4" fmla="*/ 18 w 36"/>
                  <a:gd name="T5" fmla="*/ 35 h 35"/>
                  <a:gd name="T6" fmla="*/ 6 w 36"/>
                  <a:gd name="T7" fmla="*/ 30 h 35"/>
                  <a:gd name="T8" fmla="*/ 0 w 36"/>
                  <a:gd name="T9" fmla="*/ 20 h 35"/>
                  <a:gd name="T10" fmla="*/ 6 w 36"/>
                  <a:gd name="T11" fmla="*/ 5 h 35"/>
                  <a:gd name="T12" fmla="*/ 18 w 36"/>
                  <a:gd name="T13" fmla="*/ 0 h 35"/>
                  <a:gd name="T14" fmla="*/ 30 w 36"/>
                  <a:gd name="T15" fmla="*/ 5 h 35"/>
                  <a:gd name="T16" fmla="*/ 36 w 36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35">
                    <a:moveTo>
                      <a:pt x="36" y="20"/>
                    </a:moveTo>
                    <a:lnTo>
                      <a:pt x="30" y="30"/>
                    </a:lnTo>
                    <a:lnTo>
                      <a:pt x="18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18" y="0"/>
                    </a:lnTo>
                    <a:lnTo>
                      <a:pt x="30" y="5"/>
                    </a:lnTo>
                    <a:lnTo>
                      <a:pt x="36" y="20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4" name="Freeform 62"/>
              <p:cNvSpPr>
                <a:spLocks noEditPoints="1"/>
              </p:cNvSpPr>
              <p:nvPr/>
            </p:nvSpPr>
            <p:spPr bwMode="auto">
              <a:xfrm>
                <a:off x="4880" y="1634"/>
                <a:ext cx="42" cy="40"/>
              </a:xfrm>
              <a:custGeom>
                <a:avLst/>
                <a:gdLst>
                  <a:gd name="T0" fmla="*/ 42 w 42"/>
                  <a:gd name="T1" fmla="*/ 20 h 40"/>
                  <a:gd name="T2" fmla="*/ 36 w 42"/>
                  <a:gd name="T3" fmla="*/ 25 h 40"/>
                  <a:gd name="T4" fmla="*/ 30 w 42"/>
                  <a:gd name="T5" fmla="*/ 30 h 40"/>
                  <a:gd name="T6" fmla="*/ 24 w 42"/>
                  <a:gd name="T7" fmla="*/ 35 h 40"/>
                  <a:gd name="T8" fmla="*/ 18 w 42"/>
                  <a:gd name="T9" fmla="*/ 40 h 40"/>
                  <a:gd name="T10" fmla="*/ 12 w 42"/>
                  <a:gd name="T11" fmla="*/ 35 h 40"/>
                  <a:gd name="T12" fmla="*/ 0 w 42"/>
                  <a:gd name="T13" fmla="*/ 30 h 40"/>
                  <a:gd name="T14" fmla="*/ 0 w 42"/>
                  <a:gd name="T15" fmla="*/ 25 h 40"/>
                  <a:gd name="T16" fmla="*/ 0 w 42"/>
                  <a:gd name="T17" fmla="*/ 15 h 40"/>
                  <a:gd name="T18" fmla="*/ 0 w 42"/>
                  <a:gd name="T19" fmla="*/ 10 h 40"/>
                  <a:gd name="T20" fmla="*/ 6 w 42"/>
                  <a:gd name="T21" fmla="*/ 5 h 40"/>
                  <a:gd name="T22" fmla="*/ 12 w 42"/>
                  <a:gd name="T23" fmla="*/ 0 h 40"/>
                  <a:gd name="T24" fmla="*/ 18 w 42"/>
                  <a:gd name="T25" fmla="*/ 0 h 40"/>
                  <a:gd name="T26" fmla="*/ 30 w 42"/>
                  <a:gd name="T27" fmla="*/ 0 h 40"/>
                  <a:gd name="T28" fmla="*/ 36 w 42"/>
                  <a:gd name="T29" fmla="*/ 5 h 40"/>
                  <a:gd name="T30" fmla="*/ 36 w 42"/>
                  <a:gd name="T31" fmla="*/ 10 h 40"/>
                  <a:gd name="T32" fmla="*/ 30 w 42"/>
                  <a:gd name="T33" fmla="*/ 10 h 40"/>
                  <a:gd name="T34" fmla="*/ 30 w 42"/>
                  <a:gd name="T35" fmla="*/ 5 h 40"/>
                  <a:gd name="T36" fmla="*/ 24 w 42"/>
                  <a:gd name="T37" fmla="*/ 5 h 40"/>
                  <a:gd name="T38" fmla="*/ 18 w 42"/>
                  <a:gd name="T39" fmla="*/ 5 h 40"/>
                  <a:gd name="T40" fmla="*/ 12 w 42"/>
                  <a:gd name="T41" fmla="*/ 5 h 40"/>
                  <a:gd name="T42" fmla="*/ 6 w 42"/>
                  <a:gd name="T43" fmla="*/ 10 h 40"/>
                  <a:gd name="T44" fmla="*/ 6 w 42"/>
                  <a:gd name="T45" fmla="*/ 10 h 40"/>
                  <a:gd name="T46" fmla="*/ 6 w 42"/>
                  <a:gd name="T47" fmla="*/ 20 h 40"/>
                  <a:gd name="T48" fmla="*/ 6 w 42"/>
                  <a:gd name="T49" fmla="*/ 25 h 40"/>
                  <a:gd name="T50" fmla="*/ 6 w 42"/>
                  <a:gd name="T51" fmla="*/ 30 h 40"/>
                  <a:gd name="T52" fmla="*/ 12 w 42"/>
                  <a:gd name="T53" fmla="*/ 30 h 40"/>
                  <a:gd name="T54" fmla="*/ 18 w 42"/>
                  <a:gd name="T55" fmla="*/ 35 h 40"/>
                  <a:gd name="T56" fmla="*/ 24 w 42"/>
                  <a:gd name="T57" fmla="*/ 30 h 40"/>
                  <a:gd name="T58" fmla="*/ 30 w 42"/>
                  <a:gd name="T59" fmla="*/ 30 h 40"/>
                  <a:gd name="T60" fmla="*/ 30 w 42"/>
                  <a:gd name="T61" fmla="*/ 25 h 40"/>
                  <a:gd name="T62" fmla="*/ 36 w 42"/>
                  <a:gd name="T63" fmla="*/ 15 h 40"/>
                  <a:gd name="T64" fmla="*/ 30 w 42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" h="40">
                    <a:moveTo>
                      <a:pt x="42" y="15"/>
                    </a:moveTo>
                    <a:lnTo>
                      <a:pt x="42" y="20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6" y="30"/>
                    </a:lnTo>
                    <a:lnTo>
                      <a:pt x="30" y="30"/>
                    </a:lnTo>
                    <a:lnTo>
                      <a:pt x="30" y="35"/>
                    </a:lnTo>
                    <a:lnTo>
                      <a:pt x="24" y="35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5"/>
                    </a:lnTo>
                    <a:lnTo>
                      <a:pt x="36" y="5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42" y="15"/>
                    </a:lnTo>
                    <a:close/>
                    <a:moveTo>
                      <a:pt x="30" y="10"/>
                    </a:moveTo>
                    <a:lnTo>
                      <a:pt x="30" y="10"/>
                    </a:lnTo>
                    <a:lnTo>
                      <a:pt x="30" y="5"/>
                    </a:lnTo>
                    <a:lnTo>
                      <a:pt x="30" y="10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0"/>
                    </a:lnTo>
                    <a:lnTo>
                      <a:pt x="24" y="30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6" y="15"/>
                    </a:lnTo>
                    <a:lnTo>
                      <a:pt x="36" y="20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5" name="Freeform 63"/>
              <p:cNvSpPr>
                <a:spLocks/>
              </p:cNvSpPr>
              <p:nvPr/>
            </p:nvSpPr>
            <p:spPr bwMode="auto">
              <a:xfrm>
                <a:off x="5234" y="1554"/>
                <a:ext cx="41" cy="30"/>
              </a:xfrm>
              <a:custGeom>
                <a:avLst/>
                <a:gdLst>
                  <a:gd name="T0" fmla="*/ 41 w 41"/>
                  <a:gd name="T1" fmla="*/ 15 h 30"/>
                  <a:gd name="T2" fmla="*/ 35 w 41"/>
                  <a:gd name="T3" fmla="*/ 25 h 30"/>
                  <a:gd name="T4" fmla="*/ 23 w 41"/>
                  <a:gd name="T5" fmla="*/ 30 h 30"/>
                  <a:gd name="T6" fmla="*/ 6 w 41"/>
                  <a:gd name="T7" fmla="*/ 25 h 30"/>
                  <a:gd name="T8" fmla="*/ 0 w 41"/>
                  <a:gd name="T9" fmla="*/ 15 h 30"/>
                  <a:gd name="T10" fmla="*/ 6 w 41"/>
                  <a:gd name="T11" fmla="*/ 5 h 30"/>
                  <a:gd name="T12" fmla="*/ 23 w 41"/>
                  <a:gd name="T13" fmla="*/ 0 h 30"/>
                  <a:gd name="T14" fmla="*/ 35 w 41"/>
                  <a:gd name="T15" fmla="*/ 5 h 30"/>
                  <a:gd name="T16" fmla="*/ 41 w 41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0">
                    <a:moveTo>
                      <a:pt x="41" y="15"/>
                    </a:moveTo>
                    <a:lnTo>
                      <a:pt x="35" y="25"/>
                    </a:lnTo>
                    <a:lnTo>
                      <a:pt x="23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23" y="0"/>
                    </a:lnTo>
                    <a:lnTo>
                      <a:pt x="35" y="5"/>
                    </a:lnTo>
                    <a:lnTo>
                      <a:pt x="41" y="15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6" name="Freeform 64"/>
              <p:cNvSpPr>
                <a:spLocks noEditPoints="1"/>
              </p:cNvSpPr>
              <p:nvPr/>
            </p:nvSpPr>
            <p:spPr bwMode="auto">
              <a:xfrm>
                <a:off x="5234" y="1554"/>
                <a:ext cx="47" cy="35"/>
              </a:xfrm>
              <a:custGeom>
                <a:avLst/>
                <a:gdLst>
                  <a:gd name="T0" fmla="*/ 47 w 47"/>
                  <a:gd name="T1" fmla="*/ 15 h 35"/>
                  <a:gd name="T2" fmla="*/ 41 w 47"/>
                  <a:gd name="T3" fmla="*/ 25 h 35"/>
                  <a:gd name="T4" fmla="*/ 35 w 47"/>
                  <a:gd name="T5" fmla="*/ 30 h 35"/>
                  <a:gd name="T6" fmla="*/ 29 w 47"/>
                  <a:gd name="T7" fmla="*/ 30 h 35"/>
                  <a:gd name="T8" fmla="*/ 17 w 47"/>
                  <a:gd name="T9" fmla="*/ 35 h 35"/>
                  <a:gd name="T10" fmla="*/ 11 w 47"/>
                  <a:gd name="T11" fmla="*/ 30 h 35"/>
                  <a:gd name="T12" fmla="*/ 6 w 47"/>
                  <a:gd name="T13" fmla="*/ 25 h 35"/>
                  <a:gd name="T14" fmla="*/ 0 w 47"/>
                  <a:gd name="T15" fmla="*/ 20 h 35"/>
                  <a:gd name="T16" fmla="*/ 0 w 47"/>
                  <a:gd name="T17" fmla="*/ 15 h 35"/>
                  <a:gd name="T18" fmla="*/ 0 w 47"/>
                  <a:gd name="T19" fmla="*/ 10 h 35"/>
                  <a:gd name="T20" fmla="*/ 6 w 47"/>
                  <a:gd name="T21" fmla="*/ 0 h 35"/>
                  <a:gd name="T22" fmla="*/ 11 w 47"/>
                  <a:gd name="T23" fmla="*/ 0 h 35"/>
                  <a:gd name="T24" fmla="*/ 23 w 47"/>
                  <a:gd name="T25" fmla="*/ 0 h 35"/>
                  <a:gd name="T26" fmla="*/ 29 w 47"/>
                  <a:gd name="T27" fmla="*/ 0 h 35"/>
                  <a:gd name="T28" fmla="*/ 35 w 47"/>
                  <a:gd name="T29" fmla="*/ 5 h 35"/>
                  <a:gd name="T30" fmla="*/ 41 w 47"/>
                  <a:gd name="T31" fmla="*/ 10 h 35"/>
                  <a:gd name="T32" fmla="*/ 35 w 47"/>
                  <a:gd name="T33" fmla="*/ 10 h 35"/>
                  <a:gd name="T34" fmla="*/ 35 w 47"/>
                  <a:gd name="T35" fmla="*/ 5 h 35"/>
                  <a:gd name="T36" fmla="*/ 29 w 47"/>
                  <a:gd name="T37" fmla="*/ 5 h 35"/>
                  <a:gd name="T38" fmla="*/ 17 w 47"/>
                  <a:gd name="T39" fmla="*/ 5 h 35"/>
                  <a:gd name="T40" fmla="*/ 11 w 47"/>
                  <a:gd name="T41" fmla="*/ 5 h 35"/>
                  <a:gd name="T42" fmla="*/ 6 w 47"/>
                  <a:gd name="T43" fmla="*/ 5 h 35"/>
                  <a:gd name="T44" fmla="*/ 6 w 47"/>
                  <a:gd name="T45" fmla="*/ 10 h 35"/>
                  <a:gd name="T46" fmla="*/ 6 w 47"/>
                  <a:gd name="T47" fmla="*/ 15 h 35"/>
                  <a:gd name="T48" fmla="*/ 6 w 47"/>
                  <a:gd name="T49" fmla="*/ 20 h 35"/>
                  <a:gd name="T50" fmla="*/ 11 w 47"/>
                  <a:gd name="T51" fmla="*/ 25 h 35"/>
                  <a:gd name="T52" fmla="*/ 11 w 47"/>
                  <a:gd name="T53" fmla="*/ 25 h 35"/>
                  <a:gd name="T54" fmla="*/ 23 w 47"/>
                  <a:gd name="T55" fmla="*/ 30 h 35"/>
                  <a:gd name="T56" fmla="*/ 29 w 47"/>
                  <a:gd name="T57" fmla="*/ 25 h 35"/>
                  <a:gd name="T58" fmla="*/ 35 w 47"/>
                  <a:gd name="T59" fmla="*/ 25 h 35"/>
                  <a:gd name="T60" fmla="*/ 35 w 47"/>
                  <a:gd name="T61" fmla="*/ 20 h 35"/>
                  <a:gd name="T62" fmla="*/ 41 w 47"/>
                  <a:gd name="T63" fmla="*/ 15 h 35"/>
                  <a:gd name="T64" fmla="*/ 35 w 47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35">
                    <a:moveTo>
                      <a:pt x="47" y="15"/>
                    </a:moveTo>
                    <a:lnTo>
                      <a:pt x="47" y="15"/>
                    </a:lnTo>
                    <a:lnTo>
                      <a:pt x="41" y="20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35" y="30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3" y="35"/>
                    </a:lnTo>
                    <a:lnTo>
                      <a:pt x="17" y="35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7" y="5"/>
                    </a:lnTo>
                    <a:lnTo>
                      <a:pt x="23" y="5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6" y="5"/>
                    </a:lnTo>
                    <a:lnTo>
                      <a:pt x="11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1" y="25"/>
                    </a:lnTo>
                    <a:lnTo>
                      <a:pt x="6" y="25"/>
                    </a:lnTo>
                    <a:lnTo>
                      <a:pt x="11" y="25"/>
                    </a:lnTo>
                    <a:lnTo>
                      <a:pt x="11" y="25"/>
                    </a:lnTo>
                    <a:lnTo>
                      <a:pt x="23" y="30"/>
                    </a:lnTo>
                    <a:lnTo>
                      <a:pt x="17" y="30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7" name="Freeform 65"/>
              <p:cNvSpPr>
                <a:spLocks/>
              </p:cNvSpPr>
              <p:nvPr/>
            </p:nvSpPr>
            <p:spPr bwMode="auto">
              <a:xfrm>
                <a:off x="5593" y="1489"/>
                <a:ext cx="41" cy="30"/>
              </a:xfrm>
              <a:custGeom>
                <a:avLst/>
                <a:gdLst>
                  <a:gd name="T0" fmla="*/ 41 w 41"/>
                  <a:gd name="T1" fmla="*/ 15 h 30"/>
                  <a:gd name="T2" fmla="*/ 35 w 41"/>
                  <a:gd name="T3" fmla="*/ 25 h 30"/>
                  <a:gd name="T4" fmla="*/ 23 w 41"/>
                  <a:gd name="T5" fmla="*/ 30 h 30"/>
                  <a:gd name="T6" fmla="*/ 6 w 41"/>
                  <a:gd name="T7" fmla="*/ 25 h 30"/>
                  <a:gd name="T8" fmla="*/ 0 w 41"/>
                  <a:gd name="T9" fmla="*/ 15 h 30"/>
                  <a:gd name="T10" fmla="*/ 6 w 41"/>
                  <a:gd name="T11" fmla="*/ 5 h 30"/>
                  <a:gd name="T12" fmla="*/ 23 w 41"/>
                  <a:gd name="T13" fmla="*/ 0 h 30"/>
                  <a:gd name="T14" fmla="*/ 35 w 41"/>
                  <a:gd name="T15" fmla="*/ 5 h 30"/>
                  <a:gd name="T16" fmla="*/ 41 w 41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0">
                    <a:moveTo>
                      <a:pt x="41" y="15"/>
                    </a:moveTo>
                    <a:lnTo>
                      <a:pt x="35" y="25"/>
                    </a:lnTo>
                    <a:lnTo>
                      <a:pt x="23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23" y="0"/>
                    </a:lnTo>
                    <a:lnTo>
                      <a:pt x="35" y="5"/>
                    </a:lnTo>
                    <a:lnTo>
                      <a:pt x="41" y="15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8" name="Freeform 66"/>
              <p:cNvSpPr>
                <a:spLocks noEditPoints="1"/>
              </p:cNvSpPr>
              <p:nvPr/>
            </p:nvSpPr>
            <p:spPr bwMode="auto">
              <a:xfrm>
                <a:off x="5593" y="1489"/>
                <a:ext cx="47" cy="35"/>
              </a:xfrm>
              <a:custGeom>
                <a:avLst/>
                <a:gdLst>
                  <a:gd name="T0" fmla="*/ 47 w 47"/>
                  <a:gd name="T1" fmla="*/ 15 h 35"/>
                  <a:gd name="T2" fmla="*/ 41 w 47"/>
                  <a:gd name="T3" fmla="*/ 25 h 35"/>
                  <a:gd name="T4" fmla="*/ 35 w 47"/>
                  <a:gd name="T5" fmla="*/ 30 h 35"/>
                  <a:gd name="T6" fmla="*/ 29 w 47"/>
                  <a:gd name="T7" fmla="*/ 30 h 35"/>
                  <a:gd name="T8" fmla="*/ 17 w 47"/>
                  <a:gd name="T9" fmla="*/ 35 h 35"/>
                  <a:gd name="T10" fmla="*/ 12 w 47"/>
                  <a:gd name="T11" fmla="*/ 30 h 35"/>
                  <a:gd name="T12" fmla="*/ 6 w 47"/>
                  <a:gd name="T13" fmla="*/ 25 h 35"/>
                  <a:gd name="T14" fmla="*/ 0 w 47"/>
                  <a:gd name="T15" fmla="*/ 20 h 35"/>
                  <a:gd name="T16" fmla="*/ 0 w 47"/>
                  <a:gd name="T17" fmla="*/ 15 h 35"/>
                  <a:gd name="T18" fmla="*/ 0 w 47"/>
                  <a:gd name="T19" fmla="*/ 10 h 35"/>
                  <a:gd name="T20" fmla="*/ 6 w 47"/>
                  <a:gd name="T21" fmla="*/ 0 h 35"/>
                  <a:gd name="T22" fmla="*/ 12 w 47"/>
                  <a:gd name="T23" fmla="*/ 0 h 35"/>
                  <a:gd name="T24" fmla="*/ 23 w 47"/>
                  <a:gd name="T25" fmla="*/ 0 h 35"/>
                  <a:gd name="T26" fmla="*/ 29 w 47"/>
                  <a:gd name="T27" fmla="*/ 0 h 35"/>
                  <a:gd name="T28" fmla="*/ 35 w 47"/>
                  <a:gd name="T29" fmla="*/ 5 h 35"/>
                  <a:gd name="T30" fmla="*/ 41 w 47"/>
                  <a:gd name="T31" fmla="*/ 10 h 35"/>
                  <a:gd name="T32" fmla="*/ 35 w 47"/>
                  <a:gd name="T33" fmla="*/ 10 h 35"/>
                  <a:gd name="T34" fmla="*/ 35 w 47"/>
                  <a:gd name="T35" fmla="*/ 5 h 35"/>
                  <a:gd name="T36" fmla="*/ 29 w 47"/>
                  <a:gd name="T37" fmla="*/ 5 h 35"/>
                  <a:gd name="T38" fmla="*/ 17 w 47"/>
                  <a:gd name="T39" fmla="*/ 5 h 35"/>
                  <a:gd name="T40" fmla="*/ 12 w 47"/>
                  <a:gd name="T41" fmla="*/ 5 h 35"/>
                  <a:gd name="T42" fmla="*/ 6 w 47"/>
                  <a:gd name="T43" fmla="*/ 5 h 35"/>
                  <a:gd name="T44" fmla="*/ 6 w 47"/>
                  <a:gd name="T45" fmla="*/ 10 h 35"/>
                  <a:gd name="T46" fmla="*/ 6 w 47"/>
                  <a:gd name="T47" fmla="*/ 15 h 35"/>
                  <a:gd name="T48" fmla="*/ 6 w 47"/>
                  <a:gd name="T49" fmla="*/ 20 h 35"/>
                  <a:gd name="T50" fmla="*/ 12 w 47"/>
                  <a:gd name="T51" fmla="*/ 25 h 35"/>
                  <a:gd name="T52" fmla="*/ 12 w 47"/>
                  <a:gd name="T53" fmla="*/ 25 h 35"/>
                  <a:gd name="T54" fmla="*/ 23 w 47"/>
                  <a:gd name="T55" fmla="*/ 30 h 35"/>
                  <a:gd name="T56" fmla="*/ 29 w 47"/>
                  <a:gd name="T57" fmla="*/ 25 h 35"/>
                  <a:gd name="T58" fmla="*/ 35 w 47"/>
                  <a:gd name="T59" fmla="*/ 25 h 35"/>
                  <a:gd name="T60" fmla="*/ 35 w 47"/>
                  <a:gd name="T61" fmla="*/ 20 h 35"/>
                  <a:gd name="T62" fmla="*/ 41 w 47"/>
                  <a:gd name="T63" fmla="*/ 15 h 35"/>
                  <a:gd name="T64" fmla="*/ 35 w 47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35">
                    <a:moveTo>
                      <a:pt x="47" y="15"/>
                    </a:moveTo>
                    <a:lnTo>
                      <a:pt x="47" y="15"/>
                    </a:lnTo>
                    <a:lnTo>
                      <a:pt x="41" y="20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35" y="30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3" y="35"/>
                    </a:lnTo>
                    <a:lnTo>
                      <a:pt x="17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7" y="5"/>
                    </a:lnTo>
                    <a:lnTo>
                      <a:pt x="23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12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2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23" y="30"/>
                    </a:lnTo>
                    <a:lnTo>
                      <a:pt x="17" y="30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59" name="Freeform 67"/>
              <p:cNvSpPr>
                <a:spLocks/>
              </p:cNvSpPr>
              <p:nvPr/>
            </p:nvSpPr>
            <p:spPr bwMode="auto">
              <a:xfrm>
                <a:off x="5952" y="1378"/>
                <a:ext cx="35" cy="30"/>
              </a:xfrm>
              <a:custGeom>
                <a:avLst/>
                <a:gdLst>
                  <a:gd name="T0" fmla="*/ 35 w 35"/>
                  <a:gd name="T1" fmla="*/ 15 h 30"/>
                  <a:gd name="T2" fmla="*/ 29 w 35"/>
                  <a:gd name="T3" fmla="*/ 25 h 30"/>
                  <a:gd name="T4" fmla="*/ 18 w 35"/>
                  <a:gd name="T5" fmla="*/ 30 h 30"/>
                  <a:gd name="T6" fmla="*/ 6 w 35"/>
                  <a:gd name="T7" fmla="*/ 25 h 30"/>
                  <a:gd name="T8" fmla="*/ 0 w 35"/>
                  <a:gd name="T9" fmla="*/ 15 h 30"/>
                  <a:gd name="T10" fmla="*/ 6 w 35"/>
                  <a:gd name="T11" fmla="*/ 5 h 30"/>
                  <a:gd name="T12" fmla="*/ 18 w 35"/>
                  <a:gd name="T13" fmla="*/ 0 h 30"/>
                  <a:gd name="T14" fmla="*/ 29 w 35"/>
                  <a:gd name="T15" fmla="*/ 5 h 30"/>
                  <a:gd name="T16" fmla="*/ 35 w 35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0">
                    <a:moveTo>
                      <a:pt x="35" y="15"/>
                    </a:moveTo>
                    <a:lnTo>
                      <a:pt x="29" y="25"/>
                    </a:lnTo>
                    <a:lnTo>
                      <a:pt x="18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18" y="0"/>
                    </a:lnTo>
                    <a:lnTo>
                      <a:pt x="29" y="5"/>
                    </a:lnTo>
                    <a:lnTo>
                      <a:pt x="35" y="15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60" name="Freeform 68"/>
              <p:cNvSpPr>
                <a:spLocks noEditPoints="1"/>
              </p:cNvSpPr>
              <p:nvPr/>
            </p:nvSpPr>
            <p:spPr bwMode="auto">
              <a:xfrm>
                <a:off x="5952" y="1378"/>
                <a:ext cx="41" cy="35"/>
              </a:xfrm>
              <a:custGeom>
                <a:avLst/>
                <a:gdLst>
                  <a:gd name="T0" fmla="*/ 41 w 41"/>
                  <a:gd name="T1" fmla="*/ 15 h 35"/>
                  <a:gd name="T2" fmla="*/ 35 w 41"/>
                  <a:gd name="T3" fmla="*/ 25 h 35"/>
                  <a:gd name="T4" fmla="*/ 29 w 41"/>
                  <a:gd name="T5" fmla="*/ 30 h 35"/>
                  <a:gd name="T6" fmla="*/ 23 w 41"/>
                  <a:gd name="T7" fmla="*/ 30 h 35"/>
                  <a:gd name="T8" fmla="*/ 18 w 41"/>
                  <a:gd name="T9" fmla="*/ 35 h 35"/>
                  <a:gd name="T10" fmla="*/ 12 w 41"/>
                  <a:gd name="T11" fmla="*/ 30 h 35"/>
                  <a:gd name="T12" fmla="*/ 6 w 41"/>
                  <a:gd name="T13" fmla="*/ 25 h 35"/>
                  <a:gd name="T14" fmla="*/ 0 w 41"/>
                  <a:gd name="T15" fmla="*/ 20 h 35"/>
                  <a:gd name="T16" fmla="*/ 0 w 41"/>
                  <a:gd name="T17" fmla="*/ 15 h 35"/>
                  <a:gd name="T18" fmla="*/ 0 w 41"/>
                  <a:gd name="T19" fmla="*/ 10 h 35"/>
                  <a:gd name="T20" fmla="*/ 6 w 41"/>
                  <a:gd name="T21" fmla="*/ 5 h 35"/>
                  <a:gd name="T22" fmla="*/ 12 w 41"/>
                  <a:gd name="T23" fmla="*/ 0 h 35"/>
                  <a:gd name="T24" fmla="*/ 18 w 41"/>
                  <a:gd name="T25" fmla="*/ 0 h 35"/>
                  <a:gd name="T26" fmla="*/ 29 w 41"/>
                  <a:gd name="T27" fmla="*/ 0 h 35"/>
                  <a:gd name="T28" fmla="*/ 35 w 41"/>
                  <a:gd name="T29" fmla="*/ 5 h 35"/>
                  <a:gd name="T30" fmla="*/ 35 w 41"/>
                  <a:gd name="T31" fmla="*/ 10 h 35"/>
                  <a:gd name="T32" fmla="*/ 29 w 41"/>
                  <a:gd name="T33" fmla="*/ 10 h 35"/>
                  <a:gd name="T34" fmla="*/ 29 w 41"/>
                  <a:gd name="T35" fmla="*/ 5 h 35"/>
                  <a:gd name="T36" fmla="*/ 23 w 41"/>
                  <a:gd name="T37" fmla="*/ 5 h 35"/>
                  <a:gd name="T38" fmla="*/ 18 w 41"/>
                  <a:gd name="T39" fmla="*/ 5 h 35"/>
                  <a:gd name="T40" fmla="*/ 12 w 41"/>
                  <a:gd name="T41" fmla="*/ 5 h 35"/>
                  <a:gd name="T42" fmla="*/ 6 w 41"/>
                  <a:gd name="T43" fmla="*/ 5 h 35"/>
                  <a:gd name="T44" fmla="*/ 6 w 41"/>
                  <a:gd name="T45" fmla="*/ 10 h 35"/>
                  <a:gd name="T46" fmla="*/ 6 w 41"/>
                  <a:gd name="T47" fmla="*/ 15 h 35"/>
                  <a:gd name="T48" fmla="*/ 6 w 41"/>
                  <a:gd name="T49" fmla="*/ 20 h 35"/>
                  <a:gd name="T50" fmla="*/ 6 w 41"/>
                  <a:gd name="T51" fmla="*/ 25 h 35"/>
                  <a:gd name="T52" fmla="*/ 12 w 41"/>
                  <a:gd name="T53" fmla="*/ 25 h 35"/>
                  <a:gd name="T54" fmla="*/ 18 w 41"/>
                  <a:gd name="T55" fmla="*/ 30 h 35"/>
                  <a:gd name="T56" fmla="*/ 23 w 41"/>
                  <a:gd name="T57" fmla="*/ 25 h 35"/>
                  <a:gd name="T58" fmla="*/ 29 w 41"/>
                  <a:gd name="T59" fmla="*/ 25 h 35"/>
                  <a:gd name="T60" fmla="*/ 29 w 41"/>
                  <a:gd name="T61" fmla="*/ 20 h 35"/>
                  <a:gd name="T62" fmla="*/ 35 w 41"/>
                  <a:gd name="T63" fmla="*/ 15 h 35"/>
                  <a:gd name="T64" fmla="*/ 29 w 41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1" h="35">
                    <a:moveTo>
                      <a:pt x="41" y="15"/>
                    </a:moveTo>
                    <a:lnTo>
                      <a:pt x="41" y="15"/>
                    </a:lnTo>
                    <a:lnTo>
                      <a:pt x="35" y="2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3" y="30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41" y="15"/>
                    </a:lnTo>
                    <a:close/>
                    <a:moveTo>
                      <a:pt x="29" y="10"/>
                    </a:moveTo>
                    <a:lnTo>
                      <a:pt x="29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29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61" name="Freeform 69"/>
              <p:cNvSpPr>
                <a:spLocks/>
              </p:cNvSpPr>
              <p:nvPr/>
            </p:nvSpPr>
            <p:spPr bwMode="auto">
              <a:xfrm>
                <a:off x="6305" y="1213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4 w 41"/>
                  <a:gd name="T5" fmla="*/ 35 h 35"/>
                  <a:gd name="T6" fmla="*/ 6 w 41"/>
                  <a:gd name="T7" fmla="*/ 30 h 35"/>
                  <a:gd name="T8" fmla="*/ 0 w 41"/>
                  <a:gd name="T9" fmla="*/ 20 h 35"/>
                  <a:gd name="T10" fmla="*/ 6 w 41"/>
                  <a:gd name="T11" fmla="*/ 5 h 35"/>
                  <a:gd name="T12" fmla="*/ 24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4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62" name="Freeform 70"/>
              <p:cNvSpPr>
                <a:spLocks noEditPoints="1"/>
              </p:cNvSpPr>
              <p:nvPr/>
            </p:nvSpPr>
            <p:spPr bwMode="auto">
              <a:xfrm>
                <a:off x="6305" y="1213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1 w 47"/>
                  <a:gd name="T3" fmla="*/ 25 h 40"/>
                  <a:gd name="T4" fmla="*/ 35 w 47"/>
                  <a:gd name="T5" fmla="*/ 30 h 40"/>
                  <a:gd name="T6" fmla="*/ 29 w 47"/>
                  <a:gd name="T7" fmla="*/ 35 h 40"/>
                  <a:gd name="T8" fmla="*/ 18 w 47"/>
                  <a:gd name="T9" fmla="*/ 40 h 40"/>
                  <a:gd name="T10" fmla="*/ 12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2 w 47"/>
                  <a:gd name="T23" fmla="*/ 0 h 40"/>
                  <a:gd name="T24" fmla="*/ 24 w 47"/>
                  <a:gd name="T25" fmla="*/ 0 h 40"/>
                  <a:gd name="T26" fmla="*/ 29 w 47"/>
                  <a:gd name="T27" fmla="*/ 0 h 40"/>
                  <a:gd name="T28" fmla="*/ 35 w 47"/>
                  <a:gd name="T29" fmla="*/ 5 h 40"/>
                  <a:gd name="T30" fmla="*/ 41 w 47"/>
                  <a:gd name="T31" fmla="*/ 10 h 40"/>
                  <a:gd name="T32" fmla="*/ 35 w 47"/>
                  <a:gd name="T33" fmla="*/ 10 h 40"/>
                  <a:gd name="T34" fmla="*/ 35 w 47"/>
                  <a:gd name="T35" fmla="*/ 5 h 40"/>
                  <a:gd name="T36" fmla="*/ 29 w 47"/>
                  <a:gd name="T37" fmla="*/ 5 h 40"/>
                  <a:gd name="T38" fmla="*/ 18 w 47"/>
                  <a:gd name="T39" fmla="*/ 5 h 40"/>
                  <a:gd name="T40" fmla="*/ 12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2 w 47"/>
                  <a:gd name="T51" fmla="*/ 30 h 40"/>
                  <a:gd name="T52" fmla="*/ 18 w 47"/>
                  <a:gd name="T53" fmla="*/ 30 h 40"/>
                  <a:gd name="T54" fmla="*/ 24 w 47"/>
                  <a:gd name="T55" fmla="*/ 35 h 40"/>
                  <a:gd name="T56" fmla="*/ 29 w 47"/>
                  <a:gd name="T57" fmla="*/ 30 h 40"/>
                  <a:gd name="T58" fmla="*/ 35 w 47"/>
                  <a:gd name="T59" fmla="*/ 30 h 40"/>
                  <a:gd name="T60" fmla="*/ 35 w 47"/>
                  <a:gd name="T61" fmla="*/ 25 h 40"/>
                  <a:gd name="T62" fmla="*/ 41 w 47"/>
                  <a:gd name="T63" fmla="*/ 15 h 40"/>
                  <a:gd name="T64" fmla="*/ 35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8" y="5"/>
                    </a:lnTo>
                    <a:lnTo>
                      <a:pt x="6" y="10"/>
                    </a:lnTo>
                    <a:lnTo>
                      <a:pt x="12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18" y="30"/>
                    </a:lnTo>
                    <a:lnTo>
                      <a:pt x="12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72" name="Freeform 80"/>
              <p:cNvSpPr>
                <a:spLocks/>
              </p:cNvSpPr>
              <p:nvPr/>
            </p:nvSpPr>
            <p:spPr bwMode="auto">
              <a:xfrm>
                <a:off x="2738" y="2185"/>
                <a:ext cx="35" cy="30"/>
              </a:xfrm>
              <a:custGeom>
                <a:avLst/>
                <a:gdLst>
                  <a:gd name="T0" fmla="*/ 35 w 35"/>
                  <a:gd name="T1" fmla="*/ 15 h 30"/>
                  <a:gd name="T2" fmla="*/ 29 w 35"/>
                  <a:gd name="T3" fmla="*/ 25 h 30"/>
                  <a:gd name="T4" fmla="*/ 17 w 35"/>
                  <a:gd name="T5" fmla="*/ 30 h 30"/>
                  <a:gd name="T6" fmla="*/ 6 w 35"/>
                  <a:gd name="T7" fmla="*/ 25 h 30"/>
                  <a:gd name="T8" fmla="*/ 0 w 35"/>
                  <a:gd name="T9" fmla="*/ 15 h 30"/>
                  <a:gd name="T10" fmla="*/ 6 w 35"/>
                  <a:gd name="T11" fmla="*/ 5 h 30"/>
                  <a:gd name="T12" fmla="*/ 17 w 35"/>
                  <a:gd name="T13" fmla="*/ 0 h 30"/>
                  <a:gd name="T14" fmla="*/ 29 w 35"/>
                  <a:gd name="T15" fmla="*/ 5 h 30"/>
                  <a:gd name="T16" fmla="*/ 35 w 35"/>
                  <a:gd name="T1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30">
                    <a:moveTo>
                      <a:pt x="35" y="15"/>
                    </a:moveTo>
                    <a:lnTo>
                      <a:pt x="29" y="25"/>
                    </a:lnTo>
                    <a:lnTo>
                      <a:pt x="17" y="30"/>
                    </a:lnTo>
                    <a:lnTo>
                      <a:pt x="6" y="25"/>
                    </a:lnTo>
                    <a:lnTo>
                      <a:pt x="0" y="15"/>
                    </a:lnTo>
                    <a:lnTo>
                      <a:pt x="6" y="5"/>
                    </a:lnTo>
                    <a:lnTo>
                      <a:pt x="17" y="0"/>
                    </a:lnTo>
                    <a:lnTo>
                      <a:pt x="29" y="5"/>
                    </a:lnTo>
                    <a:lnTo>
                      <a:pt x="35" y="1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73" name="Freeform 81"/>
              <p:cNvSpPr>
                <a:spLocks noEditPoints="1"/>
              </p:cNvSpPr>
              <p:nvPr/>
            </p:nvSpPr>
            <p:spPr bwMode="auto">
              <a:xfrm>
                <a:off x="2738" y="2185"/>
                <a:ext cx="41" cy="35"/>
              </a:xfrm>
              <a:custGeom>
                <a:avLst/>
                <a:gdLst>
                  <a:gd name="T0" fmla="*/ 41 w 41"/>
                  <a:gd name="T1" fmla="*/ 15 h 35"/>
                  <a:gd name="T2" fmla="*/ 35 w 41"/>
                  <a:gd name="T3" fmla="*/ 25 h 35"/>
                  <a:gd name="T4" fmla="*/ 29 w 41"/>
                  <a:gd name="T5" fmla="*/ 30 h 35"/>
                  <a:gd name="T6" fmla="*/ 23 w 41"/>
                  <a:gd name="T7" fmla="*/ 30 h 35"/>
                  <a:gd name="T8" fmla="*/ 17 w 41"/>
                  <a:gd name="T9" fmla="*/ 35 h 35"/>
                  <a:gd name="T10" fmla="*/ 12 w 41"/>
                  <a:gd name="T11" fmla="*/ 30 h 35"/>
                  <a:gd name="T12" fmla="*/ 6 w 41"/>
                  <a:gd name="T13" fmla="*/ 25 h 35"/>
                  <a:gd name="T14" fmla="*/ 0 w 41"/>
                  <a:gd name="T15" fmla="*/ 20 h 35"/>
                  <a:gd name="T16" fmla="*/ 0 w 41"/>
                  <a:gd name="T17" fmla="*/ 15 h 35"/>
                  <a:gd name="T18" fmla="*/ 0 w 41"/>
                  <a:gd name="T19" fmla="*/ 10 h 35"/>
                  <a:gd name="T20" fmla="*/ 6 w 41"/>
                  <a:gd name="T21" fmla="*/ 5 h 35"/>
                  <a:gd name="T22" fmla="*/ 12 w 41"/>
                  <a:gd name="T23" fmla="*/ 0 h 35"/>
                  <a:gd name="T24" fmla="*/ 17 w 41"/>
                  <a:gd name="T25" fmla="*/ 0 h 35"/>
                  <a:gd name="T26" fmla="*/ 29 w 41"/>
                  <a:gd name="T27" fmla="*/ 0 h 35"/>
                  <a:gd name="T28" fmla="*/ 35 w 41"/>
                  <a:gd name="T29" fmla="*/ 5 h 35"/>
                  <a:gd name="T30" fmla="*/ 35 w 41"/>
                  <a:gd name="T31" fmla="*/ 10 h 35"/>
                  <a:gd name="T32" fmla="*/ 29 w 41"/>
                  <a:gd name="T33" fmla="*/ 10 h 35"/>
                  <a:gd name="T34" fmla="*/ 29 w 41"/>
                  <a:gd name="T35" fmla="*/ 5 h 35"/>
                  <a:gd name="T36" fmla="*/ 23 w 41"/>
                  <a:gd name="T37" fmla="*/ 5 h 35"/>
                  <a:gd name="T38" fmla="*/ 17 w 41"/>
                  <a:gd name="T39" fmla="*/ 5 h 35"/>
                  <a:gd name="T40" fmla="*/ 12 w 41"/>
                  <a:gd name="T41" fmla="*/ 5 h 35"/>
                  <a:gd name="T42" fmla="*/ 6 w 41"/>
                  <a:gd name="T43" fmla="*/ 5 h 35"/>
                  <a:gd name="T44" fmla="*/ 6 w 41"/>
                  <a:gd name="T45" fmla="*/ 10 h 35"/>
                  <a:gd name="T46" fmla="*/ 6 w 41"/>
                  <a:gd name="T47" fmla="*/ 15 h 35"/>
                  <a:gd name="T48" fmla="*/ 6 w 41"/>
                  <a:gd name="T49" fmla="*/ 20 h 35"/>
                  <a:gd name="T50" fmla="*/ 6 w 41"/>
                  <a:gd name="T51" fmla="*/ 25 h 35"/>
                  <a:gd name="T52" fmla="*/ 12 w 41"/>
                  <a:gd name="T53" fmla="*/ 25 h 35"/>
                  <a:gd name="T54" fmla="*/ 17 w 41"/>
                  <a:gd name="T55" fmla="*/ 30 h 35"/>
                  <a:gd name="T56" fmla="*/ 23 w 41"/>
                  <a:gd name="T57" fmla="*/ 25 h 35"/>
                  <a:gd name="T58" fmla="*/ 29 w 41"/>
                  <a:gd name="T59" fmla="*/ 25 h 35"/>
                  <a:gd name="T60" fmla="*/ 29 w 41"/>
                  <a:gd name="T61" fmla="*/ 20 h 35"/>
                  <a:gd name="T62" fmla="*/ 35 w 41"/>
                  <a:gd name="T63" fmla="*/ 15 h 35"/>
                  <a:gd name="T64" fmla="*/ 29 w 41"/>
                  <a:gd name="T6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1" h="35">
                    <a:moveTo>
                      <a:pt x="41" y="15"/>
                    </a:moveTo>
                    <a:lnTo>
                      <a:pt x="41" y="15"/>
                    </a:lnTo>
                    <a:lnTo>
                      <a:pt x="35" y="2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3" y="30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6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41" y="15"/>
                    </a:lnTo>
                    <a:close/>
                    <a:moveTo>
                      <a:pt x="29" y="10"/>
                    </a:moveTo>
                    <a:lnTo>
                      <a:pt x="29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7" y="30"/>
                    </a:lnTo>
                    <a:lnTo>
                      <a:pt x="17" y="30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29" y="1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76" name="Freeform 84"/>
              <p:cNvSpPr>
                <a:spLocks/>
              </p:cNvSpPr>
              <p:nvPr/>
            </p:nvSpPr>
            <p:spPr bwMode="auto">
              <a:xfrm>
                <a:off x="3450" y="2461"/>
                <a:ext cx="41" cy="35"/>
              </a:xfrm>
              <a:custGeom>
                <a:avLst/>
                <a:gdLst>
                  <a:gd name="T0" fmla="*/ 41 w 41"/>
                  <a:gd name="T1" fmla="*/ 20 h 35"/>
                  <a:gd name="T2" fmla="*/ 35 w 41"/>
                  <a:gd name="T3" fmla="*/ 30 h 35"/>
                  <a:gd name="T4" fmla="*/ 24 w 41"/>
                  <a:gd name="T5" fmla="*/ 35 h 35"/>
                  <a:gd name="T6" fmla="*/ 6 w 41"/>
                  <a:gd name="T7" fmla="*/ 30 h 35"/>
                  <a:gd name="T8" fmla="*/ 0 w 41"/>
                  <a:gd name="T9" fmla="*/ 20 h 35"/>
                  <a:gd name="T10" fmla="*/ 6 w 41"/>
                  <a:gd name="T11" fmla="*/ 5 h 35"/>
                  <a:gd name="T12" fmla="*/ 24 w 41"/>
                  <a:gd name="T13" fmla="*/ 0 h 35"/>
                  <a:gd name="T14" fmla="*/ 35 w 41"/>
                  <a:gd name="T15" fmla="*/ 5 h 35"/>
                  <a:gd name="T16" fmla="*/ 41 w 41"/>
                  <a:gd name="T17" fmla="*/ 2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5">
                    <a:moveTo>
                      <a:pt x="41" y="20"/>
                    </a:moveTo>
                    <a:lnTo>
                      <a:pt x="35" y="30"/>
                    </a:lnTo>
                    <a:lnTo>
                      <a:pt x="24" y="35"/>
                    </a:lnTo>
                    <a:lnTo>
                      <a:pt x="6" y="30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24" y="0"/>
                    </a:lnTo>
                    <a:lnTo>
                      <a:pt x="35" y="5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77" name="Freeform 85"/>
              <p:cNvSpPr>
                <a:spLocks noEditPoints="1"/>
              </p:cNvSpPr>
              <p:nvPr/>
            </p:nvSpPr>
            <p:spPr bwMode="auto">
              <a:xfrm>
                <a:off x="3450" y="2461"/>
                <a:ext cx="47" cy="40"/>
              </a:xfrm>
              <a:custGeom>
                <a:avLst/>
                <a:gdLst>
                  <a:gd name="T0" fmla="*/ 47 w 47"/>
                  <a:gd name="T1" fmla="*/ 20 h 40"/>
                  <a:gd name="T2" fmla="*/ 41 w 47"/>
                  <a:gd name="T3" fmla="*/ 25 h 40"/>
                  <a:gd name="T4" fmla="*/ 35 w 47"/>
                  <a:gd name="T5" fmla="*/ 30 h 40"/>
                  <a:gd name="T6" fmla="*/ 29 w 47"/>
                  <a:gd name="T7" fmla="*/ 35 h 40"/>
                  <a:gd name="T8" fmla="*/ 18 w 47"/>
                  <a:gd name="T9" fmla="*/ 40 h 40"/>
                  <a:gd name="T10" fmla="*/ 12 w 47"/>
                  <a:gd name="T11" fmla="*/ 35 h 40"/>
                  <a:gd name="T12" fmla="*/ 6 w 47"/>
                  <a:gd name="T13" fmla="*/ 30 h 40"/>
                  <a:gd name="T14" fmla="*/ 0 w 47"/>
                  <a:gd name="T15" fmla="*/ 25 h 40"/>
                  <a:gd name="T16" fmla="*/ 0 w 47"/>
                  <a:gd name="T17" fmla="*/ 15 h 40"/>
                  <a:gd name="T18" fmla="*/ 0 w 47"/>
                  <a:gd name="T19" fmla="*/ 10 h 40"/>
                  <a:gd name="T20" fmla="*/ 6 w 47"/>
                  <a:gd name="T21" fmla="*/ 5 h 40"/>
                  <a:gd name="T22" fmla="*/ 12 w 47"/>
                  <a:gd name="T23" fmla="*/ 0 h 40"/>
                  <a:gd name="T24" fmla="*/ 24 w 47"/>
                  <a:gd name="T25" fmla="*/ 0 h 40"/>
                  <a:gd name="T26" fmla="*/ 29 w 47"/>
                  <a:gd name="T27" fmla="*/ 0 h 40"/>
                  <a:gd name="T28" fmla="*/ 35 w 47"/>
                  <a:gd name="T29" fmla="*/ 5 h 40"/>
                  <a:gd name="T30" fmla="*/ 41 w 47"/>
                  <a:gd name="T31" fmla="*/ 10 h 40"/>
                  <a:gd name="T32" fmla="*/ 35 w 47"/>
                  <a:gd name="T33" fmla="*/ 10 h 40"/>
                  <a:gd name="T34" fmla="*/ 35 w 47"/>
                  <a:gd name="T35" fmla="*/ 5 h 40"/>
                  <a:gd name="T36" fmla="*/ 29 w 47"/>
                  <a:gd name="T37" fmla="*/ 5 h 40"/>
                  <a:gd name="T38" fmla="*/ 18 w 47"/>
                  <a:gd name="T39" fmla="*/ 5 h 40"/>
                  <a:gd name="T40" fmla="*/ 12 w 47"/>
                  <a:gd name="T41" fmla="*/ 5 h 40"/>
                  <a:gd name="T42" fmla="*/ 6 w 47"/>
                  <a:gd name="T43" fmla="*/ 10 h 40"/>
                  <a:gd name="T44" fmla="*/ 6 w 47"/>
                  <a:gd name="T45" fmla="*/ 15 h 40"/>
                  <a:gd name="T46" fmla="*/ 6 w 47"/>
                  <a:gd name="T47" fmla="*/ 20 h 40"/>
                  <a:gd name="T48" fmla="*/ 6 w 47"/>
                  <a:gd name="T49" fmla="*/ 25 h 40"/>
                  <a:gd name="T50" fmla="*/ 12 w 47"/>
                  <a:gd name="T51" fmla="*/ 30 h 40"/>
                  <a:gd name="T52" fmla="*/ 18 w 47"/>
                  <a:gd name="T53" fmla="*/ 30 h 40"/>
                  <a:gd name="T54" fmla="*/ 24 w 47"/>
                  <a:gd name="T55" fmla="*/ 35 h 40"/>
                  <a:gd name="T56" fmla="*/ 29 w 47"/>
                  <a:gd name="T57" fmla="*/ 30 h 40"/>
                  <a:gd name="T58" fmla="*/ 35 w 47"/>
                  <a:gd name="T59" fmla="*/ 30 h 40"/>
                  <a:gd name="T60" fmla="*/ 35 w 47"/>
                  <a:gd name="T61" fmla="*/ 25 h 40"/>
                  <a:gd name="T62" fmla="*/ 41 w 47"/>
                  <a:gd name="T63" fmla="*/ 15 h 40"/>
                  <a:gd name="T64" fmla="*/ 35 w 47"/>
                  <a:gd name="T65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40">
                    <a:moveTo>
                      <a:pt x="47" y="15"/>
                    </a:moveTo>
                    <a:lnTo>
                      <a:pt x="47" y="20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7" y="15"/>
                    </a:lnTo>
                    <a:close/>
                    <a:moveTo>
                      <a:pt x="35" y="10"/>
                    </a:moveTo>
                    <a:lnTo>
                      <a:pt x="35" y="15"/>
                    </a:lnTo>
                    <a:lnTo>
                      <a:pt x="35" y="5"/>
                    </a:lnTo>
                    <a:lnTo>
                      <a:pt x="35" y="1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18" y="5"/>
                    </a:lnTo>
                    <a:lnTo>
                      <a:pt x="24" y="5"/>
                    </a:lnTo>
                    <a:lnTo>
                      <a:pt x="12" y="5"/>
                    </a:lnTo>
                    <a:lnTo>
                      <a:pt x="18" y="5"/>
                    </a:lnTo>
                    <a:lnTo>
                      <a:pt x="6" y="10"/>
                    </a:lnTo>
                    <a:lnTo>
                      <a:pt x="12" y="5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2" y="30"/>
                    </a:lnTo>
                    <a:lnTo>
                      <a:pt x="6" y="30"/>
                    </a:lnTo>
                    <a:lnTo>
                      <a:pt x="18" y="30"/>
                    </a:lnTo>
                    <a:lnTo>
                      <a:pt x="12" y="30"/>
                    </a:lnTo>
                    <a:lnTo>
                      <a:pt x="24" y="35"/>
                    </a:lnTo>
                    <a:lnTo>
                      <a:pt x="18" y="35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41" y="15"/>
                    </a:lnTo>
                    <a:lnTo>
                      <a:pt x="41" y="20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3394" name="Rectangle 102"/>
              <p:cNvSpPr>
                <a:spLocks noChangeArrowheads="1"/>
              </p:cNvSpPr>
              <p:nvPr/>
            </p:nvSpPr>
            <p:spPr bwMode="auto">
              <a:xfrm>
                <a:off x="6576" y="3825"/>
                <a:ext cx="65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97" name="Rectangle 105"/>
              <p:cNvSpPr>
                <a:spLocks noChangeArrowheads="1"/>
              </p:cNvSpPr>
              <p:nvPr/>
            </p:nvSpPr>
            <p:spPr bwMode="auto">
              <a:xfrm>
                <a:off x="6599" y="3228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98" name="Rectangle 106"/>
              <p:cNvSpPr>
                <a:spLocks noChangeArrowheads="1"/>
              </p:cNvSpPr>
              <p:nvPr/>
            </p:nvSpPr>
            <p:spPr bwMode="auto">
              <a:xfrm>
                <a:off x="6576" y="2632"/>
                <a:ext cx="65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99" name="Rectangle 107"/>
              <p:cNvSpPr>
                <a:spLocks noChangeArrowheads="1"/>
              </p:cNvSpPr>
              <p:nvPr/>
            </p:nvSpPr>
            <p:spPr bwMode="auto">
              <a:xfrm>
                <a:off x="6599" y="2632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0" name="Rectangle 108"/>
              <p:cNvSpPr>
                <a:spLocks noChangeArrowheads="1"/>
              </p:cNvSpPr>
              <p:nvPr/>
            </p:nvSpPr>
            <p:spPr bwMode="auto">
              <a:xfrm>
                <a:off x="6576" y="2030"/>
                <a:ext cx="65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1" name="Rectangle 109"/>
              <p:cNvSpPr>
                <a:spLocks noChangeArrowheads="1"/>
              </p:cNvSpPr>
              <p:nvPr/>
            </p:nvSpPr>
            <p:spPr bwMode="auto">
              <a:xfrm>
                <a:off x="6599" y="2030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2" name="Rectangle 110"/>
              <p:cNvSpPr>
                <a:spLocks noChangeArrowheads="1"/>
              </p:cNvSpPr>
              <p:nvPr/>
            </p:nvSpPr>
            <p:spPr bwMode="auto">
              <a:xfrm>
                <a:off x="6576" y="1434"/>
                <a:ext cx="65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3" name="Rectangle 111"/>
              <p:cNvSpPr>
                <a:spLocks noChangeArrowheads="1"/>
              </p:cNvSpPr>
              <p:nvPr/>
            </p:nvSpPr>
            <p:spPr bwMode="auto">
              <a:xfrm>
                <a:off x="6599" y="1434"/>
                <a:ext cx="82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4" name="Rectangle 112"/>
              <p:cNvSpPr>
                <a:spLocks noChangeArrowheads="1"/>
              </p:cNvSpPr>
              <p:nvPr/>
            </p:nvSpPr>
            <p:spPr bwMode="auto">
              <a:xfrm>
                <a:off x="6576" y="837"/>
                <a:ext cx="82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5" name="Rectangle 113"/>
              <p:cNvSpPr>
                <a:spLocks noChangeArrowheads="1"/>
              </p:cNvSpPr>
              <p:nvPr/>
            </p:nvSpPr>
            <p:spPr bwMode="auto">
              <a:xfrm>
                <a:off x="1048" y="3825"/>
                <a:ext cx="82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6" name="Rectangle 114"/>
              <p:cNvSpPr>
                <a:spLocks noChangeArrowheads="1"/>
              </p:cNvSpPr>
              <p:nvPr/>
            </p:nvSpPr>
            <p:spPr bwMode="auto">
              <a:xfrm>
                <a:off x="1013" y="3454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7" name="Rectangle 115"/>
              <p:cNvSpPr>
                <a:spLocks noChangeArrowheads="1"/>
              </p:cNvSpPr>
              <p:nvPr/>
            </p:nvSpPr>
            <p:spPr bwMode="auto">
              <a:xfrm>
                <a:off x="1013" y="3078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8" name="Rectangle 116"/>
              <p:cNvSpPr>
                <a:spLocks noChangeArrowheads="1"/>
              </p:cNvSpPr>
              <p:nvPr/>
            </p:nvSpPr>
            <p:spPr bwMode="auto">
              <a:xfrm>
                <a:off x="1013" y="2707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30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9" name="Rectangle 117"/>
              <p:cNvSpPr>
                <a:spLocks noChangeArrowheads="1"/>
              </p:cNvSpPr>
              <p:nvPr/>
            </p:nvSpPr>
            <p:spPr bwMode="auto">
              <a:xfrm>
                <a:off x="1013" y="2331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40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0" name="Rectangle 118"/>
              <p:cNvSpPr>
                <a:spLocks noChangeArrowheads="1"/>
              </p:cNvSpPr>
              <p:nvPr/>
            </p:nvSpPr>
            <p:spPr bwMode="auto">
              <a:xfrm>
                <a:off x="1013" y="1960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50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1" name="Rectangle 119"/>
              <p:cNvSpPr>
                <a:spLocks noChangeArrowheads="1"/>
              </p:cNvSpPr>
              <p:nvPr/>
            </p:nvSpPr>
            <p:spPr bwMode="auto">
              <a:xfrm>
                <a:off x="1013" y="1584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60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2" name="Rectangle 120"/>
              <p:cNvSpPr>
                <a:spLocks noChangeArrowheads="1"/>
              </p:cNvSpPr>
              <p:nvPr/>
            </p:nvSpPr>
            <p:spPr bwMode="auto">
              <a:xfrm>
                <a:off x="1013" y="1213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70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3" name="Rectangle 121"/>
              <p:cNvSpPr>
                <a:spLocks noChangeArrowheads="1"/>
              </p:cNvSpPr>
              <p:nvPr/>
            </p:nvSpPr>
            <p:spPr bwMode="auto">
              <a:xfrm>
                <a:off x="1013" y="909"/>
                <a:ext cx="12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1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80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4" name="Rectangle 122"/>
              <p:cNvSpPr>
                <a:spLocks noChangeArrowheads="1"/>
              </p:cNvSpPr>
              <p:nvPr/>
            </p:nvSpPr>
            <p:spPr bwMode="auto">
              <a:xfrm>
                <a:off x="1260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2004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5" name="Rectangle 123"/>
              <p:cNvSpPr>
                <a:spLocks noChangeArrowheads="1"/>
              </p:cNvSpPr>
              <p:nvPr/>
            </p:nvSpPr>
            <p:spPr bwMode="auto">
              <a:xfrm>
                <a:off x="1619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2005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6" name="Rectangle 124"/>
              <p:cNvSpPr>
                <a:spLocks noChangeArrowheads="1"/>
              </p:cNvSpPr>
              <p:nvPr/>
            </p:nvSpPr>
            <p:spPr bwMode="auto">
              <a:xfrm>
                <a:off x="1972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2006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7" name="Rectangle 125"/>
              <p:cNvSpPr>
                <a:spLocks noChangeArrowheads="1"/>
              </p:cNvSpPr>
              <p:nvPr/>
            </p:nvSpPr>
            <p:spPr bwMode="auto">
              <a:xfrm>
                <a:off x="2332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2007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8" name="Rectangle 126"/>
              <p:cNvSpPr>
                <a:spLocks noChangeArrowheads="1"/>
              </p:cNvSpPr>
              <p:nvPr/>
            </p:nvSpPr>
            <p:spPr bwMode="auto">
              <a:xfrm>
                <a:off x="2685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2008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19" name="Rectangle 127"/>
              <p:cNvSpPr>
                <a:spLocks noChangeArrowheads="1"/>
              </p:cNvSpPr>
              <p:nvPr/>
            </p:nvSpPr>
            <p:spPr bwMode="auto">
              <a:xfrm>
                <a:off x="3044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2009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0" name="Rectangle 128"/>
              <p:cNvSpPr>
                <a:spLocks noChangeArrowheads="1"/>
              </p:cNvSpPr>
              <p:nvPr/>
            </p:nvSpPr>
            <p:spPr bwMode="auto">
              <a:xfrm>
                <a:off x="3403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2010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1" name="Rectangle 129"/>
              <p:cNvSpPr>
                <a:spLocks noChangeArrowheads="1"/>
              </p:cNvSpPr>
              <p:nvPr/>
            </p:nvSpPr>
            <p:spPr bwMode="auto">
              <a:xfrm>
                <a:off x="3756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2011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2" name="Rectangle 130"/>
              <p:cNvSpPr>
                <a:spLocks noChangeArrowheads="1"/>
              </p:cNvSpPr>
              <p:nvPr/>
            </p:nvSpPr>
            <p:spPr bwMode="auto">
              <a:xfrm>
                <a:off x="4115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2012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3" name="Rectangle 131"/>
              <p:cNvSpPr>
                <a:spLocks noChangeArrowheads="1"/>
              </p:cNvSpPr>
              <p:nvPr/>
            </p:nvSpPr>
            <p:spPr bwMode="auto">
              <a:xfrm>
                <a:off x="4474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2013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4" name="Rectangle 132"/>
              <p:cNvSpPr>
                <a:spLocks noChangeArrowheads="1"/>
              </p:cNvSpPr>
              <p:nvPr/>
            </p:nvSpPr>
            <p:spPr bwMode="auto">
              <a:xfrm>
                <a:off x="4828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2014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5" name="Rectangle 133"/>
              <p:cNvSpPr>
                <a:spLocks noChangeArrowheads="1"/>
              </p:cNvSpPr>
              <p:nvPr/>
            </p:nvSpPr>
            <p:spPr bwMode="auto">
              <a:xfrm>
                <a:off x="5187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2015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6" name="Rectangle 134"/>
              <p:cNvSpPr>
                <a:spLocks noChangeArrowheads="1"/>
              </p:cNvSpPr>
              <p:nvPr/>
            </p:nvSpPr>
            <p:spPr bwMode="auto">
              <a:xfrm>
                <a:off x="5540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2016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7" name="Rectangle 135"/>
              <p:cNvSpPr>
                <a:spLocks noChangeArrowheads="1"/>
              </p:cNvSpPr>
              <p:nvPr/>
            </p:nvSpPr>
            <p:spPr bwMode="auto">
              <a:xfrm>
                <a:off x="5899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2017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8" name="Rectangle 136"/>
              <p:cNvSpPr>
                <a:spLocks noChangeArrowheads="1"/>
              </p:cNvSpPr>
              <p:nvPr/>
            </p:nvSpPr>
            <p:spPr bwMode="auto">
              <a:xfrm>
                <a:off x="6258" y="3925"/>
                <a:ext cx="206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8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2018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33" name="Rectangle 141"/>
              <p:cNvSpPr>
                <a:spLocks noChangeArrowheads="1"/>
              </p:cNvSpPr>
              <p:nvPr/>
            </p:nvSpPr>
            <p:spPr bwMode="auto">
              <a:xfrm>
                <a:off x="6517" y="3639"/>
                <a:ext cx="7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pl-PL" alt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77" name="Rectangle 185"/>
              <p:cNvSpPr>
                <a:spLocks noChangeArrowheads="1"/>
              </p:cNvSpPr>
              <p:nvPr/>
            </p:nvSpPr>
            <p:spPr bwMode="auto">
              <a:xfrm>
                <a:off x="1184" y="277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80" name="Rectangle 188"/>
              <p:cNvSpPr>
                <a:spLocks noChangeArrowheads="1"/>
              </p:cNvSpPr>
              <p:nvPr/>
            </p:nvSpPr>
            <p:spPr bwMode="auto">
              <a:xfrm>
                <a:off x="1184" y="2687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1184" y="209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1184" y="203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1184" y="1995"/>
              <a:ext cx="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900" b="1" i="0" u="none" strike="noStrike" cap="none" normalizeH="0" baseline="0" smtClean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1184" y="1985"/>
              <a:ext cx="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900" b="1" i="0" u="none" strike="noStrike" cap="none" normalizeH="0" baseline="0" smtClean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1184" y="1965"/>
              <a:ext cx="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900" b="1" i="0" u="none" strike="noStrike" cap="none" normalizeH="0" baseline="0" smtClean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1184" y="1950"/>
              <a:ext cx="7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900" b="1" i="0" u="none" strike="noStrike" cap="none" normalizeH="0" baseline="0" smtClean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1184" y="193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21"/>
            <p:cNvSpPr>
              <a:spLocks noChangeArrowheads="1"/>
            </p:cNvSpPr>
            <p:nvPr/>
          </p:nvSpPr>
          <p:spPr bwMode="auto">
            <a:xfrm>
              <a:off x="1372" y="86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Freeform 224"/>
            <p:cNvSpPr>
              <a:spLocks/>
            </p:cNvSpPr>
            <p:nvPr/>
          </p:nvSpPr>
          <p:spPr bwMode="auto">
            <a:xfrm>
              <a:off x="1513" y="1559"/>
              <a:ext cx="159" cy="10"/>
            </a:xfrm>
            <a:custGeom>
              <a:avLst/>
              <a:gdLst>
                <a:gd name="T0" fmla="*/ 6 w 159"/>
                <a:gd name="T1" fmla="*/ 0 h 10"/>
                <a:gd name="T2" fmla="*/ 153 w 159"/>
                <a:gd name="T3" fmla="*/ 0 h 10"/>
                <a:gd name="T4" fmla="*/ 159 w 159"/>
                <a:gd name="T5" fmla="*/ 5 h 10"/>
                <a:gd name="T6" fmla="*/ 153 w 159"/>
                <a:gd name="T7" fmla="*/ 10 h 10"/>
                <a:gd name="T8" fmla="*/ 6 w 159"/>
                <a:gd name="T9" fmla="*/ 10 h 10"/>
                <a:gd name="T10" fmla="*/ 0 w 159"/>
                <a:gd name="T11" fmla="*/ 5 h 10"/>
                <a:gd name="T12" fmla="*/ 6 w 159"/>
                <a:gd name="T13" fmla="*/ 0 h 10"/>
                <a:gd name="T14" fmla="*/ 6 w 159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0">
                  <a:moveTo>
                    <a:pt x="6" y="0"/>
                  </a:moveTo>
                  <a:lnTo>
                    <a:pt x="153" y="0"/>
                  </a:lnTo>
                  <a:lnTo>
                    <a:pt x="159" y="5"/>
                  </a:lnTo>
                  <a:lnTo>
                    <a:pt x="153" y="10"/>
                  </a:lnTo>
                  <a:lnTo>
                    <a:pt x="6" y="10"/>
                  </a:lnTo>
                  <a:lnTo>
                    <a:pt x="0" y="5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4F81BD"/>
            </a:solidFill>
            <a:ln w="9525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1572" y="1544"/>
              <a:ext cx="36" cy="30"/>
            </a:xfrm>
            <a:custGeom>
              <a:avLst/>
              <a:gdLst>
                <a:gd name="T0" fmla="*/ 36 w 36"/>
                <a:gd name="T1" fmla="*/ 15 h 30"/>
                <a:gd name="T2" fmla="*/ 30 w 36"/>
                <a:gd name="T3" fmla="*/ 25 h 30"/>
                <a:gd name="T4" fmla="*/ 18 w 36"/>
                <a:gd name="T5" fmla="*/ 30 h 30"/>
                <a:gd name="T6" fmla="*/ 6 w 36"/>
                <a:gd name="T7" fmla="*/ 25 h 30"/>
                <a:gd name="T8" fmla="*/ 0 w 36"/>
                <a:gd name="T9" fmla="*/ 15 h 30"/>
                <a:gd name="T10" fmla="*/ 6 w 36"/>
                <a:gd name="T11" fmla="*/ 5 h 30"/>
                <a:gd name="T12" fmla="*/ 18 w 36"/>
                <a:gd name="T13" fmla="*/ 0 h 30"/>
                <a:gd name="T14" fmla="*/ 30 w 36"/>
                <a:gd name="T15" fmla="*/ 5 h 30"/>
                <a:gd name="T16" fmla="*/ 36 w 36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0">
                  <a:moveTo>
                    <a:pt x="36" y="15"/>
                  </a:moveTo>
                  <a:lnTo>
                    <a:pt x="30" y="25"/>
                  </a:lnTo>
                  <a:lnTo>
                    <a:pt x="18" y="30"/>
                  </a:lnTo>
                  <a:lnTo>
                    <a:pt x="6" y="25"/>
                  </a:lnTo>
                  <a:lnTo>
                    <a:pt x="0" y="15"/>
                  </a:lnTo>
                  <a:lnTo>
                    <a:pt x="6" y="5"/>
                  </a:lnTo>
                  <a:lnTo>
                    <a:pt x="18" y="0"/>
                  </a:lnTo>
                  <a:lnTo>
                    <a:pt x="30" y="5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226"/>
            <p:cNvSpPr>
              <a:spLocks noEditPoints="1"/>
            </p:cNvSpPr>
            <p:nvPr/>
          </p:nvSpPr>
          <p:spPr bwMode="auto">
            <a:xfrm>
              <a:off x="1572" y="1544"/>
              <a:ext cx="41" cy="35"/>
            </a:xfrm>
            <a:custGeom>
              <a:avLst/>
              <a:gdLst>
                <a:gd name="T0" fmla="*/ 41 w 41"/>
                <a:gd name="T1" fmla="*/ 15 h 35"/>
                <a:gd name="T2" fmla="*/ 36 w 41"/>
                <a:gd name="T3" fmla="*/ 25 h 35"/>
                <a:gd name="T4" fmla="*/ 30 w 41"/>
                <a:gd name="T5" fmla="*/ 30 h 35"/>
                <a:gd name="T6" fmla="*/ 24 w 41"/>
                <a:gd name="T7" fmla="*/ 30 h 35"/>
                <a:gd name="T8" fmla="*/ 18 w 41"/>
                <a:gd name="T9" fmla="*/ 35 h 35"/>
                <a:gd name="T10" fmla="*/ 12 w 41"/>
                <a:gd name="T11" fmla="*/ 30 h 35"/>
                <a:gd name="T12" fmla="*/ 6 w 41"/>
                <a:gd name="T13" fmla="*/ 25 h 35"/>
                <a:gd name="T14" fmla="*/ 0 w 41"/>
                <a:gd name="T15" fmla="*/ 20 h 35"/>
                <a:gd name="T16" fmla="*/ 0 w 41"/>
                <a:gd name="T17" fmla="*/ 15 h 35"/>
                <a:gd name="T18" fmla="*/ 0 w 41"/>
                <a:gd name="T19" fmla="*/ 10 h 35"/>
                <a:gd name="T20" fmla="*/ 6 w 41"/>
                <a:gd name="T21" fmla="*/ 5 h 35"/>
                <a:gd name="T22" fmla="*/ 12 w 41"/>
                <a:gd name="T23" fmla="*/ 0 h 35"/>
                <a:gd name="T24" fmla="*/ 18 w 41"/>
                <a:gd name="T25" fmla="*/ 0 h 35"/>
                <a:gd name="T26" fmla="*/ 30 w 41"/>
                <a:gd name="T27" fmla="*/ 0 h 35"/>
                <a:gd name="T28" fmla="*/ 36 w 41"/>
                <a:gd name="T29" fmla="*/ 5 h 35"/>
                <a:gd name="T30" fmla="*/ 36 w 41"/>
                <a:gd name="T31" fmla="*/ 10 h 35"/>
                <a:gd name="T32" fmla="*/ 30 w 41"/>
                <a:gd name="T33" fmla="*/ 10 h 35"/>
                <a:gd name="T34" fmla="*/ 30 w 41"/>
                <a:gd name="T35" fmla="*/ 5 h 35"/>
                <a:gd name="T36" fmla="*/ 24 w 41"/>
                <a:gd name="T37" fmla="*/ 5 h 35"/>
                <a:gd name="T38" fmla="*/ 18 w 41"/>
                <a:gd name="T39" fmla="*/ 5 h 35"/>
                <a:gd name="T40" fmla="*/ 12 w 41"/>
                <a:gd name="T41" fmla="*/ 5 h 35"/>
                <a:gd name="T42" fmla="*/ 6 w 41"/>
                <a:gd name="T43" fmla="*/ 5 h 35"/>
                <a:gd name="T44" fmla="*/ 6 w 41"/>
                <a:gd name="T45" fmla="*/ 10 h 35"/>
                <a:gd name="T46" fmla="*/ 6 w 41"/>
                <a:gd name="T47" fmla="*/ 15 h 35"/>
                <a:gd name="T48" fmla="*/ 6 w 41"/>
                <a:gd name="T49" fmla="*/ 20 h 35"/>
                <a:gd name="T50" fmla="*/ 6 w 41"/>
                <a:gd name="T51" fmla="*/ 25 h 35"/>
                <a:gd name="T52" fmla="*/ 12 w 41"/>
                <a:gd name="T53" fmla="*/ 25 h 35"/>
                <a:gd name="T54" fmla="*/ 18 w 41"/>
                <a:gd name="T55" fmla="*/ 30 h 35"/>
                <a:gd name="T56" fmla="*/ 24 w 41"/>
                <a:gd name="T57" fmla="*/ 25 h 35"/>
                <a:gd name="T58" fmla="*/ 30 w 41"/>
                <a:gd name="T59" fmla="*/ 25 h 35"/>
                <a:gd name="T60" fmla="*/ 30 w 41"/>
                <a:gd name="T61" fmla="*/ 20 h 35"/>
                <a:gd name="T62" fmla="*/ 36 w 41"/>
                <a:gd name="T63" fmla="*/ 15 h 35"/>
                <a:gd name="T64" fmla="*/ 30 w 41"/>
                <a:gd name="T65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" h="35">
                  <a:moveTo>
                    <a:pt x="41" y="15"/>
                  </a:moveTo>
                  <a:lnTo>
                    <a:pt x="41" y="15"/>
                  </a:lnTo>
                  <a:lnTo>
                    <a:pt x="36" y="20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35"/>
                  </a:lnTo>
                  <a:lnTo>
                    <a:pt x="18" y="35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6" y="25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5"/>
                  </a:lnTo>
                  <a:lnTo>
                    <a:pt x="6" y="5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5"/>
                  </a:lnTo>
                  <a:lnTo>
                    <a:pt x="36" y="5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41" y="15"/>
                  </a:lnTo>
                  <a:close/>
                  <a:moveTo>
                    <a:pt x="30" y="10"/>
                  </a:moveTo>
                  <a:lnTo>
                    <a:pt x="30" y="10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0" y="10"/>
                  </a:lnTo>
                  <a:close/>
                </a:path>
              </a:pathLst>
            </a:custGeom>
            <a:solidFill>
              <a:srgbClr val="4F81BD"/>
            </a:solidFill>
            <a:ln w="9525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Rectangle 227"/>
            <p:cNvSpPr>
              <a:spLocks noChangeArrowheads="1"/>
            </p:cNvSpPr>
            <p:nvPr/>
          </p:nvSpPr>
          <p:spPr bwMode="auto">
            <a:xfrm>
              <a:off x="1684" y="1524"/>
              <a:ext cx="801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Dochody bieżące bez UE</a:t>
              </a:r>
              <a:endPara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Freeform 228"/>
            <p:cNvSpPr>
              <a:spLocks/>
            </p:cNvSpPr>
            <p:nvPr/>
          </p:nvSpPr>
          <p:spPr bwMode="auto">
            <a:xfrm>
              <a:off x="2532" y="1559"/>
              <a:ext cx="159" cy="10"/>
            </a:xfrm>
            <a:custGeom>
              <a:avLst/>
              <a:gdLst>
                <a:gd name="T0" fmla="*/ 6 w 159"/>
                <a:gd name="T1" fmla="*/ 0 h 10"/>
                <a:gd name="T2" fmla="*/ 153 w 159"/>
                <a:gd name="T3" fmla="*/ 0 h 10"/>
                <a:gd name="T4" fmla="*/ 159 w 159"/>
                <a:gd name="T5" fmla="*/ 5 h 10"/>
                <a:gd name="T6" fmla="*/ 153 w 159"/>
                <a:gd name="T7" fmla="*/ 10 h 10"/>
                <a:gd name="T8" fmla="*/ 6 w 159"/>
                <a:gd name="T9" fmla="*/ 10 h 10"/>
                <a:gd name="T10" fmla="*/ 0 w 159"/>
                <a:gd name="T11" fmla="*/ 5 h 10"/>
                <a:gd name="T12" fmla="*/ 6 w 159"/>
                <a:gd name="T13" fmla="*/ 0 h 10"/>
                <a:gd name="T14" fmla="*/ 6 w 159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0">
                  <a:moveTo>
                    <a:pt x="6" y="0"/>
                  </a:moveTo>
                  <a:lnTo>
                    <a:pt x="153" y="0"/>
                  </a:lnTo>
                  <a:lnTo>
                    <a:pt x="159" y="5"/>
                  </a:lnTo>
                  <a:lnTo>
                    <a:pt x="153" y="10"/>
                  </a:lnTo>
                  <a:lnTo>
                    <a:pt x="6" y="10"/>
                  </a:lnTo>
                  <a:lnTo>
                    <a:pt x="0" y="5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504D"/>
            </a:solidFill>
            <a:ln w="9525">
              <a:solidFill>
                <a:srgbClr val="C050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229"/>
            <p:cNvSpPr>
              <a:spLocks/>
            </p:cNvSpPr>
            <p:nvPr/>
          </p:nvSpPr>
          <p:spPr bwMode="auto">
            <a:xfrm>
              <a:off x="2591" y="1544"/>
              <a:ext cx="35" cy="30"/>
            </a:xfrm>
            <a:custGeom>
              <a:avLst/>
              <a:gdLst>
                <a:gd name="T0" fmla="*/ 35 w 35"/>
                <a:gd name="T1" fmla="*/ 15 h 30"/>
                <a:gd name="T2" fmla="*/ 29 w 35"/>
                <a:gd name="T3" fmla="*/ 25 h 30"/>
                <a:gd name="T4" fmla="*/ 17 w 35"/>
                <a:gd name="T5" fmla="*/ 30 h 30"/>
                <a:gd name="T6" fmla="*/ 5 w 35"/>
                <a:gd name="T7" fmla="*/ 25 h 30"/>
                <a:gd name="T8" fmla="*/ 0 w 35"/>
                <a:gd name="T9" fmla="*/ 15 h 30"/>
                <a:gd name="T10" fmla="*/ 5 w 35"/>
                <a:gd name="T11" fmla="*/ 5 h 30"/>
                <a:gd name="T12" fmla="*/ 17 w 35"/>
                <a:gd name="T13" fmla="*/ 0 h 30"/>
                <a:gd name="T14" fmla="*/ 29 w 35"/>
                <a:gd name="T15" fmla="*/ 5 h 30"/>
                <a:gd name="T16" fmla="*/ 35 w 35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0">
                  <a:moveTo>
                    <a:pt x="35" y="15"/>
                  </a:moveTo>
                  <a:lnTo>
                    <a:pt x="29" y="25"/>
                  </a:lnTo>
                  <a:lnTo>
                    <a:pt x="17" y="30"/>
                  </a:lnTo>
                  <a:lnTo>
                    <a:pt x="5" y="25"/>
                  </a:lnTo>
                  <a:lnTo>
                    <a:pt x="0" y="15"/>
                  </a:lnTo>
                  <a:lnTo>
                    <a:pt x="5" y="5"/>
                  </a:lnTo>
                  <a:lnTo>
                    <a:pt x="17" y="0"/>
                  </a:lnTo>
                  <a:lnTo>
                    <a:pt x="29" y="5"/>
                  </a:lnTo>
                  <a:lnTo>
                    <a:pt x="35" y="15"/>
                  </a:lnTo>
                  <a:close/>
                </a:path>
              </a:pathLst>
            </a:cu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230"/>
            <p:cNvSpPr>
              <a:spLocks noEditPoints="1"/>
            </p:cNvSpPr>
            <p:nvPr/>
          </p:nvSpPr>
          <p:spPr bwMode="auto">
            <a:xfrm>
              <a:off x="2591" y="1544"/>
              <a:ext cx="41" cy="35"/>
            </a:xfrm>
            <a:custGeom>
              <a:avLst/>
              <a:gdLst>
                <a:gd name="T0" fmla="*/ 41 w 41"/>
                <a:gd name="T1" fmla="*/ 15 h 35"/>
                <a:gd name="T2" fmla="*/ 35 w 41"/>
                <a:gd name="T3" fmla="*/ 25 h 35"/>
                <a:gd name="T4" fmla="*/ 29 w 41"/>
                <a:gd name="T5" fmla="*/ 30 h 35"/>
                <a:gd name="T6" fmla="*/ 23 w 41"/>
                <a:gd name="T7" fmla="*/ 30 h 35"/>
                <a:gd name="T8" fmla="*/ 17 w 41"/>
                <a:gd name="T9" fmla="*/ 35 h 35"/>
                <a:gd name="T10" fmla="*/ 11 w 41"/>
                <a:gd name="T11" fmla="*/ 30 h 35"/>
                <a:gd name="T12" fmla="*/ 5 w 41"/>
                <a:gd name="T13" fmla="*/ 25 h 35"/>
                <a:gd name="T14" fmla="*/ 0 w 41"/>
                <a:gd name="T15" fmla="*/ 20 h 35"/>
                <a:gd name="T16" fmla="*/ 0 w 41"/>
                <a:gd name="T17" fmla="*/ 15 h 35"/>
                <a:gd name="T18" fmla="*/ 0 w 41"/>
                <a:gd name="T19" fmla="*/ 10 h 35"/>
                <a:gd name="T20" fmla="*/ 5 w 41"/>
                <a:gd name="T21" fmla="*/ 5 h 35"/>
                <a:gd name="T22" fmla="*/ 11 w 41"/>
                <a:gd name="T23" fmla="*/ 0 h 35"/>
                <a:gd name="T24" fmla="*/ 17 w 41"/>
                <a:gd name="T25" fmla="*/ 0 h 35"/>
                <a:gd name="T26" fmla="*/ 29 w 41"/>
                <a:gd name="T27" fmla="*/ 0 h 35"/>
                <a:gd name="T28" fmla="*/ 35 w 41"/>
                <a:gd name="T29" fmla="*/ 5 h 35"/>
                <a:gd name="T30" fmla="*/ 35 w 41"/>
                <a:gd name="T31" fmla="*/ 10 h 35"/>
                <a:gd name="T32" fmla="*/ 29 w 41"/>
                <a:gd name="T33" fmla="*/ 10 h 35"/>
                <a:gd name="T34" fmla="*/ 29 w 41"/>
                <a:gd name="T35" fmla="*/ 5 h 35"/>
                <a:gd name="T36" fmla="*/ 23 w 41"/>
                <a:gd name="T37" fmla="*/ 5 h 35"/>
                <a:gd name="T38" fmla="*/ 17 w 41"/>
                <a:gd name="T39" fmla="*/ 5 h 35"/>
                <a:gd name="T40" fmla="*/ 11 w 41"/>
                <a:gd name="T41" fmla="*/ 5 h 35"/>
                <a:gd name="T42" fmla="*/ 5 w 41"/>
                <a:gd name="T43" fmla="*/ 5 h 35"/>
                <a:gd name="T44" fmla="*/ 5 w 41"/>
                <a:gd name="T45" fmla="*/ 10 h 35"/>
                <a:gd name="T46" fmla="*/ 5 w 41"/>
                <a:gd name="T47" fmla="*/ 15 h 35"/>
                <a:gd name="T48" fmla="*/ 5 w 41"/>
                <a:gd name="T49" fmla="*/ 20 h 35"/>
                <a:gd name="T50" fmla="*/ 5 w 41"/>
                <a:gd name="T51" fmla="*/ 25 h 35"/>
                <a:gd name="T52" fmla="*/ 11 w 41"/>
                <a:gd name="T53" fmla="*/ 25 h 35"/>
                <a:gd name="T54" fmla="*/ 17 w 41"/>
                <a:gd name="T55" fmla="*/ 30 h 35"/>
                <a:gd name="T56" fmla="*/ 23 w 41"/>
                <a:gd name="T57" fmla="*/ 25 h 35"/>
                <a:gd name="T58" fmla="*/ 29 w 41"/>
                <a:gd name="T59" fmla="*/ 25 h 35"/>
                <a:gd name="T60" fmla="*/ 29 w 41"/>
                <a:gd name="T61" fmla="*/ 20 h 35"/>
                <a:gd name="T62" fmla="*/ 35 w 41"/>
                <a:gd name="T63" fmla="*/ 15 h 35"/>
                <a:gd name="T64" fmla="*/ 29 w 41"/>
                <a:gd name="T65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" h="35">
                  <a:moveTo>
                    <a:pt x="41" y="15"/>
                  </a:moveTo>
                  <a:lnTo>
                    <a:pt x="41" y="15"/>
                  </a:lnTo>
                  <a:lnTo>
                    <a:pt x="35" y="20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23" y="30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5" y="30"/>
                  </a:lnTo>
                  <a:lnTo>
                    <a:pt x="5" y="25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5"/>
                  </a:lnTo>
                  <a:lnTo>
                    <a:pt x="35" y="5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41" y="15"/>
                  </a:lnTo>
                  <a:close/>
                  <a:moveTo>
                    <a:pt x="29" y="10"/>
                  </a:moveTo>
                  <a:lnTo>
                    <a:pt x="29" y="10"/>
                  </a:lnTo>
                  <a:lnTo>
                    <a:pt x="29" y="5"/>
                  </a:lnTo>
                  <a:lnTo>
                    <a:pt x="29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9" y="25"/>
                  </a:lnTo>
                  <a:lnTo>
                    <a:pt x="29" y="25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C0504D"/>
            </a:solidFill>
            <a:ln w="9525">
              <a:solidFill>
                <a:srgbClr val="C050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2702" y="1524"/>
              <a:ext cx="789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Wydatki bieżące bez UE</a:t>
              </a:r>
              <a:endPara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Freeform 236"/>
            <p:cNvSpPr>
              <a:spLocks noEditPoints="1"/>
            </p:cNvSpPr>
            <p:nvPr/>
          </p:nvSpPr>
          <p:spPr bwMode="auto">
            <a:xfrm>
              <a:off x="948" y="914"/>
              <a:ext cx="5757" cy="3203"/>
            </a:xfrm>
            <a:custGeom>
              <a:avLst/>
              <a:gdLst>
                <a:gd name="T0" fmla="*/ 0 w 5757"/>
                <a:gd name="T1" fmla="*/ 0 h 3203"/>
                <a:gd name="T2" fmla="*/ 0 w 5757"/>
                <a:gd name="T3" fmla="*/ 0 h 3203"/>
                <a:gd name="T4" fmla="*/ 5751 w 5757"/>
                <a:gd name="T5" fmla="*/ 0 h 3203"/>
                <a:gd name="T6" fmla="*/ 5757 w 5757"/>
                <a:gd name="T7" fmla="*/ 0 h 3203"/>
                <a:gd name="T8" fmla="*/ 5757 w 5757"/>
                <a:gd name="T9" fmla="*/ 3198 h 3203"/>
                <a:gd name="T10" fmla="*/ 5751 w 5757"/>
                <a:gd name="T11" fmla="*/ 3203 h 3203"/>
                <a:gd name="T12" fmla="*/ 0 w 5757"/>
                <a:gd name="T13" fmla="*/ 3203 h 3203"/>
                <a:gd name="T14" fmla="*/ 0 w 5757"/>
                <a:gd name="T15" fmla="*/ 3198 h 3203"/>
                <a:gd name="T16" fmla="*/ 0 w 5757"/>
                <a:gd name="T17" fmla="*/ 0 h 3203"/>
                <a:gd name="T18" fmla="*/ 6 w 5757"/>
                <a:gd name="T19" fmla="*/ 3198 h 3203"/>
                <a:gd name="T20" fmla="*/ 0 w 5757"/>
                <a:gd name="T21" fmla="*/ 3198 h 3203"/>
                <a:gd name="T22" fmla="*/ 5751 w 5757"/>
                <a:gd name="T23" fmla="*/ 3198 h 3203"/>
                <a:gd name="T24" fmla="*/ 5751 w 5757"/>
                <a:gd name="T25" fmla="*/ 3198 h 3203"/>
                <a:gd name="T26" fmla="*/ 5751 w 5757"/>
                <a:gd name="T27" fmla="*/ 0 h 3203"/>
                <a:gd name="T28" fmla="*/ 5751 w 5757"/>
                <a:gd name="T29" fmla="*/ 5 h 3203"/>
                <a:gd name="T30" fmla="*/ 0 w 5757"/>
                <a:gd name="T31" fmla="*/ 5 h 3203"/>
                <a:gd name="T32" fmla="*/ 6 w 5757"/>
                <a:gd name="T33" fmla="*/ 0 h 3203"/>
                <a:gd name="T34" fmla="*/ 6 w 5757"/>
                <a:gd name="T35" fmla="*/ 3198 h 3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57" h="3203">
                  <a:moveTo>
                    <a:pt x="0" y="0"/>
                  </a:moveTo>
                  <a:lnTo>
                    <a:pt x="0" y="0"/>
                  </a:lnTo>
                  <a:lnTo>
                    <a:pt x="5751" y="0"/>
                  </a:lnTo>
                  <a:lnTo>
                    <a:pt x="5757" y="0"/>
                  </a:lnTo>
                  <a:lnTo>
                    <a:pt x="5757" y="3198"/>
                  </a:lnTo>
                  <a:lnTo>
                    <a:pt x="5751" y="3203"/>
                  </a:lnTo>
                  <a:lnTo>
                    <a:pt x="0" y="3203"/>
                  </a:lnTo>
                  <a:lnTo>
                    <a:pt x="0" y="3198"/>
                  </a:lnTo>
                  <a:lnTo>
                    <a:pt x="0" y="0"/>
                  </a:lnTo>
                  <a:close/>
                  <a:moveTo>
                    <a:pt x="6" y="3198"/>
                  </a:moveTo>
                  <a:lnTo>
                    <a:pt x="0" y="3198"/>
                  </a:lnTo>
                  <a:lnTo>
                    <a:pt x="5751" y="3198"/>
                  </a:lnTo>
                  <a:lnTo>
                    <a:pt x="5751" y="3198"/>
                  </a:lnTo>
                  <a:lnTo>
                    <a:pt x="5751" y="0"/>
                  </a:lnTo>
                  <a:lnTo>
                    <a:pt x="5751" y="5"/>
                  </a:lnTo>
                  <a:lnTo>
                    <a:pt x="0" y="5"/>
                  </a:lnTo>
                  <a:lnTo>
                    <a:pt x="6" y="0"/>
                  </a:lnTo>
                  <a:lnTo>
                    <a:pt x="6" y="3198"/>
                  </a:lnTo>
                  <a:close/>
                </a:path>
              </a:pathLst>
            </a:custGeom>
            <a:solidFill>
              <a:srgbClr val="D9D9D9"/>
            </a:solidFill>
            <a:ln w="0">
              <a:solidFill>
                <a:srgbClr val="D9D9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5021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36998" y="226033"/>
            <a:ext cx="10716802" cy="1228436"/>
          </a:xfrm>
        </p:spPr>
        <p:txBody>
          <a:bodyPr>
            <a:normAutofit fontScale="90000"/>
          </a:bodyPr>
          <a:lstStyle/>
          <a:p>
            <a:r>
              <a:rPr lang="pl-PL" sz="4900" b="1" dirty="0" smtClean="0">
                <a:solidFill>
                  <a:schemeClr val="tx1"/>
                </a:solidFill>
              </a:rPr>
              <a:t>Dramatyczna sytuacja w oświacie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Rok 2004</a:t>
            </a:r>
          </a:p>
          <a:p>
            <a:r>
              <a:rPr lang="pl-PL" sz="2300" dirty="0" smtClean="0">
                <a:solidFill>
                  <a:schemeClr val="tx1"/>
                </a:solidFill>
                <a:latin typeface="+mn-lt"/>
              </a:rPr>
              <a:t>subwencja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oświatowa wyniosła 25,08 mld zł, a łączne dochody bieżące oświaty - 25,74 mld zł,</a:t>
            </a:r>
          </a:p>
          <a:p>
            <a:r>
              <a:rPr lang="pl-PL" sz="2300" dirty="0" smtClean="0">
                <a:solidFill>
                  <a:schemeClr val="tx1"/>
                </a:solidFill>
                <a:latin typeface="+mn-lt"/>
              </a:rPr>
              <a:t>wydatki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bieżące 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na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oświatę 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34,05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mld zł,</a:t>
            </a:r>
          </a:p>
          <a:p>
            <a:r>
              <a:rPr lang="pl-PL" sz="2300" dirty="0" smtClean="0">
                <a:solidFill>
                  <a:schemeClr val="tx1"/>
                </a:solidFill>
                <a:latin typeface="+mn-lt"/>
              </a:rPr>
              <a:t>łączne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wydatki płacowe w oświacie - 25,52 mld zł.</a:t>
            </a:r>
          </a:p>
          <a:p>
            <a:r>
              <a:rPr lang="pl-PL" sz="2300" b="1" dirty="0" smtClean="0">
                <a:solidFill>
                  <a:schemeClr val="tx1"/>
                </a:solidFill>
                <a:latin typeface="+mn-lt"/>
              </a:rPr>
              <a:t>dopłata </a:t>
            </a:r>
            <a:r>
              <a:rPr lang="pl-PL" sz="2300" b="1" dirty="0">
                <a:solidFill>
                  <a:schemeClr val="tx1"/>
                </a:solidFill>
                <a:latin typeface="+mn-lt"/>
              </a:rPr>
              <a:t>z własnych środków JST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 do subwencji powiększonej o inne dochody bieżące oświaty, wyniosła </a:t>
            </a:r>
            <a:r>
              <a:rPr lang="pl-PL" sz="2300" b="1" dirty="0">
                <a:solidFill>
                  <a:schemeClr val="tx1"/>
                </a:solidFill>
                <a:latin typeface="+mn-lt"/>
              </a:rPr>
              <a:t>8,31 mld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 zł (</a:t>
            </a:r>
            <a:r>
              <a:rPr lang="pl-PL" sz="2300" b="1" dirty="0" smtClean="0">
                <a:solidFill>
                  <a:schemeClr val="tx1"/>
                </a:solidFill>
                <a:latin typeface="+mn-lt"/>
              </a:rPr>
              <a:t>33,1, proc.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kwoty 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subwencji),</a:t>
            </a:r>
          </a:p>
          <a:p>
            <a:r>
              <a:rPr lang="pl-PL" sz="2300" dirty="0" smtClean="0">
                <a:solidFill>
                  <a:schemeClr val="tx1"/>
                </a:solidFill>
                <a:latin typeface="+mn-lt"/>
              </a:rPr>
              <a:t>subwencja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pokry­wała 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2300" dirty="0" smtClean="0">
                <a:solidFill>
                  <a:schemeClr val="tx1"/>
                </a:solidFill>
                <a:latin typeface="+mn-lt"/>
              </a:rPr>
            </a:br>
            <a:r>
              <a:rPr lang="pl-PL" sz="2300" b="1" dirty="0" smtClean="0">
                <a:solidFill>
                  <a:schemeClr val="tx1"/>
                </a:solidFill>
                <a:latin typeface="+mn-lt"/>
              </a:rPr>
              <a:t>98 proc. wydatków </a:t>
            </a:r>
            <a:r>
              <a:rPr lang="pl-PL" sz="2300" b="1" dirty="0">
                <a:solidFill>
                  <a:schemeClr val="tx1"/>
                </a:solidFill>
                <a:latin typeface="+mn-lt"/>
              </a:rPr>
              <a:t>płacowych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..</a:t>
            </a:r>
            <a:endParaRPr lang="pl-PL" sz="2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Rok 2018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sz="2300" dirty="0" smtClean="0">
                <a:solidFill>
                  <a:schemeClr val="tx1"/>
                </a:solidFill>
                <a:latin typeface="+mn-lt"/>
              </a:rPr>
              <a:t>niska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dynamika części oświatowej subwencji ogólnej w kolejnych latach, 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2300" dirty="0" smtClean="0">
                <a:solidFill>
                  <a:schemeClr val="tx1"/>
                </a:solidFill>
                <a:latin typeface="+mn-lt"/>
              </a:rPr>
            </a:b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zwłaszcza jej niedoszacowanie w latach 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2017-18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oraz niedofinansowanie kosztów reformy edukacji spowodowały, że w roku 2018 luka finansowa oświa­ty osiągnęła </a:t>
            </a:r>
            <a:r>
              <a:rPr lang="pl-PL" sz="2300" b="1" dirty="0">
                <a:solidFill>
                  <a:schemeClr val="tx1"/>
                </a:solidFill>
                <a:latin typeface="+mn-lt"/>
              </a:rPr>
              <a:t>23,45 mld zł </a:t>
            </a:r>
            <a:endParaRPr lang="pl-PL" sz="23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pl-PL" sz="2300" dirty="0" smtClean="0">
                <a:solidFill>
                  <a:schemeClr val="tx1"/>
                </a:solidFill>
                <a:latin typeface="+mn-lt"/>
              </a:rPr>
              <a:t>czyli dopłata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z własnych środków stanowiła </a:t>
            </a:r>
            <a:r>
              <a:rPr lang="pl-PL" sz="2300" b="1" dirty="0" smtClean="0">
                <a:solidFill>
                  <a:schemeClr val="tx1"/>
                </a:solidFill>
                <a:latin typeface="+mn-lt"/>
              </a:rPr>
              <a:t>54,3 proc.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otrzymanej subwencji 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oświatowej,</a:t>
            </a:r>
          </a:p>
          <a:p>
            <a:r>
              <a:rPr lang="pl-PL" sz="2300" dirty="0" smtClean="0">
                <a:solidFill>
                  <a:schemeClr val="tx1"/>
                </a:solidFill>
                <a:latin typeface="+mn-lt"/>
              </a:rPr>
              <a:t>subwencja </a:t>
            </a:r>
            <a:r>
              <a:rPr lang="pl-PL" sz="2300" dirty="0">
                <a:solidFill>
                  <a:schemeClr val="tx1"/>
                </a:solidFill>
                <a:latin typeface="+mn-lt"/>
              </a:rPr>
              <a:t>wystarczyła już tylko </a:t>
            </a:r>
            <a:r>
              <a:rPr lang="pl-PL" sz="2300" dirty="0" smtClean="0">
                <a:solidFill>
                  <a:schemeClr val="tx1"/>
                </a:solidFill>
                <a:latin typeface="+mn-lt"/>
              </a:rPr>
              <a:t>na </a:t>
            </a:r>
            <a:br>
              <a:rPr lang="pl-PL" sz="2300" dirty="0" smtClean="0">
                <a:solidFill>
                  <a:schemeClr val="tx1"/>
                </a:solidFill>
                <a:latin typeface="+mn-lt"/>
              </a:rPr>
            </a:br>
            <a:r>
              <a:rPr lang="pl-PL" sz="2300" b="1" dirty="0" smtClean="0">
                <a:solidFill>
                  <a:schemeClr val="tx1"/>
                </a:solidFill>
                <a:latin typeface="+mn-lt"/>
              </a:rPr>
              <a:t>85 proc. </a:t>
            </a:r>
            <a:r>
              <a:rPr lang="pl-PL" sz="2300" b="1" dirty="0">
                <a:solidFill>
                  <a:schemeClr val="tx1"/>
                </a:solidFill>
                <a:latin typeface="+mn-lt"/>
              </a:rPr>
              <a:t>wydatków </a:t>
            </a:r>
            <a:r>
              <a:rPr lang="pl-PL" sz="2300" b="1" dirty="0" smtClean="0">
                <a:solidFill>
                  <a:schemeClr val="tx1"/>
                </a:solidFill>
                <a:latin typeface="+mn-lt"/>
              </a:rPr>
              <a:t>płacowych.</a:t>
            </a:r>
            <a:endParaRPr lang="pl-PL" sz="23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751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00027"/>
          <a:ext cx="10679130" cy="4962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934948" y="297950"/>
            <a:ext cx="58071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/>
              <a:t>Subwencja coraz słabsza 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40064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01191" y="253430"/>
            <a:ext cx="1050768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4400" b="1" dirty="0"/>
              <a:t>Subwencja oświatowa w relacji do </a:t>
            </a:r>
            <a:r>
              <a:rPr lang="pl-PL" altLang="pl-PL" sz="4400" b="1" dirty="0" smtClean="0"/>
              <a:t>BP i PKB (%)</a:t>
            </a:r>
            <a:endParaRPr lang="pl-PL" altLang="pl-PL" sz="4400" b="1" dirty="0"/>
          </a:p>
        </p:txBody>
      </p:sp>
      <p:graphicFrame>
        <p:nvGraphicFramePr>
          <p:cNvPr id="7" name="Wykres 6"/>
          <p:cNvGraphicFramePr/>
          <p:nvPr>
            <p:extLst/>
          </p:nvPr>
        </p:nvGraphicFramePr>
        <p:xfrm>
          <a:off x="1360204" y="1649003"/>
          <a:ext cx="9030394" cy="436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9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/>
          </p:nvPr>
        </p:nvGraphicFramePr>
        <p:xfrm>
          <a:off x="713828" y="1876996"/>
          <a:ext cx="10526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713828" y="-71919"/>
            <a:ext cx="85831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/>
              <a:t>Niedoszacowanie zadań oświatowych </a:t>
            </a:r>
          </a:p>
          <a:p>
            <a:r>
              <a:rPr lang="pl-PL" sz="4400" b="1" dirty="0" smtClean="0"/>
              <a:t>zabija samorządność 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3029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/>
          </p:nvPr>
        </p:nvGraphicFramePr>
        <p:xfrm>
          <a:off x="554803" y="1825625"/>
          <a:ext cx="11260477" cy="4636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116419" y="329610"/>
            <a:ext cx="102564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/>
              <a:t>Wydatki jednostek samorządu terytorialnego 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35280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99964"/>
          <a:ext cx="10123968" cy="50588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68388"/>
                <a:gridCol w="3455580"/>
              </a:tblGrid>
              <a:tr h="424379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Wynagrodzenia i pochodne</a:t>
                      </a:r>
                      <a:endParaRPr lang="pl-PL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7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Wydatki w 2015 roku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71,44 mld 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zł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Wydatki w 2018 roku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82,70 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mld zł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Wzrost wydatków placowych </a:t>
                      </a:r>
                      <a:endParaRPr lang="pl-PL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11,26 </a:t>
                      </a: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mld zł</a:t>
                      </a:r>
                      <a:endParaRPr lang="pl-PL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379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Zakup usług i towarów</a:t>
                      </a:r>
                      <a:endParaRPr lang="pl-PL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7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Wydatki w  2015 roku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38,82mld 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zł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Wydatki w 2018 roku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46,72mld 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zł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Wzrost wydatków na zakup usług i towarów </a:t>
                      </a:r>
                      <a:endParaRPr lang="pl-PL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7,90 </a:t>
                      </a: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mld zł</a:t>
                      </a:r>
                      <a:endParaRPr lang="pl-PL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3881">
                <a:tc>
                  <a:txBody>
                    <a:bodyPr/>
                    <a:lstStyle/>
                    <a:p>
                      <a:pPr algn="l"/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Razem wzrost</a:t>
                      </a:r>
                      <a:r>
                        <a:rPr lang="pl-PL" sz="2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wydatków ponoszonych przez samorządy w latach 2015 - 2018</a:t>
                      </a:r>
                      <a:endParaRPr lang="pl-PL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19,16 mld zł</a:t>
                      </a:r>
                      <a:endParaRPr lang="pl-PL" sz="2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97705">
                <a:tc>
                  <a:txBody>
                    <a:bodyPr/>
                    <a:lstStyle/>
                    <a:p>
                      <a:pPr algn="l"/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Wzrost dochodów</a:t>
                      </a:r>
                      <a:r>
                        <a:rPr lang="pl-PL" sz="2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JST z PIT i CIT w latach 2015 - 2018</a:t>
                      </a:r>
                      <a:endParaRPr lang="pl-PL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15,43 mld zł</a:t>
                      </a:r>
                      <a:endParaRPr lang="pl-PL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838200" y="0"/>
            <a:ext cx="1047100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dirty="0" smtClean="0"/>
              <a:t>Koszty działalności rosną szybciej niż dochody</a:t>
            </a:r>
          </a:p>
          <a:p>
            <a:r>
              <a:rPr lang="pl-PL" sz="3200" dirty="0" smtClean="0"/>
              <a:t>Wydatki samorządów terytorialnych w </a:t>
            </a:r>
            <a:r>
              <a:rPr lang="pl-PL" sz="3200" dirty="0" err="1" smtClean="0"/>
              <a:t>latcah</a:t>
            </a:r>
            <a:r>
              <a:rPr lang="pl-PL" sz="3200" dirty="0" smtClean="0"/>
              <a:t> 2015 - 2018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6813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/>
          </p:nvPr>
        </p:nvGraphicFramePr>
        <p:xfrm>
          <a:off x="648587" y="1793727"/>
          <a:ext cx="10887738" cy="45220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53022"/>
                <a:gridCol w="3540642"/>
                <a:gridCol w="3094074"/>
              </a:tblGrid>
              <a:tr h="753669">
                <a:tc>
                  <a:txBody>
                    <a:bodyPr/>
                    <a:lstStyle/>
                    <a:p>
                      <a:endParaRPr lang="pl-PL" sz="2400" dirty="0">
                        <a:effectLst/>
                        <a:latin typeface="+mn-lt"/>
                      </a:endParaRPr>
                    </a:p>
                  </a:txBody>
                  <a:tcPr marL="58544" marR="58544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Skutek </a:t>
                      </a:r>
                      <a:r>
                        <a:rPr lang="pl-PL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wg OSR 100%</a:t>
                      </a:r>
                      <a:endParaRPr lang="pl-PL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Skutek </a:t>
                      </a:r>
                      <a:r>
                        <a:rPr lang="pl-PL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dla JST (49,93%)</a:t>
                      </a:r>
                      <a:endParaRPr lang="pl-PL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53669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Zmniejszenie </a:t>
                      </a:r>
                      <a:r>
                        <a:rPr lang="pl-PL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stawki </a:t>
                      </a:r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 </a:t>
                      </a:r>
                      <a:r>
                        <a:rPr lang="pl-PL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 grupie </a:t>
                      </a:r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podatkowej  z </a:t>
                      </a:r>
                      <a:r>
                        <a:rPr lang="pl-PL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</a:t>
                      </a:r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17 proc.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9,7 mld zł</a:t>
                      </a:r>
                    </a:p>
                    <a:p>
                      <a:pPr algn="ctr" fontAlgn="b"/>
                      <a:endParaRPr lang="pl-PL" sz="2400" b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4,84 mld zł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753669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Wzrost </a:t>
                      </a:r>
                      <a:r>
                        <a:rPr lang="pl-PL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kosztów uzyskania przychodu </a:t>
                      </a:r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 100</a:t>
                      </a:r>
                      <a:r>
                        <a:rPr lang="pl-PL" sz="24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proc.</a:t>
                      </a:r>
                      <a:endParaRPr lang="pl-PL" sz="2400" b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2,3 mld zł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1,15 mld zł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753669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Zerowy </a:t>
                      </a:r>
                      <a:r>
                        <a:rPr lang="pl-PL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PIT do 26 lat </a:t>
                      </a:r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pl-PL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 kwoty 85 </a:t>
                      </a:r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528 zł)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2,45 mld zł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1,22 mld zł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753669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Roczne skutki razem </a:t>
                      </a:r>
                      <a:b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 roku 2020 (mld zł)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14,45 mld zł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7,21 mld zł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753669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Likwidacja OFE (skutek „jednorazowy”)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16,5 </a:t>
                      </a:r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mld zł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8,24 </a:t>
                      </a:r>
                      <a:r>
                        <a:rPr lang="pl-PL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mld zł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02265" y="276447"/>
            <a:ext cx="11687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 smtClean="0"/>
              <a:t>Skutki zmian w podatku dochodowym od osób fizycznych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5819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-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619</Words>
  <Application>Microsoft Office PowerPoint</Application>
  <PresentationFormat>Panoramiczny</PresentationFormat>
  <Paragraphs>121</Paragraphs>
  <Slides>10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Roboto Light</vt:lpstr>
      <vt:lpstr>Roboto Lt</vt:lpstr>
      <vt:lpstr>Tahoma</vt:lpstr>
      <vt:lpstr>Times New Roman</vt:lpstr>
      <vt:lpstr>ZMP</vt:lpstr>
      <vt:lpstr>Prezentacja programu PowerPoint</vt:lpstr>
      <vt:lpstr>Prezentacja programu PowerPoint</vt:lpstr>
      <vt:lpstr>Dramatyczna sytuacja w oświacie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2019-11-29T09:08:52Z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