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4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25480-891F-4062-9A08-E97D31FC88B0}" type="datetimeFigureOut">
              <a:rPr lang="pl-PL" smtClean="0"/>
              <a:t>08-08-2019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6DE81-295C-402D-9EB4-9D1848DCE6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4311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25480-891F-4062-9A08-E97D31FC88B0}" type="datetimeFigureOut">
              <a:rPr lang="pl-PL" smtClean="0"/>
              <a:t>08-08-2019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6DE81-295C-402D-9EB4-9D1848DCE6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8289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25480-891F-4062-9A08-E97D31FC88B0}" type="datetimeFigureOut">
              <a:rPr lang="pl-PL" smtClean="0"/>
              <a:t>08-08-2019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6DE81-295C-402D-9EB4-9D1848DCE6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7032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25480-891F-4062-9A08-E97D31FC88B0}" type="datetimeFigureOut">
              <a:rPr lang="pl-PL" smtClean="0"/>
              <a:t>08-08-2019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6DE81-295C-402D-9EB4-9D1848DCE6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6584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25480-891F-4062-9A08-E97D31FC88B0}" type="datetimeFigureOut">
              <a:rPr lang="pl-PL" smtClean="0"/>
              <a:t>08-08-2019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6DE81-295C-402D-9EB4-9D1848DCE6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7805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25480-891F-4062-9A08-E97D31FC88B0}" type="datetimeFigureOut">
              <a:rPr lang="pl-PL" smtClean="0"/>
              <a:t>08-08-2019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6DE81-295C-402D-9EB4-9D1848DCE6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1356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25480-891F-4062-9A08-E97D31FC88B0}" type="datetimeFigureOut">
              <a:rPr lang="pl-PL" smtClean="0"/>
              <a:t>08-08-2019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6DE81-295C-402D-9EB4-9D1848DCE6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41797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25480-891F-4062-9A08-E97D31FC88B0}" type="datetimeFigureOut">
              <a:rPr lang="pl-PL" smtClean="0"/>
              <a:t>08-08-2019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6DE81-295C-402D-9EB4-9D1848DCE6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6314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25480-891F-4062-9A08-E97D31FC88B0}" type="datetimeFigureOut">
              <a:rPr lang="pl-PL" smtClean="0"/>
              <a:t>08-08-2019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6DE81-295C-402D-9EB4-9D1848DCE6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4564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25480-891F-4062-9A08-E97D31FC88B0}" type="datetimeFigureOut">
              <a:rPr lang="pl-PL" smtClean="0"/>
              <a:t>08-08-2019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6DE81-295C-402D-9EB4-9D1848DCE6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0688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25480-891F-4062-9A08-E97D31FC88B0}" type="datetimeFigureOut">
              <a:rPr lang="pl-PL" smtClean="0"/>
              <a:t>08-08-2019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6DE81-295C-402D-9EB4-9D1848DCE6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8455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25480-891F-4062-9A08-E97D31FC88B0}" type="datetimeFigureOut">
              <a:rPr lang="pl-PL" smtClean="0"/>
              <a:t>08-08-2019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6DE81-295C-402D-9EB4-9D1848DCE63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568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/>
              <a:t>Stan finansów JST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Raport Strony Samorządowej</a:t>
            </a:r>
          </a:p>
          <a:p>
            <a:r>
              <a:rPr lang="pl-PL" dirty="0" smtClean="0"/>
              <a:t>Wybrane elementy</a:t>
            </a:r>
          </a:p>
          <a:p>
            <a:r>
              <a:rPr lang="pl-PL" b="1" dirty="0" smtClean="0"/>
              <a:t>Zygmunt Frankiewicz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15182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66255"/>
            <a:ext cx="10515600" cy="980901"/>
          </a:xfrm>
        </p:spPr>
        <p:txBody>
          <a:bodyPr/>
          <a:lstStyle/>
          <a:p>
            <a:pPr algn="ctr"/>
            <a:r>
              <a:rPr lang="pl-PL" b="1" dirty="0" smtClean="0"/>
              <a:t>Źródło kontrowersji – wpływy z PIT i CIT</a:t>
            </a:r>
            <a:endParaRPr lang="pl-PL" b="1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53126" y="981075"/>
            <a:ext cx="4885747" cy="5761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34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6255" y="108066"/>
            <a:ext cx="11795760" cy="914400"/>
          </a:xfrm>
        </p:spPr>
        <p:txBody>
          <a:bodyPr>
            <a:normAutofit/>
          </a:bodyPr>
          <a:lstStyle/>
          <a:p>
            <a:pPr algn="ctr"/>
            <a:r>
              <a:rPr lang="pl-PL" b="1" dirty="0" smtClean="0"/>
              <a:t>Aktualna nadwyżka operacyjna netto JST wg WPF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23702" y="1022466"/>
            <a:ext cx="11155680" cy="5619403"/>
          </a:xfrm>
        </p:spPr>
        <p:txBody>
          <a:bodyPr/>
          <a:lstStyle/>
          <a:p>
            <a:pPr marL="514350" indent="-514350">
              <a:spcAft>
                <a:spcPts val="1200"/>
              </a:spcAft>
              <a:buAutoNum type="alphaLcParenR"/>
            </a:pPr>
            <a:r>
              <a:rPr lang="pl-PL" dirty="0" smtClean="0"/>
              <a:t>Nadwyżka operacyjna netto:</a:t>
            </a:r>
          </a:p>
          <a:p>
            <a:pPr marL="360000">
              <a:spcAft>
                <a:spcPts val="1200"/>
              </a:spcAft>
            </a:pPr>
            <a:r>
              <a:rPr lang="pl-PL" dirty="0" smtClean="0"/>
              <a:t>Wykonanie 2018 – 	14,4 </a:t>
            </a:r>
            <a:r>
              <a:rPr lang="pl-PL" smtClean="0"/>
              <a:t>mld zł</a:t>
            </a:r>
            <a:endParaRPr lang="pl-PL" dirty="0" smtClean="0"/>
          </a:p>
          <a:p>
            <a:pPr marL="360000">
              <a:spcAft>
                <a:spcPts val="1800"/>
              </a:spcAft>
            </a:pPr>
            <a:r>
              <a:rPr lang="pl-PL" dirty="0" smtClean="0"/>
              <a:t>Plan 2019 – 	 	   5,2 mld zł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pl-PL" dirty="0" smtClean="0"/>
              <a:t>b)   Liczba jednostek z </a:t>
            </a:r>
            <a:r>
              <a:rPr lang="pl-PL" b="1" dirty="0" smtClean="0"/>
              <a:t>ujemną nadwyżką operacyjną netto </a:t>
            </a:r>
            <a:r>
              <a:rPr lang="pl-PL" dirty="0" smtClean="0"/>
              <a:t>(</a:t>
            </a:r>
            <a:r>
              <a:rPr lang="pl-PL" u="sng" dirty="0" smtClean="0"/>
              <a:t>stan na dziś</a:t>
            </a:r>
            <a:r>
              <a:rPr lang="pl-PL" dirty="0" smtClean="0"/>
              <a:t>):</a:t>
            </a:r>
          </a:p>
          <a:p>
            <a:pPr marL="360000">
              <a:spcAft>
                <a:spcPts val="1200"/>
              </a:spcAft>
            </a:pPr>
            <a:r>
              <a:rPr lang="pl-PL" dirty="0" smtClean="0"/>
              <a:t>31 miast na prawach powiatu,</a:t>
            </a:r>
          </a:p>
          <a:p>
            <a:pPr marL="360000">
              <a:spcAft>
                <a:spcPts val="1200"/>
              </a:spcAft>
            </a:pPr>
            <a:r>
              <a:rPr lang="pl-PL" dirty="0" smtClean="0"/>
              <a:t>58 powiatów (w dalszych 46 jest ona mniejsza niż 1 mln zł),</a:t>
            </a:r>
          </a:p>
          <a:p>
            <a:pPr marL="360000">
              <a:spcAft>
                <a:spcPts val="1800"/>
              </a:spcAft>
            </a:pPr>
            <a:r>
              <a:rPr lang="pl-PL" dirty="0" smtClean="0"/>
              <a:t>865 gmin (w dalszych 751 jest ona mniejsza niż 1 mln zł).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pl-PL" dirty="0" smtClean="0"/>
              <a:t>c)   Mamy </a:t>
            </a:r>
            <a:r>
              <a:rPr lang="pl-PL" b="1" dirty="0" smtClean="0"/>
              <a:t>stan krytyczny </a:t>
            </a:r>
            <a:r>
              <a:rPr lang="pl-PL" dirty="0" smtClean="0"/>
              <a:t>rozwoju lokalnego Polski.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2997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74568"/>
            <a:ext cx="10515600" cy="872836"/>
          </a:xfrm>
        </p:spPr>
        <p:txBody>
          <a:bodyPr/>
          <a:lstStyle/>
          <a:p>
            <a:pPr algn="ctr"/>
            <a:r>
              <a:rPr lang="pl-PL" b="1" dirty="0" smtClean="0"/>
              <a:t>Luka finansowa w oświacie</a:t>
            </a:r>
            <a:endParaRPr lang="pl-PL" b="1" dirty="0"/>
          </a:p>
        </p:txBody>
      </p:sp>
      <p:pic>
        <p:nvPicPr>
          <p:cNvPr id="7" name="Symbol zastępczy zawartości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7437" y="963613"/>
            <a:ext cx="8757126" cy="576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19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4567" y="166255"/>
            <a:ext cx="12017433" cy="889461"/>
          </a:xfrm>
        </p:spPr>
        <p:txBody>
          <a:bodyPr>
            <a:normAutofit/>
          </a:bodyPr>
          <a:lstStyle/>
          <a:p>
            <a:pPr algn="ctr"/>
            <a:r>
              <a:rPr lang="pl-PL" b="1" dirty="0" smtClean="0"/>
              <a:t>Szacowane skutki planowanych zmian w podatku PIT</a:t>
            </a:r>
            <a:endParaRPr lang="pl-PL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1150035"/>
              </p:ext>
            </p:extLst>
          </p:nvPr>
        </p:nvGraphicFramePr>
        <p:xfrm>
          <a:off x="489067" y="1479667"/>
          <a:ext cx="11197242" cy="4372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98227">
                  <a:extLst>
                    <a:ext uri="{9D8B030D-6E8A-4147-A177-3AD203B41FA5}">
                      <a16:colId xmlns="" xmlns:a16="http://schemas.microsoft.com/office/drawing/2014/main" val="2163083601"/>
                    </a:ext>
                  </a:extLst>
                </a:gridCol>
                <a:gridCol w="1877798">
                  <a:extLst>
                    <a:ext uri="{9D8B030D-6E8A-4147-A177-3AD203B41FA5}">
                      <a16:colId xmlns="" xmlns:a16="http://schemas.microsoft.com/office/drawing/2014/main" val="1763153452"/>
                    </a:ext>
                  </a:extLst>
                </a:gridCol>
                <a:gridCol w="2121217">
                  <a:extLst>
                    <a:ext uri="{9D8B030D-6E8A-4147-A177-3AD203B41FA5}">
                      <a16:colId xmlns="" xmlns:a16="http://schemas.microsoft.com/office/drawing/2014/main" val="2772192331"/>
                    </a:ext>
                  </a:extLst>
                </a:gridCol>
              </a:tblGrid>
              <a:tr h="129327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800" u="none" strike="noStrike" dirty="0">
                          <a:effectLst/>
                        </a:rPr>
                        <a:t>zmiana</a:t>
                      </a:r>
                      <a:endParaRPr lang="pl-PL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800" u="none" strike="noStrike" dirty="0">
                          <a:effectLst/>
                        </a:rPr>
                        <a:t>skutek wg OSR 100%</a:t>
                      </a:r>
                      <a:endParaRPr lang="pl-PL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800" u="none" strike="noStrike" dirty="0">
                          <a:effectLst/>
                        </a:rPr>
                        <a:t>skutek dla JST (49,93%)</a:t>
                      </a:r>
                      <a:endParaRPr lang="pl-PL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3514141035"/>
                  </a:ext>
                </a:extLst>
              </a:tr>
              <a:tr h="615844">
                <a:tc>
                  <a:txBody>
                    <a:bodyPr/>
                    <a:lstStyle/>
                    <a:p>
                      <a:pPr algn="l" fontAlgn="b"/>
                      <a:r>
                        <a:rPr lang="pl-PL" sz="2800" u="none" strike="noStrike">
                          <a:effectLst/>
                        </a:rPr>
                        <a:t>zmniejszenie stawki w I grupie z 18 do 17%</a:t>
                      </a:r>
                      <a:endParaRPr lang="pl-PL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800" u="none" strike="noStrike" dirty="0">
                          <a:effectLst/>
                        </a:rPr>
                        <a:t>9,7</a:t>
                      </a:r>
                      <a:endParaRPr lang="pl-PL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800" u="none" strike="noStrike" dirty="0">
                          <a:effectLst/>
                        </a:rPr>
                        <a:t>4,84</a:t>
                      </a:r>
                      <a:endParaRPr lang="pl-PL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145650239"/>
                  </a:ext>
                </a:extLst>
              </a:tr>
              <a:tr h="615844">
                <a:tc>
                  <a:txBody>
                    <a:bodyPr/>
                    <a:lstStyle/>
                    <a:p>
                      <a:pPr algn="l" fontAlgn="b"/>
                      <a:r>
                        <a:rPr lang="pl-PL" sz="2800" u="none" strike="noStrike">
                          <a:effectLst/>
                        </a:rPr>
                        <a:t>wrost kosztów uzyskania przychodu o 100%</a:t>
                      </a:r>
                      <a:endParaRPr lang="pl-PL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800" u="none" strike="noStrike">
                          <a:effectLst/>
                        </a:rPr>
                        <a:t>2,3</a:t>
                      </a:r>
                      <a:endParaRPr lang="pl-PL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800" u="none" strike="noStrike" dirty="0">
                          <a:effectLst/>
                        </a:rPr>
                        <a:t>1,15</a:t>
                      </a:r>
                      <a:endParaRPr lang="pl-PL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="" xmlns:a16="http://schemas.microsoft.com/office/drawing/2014/main" val="2064458124"/>
                  </a:ext>
                </a:extLst>
              </a:tr>
              <a:tr h="615844">
                <a:tc>
                  <a:txBody>
                    <a:bodyPr/>
                    <a:lstStyle/>
                    <a:p>
                      <a:pPr algn="l" fontAlgn="b"/>
                      <a:r>
                        <a:rPr lang="pl-PL" sz="2800" u="none" strike="noStrike" dirty="0">
                          <a:effectLst/>
                        </a:rPr>
                        <a:t>zerowy PIT do 26 lat (do kwoty 85 528)</a:t>
                      </a:r>
                      <a:endParaRPr lang="pl-PL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800" u="none" strike="noStrike">
                          <a:effectLst/>
                        </a:rPr>
                        <a:t>2,45</a:t>
                      </a:r>
                      <a:endParaRPr lang="pl-PL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800" u="none" strike="noStrike" dirty="0">
                          <a:effectLst/>
                        </a:rPr>
                        <a:t>1,22</a:t>
                      </a:r>
                      <a:endParaRPr lang="pl-PL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36558038"/>
                  </a:ext>
                </a:extLst>
              </a:tr>
              <a:tr h="615844">
                <a:tc>
                  <a:txBody>
                    <a:bodyPr/>
                    <a:lstStyle/>
                    <a:p>
                      <a:pPr algn="l" fontAlgn="b"/>
                      <a:r>
                        <a:rPr lang="pl-PL" sz="2800" b="1" u="none" strike="noStrike" dirty="0" smtClean="0">
                          <a:effectLst/>
                        </a:rPr>
                        <a:t>roczne skutki razem w roku 2020 (mld zł)</a:t>
                      </a:r>
                      <a:endParaRPr lang="pl-PL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800" b="1" u="none" strike="noStrike" dirty="0">
                          <a:effectLst/>
                        </a:rPr>
                        <a:t>14,45</a:t>
                      </a:r>
                      <a:endParaRPr lang="pl-PL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800" b="1" u="none" strike="noStrike" dirty="0">
                          <a:effectLst/>
                        </a:rPr>
                        <a:t>7,21</a:t>
                      </a:r>
                      <a:endParaRPr lang="pl-PL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34028072"/>
                  </a:ext>
                </a:extLst>
              </a:tr>
              <a:tr h="615844">
                <a:tc>
                  <a:txBody>
                    <a:bodyPr/>
                    <a:lstStyle/>
                    <a:p>
                      <a:pPr algn="l" fontAlgn="b"/>
                      <a:r>
                        <a:rPr lang="pl-PL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likwidacja OFE (skutek „jednorazowy”)</a:t>
                      </a:r>
                      <a:endParaRPr lang="pl-PL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</a:t>
                      </a:r>
                      <a:endParaRPr lang="pl-PL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8,24</a:t>
                      </a:r>
                      <a:endParaRPr lang="pl-PL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485160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078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91194"/>
            <a:ext cx="10515600" cy="914400"/>
          </a:xfrm>
        </p:spPr>
        <p:txBody>
          <a:bodyPr/>
          <a:lstStyle/>
          <a:p>
            <a:pPr algn="ctr"/>
            <a:r>
              <a:rPr lang="pl-PL" b="1" dirty="0" smtClean="0"/>
              <a:t>Postulaty Strony Samorządowej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5884" y="1886988"/>
            <a:ext cx="11612880" cy="3773979"/>
          </a:xfrm>
        </p:spPr>
        <p:txBody>
          <a:bodyPr>
            <a:normAutofit/>
          </a:bodyPr>
          <a:lstStyle/>
          <a:p>
            <a:pPr marL="514350" lvl="0" indent="-514350">
              <a:spcAft>
                <a:spcPts val="1200"/>
              </a:spcAft>
              <a:buFont typeface="+mj-lt"/>
              <a:buAutoNum type="arabicPeriod"/>
            </a:pPr>
            <a:r>
              <a:rPr lang="pl-PL" dirty="0" smtClean="0"/>
              <a:t>Zrekompensowanie </a:t>
            </a:r>
            <a:r>
              <a:rPr lang="pl-PL" dirty="0"/>
              <a:t>ubytków we wpływach JST z udziałów w podatku PIT</a:t>
            </a:r>
            <a:r>
              <a:rPr lang="pl-PL" dirty="0" smtClean="0"/>
              <a:t>,</a:t>
            </a:r>
          </a:p>
          <a:p>
            <a:pPr marL="514350" lvl="0" indent="-514350">
              <a:spcAft>
                <a:spcPts val="1200"/>
              </a:spcAft>
              <a:buFont typeface="+mj-lt"/>
              <a:buAutoNum type="arabicPeriod"/>
            </a:pPr>
            <a:r>
              <a:rPr lang="pl-PL" dirty="0" smtClean="0"/>
              <a:t>Przekazanie samorządom połowy opłaty </a:t>
            </a:r>
            <a:r>
              <a:rPr lang="pl-PL" dirty="0" err="1" smtClean="0"/>
              <a:t>przekształceniowej</a:t>
            </a:r>
            <a:r>
              <a:rPr lang="pl-PL" smtClean="0"/>
              <a:t> (OFE),</a:t>
            </a:r>
            <a:endParaRPr lang="pl-PL" dirty="0"/>
          </a:p>
          <a:p>
            <a:pPr marL="514350" lvl="0" indent="-514350">
              <a:spcAft>
                <a:spcPts val="1200"/>
              </a:spcAft>
              <a:buFont typeface="+mj-lt"/>
              <a:buAutoNum type="arabicPeriod"/>
            </a:pPr>
            <a:r>
              <a:rPr lang="pl-PL" dirty="0" smtClean="0"/>
              <a:t>Zwiększenie </a:t>
            </a:r>
            <a:r>
              <a:rPr lang="pl-PL" dirty="0"/>
              <a:t>wydatków budżetu państwa na edukację i ochronę zdrowia, tak, aby zmniej­szyć obciążenie społeczności lokalnych </a:t>
            </a:r>
            <a:r>
              <a:rPr lang="pl-PL" dirty="0" smtClean="0"/>
              <a:t>skutkami:</a:t>
            </a:r>
          </a:p>
          <a:p>
            <a:pPr marL="360000">
              <a:spcAft>
                <a:spcPts val="1200"/>
              </a:spcAft>
            </a:pPr>
            <a:r>
              <a:rPr lang="pl-PL" dirty="0" smtClean="0"/>
              <a:t>rosnącego </a:t>
            </a:r>
            <a:r>
              <a:rPr lang="pl-PL" dirty="0"/>
              <a:t>niedoszacowania części oświa­towej subwencji </a:t>
            </a:r>
            <a:r>
              <a:rPr lang="pl-PL" dirty="0" smtClean="0"/>
              <a:t>ogólnej,</a:t>
            </a:r>
          </a:p>
          <a:p>
            <a:pPr marL="360000">
              <a:spcAft>
                <a:spcPts val="1200"/>
              </a:spcAft>
            </a:pPr>
            <a:r>
              <a:rPr lang="pl-PL" dirty="0"/>
              <a:t>z</a:t>
            </a:r>
            <a:r>
              <a:rPr lang="pl-PL" dirty="0" smtClean="0"/>
              <a:t>byt małych składek na ubezpieczenia zdrowotne.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4803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165</Words>
  <Application>Microsoft Office PowerPoint</Application>
  <PresentationFormat>Panoramiczny</PresentationFormat>
  <Paragraphs>40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Motyw pakietu Office</vt:lpstr>
      <vt:lpstr>Stan finansów JST</vt:lpstr>
      <vt:lpstr>Źródło kontrowersji – wpływy z PIT i CIT</vt:lpstr>
      <vt:lpstr>Aktualna nadwyżka operacyjna netto JST wg WPF</vt:lpstr>
      <vt:lpstr>Luka finansowa w oświacie</vt:lpstr>
      <vt:lpstr>Szacowane skutki planowanych zmian w podatku PIT</vt:lpstr>
      <vt:lpstr>Postulaty Strony Samorządowej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 finansów JST</dc:title>
  <dc:creator>Andrzej Porawski</dc:creator>
  <cp:lastModifiedBy>Joanna Nowaczyk</cp:lastModifiedBy>
  <cp:revision>9</cp:revision>
  <dcterms:created xsi:type="dcterms:W3CDTF">2019-07-17T08:58:35Z</dcterms:created>
  <dcterms:modified xsi:type="dcterms:W3CDTF">2019-08-08T09:23:26Z</dcterms:modified>
</cp:coreProperties>
</file>