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8"/>
  </p:notesMasterIdLst>
  <p:sldIdLst>
    <p:sldId id="257" r:id="rId2"/>
    <p:sldId id="265" r:id="rId3"/>
    <p:sldId id="267" r:id="rId4"/>
    <p:sldId id="268" r:id="rId5"/>
    <p:sldId id="269" r:id="rId6"/>
    <p:sldId id="259" r:id="rId7"/>
    <p:sldId id="263" r:id="rId8"/>
    <p:sldId id="262" r:id="rId9"/>
    <p:sldId id="276" r:id="rId10"/>
    <p:sldId id="260" r:id="rId11"/>
    <p:sldId id="261" r:id="rId12"/>
    <p:sldId id="272" r:id="rId13"/>
    <p:sldId id="271" r:id="rId14"/>
    <p:sldId id="275" r:id="rId15"/>
    <p:sldId id="274" r:id="rId16"/>
    <p:sldId id="277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6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"/>
    </p:cViewPr>
  </p:sorterViewPr>
  <p:notesViewPr>
    <p:cSldViewPr snapToGrid="0">
      <p:cViewPr varScale="1">
        <p:scale>
          <a:sx n="58" d="100"/>
          <a:sy n="58" d="100"/>
        </p:scale>
        <p:origin x="28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ocuments\1%20Praca%20UP\Artyku&#322;y,%20referaty,%20prezentacje\2019-03_Poznan_wystapienie\Rachwal_Poznan_PRZEM_ZAKTUALIZOWANE_Da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'Udział przem i bud w 3 sektorac'!$B$2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2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('Udział przem i bud w 3 sektorac'!$A$5,'Udział przem i bud w 3 sektorac'!$A$14,'Udział przem i bud w 3 sektorac'!$A$23,'Udział przem i bud w 3 sektorac'!$A$32)</c:f>
              <c:strCache>
                <c:ptCount val="4"/>
                <c:pt idx="0">
                  <c:v>udział przemysłu w strukturze pracujących</c:v>
                </c:pt>
                <c:pt idx="1">
                  <c:v>udział przemysłu w wartości produkcji globalnej</c:v>
                </c:pt>
                <c:pt idx="2">
                  <c:v>udział przemysłu w wartości dodanej brutto</c:v>
                </c:pt>
                <c:pt idx="3">
                  <c:v>udział przemysłu w nakładach inwestycyjnych</c:v>
                </c:pt>
              </c:strCache>
            </c:strRef>
          </c:cat>
          <c:val>
            <c:numRef>
              <c:f>('Udział przem i bud w 3 sektorac'!$B$5,'Udział przem i bud w 3 sektorac'!$B$14,'Udział przem i bud w 3 sektorac'!$B$23,'Udział przem i bud w 3 sektorac'!$B$32)</c:f>
              <c:numCache>
                <c:formatCode>0.0</c:formatCode>
                <c:ptCount val="4"/>
                <c:pt idx="0">
                  <c:v>25.5</c:v>
                </c:pt>
                <c:pt idx="1">
                  <c:v>39.205822824225436</c:v>
                </c:pt>
                <c:pt idx="2">
                  <c:v>28.4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5-4CD7-8F69-084311387A21}"/>
            </c:ext>
          </c:extLst>
        </c:ser>
        <c:ser>
          <c:idx val="1"/>
          <c:order val="1"/>
          <c:tx>
            <c:strRef>
              <c:f>'Udział przem i bud w 3 sektorac'!$C$2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('Udział przem i bud w 3 sektorac'!$A$5,'Udział przem i bud w 3 sektorac'!$A$14,'Udział przem i bud w 3 sektorac'!$A$23,'Udział przem i bud w 3 sektorac'!$A$32)</c:f>
              <c:strCache>
                <c:ptCount val="4"/>
                <c:pt idx="0">
                  <c:v>udział przemysłu w strukturze pracujących</c:v>
                </c:pt>
                <c:pt idx="1">
                  <c:v>udział przemysłu w wartości produkcji globalnej</c:v>
                </c:pt>
                <c:pt idx="2">
                  <c:v>udział przemysłu w wartości dodanej brutto</c:v>
                </c:pt>
                <c:pt idx="3">
                  <c:v>udział przemysłu w nakładach inwestycyjnych</c:v>
                </c:pt>
              </c:strCache>
            </c:strRef>
          </c:cat>
          <c:val>
            <c:numRef>
              <c:f>('Udział przem i bud w 3 sektorac'!$C$5,'Udział przem i bud w 3 sektorac'!$C$14,'Udział przem i bud w 3 sektorac'!$C$23,'Udział przem i bud w 3 sektorac'!$C$32)</c:f>
              <c:numCache>
                <c:formatCode>0.0</c:formatCode>
                <c:ptCount val="4"/>
                <c:pt idx="0">
                  <c:v>21.5</c:v>
                </c:pt>
                <c:pt idx="1">
                  <c:v>35.267185436859172</c:v>
                </c:pt>
                <c:pt idx="2">
                  <c:v>24</c:v>
                </c:pt>
                <c:pt idx="3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5-4CD7-8F69-084311387A21}"/>
            </c:ext>
          </c:extLst>
        </c:ser>
        <c:ser>
          <c:idx val="2"/>
          <c:order val="2"/>
          <c:tx>
            <c:strRef>
              <c:f>'Udział przem i bud w 3 sektorac'!$D$2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('Udział przem i bud w 3 sektorac'!$A$5,'Udział przem i bud w 3 sektorac'!$A$14,'Udział przem i bud w 3 sektorac'!$A$23,'Udział przem i bud w 3 sektorac'!$A$32)</c:f>
              <c:strCache>
                <c:ptCount val="4"/>
                <c:pt idx="0">
                  <c:v>udział przemysłu w strukturze pracujących</c:v>
                </c:pt>
                <c:pt idx="1">
                  <c:v>udział przemysłu w wartości produkcji globalnej</c:v>
                </c:pt>
                <c:pt idx="2">
                  <c:v>udział przemysłu w wartości dodanej brutto</c:v>
                </c:pt>
                <c:pt idx="3">
                  <c:v>udział przemysłu w nakładach inwestycyjnych</c:v>
                </c:pt>
              </c:strCache>
            </c:strRef>
          </c:cat>
          <c:val>
            <c:numRef>
              <c:f>('Udział przem i bud w 3 sektorac'!$D$5,'Udział przem i bud w 3 sektorac'!$D$14,'Udział przem i bud w 3 sektorac'!$D$23,'Udział przem i bud w 3 sektorac'!$D$32)</c:f>
              <c:numCache>
                <c:formatCode>0.0</c:formatCode>
                <c:ptCount val="4"/>
                <c:pt idx="0">
                  <c:v>22.9</c:v>
                </c:pt>
                <c:pt idx="1">
                  <c:v>37.698757798967684</c:v>
                </c:pt>
                <c:pt idx="2">
                  <c:v>24.6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5-4CD7-8F69-084311387A21}"/>
            </c:ext>
          </c:extLst>
        </c:ser>
        <c:ser>
          <c:idx val="3"/>
          <c:order val="3"/>
          <c:tx>
            <c:strRef>
              <c:f>'Udział przem i bud w 3 sektorac'!$E$2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('Udział przem i bud w 3 sektorac'!$A$5,'Udział przem i bud w 3 sektorac'!$A$14,'Udział przem i bud w 3 sektorac'!$A$23,'Udział przem i bud w 3 sektorac'!$A$32)</c:f>
              <c:strCache>
                <c:ptCount val="4"/>
                <c:pt idx="0">
                  <c:v>udział przemysłu w strukturze pracujących</c:v>
                </c:pt>
                <c:pt idx="1">
                  <c:v>udział przemysłu w wartości produkcji globalnej</c:v>
                </c:pt>
                <c:pt idx="2">
                  <c:v>udział przemysłu w wartości dodanej brutto</c:v>
                </c:pt>
                <c:pt idx="3">
                  <c:v>udział przemysłu w nakładach inwestycyjnych</c:v>
                </c:pt>
              </c:strCache>
            </c:strRef>
          </c:cat>
          <c:val>
            <c:numRef>
              <c:f>('Udział przem i bud w 3 sektorac'!$E$5,'Udział przem i bud w 3 sektorac'!$E$14,'Udział przem i bud w 3 sektorac'!$E$23,'Udział przem i bud w 3 sektorac'!$E$32)</c:f>
              <c:numCache>
                <c:formatCode>0.0</c:formatCode>
                <c:ptCount val="4"/>
                <c:pt idx="0">
                  <c:v>21.1</c:v>
                </c:pt>
                <c:pt idx="1">
                  <c:v>36.200000000000003</c:v>
                </c:pt>
                <c:pt idx="2" formatCode="General">
                  <c:v>24.7</c:v>
                </c:pt>
                <c:pt idx="3" formatCode="General">
                  <c:v>31.7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5-4CD7-8F69-084311387A21}"/>
            </c:ext>
          </c:extLst>
        </c:ser>
        <c:ser>
          <c:idx val="4"/>
          <c:order val="4"/>
          <c:tx>
            <c:strRef>
              <c:f>'Udział przem i bud w 3 sektorac'!$F$2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('Udział przem i bud w 3 sektorac'!$A$5,'Udział przem i bud w 3 sektorac'!$A$14,'Udział przem i bud w 3 sektorac'!$A$23,'Udział przem i bud w 3 sektorac'!$A$32)</c:f>
              <c:strCache>
                <c:ptCount val="4"/>
                <c:pt idx="0">
                  <c:v>udział przemysłu w strukturze pracujących</c:v>
                </c:pt>
                <c:pt idx="1">
                  <c:v>udział przemysłu w wartości produkcji globalnej</c:v>
                </c:pt>
                <c:pt idx="2">
                  <c:v>udział przemysłu w wartości dodanej brutto</c:v>
                </c:pt>
                <c:pt idx="3">
                  <c:v>udział przemysłu w nakładach inwestycyjnych</c:v>
                </c:pt>
              </c:strCache>
            </c:strRef>
          </c:cat>
          <c:val>
            <c:numRef>
              <c:f>('Udział przem i bud w 3 sektorac'!$F$5,'Udział przem i bud w 3 sektorac'!$F$14,'Udział przem i bud w 3 sektorac'!$F$23,'Udział przem i bud w 3 sektorac'!$F$32)</c:f>
              <c:numCache>
                <c:formatCode>General</c:formatCode>
                <c:ptCount val="4"/>
                <c:pt idx="0" formatCode="0.0">
                  <c:v>20.8</c:v>
                </c:pt>
                <c:pt idx="1">
                  <c:v>37.799999999999997</c:v>
                </c:pt>
                <c:pt idx="2">
                  <c:v>25.9</c:v>
                </c:pt>
                <c:pt idx="3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5-4CD7-8F69-084311387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511528"/>
        <c:axId val="384513488"/>
      </c:barChart>
      <c:catAx>
        <c:axId val="3845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84513488"/>
        <c:crosses val="autoZero"/>
        <c:auto val="1"/>
        <c:lblAlgn val="ctr"/>
        <c:lblOffset val="100"/>
        <c:noMultiLvlLbl val="0"/>
      </c:catAx>
      <c:valAx>
        <c:axId val="38451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38451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109E-388D-41C0-953A-D840BB6CDCD6}" type="datetimeFigureOut">
              <a:rPr lang="pl-PL" smtClean="0"/>
              <a:t>23.04.2019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DE40-203C-4810-9131-207D57340E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3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DE40-203C-4810-9131-207D57340EA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4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AF6D1E97-118E-4381-9258-357DA15B25E2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C5958AC2-1CC0-4EF0-814B-11D8FD589B8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35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63EF18BA-1CD0-42B8-BA71-728DC78C91D0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3DF0F11E-0541-46FE-9D3D-475B99815A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88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B5C6C78C-B2DD-492C-9124-41E3F9C83658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E682460A-6C1C-4DD6-94A2-C54CBF9907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5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9838944" cy="10026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36" indent="-183600">
              <a:buClr>
                <a:srgbClr val="0070C0"/>
              </a:buClr>
              <a:buFont typeface="Wingdings" panose="05000000000000000000" pitchFamily="2" charset="2"/>
              <a:buChar char="§"/>
              <a:defRPr baseline="0"/>
            </a:lvl1pPr>
            <a:lvl2pPr marL="384029" indent="-18287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  <a:lvl3pPr marL="566900" indent="-18287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3pPr>
            <a:lvl4pPr marL="749771" indent="-18287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932642" indent="-18287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1097280" y="6471959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cap="none" dirty="0">
                <a:solidFill>
                  <a:schemeClr val="bg1"/>
                </a:solidFill>
              </a:rPr>
              <a:t>Agnieszka Kwiatek–Sołtys, Tomasz Rachwał, </a:t>
            </a:r>
            <a:r>
              <a:rPr lang="pl-PL" sz="1400" i="1" dirty="0">
                <a:solidFill>
                  <a:schemeClr val="bg1"/>
                </a:solidFill>
              </a:rPr>
              <a:t>Możliwości rozwoju przemysłu w małych i średnich miastach Polski</a:t>
            </a:r>
          </a:p>
        </p:txBody>
      </p:sp>
    </p:spTree>
    <p:extLst>
      <p:ext uri="{BB962C8B-B14F-4D97-AF65-F5344CB8AC3E}">
        <p14:creationId xmlns:p14="http://schemas.microsoft.com/office/powerpoint/2010/main" val="319125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2CEF74B0-FFE4-4C2F-BD66-C6928C6F8B49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975721C3-B776-4A9E-8951-DD1882098C9A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40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8"/>
            <a:ext cx="4937760" cy="402335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8774967D-7FA5-459A-B15E-332FF3271463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230D38E9-E0A7-42AE-A921-F245E0E6C0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736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6A844D97-5151-4FB4-BD1C-D8EA55F6F2D2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pPr lvl="0"/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D296351B-F524-4D37-8E53-65EB902A7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1097280" y="6471959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cap="none" dirty="0">
                <a:solidFill>
                  <a:schemeClr val="bg1"/>
                </a:solidFill>
              </a:rPr>
              <a:t>Agnieszka Kwiatek–Sołtys, Tomasz Rachwał, </a:t>
            </a:r>
            <a:r>
              <a:rPr lang="pl-PL" sz="1400" i="1" dirty="0">
                <a:solidFill>
                  <a:schemeClr val="bg1"/>
                </a:solidFill>
              </a:rPr>
              <a:t>Możliwości rozwoju przemysłu w małych i średnich miastach Polski</a:t>
            </a:r>
          </a:p>
        </p:txBody>
      </p:sp>
    </p:spTree>
    <p:extLst>
      <p:ext uri="{BB962C8B-B14F-4D97-AF65-F5344CB8AC3E}">
        <p14:creationId xmlns:p14="http://schemas.microsoft.com/office/powerpoint/2010/main" val="2539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ole tekstowe 9"/>
          <p:cNvSpPr txBox="1"/>
          <p:nvPr userDrawn="1"/>
        </p:nvSpPr>
        <p:spPr>
          <a:xfrm>
            <a:off x="1097280" y="6471959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cap="none" dirty="0">
                <a:solidFill>
                  <a:schemeClr val="bg1"/>
                </a:solidFill>
              </a:rPr>
              <a:t>Agnieszka Kwiatek–Sołtys, Tomasz Rachwał, </a:t>
            </a:r>
            <a:r>
              <a:rPr lang="pl-PL" sz="1400" i="1" dirty="0">
                <a:solidFill>
                  <a:schemeClr val="bg1"/>
                </a:solidFill>
              </a:rPr>
              <a:t>Możliwości rozwoju przemysłu w małych i średnich miastach Polski</a:t>
            </a:r>
          </a:p>
        </p:txBody>
      </p:sp>
    </p:spTree>
    <p:extLst>
      <p:ext uri="{BB962C8B-B14F-4D97-AF65-F5344CB8AC3E}">
        <p14:creationId xmlns:p14="http://schemas.microsoft.com/office/powerpoint/2010/main" val="41213609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fld id="{213463CA-1CF0-47EB-A63B-AAF60E75F0DB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1458A6F4-DD46-4078-ABCB-FFBA9C22F7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14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/>
          <a:lstStyle/>
          <a:p>
            <a:pPr lvl="0"/>
            <a:fld id="{88E19367-37DE-412D-B739-E0A68D11B1E0}" type="datetime1">
              <a:rPr lang="pl-PL" smtClean="0"/>
              <a:pPr lvl="0"/>
              <a:t>23.04.2019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80" y="6375002"/>
            <a:ext cx="10058400" cy="48299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/>
          <a:lstStyle/>
          <a:p>
            <a:pPr lvl="0"/>
            <a:fld id="{787F5782-10A0-4363-9A72-805250D0D6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73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9811512" cy="1000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40689"/>
            <a:ext cx="10058400" cy="474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978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336" y="327293"/>
            <a:ext cx="1020521" cy="81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0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097280" y="2424340"/>
            <a:ext cx="10058400" cy="1900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spc="0" dirty="0">
                <a:solidFill>
                  <a:srgbClr val="000000"/>
                </a:solidFill>
                <a:latin typeface="Calibri"/>
              </a:rPr>
              <a:t>Możliwości rozwoju przemysłu </a:t>
            </a:r>
            <a:br>
              <a:rPr lang="pl-PL" sz="4400" spc="0" dirty="0">
                <a:solidFill>
                  <a:srgbClr val="000000"/>
                </a:solidFill>
                <a:latin typeface="Calibri"/>
              </a:rPr>
            </a:br>
            <a:r>
              <a:rPr lang="pl-PL" sz="4400" spc="0" dirty="0">
                <a:solidFill>
                  <a:srgbClr val="000000"/>
                </a:solidFill>
                <a:latin typeface="Calibri"/>
              </a:rPr>
              <a:t>w małych i średnich miastach Polski</a:t>
            </a:r>
            <a:r>
              <a:rPr lang="pl-PL" spc="0" dirty="0">
                <a:solidFill>
                  <a:srgbClr val="000000"/>
                </a:solidFill>
                <a:latin typeface="Calibri"/>
              </a:rPr>
              <a:t/>
            </a:r>
            <a:br>
              <a:rPr lang="pl-PL" spc="0" dirty="0">
                <a:solidFill>
                  <a:srgbClr val="000000"/>
                </a:solidFill>
                <a:latin typeface="Calibri"/>
              </a:rPr>
            </a:b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Kongres Małych i średnich Miast „Europa małych ojczyzn”</a:t>
            </a:r>
          </a:p>
          <a:p>
            <a:r>
              <a:rPr lang="pl-PL" dirty="0"/>
              <a:t>Wałbrzych, 24 kwietnia 2019 r. 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800" y="255427"/>
            <a:ext cx="929331" cy="9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593" y="232332"/>
            <a:ext cx="1889795" cy="802699"/>
          </a:xfrm>
          <a:prstGeom prst="rect">
            <a:avLst/>
          </a:prstGeom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251523" y="260649"/>
            <a:ext cx="7348815" cy="164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3782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4778D6"/>
              </a:buClr>
              <a:buSzPct val="76000"/>
              <a:buFont typeface="Wingdings 3" panose="05040102010807070707" pitchFamily="18" charset="2"/>
              <a:buNone/>
              <a:defRPr sz="2300" kern="1200">
                <a:solidFill>
                  <a:schemeClr val="tx2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A7075"/>
              </a:buClr>
              <a:buSzPct val="70000"/>
              <a:buFont typeface="Wingdings" panose="05000000000000000000" pitchFamily="2" charset="2"/>
              <a:buNone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ko-KR" sz="1600" b="1" dirty="0">
                <a:solidFill>
                  <a:srgbClr val="0A3782"/>
                </a:solidFill>
              </a:rPr>
              <a:t>Agnieszka Kwiatek-Sołtys, Tomasz Rachwał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ko-KR" sz="1200" dirty="0">
                <a:solidFill>
                  <a:srgbClr val="0A3782"/>
                </a:solidFill>
              </a:rPr>
              <a:t>Zakład Geografii Społeczno-Ekonomicznej / Zakład Przedsiębiorczości i Gospodarki Przestrzennej</a:t>
            </a:r>
            <a:br>
              <a:rPr lang="pl-PL" altLang="ko-KR" sz="1200" dirty="0">
                <a:solidFill>
                  <a:srgbClr val="0A3782"/>
                </a:solidFill>
              </a:rPr>
            </a:br>
            <a:r>
              <a:rPr lang="pl-PL" altLang="ko-KR" sz="1200" dirty="0">
                <a:solidFill>
                  <a:srgbClr val="0A3782"/>
                </a:solidFill>
              </a:rPr>
              <a:t>Instytut Geografii, Uniwersytet Pedagogiczny im. Komisji Edukacji Narodowej w Krakowie </a:t>
            </a:r>
            <a:endParaRPr lang="pl-PL" altLang="ko-KR" sz="1200" dirty="0">
              <a:solidFill>
                <a:srgbClr val="4778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yc_27">
            <a:extLst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8704" y="1187053"/>
            <a:ext cx="3800475" cy="39351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rostokąt 3"/>
          <p:cNvSpPr/>
          <p:nvPr/>
        </p:nvSpPr>
        <p:spPr>
          <a:xfrm>
            <a:off x="6096006" y="333655"/>
            <a:ext cx="5506059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Grunty gmin i związków międzygminnych </a:t>
            </a:r>
          </a:p>
          <a:p>
            <a:pPr algn="ctr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w ogólnej powierzchni małych miast 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4" name="Prostokąt 4"/>
          <p:cNvSpPr/>
          <p:nvPr/>
        </p:nvSpPr>
        <p:spPr>
          <a:xfrm>
            <a:off x="227822" y="5214207"/>
            <a:ext cx="11554198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ea typeface="Times New Roman" pitchFamily="18"/>
              </a:rPr>
              <a:t>W związku z powszechnymi obecnie dojazdami do pracy wynikającymi z sytuacji lokalnych rynków pracy, ale i z większej dostępności komunikacyjnej głównymi atutami gminy/miasta przyciągającymi przedsiębiorców są właśnie te związane z lokalizacją i terenem, a nie te, które uważano wcześniej za bardziej istotne jak istnienie wykwalifikowanej siły roboczej, tradycji danej wytwórczości na danym terenie czy nawet potencjalnego rynku zbytu.</a:t>
            </a:r>
          </a:p>
        </p:txBody>
      </p:sp>
      <p:pic>
        <p:nvPicPr>
          <p:cNvPr id="5" name="Picture 3" descr="ryc_51">
            <a:extLst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2073" y="1187053"/>
            <a:ext cx="3800475" cy="38957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5"/>
          <p:cNvSpPr/>
          <p:nvPr/>
        </p:nvSpPr>
        <p:spPr>
          <a:xfrm>
            <a:off x="361800" y="373926"/>
            <a:ext cx="4443845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algn="ctr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Typy małych miast </a:t>
            </a:r>
          </a:p>
          <a:p>
            <a:pPr algn="ctr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ze względu na formę własności gruntów</a:t>
            </a:r>
            <a:endParaRPr lang="pl-PL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yc_36">
            <a:extLst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506" y="1468360"/>
            <a:ext cx="4279904" cy="44641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625506" y="703250"/>
            <a:ext cx="3732245" cy="76511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+mn-lt"/>
              </a:rPr>
              <a:t>Spółki prawa handlowego </a:t>
            </a:r>
            <a:br>
              <a:rPr lang="pl-PL" sz="2000" b="1" dirty="0" smtClean="0">
                <a:latin typeface="+mn-lt"/>
              </a:rPr>
            </a:br>
            <a:r>
              <a:rPr lang="pl-PL" sz="2000" b="1" dirty="0" smtClean="0">
                <a:latin typeface="+mn-lt"/>
              </a:rPr>
              <a:t>w małych miastach w Polsce</a:t>
            </a:r>
            <a:endParaRPr lang="pl-PL" sz="2000" b="1" dirty="0">
              <a:latin typeface="+mn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D320462-4EA8-4897-8F4D-2BBEC0149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684" y="936548"/>
            <a:ext cx="6397780" cy="486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Zmiany struktury przestrzennej przemysłu w Polsce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okresie transformacji a miasta małe i 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l-PL" dirty="0"/>
              <a:t>W strukturze przestrzennej przemysłu krajowego zaznacza się </a:t>
            </a:r>
            <a:r>
              <a:rPr lang="pl-PL" b="1" dirty="0"/>
              <a:t>jego koncentracja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tradycyjnie wyżej uprzemysłowionych województwach Polski południowo-zachodniej i centralnej</a:t>
            </a:r>
            <a:r>
              <a:rPr lang="pl-PL" dirty="0"/>
              <a:t>. Po 1989 r. dokonuje się </a:t>
            </a:r>
            <a:r>
              <a:rPr lang="pl-PL" b="1" dirty="0"/>
              <a:t>proces dekoncentracji przemysłu</a:t>
            </a:r>
            <a:r>
              <a:rPr lang="pl-PL" dirty="0"/>
              <a:t>, szczególnie w województwie śląskim, przesunięcia potencjału przemysłowego dokonywały jednak </a:t>
            </a:r>
            <a:r>
              <a:rPr lang="pl-PL" b="1" dirty="0"/>
              <a:t>nie w kierunku województw peryferyjnych</a:t>
            </a:r>
            <a:r>
              <a:rPr lang="pl-PL" dirty="0"/>
              <a:t>, o mniejszym znaczeniu przemysłu w gospodarce, ale </a:t>
            </a:r>
            <a:r>
              <a:rPr lang="pl-PL" b="1" dirty="0"/>
              <a:t>do województw o tradycyjnie silnym potencjale przemysłowym</a:t>
            </a:r>
            <a:r>
              <a:rPr lang="pl-PL" dirty="0"/>
              <a:t>, takich jak województwa dolnośląskie, wielkopolskie czy łódzkie.</a:t>
            </a:r>
          </a:p>
          <a:p>
            <a:r>
              <a:rPr lang="pl-PL" dirty="0"/>
              <a:t>W skali </a:t>
            </a:r>
            <a:r>
              <a:rPr lang="pl-PL" dirty="0" smtClean="0"/>
              <a:t>lokalnej/ponadlokalnej w odniesieniu do miast małych i średnich generalnie </a:t>
            </a:r>
            <a:r>
              <a:rPr lang="pl-PL" dirty="0"/>
              <a:t>proces przemian przestrzennych przemysłu po 1989 r. zmierzał do </a:t>
            </a:r>
            <a:r>
              <a:rPr lang="pl-PL" b="1" dirty="0"/>
              <a:t>koncentracji działalności przemysłowej w </a:t>
            </a:r>
            <a:r>
              <a:rPr lang="pl-PL" b="1" dirty="0" smtClean="0"/>
              <a:t>obszarach metropolitalnych</a:t>
            </a:r>
            <a:r>
              <a:rPr lang="pl-PL" dirty="0" smtClean="0"/>
              <a:t>,</a:t>
            </a:r>
            <a:r>
              <a:rPr lang="pl-PL" b="1" dirty="0" smtClean="0"/>
              <a:t> </a:t>
            </a:r>
            <a:r>
              <a:rPr lang="pl-PL" dirty="0" smtClean="0"/>
              <a:t>głównie</a:t>
            </a:r>
            <a:r>
              <a:rPr lang="pl-PL" b="1" dirty="0" smtClean="0"/>
              <a:t> </a:t>
            </a:r>
            <a:r>
              <a:rPr lang="pl-PL" dirty="0" smtClean="0"/>
              <a:t>Warszawy, Poznania</a:t>
            </a:r>
            <a:r>
              <a:rPr lang="pl-PL" dirty="0"/>
              <a:t>, </a:t>
            </a:r>
            <a:r>
              <a:rPr lang="pl-PL" dirty="0" smtClean="0"/>
              <a:t>Krakowa</a:t>
            </a:r>
            <a:r>
              <a:rPr lang="pl-PL" dirty="0"/>
              <a:t> </a:t>
            </a:r>
            <a:r>
              <a:rPr lang="pl-PL" dirty="0" smtClean="0"/>
              <a:t>i Wrocławia.</a:t>
            </a:r>
            <a:endParaRPr lang="pl-PL" dirty="0"/>
          </a:p>
          <a:p>
            <a:r>
              <a:rPr lang="pl-PL" dirty="0"/>
              <a:t>Stanowi to wyzwanie dla polityki rozwojowej w odniesieniu do miast średnich i małych, na rzecz przyciągnięcia inwestycji przemysłowych, tj. wdrażania procesów reindustrializacji.</a:t>
            </a:r>
          </a:p>
        </p:txBody>
      </p:sp>
    </p:spTree>
    <p:extLst>
      <p:ext uri="{BB962C8B-B14F-4D97-AF65-F5344CB8AC3E}">
        <p14:creationId xmlns:p14="http://schemas.microsoft.com/office/powerpoint/2010/main" val="349652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Działania na rzecz reindustrializacji a efekty mnożnikowe rozwoju przemysłu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Reindustrializacja</a:t>
            </a:r>
            <a:r>
              <a:rPr lang="pl-PL" dirty="0"/>
              <a:t> to nie przywrócenie do życia „starego” (dawniej funkcjonującego) przemysłu. To budowa </a:t>
            </a:r>
            <a:r>
              <a:rPr lang="pl-PL" b="1" dirty="0"/>
              <a:t>„nowego” przemysłu</a:t>
            </a:r>
            <a:r>
              <a:rPr lang="pl-PL" dirty="0"/>
              <a:t>, gdzie nacisk położony jest na </a:t>
            </a:r>
            <a:r>
              <a:rPr lang="pl-PL" b="1" dirty="0"/>
              <a:t>innowacje</a:t>
            </a:r>
            <a:r>
              <a:rPr lang="pl-PL" dirty="0"/>
              <a:t> (głównie technologiczne i produktowe), dzięki czemu staje się bardziej </a:t>
            </a:r>
            <a:r>
              <a:rPr lang="pl-PL" b="1" dirty="0"/>
              <a:t>efektywny i konkurencyjny </a:t>
            </a:r>
            <a:r>
              <a:rPr lang="pl-PL" dirty="0"/>
              <a:t>na rynku krajowych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rynkach międzynarodowych. </a:t>
            </a:r>
          </a:p>
          <a:p>
            <a:r>
              <a:rPr lang="pl-PL" dirty="0"/>
              <a:t>To nie skala działalności (udział w zatrudnieniu, czy nawet wielkość produkcji), ale jego struktura, technologia produkcji i jakość produktów decydują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pozytywnych efektach mnożnikowych dla rozwoju lokalnego i regionalnego.</a:t>
            </a:r>
          </a:p>
          <a:p>
            <a:r>
              <a:rPr lang="pl-PL" dirty="0"/>
              <a:t>Zainicjowana na poziomie polityki krajowej – na ile będą w niej uczestniczyć miasta mała i średnie?</a:t>
            </a:r>
          </a:p>
        </p:txBody>
      </p:sp>
    </p:spTree>
    <p:extLst>
      <p:ext uri="{BB962C8B-B14F-4D97-AF65-F5344CB8AC3E}">
        <p14:creationId xmlns:p14="http://schemas.microsoft.com/office/powerpoint/2010/main" val="31113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001B2-B3A5-4C75-8ADA-AB607B5D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Działania na rzecz reindustrializacji a efekty mnożnikowe rozwoju przemysłu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D1A21-B744-41EC-9954-B9297E394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Ważniejsze warunki rozwoju przemysłu</a:t>
            </a:r>
            <a:r>
              <a:rPr lang="pl-PL" dirty="0"/>
              <a:t>: </a:t>
            </a:r>
          </a:p>
          <a:p>
            <a:pPr marL="342900" indent="-342900"/>
            <a:r>
              <a:rPr lang="pl-PL" dirty="0"/>
              <a:t>przygotowanie odpowiednich </a:t>
            </a:r>
            <a:r>
              <a:rPr lang="pl-PL" dirty="0" smtClean="0"/>
              <a:t>terenów,</a:t>
            </a:r>
            <a:endParaRPr lang="pl-PL" dirty="0"/>
          </a:p>
          <a:p>
            <a:pPr marL="342900" indent="-342900"/>
            <a:r>
              <a:rPr lang="pl-PL" dirty="0"/>
              <a:t>otwartość na inwestorów i ich profesjonalna </a:t>
            </a:r>
            <a:r>
              <a:rPr lang="pl-PL" dirty="0" smtClean="0"/>
              <a:t>obsługa,</a:t>
            </a:r>
            <a:endParaRPr lang="pl-PL" dirty="0"/>
          </a:p>
          <a:p>
            <a:pPr marL="342900" indent="-342900"/>
            <a:r>
              <a:rPr lang="pl-PL" dirty="0"/>
              <a:t>wysoka jakość edukacji zapewniająca wysokokwalifikowane </a:t>
            </a:r>
            <a:r>
              <a:rPr lang="pl-PL" dirty="0" smtClean="0"/>
              <a:t>kadry, ukierunkowana na kształtowanie postaw przedsiębiorczych i kreatywności,</a:t>
            </a:r>
          </a:p>
          <a:p>
            <a:pPr marL="342900" indent="-342900"/>
            <a:r>
              <a:rPr lang="pl-PL" dirty="0" smtClean="0"/>
              <a:t>dobre warunki </a:t>
            </a:r>
            <a:r>
              <a:rPr lang="pl-PL" dirty="0"/>
              <a:t>życia pozwalające przeciwdziałać niekorzystnym procesom migracyjnym </a:t>
            </a:r>
            <a:r>
              <a:rPr lang="pl-PL" dirty="0" smtClean="0"/>
              <a:t>młodych;</a:t>
            </a:r>
          </a:p>
          <a:p>
            <a:pPr marL="342900" indent="-342900"/>
            <a:r>
              <a:rPr lang="pl-PL" dirty="0"/>
              <a:t>d</a:t>
            </a:r>
            <a:r>
              <a:rPr lang="pl-PL" dirty="0" smtClean="0"/>
              <a:t>ziałania na rzecz pobudzania przedsiębiorczości mieszkańców.</a:t>
            </a:r>
          </a:p>
        </p:txBody>
      </p:sp>
    </p:spTree>
    <p:extLst>
      <p:ext uri="{BB962C8B-B14F-4D97-AF65-F5344CB8AC3E}">
        <p14:creationId xmlns:p14="http://schemas.microsoft.com/office/powerpoint/2010/main" val="2268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Hipotetyczny efekt mnożnikowy rozwoju przemysłu dla miast</a:t>
            </a:r>
            <a:endParaRPr lang="en-GB" dirty="0"/>
          </a:p>
        </p:txBody>
      </p:sp>
      <p:sp>
        <p:nvSpPr>
          <p:cNvPr id="9" name="pole tekstowe 8"/>
          <p:cNvSpPr txBox="1"/>
          <p:nvPr/>
        </p:nvSpPr>
        <p:spPr>
          <a:xfrm rot="16200000">
            <a:off x="9396668" y="4333379"/>
            <a:ext cx="335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Oprac. na podstawie Rachwał, Wiedermann (2008)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79" y="1474839"/>
            <a:ext cx="9318858" cy="46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066800" y="1680659"/>
            <a:ext cx="10058400" cy="1900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400" spc="0" dirty="0">
                <a:solidFill>
                  <a:srgbClr val="000000"/>
                </a:solidFill>
                <a:latin typeface="Calibri"/>
              </a:rPr>
              <a:t>Dziękujemy za </a:t>
            </a:r>
            <a:r>
              <a:rPr lang="pl-PL" sz="4400" spc="0" dirty="0" smtClean="0">
                <a:solidFill>
                  <a:srgbClr val="000000"/>
                </a:solidFill>
                <a:latin typeface="Calibri"/>
              </a:rPr>
              <a:t>uwagę!</a:t>
            </a: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Kongres Małych i średnich Miast „Europa małych ojczyzn”</a:t>
            </a:r>
          </a:p>
          <a:p>
            <a:r>
              <a:rPr lang="pl-PL" dirty="0"/>
              <a:t>Wałbrzych, 24 kwietnia 2019 r. 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800" y="255427"/>
            <a:ext cx="929331" cy="9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593" y="232332"/>
            <a:ext cx="1889795" cy="802699"/>
          </a:xfrm>
          <a:prstGeom prst="rect">
            <a:avLst/>
          </a:prstGeom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251523" y="260649"/>
            <a:ext cx="7348815" cy="92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A3782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4778D6"/>
              </a:buClr>
              <a:buSzPct val="76000"/>
              <a:buFont typeface="Wingdings 3" panose="05040102010807070707" pitchFamily="18" charset="2"/>
              <a:buNone/>
              <a:defRPr sz="2300" kern="1200">
                <a:solidFill>
                  <a:schemeClr val="tx2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anose="05040102010807070707" pitchFamily="18" charset="2"/>
              <a:buNone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A7075"/>
              </a:buClr>
              <a:buSzPct val="70000"/>
              <a:buFont typeface="Wingdings" panose="05000000000000000000" pitchFamily="2" charset="2"/>
              <a:buNone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ko-KR" sz="1600" b="1" dirty="0">
                <a:solidFill>
                  <a:srgbClr val="0A3782"/>
                </a:solidFill>
              </a:rPr>
              <a:t>Agnieszka Kwiatek-Sołtys, Tomasz Rachwał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ko-KR" sz="1200" dirty="0" smtClean="0">
                <a:solidFill>
                  <a:srgbClr val="0A3782"/>
                </a:solidFill>
              </a:rPr>
              <a:t>Agnieszka.Kwiatek-Soltys@up.krakow.pl  / Tomasz.Rachwal@up.krakow.pl</a:t>
            </a:r>
            <a:endParaRPr lang="pl-PL" altLang="ko-KR" sz="1200" dirty="0">
              <a:solidFill>
                <a:srgbClr val="4778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altLang="en-US" dirty="0"/>
              <a:t>Współczesne procesy przemian społeczno-gospodarczych dokonujące się </a:t>
            </a:r>
            <a:r>
              <a:rPr lang="pl-PL" dirty="0"/>
              <a:t>pod wpływem postępu naukowo-technicznego, </a:t>
            </a:r>
            <a:r>
              <a:rPr lang="pl-PL" altLang="en-US" dirty="0"/>
              <a:t>wpływają na zmianę funkcji poszczególnych sektorów gospodarki (rolnictwa, przemysłu i usług), a w konsekwencji przekształcenia </a:t>
            </a:r>
            <a:r>
              <a:rPr lang="pl-PL" dirty="0"/>
              <a:t>różnorodnych struktur w układach przestrzennych </a:t>
            </a:r>
            <a:r>
              <a:rPr lang="pl-PL" altLang="en-US" dirty="0"/>
              <a:t>(w tym miast  różnej skali).</a:t>
            </a:r>
          </a:p>
          <a:p>
            <a:r>
              <a:rPr lang="pl-PL" dirty="0"/>
              <a:t>Zupełnie odmienne uwarunkowania funkcjonowania gospodarki w okresie centralnego sterowania i w warunkach gospodarki rynkowej </a:t>
            </a:r>
            <a:r>
              <a:rPr lang="pl-PL" dirty="0">
                <a:sym typeface="Wingdings" panose="05000000000000000000" pitchFamily="2" charset="2"/>
              </a:rPr>
              <a:t> pobudzenie procesów transformacji przemysłu.</a:t>
            </a:r>
          </a:p>
          <a:p>
            <a:r>
              <a:rPr lang="pl-PL" altLang="en-US" dirty="0"/>
              <a:t>Zmiany cywilizacyjne: faza industrialna (podstawą bazy ekonomicznej – przemysł) </a:t>
            </a:r>
            <a:r>
              <a:rPr lang="pl-PL" altLang="en-US" dirty="0">
                <a:sym typeface="Wingdings" panose="05000000000000000000" pitchFamily="2" charset="2"/>
              </a:rPr>
              <a:t> </a:t>
            </a:r>
            <a:r>
              <a:rPr lang="pl-PL" altLang="en-US" dirty="0"/>
              <a:t>faza postindustrialna (usługi) </a:t>
            </a:r>
            <a:r>
              <a:rPr lang="pl-PL" altLang="en-US" dirty="0">
                <a:sym typeface="Wingdings" panose="05000000000000000000" pitchFamily="2" charset="2"/>
              </a:rPr>
              <a:t></a:t>
            </a:r>
            <a:r>
              <a:rPr lang="pl-PL" altLang="en-US" dirty="0"/>
              <a:t> faza informacyjna – rozwój gospodarki w oparciu o wiedzę (nauka).</a:t>
            </a:r>
          </a:p>
          <a:p>
            <a:r>
              <a:rPr lang="pl-PL" dirty="0"/>
              <a:t>Czy to oznacza koniec roli jaką odgrywał przemysł w rozwoju społeczno-gospodarczym miast i innych układów przestrzennych? Czy może zmianę jego funkcji?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8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Przemiany roli przemysłu w gospodarce w Polsce</a:t>
            </a:r>
            <a:br>
              <a:rPr lang="pl-PL" sz="3600" dirty="0"/>
            </a:br>
            <a:r>
              <a:rPr lang="pl-PL" sz="2400" dirty="0"/>
              <a:t>(wg udziału w pracujących i wartości dodanej brutto, 1995-2017)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256" y="1377793"/>
            <a:ext cx="7461011" cy="4879710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6228716" y="1395485"/>
            <a:ext cx="0" cy="355232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8100924" y="1395485"/>
            <a:ext cx="0" cy="35282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1097280" y="1395485"/>
            <a:ext cx="24128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Wbrew obiegowym opiniom rola przemysłu w gospodarce nie maleje – zmniejsza się jedyne jego rola w aktywizacji zasobów pracy (i to w ostatnich latach nieznacznie).</a:t>
            </a:r>
          </a:p>
          <a:p>
            <a:endParaRPr lang="pl-PL" dirty="0" smtClean="0"/>
          </a:p>
          <a:p>
            <a:r>
              <a:rPr lang="pl-PL" dirty="0" smtClean="0"/>
              <a:t>Utrzymuje </a:t>
            </a:r>
            <a:r>
              <a:rPr lang="pl-PL" dirty="0"/>
              <a:t>się bądź rośnie jego rola mierzona wskaźnikami ekonomicznymi, np. udziałem w </a:t>
            </a:r>
            <a:r>
              <a:rPr lang="pl-PL" dirty="0" smtClean="0"/>
              <a:t>wartości dodanej brutto.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64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Przemiany roli przemysłu w gospodarce w Polsce</a:t>
            </a:r>
            <a:br>
              <a:rPr lang="pl-PL" sz="3600" dirty="0"/>
            </a:br>
            <a:r>
              <a:rPr lang="pl-PL" sz="2000" dirty="0"/>
              <a:t>(wg udziału w pracujących, produkcji globalnej, WDB, nakładach inwestycyjnych)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1097280" y="5014452"/>
            <a:ext cx="10160655" cy="126923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zmiany udziału przemysłu w strukturze pracujących wskazują na powolne, ale systematyczne zmniejszanie się roli tego sektora w aktywizacji zasobów pracy </a:t>
            </a:r>
          </a:p>
          <a:p>
            <a:r>
              <a:rPr lang="pl-PL" dirty="0"/>
              <a:t>nieco odmiennie kształtują się zmiany w zakresie udziału przemysłu w wartości dodanej brutto, produkcji globalnej czy nakładach inwestycyjnych; udział ten generalnie jest wyższy niż w przypadku zatrudnienia, co świadczy o większej roli przemysłu w gospodarce mierzonej wskaźnikami ekonomicznymi</a:t>
            </a:r>
          </a:p>
        </p:txBody>
      </p:sp>
      <p:graphicFrame>
        <p:nvGraphicFramePr>
          <p:cNvPr id="7" name="Wykres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76243"/>
              </p:ext>
            </p:extLst>
          </p:nvPr>
        </p:nvGraphicFramePr>
        <p:xfrm>
          <a:off x="1288026" y="1511808"/>
          <a:ext cx="9648198" cy="326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Dezindustrializacja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wiele krajów i regionów europejskich nadal wzmacnia potencjał tego sektora mierzony wartością dodaną brutto, </a:t>
            </a:r>
            <a:r>
              <a:rPr lang="pl-PL" b="1" dirty="0"/>
              <a:t>co nie pozwala na zgodzenie się ze stawianą w licznych opracowaniach hipotezą o powszechnych procesach dezindustrializacji </a:t>
            </a:r>
            <a:r>
              <a:rPr lang="pl-PL" dirty="0"/>
              <a:t>Europy i Polski (zob. wcześniejsze badania: Rachwał i in. 2008, 2009, Rachwał 2010, 2011, 2015);</a:t>
            </a:r>
          </a:p>
          <a:p>
            <a:r>
              <a:rPr lang="pl-PL" dirty="0"/>
              <a:t>przemiany potencjału przemysłowego są raczej potwierdzeniem procesów </a:t>
            </a:r>
            <a:r>
              <a:rPr lang="pl-PL" b="1" dirty="0"/>
              <a:t>reindustrializacji</a:t>
            </a:r>
            <a:r>
              <a:rPr lang="pl-PL" dirty="0"/>
              <a:t>, w których przemysł pracochłonny ustępuje miejsca przemysłom </a:t>
            </a:r>
            <a:r>
              <a:rPr lang="pl-PL" dirty="0" err="1"/>
              <a:t>wiedzochłonnym</a:t>
            </a:r>
            <a:r>
              <a:rPr lang="pl-PL" dirty="0"/>
              <a:t>, cechującym się wyższą wartością dodaną, która niweluje zmniejszającą się rolę przemysłu w bezpośrednim aktywizowaniu zasobów pracy </a:t>
            </a:r>
          </a:p>
          <a:p>
            <a:r>
              <a:rPr lang="pl-PL" dirty="0"/>
              <a:t>jest to coraz wyraźniej zarysowująca się cecha przemysłu krajów przechodzących z fazy postindustrialnej do gospodarki opartej o wiedzę</a:t>
            </a:r>
          </a:p>
          <a:p>
            <a:r>
              <a:rPr lang="pl-PL" b="1" dirty="0"/>
              <a:t>konieczne jest więc zwrócenie </a:t>
            </a:r>
            <a:r>
              <a:rPr lang="pl-PL" dirty="0"/>
              <a:t>(na nowo?) </a:t>
            </a:r>
            <a:r>
              <a:rPr lang="pl-PL" b="1" dirty="0"/>
              <a:t>uwagi na rolę przemysłu w rozwoju miast</a:t>
            </a:r>
            <a:r>
              <a:rPr lang="pl-PL" dirty="0"/>
              <a:t>, w tym małych i średnich, szczególnie tych, które w latach 90. XX w. gwałtowanie traciły swoje funkcje przemysłowe w związku z upadkiem zakładów przemysłowych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4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800" y="1015998"/>
            <a:ext cx="184731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 descr="ryc_11">
            <a:extLst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12892"/>
            <a:ext cx="5415148" cy="4934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rostokąt 3"/>
          <p:cNvSpPr/>
          <p:nvPr/>
        </p:nvSpPr>
        <p:spPr>
          <a:xfrm>
            <a:off x="392115" y="275252"/>
            <a:ext cx="5292723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Kategorie małych miast ze względu na poziom rozwoju społeczno-gospodarczego </a:t>
            </a:r>
            <a:endParaRPr lang="pl-PL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ryc_58">
            <a:extLst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3108" y="1198582"/>
            <a:ext cx="3726426" cy="48479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8"/>
          <p:cNvSpPr/>
          <p:nvPr/>
        </p:nvSpPr>
        <p:spPr>
          <a:xfrm>
            <a:off x="6095997" y="275252"/>
            <a:ext cx="5850197" cy="101566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Typ własności a poziom rozwoju społeczno-gospodarczego miast reprezentujących I K</a:t>
            </a:r>
            <a:r>
              <a:rPr lang="pl-PL" sz="2000" b="1" dirty="0" smtClean="0">
                <a:solidFill>
                  <a:srgbClr val="000000"/>
                </a:solidFill>
                <a:ea typeface="Times New Roman" pitchFamily="18"/>
              </a:rPr>
              <a:t>ategorię </a:t>
            </a: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(bardzo wysoki poziom rozwoju) miast małych </a:t>
            </a:r>
            <a:endParaRPr lang="pl-PL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213C4DE4-142A-447D-B823-C2426B8E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681037"/>
            <a:ext cx="6229350" cy="549592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98764" y="166303"/>
            <a:ext cx="11339275" cy="4001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 defTabSz="91435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Poziom rozwoju małych miast w Polsce </a:t>
            </a:r>
            <a:r>
              <a:rPr lang="pl-PL" sz="2000" b="1" dirty="0" smtClean="0">
                <a:solidFill>
                  <a:srgbClr val="000000"/>
                </a:solidFill>
                <a:ea typeface="Times New Roman" pitchFamily="18"/>
              </a:rPr>
              <a:t>według </a:t>
            </a:r>
            <a:r>
              <a:rPr lang="pl-PL" sz="2000" b="1" dirty="0">
                <a:solidFill>
                  <a:srgbClr val="000000"/>
                </a:solidFill>
                <a:ea typeface="Times New Roman" pitchFamily="18"/>
              </a:rPr>
              <a:t>dominacji funkcjonalnej</a:t>
            </a:r>
            <a:endParaRPr lang="pl-PL" sz="2000" b="1" dirty="0">
              <a:solidFill>
                <a:srgbClr val="000000"/>
              </a:solidFill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B4EDBDB-FC67-4626-BD67-7935ED22D334}"/>
              </a:ext>
            </a:extLst>
          </p:cNvPr>
          <p:cNvSpPr/>
          <p:nvPr/>
        </p:nvSpPr>
        <p:spPr>
          <a:xfrm>
            <a:off x="3934699" y="3078609"/>
            <a:ext cx="1751611" cy="389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1657720C-D1A0-43F8-9438-63BE5C5331E0}"/>
              </a:ext>
            </a:extLst>
          </p:cNvPr>
          <p:cNvSpPr/>
          <p:nvPr/>
        </p:nvSpPr>
        <p:spPr>
          <a:xfrm>
            <a:off x="3934699" y="4611457"/>
            <a:ext cx="1751611" cy="389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972861-909B-4015-9023-25F8E085E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3" b="1"/>
          <a:stretch/>
        </p:blipFill>
        <p:spPr>
          <a:xfrm>
            <a:off x="3181739" y="1054358"/>
            <a:ext cx="5337110" cy="5063214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FC8B54C7-1083-4CF5-809C-5694DCAA6E45}"/>
              </a:ext>
            </a:extLst>
          </p:cNvPr>
          <p:cNvSpPr txBox="1">
            <a:spLocks/>
          </p:cNvSpPr>
          <p:nvPr/>
        </p:nvSpPr>
        <p:spPr>
          <a:xfrm>
            <a:off x="1097280" y="286607"/>
            <a:ext cx="9838944" cy="5344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5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b="1" dirty="0">
                <a:solidFill>
                  <a:srgbClr val="000000"/>
                </a:solidFill>
                <a:latin typeface="+mn-lt"/>
                <a:ea typeface="Times New Roman" pitchFamily="18"/>
              </a:rPr>
              <a:t>Kategorie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  <a:ea typeface="Times New Roman" pitchFamily="18"/>
              </a:rPr>
              <a:t>średnich miast ze </a:t>
            </a:r>
            <a:r>
              <a:rPr lang="pl-PL" sz="2000" b="1" dirty="0">
                <a:solidFill>
                  <a:srgbClr val="000000"/>
                </a:solidFill>
                <a:latin typeface="+mn-lt"/>
                <a:ea typeface="Times New Roman" pitchFamily="18"/>
              </a:rPr>
              <a:t>względu na poziom rozwoju społeczno-gospodarczego </a:t>
            </a:r>
            <a:endParaRPr lang="pl-PL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4B84167-391B-45A8-84D0-7278FBD526E2}"/>
              </a:ext>
            </a:extLst>
          </p:cNvPr>
          <p:cNvSpPr txBox="1"/>
          <p:nvPr/>
        </p:nvSpPr>
        <p:spPr>
          <a:xfrm>
            <a:off x="8518849" y="5891858"/>
            <a:ext cx="3483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dirty="0" err="1"/>
              <a:t>Runge</a:t>
            </a:r>
            <a:r>
              <a:rPr lang="pl-PL" sz="1400" dirty="0"/>
              <a:t> A., </a:t>
            </a:r>
            <a:r>
              <a:rPr lang="pl-PL" sz="1400" dirty="0" smtClean="0"/>
              <a:t>2013, </a:t>
            </a:r>
            <a:r>
              <a:rPr lang="pl-PL" sz="1400" i="1" dirty="0" smtClean="0"/>
              <a:t>Rola miast średnich…</a:t>
            </a:r>
            <a:endParaRPr lang="pl-PL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5E0D135-8327-4C61-8EDE-94E6033831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631" y="1212980"/>
            <a:ext cx="5274306" cy="508390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DC196DB-9C22-4AC8-A9A4-6450504FE5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58" y="1268963"/>
            <a:ext cx="6099124" cy="488203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7940438-37E1-4778-9039-4F1007F5E685}"/>
              </a:ext>
            </a:extLst>
          </p:cNvPr>
          <p:cNvSpPr txBox="1"/>
          <p:nvPr/>
        </p:nvSpPr>
        <p:spPr>
          <a:xfrm>
            <a:off x="522514" y="366440"/>
            <a:ext cx="6138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Wiodąca działalność podmiotów gospodarki narodowej </a:t>
            </a:r>
          </a:p>
          <a:p>
            <a:pPr algn="ctr"/>
            <a:r>
              <a:rPr lang="pl-PL" sz="2000" b="1" dirty="0"/>
              <a:t>w miastach Małopolski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2CFAA95-86C5-444D-B14D-1A7CF0A0D50A}"/>
              </a:ext>
            </a:extLst>
          </p:cNvPr>
          <p:cNvSpPr txBox="1"/>
          <p:nvPr/>
        </p:nvSpPr>
        <p:spPr>
          <a:xfrm>
            <a:off x="7324531" y="357109"/>
            <a:ext cx="4301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Poziom rozwoju </a:t>
            </a:r>
            <a:r>
              <a:rPr lang="pl-PL" sz="2000" b="1" dirty="0" smtClean="0"/>
              <a:t>gospodarczego </a:t>
            </a:r>
            <a:br>
              <a:rPr lang="pl-PL" sz="2000" b="1" dirty="0" smtClean="0"/>
            </a:br>
            <a:r>
              <a:rPr lang="pl-PL" sz="2000" b="1" dirty="0" smtClean="0"/>
              <a:t>miast </a:t>
            </a:r>
            <a:r>
              <a:rPr lang="pl-PL" sz="2000" b="1" dirty="0"/>
              <a:t>Małopolski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4C3A76-F449-43CB-B944-E6917068AB9D}"/>
              </a:ext>
            </a:extLst>
          </p:cNvPr>
          <p:cNvSpPr txBox="1"/>
          <p:nvPr/>
        </p:nvSpPr>
        <p:spPr>
          <a:xfrm>
            <a:off x="353560" y="6046237"/>
            <a:ext cx="935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</a:t>
            </a:r>
            <a:r>
              <a:rPr lang="pl-PL" sz="1400" i="1" dirty="0"/>
              <a:t>Miasta województwa małopolskiego... 2018, Małopolskie Obserwatorium Rozwoju Regionalnego</a:t>
            </a:r>
          </a:p>
        </p:txBody>
      </p:sp>
    </p:spTree>
    <p:extLst>
      <p:ext uri="{BB962C8B-B14F-4D97-AF65-F5344CB8AC3E}">
        <p14:creationId xmlns:p14="http://schemas.microsoft.com/office/powerpoint/2010/main" val="2957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583</TotalTime>
  <Words>763</Words>
  <Application>Microsoft Office PowerPoint</Application>
  <PresentationFormat>Panoramiczny</PresentationFormat>
  <Paragraphs>60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Times New Roman</vt:lpstr>
      <vt:lpstr>Wingdings</vt:lpstr>
      <vt:lpstr>Wingdings 3</vt:lpstr>
      <vt:lpstr>Retrospekcja</vt:lpstr>
      <vt:lpstr>Możliwości rozwoju przemysłu  w małych i średnich miastach Polski </vt:lpstr>
      <vt:lpstr>Wprowadzenie</vt:lpstr>
      <vt:lpstr>Przemiany roli przemysłu w gospodarce w Polsce (wg udziału w pracujących i wartości dodanej brutto, 1995-2017)</vt:lpstr>
      <vt:lpstr>Przemiany roli przemysłu w gospodarce w Polsce (wg udziału w pracujących, produkcji globalnej, WDB, nakładach inwestycyjnych)</vt:lpstr>
      <vt:lpstr>Dezindustrializacja?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Spółki prawa handlowego  w małych miastach w Polsce</vt:lpstr>
      <vt:lpstr>Zmiany struktury przestrzennej przemysłu w Polsce  w okresie transformacji a miasta małe i średnie</vt:lpstr>
      <vt:lpstr>Działania na rzecz reindustrializacji a efekty mnożnikowe rozwoju przemysłu</vt:lpstr>
      <vt:lpstr>Działania na rzecz reindustrializacji a efekty mnożnikowe rozwoju przemysłu</vt:lpstr>
      <vt:lpstr>Hipotetyczny efekt mnożnikowy rozwoju przemysłu dla miast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AK-S i TR</dc:creator>
  <cp:lastModifiedBy>Tomasz Rachwał</cp:lastModifiedBy>
  <cp:revision>54</cp:revision>
  <dcterms:created xsi:type="dcterms:W3CDTF">2019-04-17T19:42:18Z</dcterms:created>
  <dcterms:modified xsi:type="dcterms:W3CDTF">2019-04-23T16:31:01Z</dcterms:modified>
</cp:coreProperties>
</file>