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68" r:id="rId5"/>
    <p:sldId id="258" r:id="rId6"/>
    <p:sldId id="267" r:id="rId7"/>
    <p:sldId id="269" r:id="rId8"/>
    <p:sldId id="270" r:id="rId9"/>
    <p:sldId id="400" r:id="rId10"/>
    <p:sldId id="262" r:id="rId11"/>
    <p:sldId id="265" r:id="rId12"/>
    <p:sldId id="403" r:id="rId13"/>
    <p:sldId id="259" r:id="rId14"/>
    <p:sldId id="263" r:id="rId15"/>
    <p:sldId id="313" r:id="rId16"/>
    <p:sldId id="312" r:id="rId17"/>
    <p:sldId id="396" r:id="rId18"/>
    <p:sldId id="404" r:id="rId19"/>
    <p:sldId id="314" r:id="rId20"/>
    <p:sldId id="395" r:id="rId21"/>
    <p:sldId id="405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01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UG\Documents\walbrzych%20wykszta&#322;cenie%20wy&#380;sze%20metropolie%20a%20sredn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UG\Downloads\PODM_2419_XTAB_2019041819374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UG\Downloads\WYNA_2497_XTAB_2019042021460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Kraków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1988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Arkusz1!$B$2:$D$2</c:f>
              <c:numCache>
                <c:formatCode>0%</c:formatCode>
                <c:ptCount val="3"/>
                <c:pt idx="0">
                  <c:v>0.1623697344263143</c:v>
                </c:pt>
                <c:pt idx="1">
                  <c:v>0.21014633812094813</c:v>
                </c:pt>
                <c:pt idx="2">
                  <c:v>0.31557094351515441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0-4267-A8F9-F4F68F6C7FAE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Lublin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1988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Arkusz1!$B$3:$D$3</c:f>
              <c:numCache>
                <c:formatCode>0%</c:formatCode>
                <c:ptCount val="3"/>
                <c:pt idx="0">
                  <c:v>0.15705143123109147</c:v>
                </c:pt>
                <c:pt idx="1">
                  <c:v>0.21291142383024317</c:v>
                </c:pt>
                <c:pt idx="2">
                  <c:v>0.30569237948332406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20-4267-A8F9-F4F68F6C7FAE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Poznań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1988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Arkusz1!$B$4:$D$4</c:f>
              <c:numCache>
                <c:formatCode>0%</c:formatCode>
                <c:ptCount val="3"/>
                <c:pt idx="0">
                  <c:v>0.15141196617364108</c:v>
                </c:pt>
                <c:pt idx="1">
                  <c:v>0.19926219776117921</c:v>
                </c:pt>
                <c:pt idx="2">
                  <c:v>0.30442517414349829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20-4267-A8F9-F4F68F6C7FAE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Wrocław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1988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Arkusz1!$B$5:$D$5</c:f>
              <c:numCache>
                <c:formatCode>0%</c:formatCode>
                <c:ptCount val="3"/>
                <c:pt idx="0">
                  <c:v>0.15085044660210065</c:v>
                </c:pt>
                <c:pt idx="1">
                  <c:v>0.20276684376187507</c:v>
                </c:pt>
                <c:pt idx="2">
                  <c:v>0.30003924960439593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20-4267-A8F9-F4F68F6C7FAE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Olsztyn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1988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Arkusz1!$B$6:$D$6</c:f>
              <c:numCache>
                <c:formatCode>0%</c:formatCode>
                <c:ptCount val="3"/>
                <c:pt idx="0">
                  <c:v>0.14835193133047211</c:v>
                </c:pt>
                <c:pt idx="1">
                  <c:v>0.19793961022667075</c:v>
                </c:pt>
                <c:pt idx="2">
                  <c:v>0.29033556437006214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20-4267-A8F9-F4F68F6C7FAE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Zielona Góra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1988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Arkusz1!$B$7:$D$7</c:f>
              <c:numCache>
                <c:formatCode>0%</c:formatCode>
                <c:ptCount val="3"/>
                <c:pt idx="0">
                  <c:v>0.13266810021986519</c:v>
                </c:pt>
                <c:pt idx="1">
                  <c:v>0.17543226582468802</c:v>
                </c:pt>
                <c:pt idx="2">
                  <c:v>0.26261590881049324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20-4267-A8F9-F4F68F6C7FAE}"/>
            </c:ext>
          </c:extLst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Słupsk</c:v>
                </c:pt>
              </c:strCache>
            </c:strRef>
          </c:tx>
          <c:spPr>
            <a:solidFill>
              <a:srgbClr val="E25B00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1988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Arkusz1!$B$8:$D$8</c:f>
              <c:numCache>
                <c:formatCode>0%</c:formatCode>
                <c:ptCount val="3"/>
                <c:pt idx="0">
                  <c:v>0.10076995622369551</c:v>
                </c:pt>
                <c:pt idx="1">
                  <c:v>0.14497912650638031</c:v>
                </c:pt>
                <c:pt idx="2">
                  <c:v>0.20749008111703693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20-4267-A8F9-F4F68F6C7FAE}"/>
            </c:ext>
          </c:extLst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Tychy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1988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Arkusz1!$B$9:$D$9</c:f>
              <c:numCache>
                <c:formatCode>0%</c:formatCode>
                <c:ptCount val="3"/>
                <c:pt idx="0">
                  <c:v>7.3477276720654044E-2</c:v>
                </c:pt>
                <c:pt idx="1">
                  <c:v>0.10848110548590312</c:v>
                </c:pt>
                <c:pt idx="2">
                  <c:v>0.18517315542290305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20-4267-A8F9-F4F68F6C7FAE}"/>
            </c:ext>
          </c:extLst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Elbląg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1988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Arkusz1!$B$10:$D$10</c:f>
              <c:numCache>
                <c:formatCode>0%</c:formatCode>
                <c:ptCount val="3"/>
                <c:pt idx="0">
                  <c:v>8.0072463768115942E-2</c:v>
                </c:pt>
                <c:pt idx="1">
                  <c:v>0.12036750863982468</c:v>
                </c:pt>
                <c:pt idx="2">
                  <c:v>0.18415724188252464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20-4267-A8F9-F4F68F6C7FAE}"/>
            </c:ext>
          </c:extLst>
        </c:ser>
        <c:ser>
          <c:idx val="9"/>
          <c:order val="9"/>
          <c:tx>
            <c:strRef>
              <c:f>Arkusz1!$A$11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002060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1988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Arkusz1!$B$11:$D$11</c:f>
              <c:numCache>
                <c:formatCode>0%</c:formatCode>
                <c:ptCount val="3"/>
                <c:pt idx="0">
                  <c:v>6.9515353172639113E-2</c:v>
                </c:pt>
                <c:pt idx="1">
                  <c:v>0.10079286657313014</c:v>
                </c:pt>
                <c:pt idx="2">
                  <c:v>0.16993541671541523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20-4267-A8F9-F4F68F6C7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023312"/>
        <c:axId val="570023640"/>
      </c:barChart>
      <c:catAx>
        <c:axId val="57002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570023640"/>
        <c:crosses val="autoZero"/>
        <c:auto val="1"/>
        <c:lblAlgn val="ctr"/>
        <c:lblOffset val="100"/>
        <c:noMultiLvlLbl val="0"/>
      </c:catAx>
      <c:valAx>
        <c:axId val="570023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57002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Arkusz1!$A$4:$A$13</c:f>
              <c:strCache>
                <c:ptCount val="10"/>
                <c:pt idx="0">
                  <c:v>Olsztyn</c:v>
                </c:pt>
                <c:pt idx="1">
                  <c:v>Poznań</c:v>
                </c:pt>
                <c:pt idx="2">
                  <c:v>Wrocław</c:v>
                </c:pt>
                <c:pt idx="3">
                  <c:v>Kraków</c:v>
                </c:pt>
                <c:pt idx="4">
                  <c:v>Tychy</c:v>
                </c:pt>
                <c:pt idx="5">
                  <c:v>Lublin</c:v>
                </c:pt>
                <c:pt idx="6">
                  <c:v>Słupsk</c:v>
                </c:pt>
                <c:pt idx="7">
                  <c:v>POLSKA</c:v>
                </c:pt>
                <c:pt idx="8">
                  <c:v>Zielona Góra</c:v>
                </c:pt>
                <c:pt idx="9">
                  <c:v>Elbląg</c:v>
                </c:pt>
              </c:strCache>
            </c:strRef>
          </c:cat>
          <c:val>
            <c:numRef>
              <c:f>Arkusz1!$B$4:$B$13</c:f>
              <c:numCache>
                <c:formatCode>#,##0.00</c:formatCode>
                <c:ptCount val="10"/>
                <c:pt idx="0">
                  <c:v>9.0299999999999994</c:v>
                </c:pt>
                <c:pt idx="1">
                  <c:v>8.84</c:v>
                </c:pt>
                <c:pt idx="2">
                  <c:v>7.75</c:v>
                </c:pt>
                <c:pt idx="3">
                  <c:v>8.5</c:v>
                </c:pt>
                <c:pt idx="4">
                  <c:v>7.9</c:v>
                </c:pt>
                <c:pt idx="5">
                  <c:v>7.75</c:v>
                </c:pt>
                <c:pt idx="6">
                  <c:v>5.16</c:v>
                </c:pt>
                <c:pt idx="7">
                  <c:v>5.8</c:v>
                </c:pt>
                <c:pt idx="8">
                  <c:v>6.97</c:v>
                </c:pt>
                <c:pt idx="9">
                  <c:v>4.9800000000000004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9-4B2D-87C6-6E99A714DC40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Arkusz1!$A$4:$A$13</c:f>
              <c:strCache>
                <c:ptCount val="10"/>
                <c:pt idx="0">
                  <c:v>Olsztyn</c:v>
                </c:pt>
                <c:pt idx="1">
                  <c:v>Poznań</c:v>
                </c:pt>
                <c:pt idx="2">
                  <c:v>Wrocław</c:v>
                </c:pt>
                <c:pt idx="3">
                  <c:v>Kraków</c:v>
                </c:pt>
                <c:pt idx="4">
                  <c:v>Tychy</c:v>
                </c:pt>
                <c:pt idx="5">
                  <c:v>Lublin</c:v>
                </c:pt>
                <c:pt idx="6">
                  <c:v>Słupsk</c:v>
                </c:pt>
                <c:pt idx="7">
                  <c:v>POLSKA</c:v>
                </c:pt>
                <c:pt idx="8">
                  <c:v>Zielona Góra</c:v>
                </c:pt>
                <c:pt idx="9">
                  <c:v>Elbląg</c:v>
                </c:pt>
              </c:strCache>
            </c:strRef>
          </c:cat>
          <c:val>
            <c:numRef>
              <c:f>Arkusz1!$C$4:$C$13</c:f>
              <c:numCache>
                <c:formatCode>#,##0.00</c:formatCode>
                <c:ptCount val="10"/>
                <c:pt idx="0">
                  <c:v>9.85</c:v>
                </c:pt>
                <c:pt idx="1">
                  <c:v>9.6199999999999992</c:v>
                </c:pt>
                <c:pt idx="2">
                  <c:v>9.48</c:v>
                </c:pt>
                <c:pt idx="3">
                  <c:v>9.4</c:v>
                </c:pt>
                <c:pt idx="4">
                  <c:v>7.58</c:v>
                </c:pt>
                <c:pt idx="5">
                  <c:v>7.57</c:v>
                </c:pt>
                <c:pt idx="6">
                  <c:v>7.47</c:v>
                </c:pt>
                <c:pt idx="7">
                  <c:v>6.93</c:v>
                </c:pt>
                <c:pt idx="8">
                  <c:v>6.7</c:v>
                </c:pt>
                <c:pt idx="9">
                  <c:v>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A9-4B2D-87C6-6E99A714D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23"/>
        <c:axId val="570020032"/>
        <c:axId val="570020360"/>
      </c:barChart>
      <c:catAx>
        <c:axId val="57002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570020360"/>
        <c:crosses val="autoZero"/>
        <c:auto val="1"/>
        <c:lblAlgn val="ctr"/>
        <c:lblOffset val="100"/>
        <c:noMultiLvlLbl val="0"/>
      </c:catAx>
      <c:valAx>
        <c:axId val="5700203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57002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TABLICA!$D$2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TABLICA!$C$3:$C$12</c:f>
              <c:strCache>
                <c:ptCount val="10"/>
                <c:pt idx="0">
                  <c:v>Wrocław</c:v>
                </c:pt>
                <c:pt idx="1">
                  <c:v>Poznań</c:v>
                </c:pt>
                <c:pt idx="2">
                  <c:v>Kraków</c:v>
                </c:pt>
                <c:pt idx="3">
                  <c:v>POLSKA</c:v>
                </c:pt>
                <c:pt idx="4">
                  <c:v>Tychy</c:v>
                </c:pt>
                <c:pt idx="5">
                  <c:v>Lublin</c:v>
                </c:pt>
                <c:pt idx="6">
                  <c:v>Olsztyn</c:v>
                </c:pt>
                <c:pt idx="7">
                  <c:v>Zielona Góra</c:v>
                </c:pt>
                <c:pt idx="8">
                  <c:v>Elbląg</c:v>
                </c:pt>
                <c:pt idx="9">
                  <c:v>Słupsk</c:v>
                </c:pt>
              </c:strCache>
            </c:strRef>
          </c:cat>
          <c:val>
            <c:numRef>
              <c:f>TABLICA!$D$3:$D$12</c:f>
              <c:numCache>
                <c:formatCode>#,##0.0</c:formatCode>
                <c:ptCount val="10"/>
                <c:pt idx="0">
                  <c:v>102.6</c:v>
                </c:pt>
                <c:pt idx="1">
                  <c:v>106.9</c:v>
                </c:pt>
                <c:pt idx="2">
                  <c:v>102.7</c:v>
                </c:pt>
                <c:pt idx="3">
                  <c:v>100</c:v>
                </c:pt>
                <c:pt idx="4">
                  <c:v>129.19999999999999</c:v>
                </c:pt>
                <c:pt idx="5">
                  <c:v>95.8</c:v>
                </c:pt>
                <c:pt idx="6">
                  <c:v>101.4</c:v>
                </c:pt>
                <c:pt idx="7">
                  <c:v>97.4</c:v>
                </c:pt>
                <c:pt idx="8">
                  <c:v>101.9</c:v>
                </c:pt>
                <c:pt idx="9">
                  <c:v>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7-4655-B6FF-606A34E36E9C}"/>
            </c:ext>
          </c:extLst>
        </c:ser>
        <c:ser>
          <c:idx val="1"/>
          <c:order val="1"/>
          <c:tx>
            <c:strRef>
              <c:f>TABLICA!$E$2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TABLICA!$C$3:$C$12</c:f>
              <c:strCache>
                <c:ptCount val="10"/>
                <c:pt idx="0">
                  <c:v>Wrocław</c:v>
                </c:pt>
                <c:pt idx="1">
                  <c:v>Poznań</c:v>
                </c:pt>
                <c:pt idx="2">
                  <c:v>Kraków</c:v>
                </c:pt>
                <c:pt idx="3">
                  <c:v>POLSKA</c:v>
                </c:pt>
                <c:pt idx="4">
                  <c:v>Tychy</c:v>
                </c:pt>
                <c:pt idx="5">
                  <c:v>Lublin</c:v>
                </c:pt>
                <c:pt idx="6">
                  <c:v>Olsztyn</c:v>
                </c:pt>
                <c:pt idx="7">
                  <c:v>Zielona Góra</c:v>
                </c:pt>
                <c:pt idx="8">
                  <c:v>Elbląg</c:v>
                </c:pt>
                <c:pt idx="9">
                  <c:v>Słupsk</c:v>
                </c:pt>
              </c:strCache>
            </c:strRef>
          </c:cat>
          <c:val>
            <c:numRef>
              <c:f>TABLICA!$E$3:$E$12</c:f>
              <c:numCache>
                <c:formatCode>#,##0.0</c:formatCode>
                <c:ptCount val="10"/>
                <c:pt idx="0">
                  <c:v>112</c:v>
                </c:pt>
                <c:pt idx="1">
                  <c:v>111.8</c:v>
                </c:pt>
                <c:pt idx="2">
                  <c:v>109.7</c:v>
                </c:pt>
                <c:pt idx="3">
                  <c:v>100</c:v>
                </c:pt>
                <c:pt idx="4">
                  <c:v>98</c:v>
                </c:pt>
                <c:pt idx="5">
                  <c:v>97.9</c:v>
                </c:pt>
                <c:pt idx="6">
                  <c:v>97.8</c:v>
                </c:pt>
                <c:pt idx="7">
                  <c:v>92.2</c:v>
                </c:pt>
                <c:pt idx="8">
                  <c:v>89.3</c:v>
                </c:pt>
                <c:pt idx="9">
                  <c:v>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B7-4655-B6FF-606A34E36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43"/>
        <c:axId val="588750208"/>
        <c:axId val="588748240"/>
      </c:barChart>
      <c:catAx>
        <c:axId val="58875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588748240"/>
        <c:crosses val="autoZero"/>
        <c:auto val="1"/>
        <c:lblAlgn val="ctr"/>
        <c:lblOffset val="100"/>
        <c:noMultiLvlLbl val="0"/>
      </c:catAx>
      <c:valAx>
        <c:axId val="588748240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58875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Arkusz3!$B$1</c:f>
              <c:strCache>
                <c:ptCount val="1"/>
                <c:pt idx="0">
                  <c:v>zdecydowanie lepiej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Arkusz3!$A$2:$A$6</c:f>
              <c:strCache>
                <c:ptCount val="5"/>
                <c:pt idx="0">
                  <c:v>Elbląg</c:v>
                </c:pt>
                <c:pt idx="1">
                  <c:v>Olsztyn</c:v>
                </c:pt>
                <c:pt idx="2">
                  <c:v>Słupsk</c:v>
                </c:pt>
                <c:pt idx="3">
                  <c:v>Tychy</c:v>
                </c:pt>
                <c:pt idx="4">
                  <c:v>Zielona Góra</c:v>
                </c:pt>
              </c:strCache>
            </c:strRef>
          </c:cat>
          <c:val>
            <c:numRef>
              <c:f>Arkusz3!$B$2:$B$6</c:f>
              <c:numCache>
                <c:formatCode>0%</c:formatCode>
                <c:ptCount val="5"/>
                <c:pt idx="0">
                  <c:v>0.05</c:v>
                </c:pt>
                <c:pt idx="1">
                  <c:v>0.2</c:v>
                </c:pt>
                <c:pt idx="2">
                  <c:v>0.05</c:v>
                </c:pt>
                <c:pt idx="3">
                  <c:v>0.28999999999999998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1-4C0D-AD84-700F43882693}"/>
            </c:ext>
          </c:extLst>
        </c:ser>
        <c:ser>
          <c:idx val="1"/>
          <c:order val="1"/>
          <c:tx>
            <c:strRef>
              <c:f>Arkusz3!$C$1</c:f>
              <c:strCache>
                <c:ptCount val="1"/>
                <c:pt idx="0">
                  <c:v>lepiej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Arkusz3!$A$2:$A$6</c:f>
              <c:strCache>
                <c:ptCount val="5"/>
                <c:pt idx="0">
                  <c:v>Elbląg</c:v>
                </c:pt>
                <c:pt idx="1">
                  <c:v>Olsztyn</c:v>
                </c:pt>
                <c:pt idx="2">
                  <c:v>Słupsk</c:v>
                </c:pt>
                <c:pt idx="3">
                  <c:v>Tychy</c:v>
                </c:pt>
                <c:pt idx="4">
                  <c:v>Zielona Góra</c:v>
                </c:pt>
              </c:strCache>
            </c:strRef>
          </c:cat>
          <c:val>
            <c:numRef>
              <c:f>Arkusz3!$C$2:$C$6</c:f>
              <c:numCache>
                <c:formatCode>0%</c:formatCode>
                <c:ptCount val="5"/>
                <c:pt idx="0">
                  <c:v>0.46</c:v>
                </c:pt>
                <c:pt idx="1">
                  <c:v>0.48</c:v>
                </c:pt>
                <c:pt idx="2">
                  <c:v>0.6</c:v>
                </c:pt>
                <c:pt idx="3">
                  <c:v>0.61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91-4C0D-AD84-700F43882693}"/>
            </c:ext>
          </c:extLst>
        </c:ser>
        <c:ser>
          <c:idx val="2"/>
          <c:order val="2"/>
          <c:tx>
            <c:strRef>
              <c:f>Arkusz3!$D$1</c:f>
              <c:strCache>
                <c:ptCount val="1"/>
                <c:pt idx="0">
                  <c:v>bez zmian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Arkusz3!$A$2:$A$6</c:f>
              <c:strCache>
                <c:ptCount val="5"/>
                <c:pt idx="0">
                  <c:v>Elbląg</c:v>
                </c:pt>
                <c:pt idx="1">
                  <c:v>Olsztyn</c:v>
                </c:pt>
                <c:pt idx="2">
                  <c:v>Słupsk</c:v>
                </c:pt>
                <c:pt idx="3">
                  <c:v>Tychy</c:v>
                </c:pt>
                <c:pt idx="4">
                  <c:v>Zielona Góra</c:v>
                </c:pt>
              </c:strCache>
            </c:strRef>
          </c:cat>
          <c:val>
            <c:numRef>
              <c:f>Arkusz3!$D$2:$D$6</c:f>
              <c:numCache>
                <c:formatCode>0%</c:formatCode>
                <c:ptCount val="5"/>
                <c:pt idx="0">
                  <c:v>0.26</c:v>
                </c:pt>
                <c:pt idx="1">
                  <c:v>0.22</c:v>
                </c:pt>
                <c:pt idx="2">
                  <c:v>0.27</c:v>
                </c:pt>
                <c:pt idx="3">
                  <c:v>0.08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91-4C0D-AD84-700F43882693}"/>
            </c:ext>
          </c:extLst>
        </c:ser>
        <c:ser>
          <c:idx val="3"/>
          <c:order val="3"/>
          <c:tx>
            <c:strRef>
              <c:f>Arkusz3!$E$1</c:f>
              <c:strCache>
                <c:ptCount val="1"/>
                <c:pt idx="0">
                  <c:v>gorzej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1.6835016835016834E-3"/>
                  <c:y val="-3.5536602700781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91-4C0D-AD84-700F43882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Arkusz3!$A$2:$A$6</c:f>
              <c:strCache>
                <c:ptCount val="5"/>
                <c:pt idx="0">
                  <c:v>Elbląg</c:v>
                </c:pt>
                <c:pt idx="1">
                  <c:v>Olsztyn</c:v>
                </c:pt>
                <c:pt idx="2">
                  <c:v>Słupsk</c:v>
                </c:pt>
                <c:pt idx="3">
                  <c:v>Tychy</c:v>
                </c:pt>
                <c:pt idx="4">
                  <c:v>Zielona Góra</c:v>
                </c:pt>
              </c:strCache>
            </c:strRef>
          </c:cat>
          <c:val>
            <c:numRef>
              <c:f>Arkusz3!$E$2:$E$6</c:f>
              <c:numCache>
                <c:formatCode>0%</c:formatCode>
                <c:ptCount val="5"/>
                <c:pt idx="0">
                  <c:v>0.18</c:v>
                </c:pt>
                <c:pt idx="1">
                  <c:v>0.1</c:v>
                </c:pt>
                <c:pt idx="2">
                  <c:v>0.08</c:v>
                </c:pt>
                <c:pt idx="3">
                  <c:v>0.02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91-4C0D-AD84-700F43882693}"/>
            </c:ext>
          </c:extLst>
        </c:ser>
        <c:ser>
          <c:idx val="4"/>
          <c:order val="4"/>
          <c:tx>
            <c:strRef>
              <c:f>Arkusz3!$F$1</c:f>
              <c:strCache>
                <c:ptCount val="1"/>
                <c:pt idx="0">
                  <c:v>zdecydowanie gorzej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91-4C0D-AD84-700F43882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Arkusz3!$A$2:$A$6</c:f>
              <c:strCache>
                <c:ptCount val="5"/>
                <c:pt idx="0">
                  <c:v>Elbląg</c:v>
                </c:pt>
                <c:pt idx="1">
                  <c:v>Olsztyn</c:v>
                </c:pt>
                <c:pt idx="2">
                  <c:v>Słupsk</c:v>
                </c:pt>
                <c:pt idx="3">
                  <c:v>Tychy</c:v>
                </c:pt>
                <c:pt idx="4">
                  <c:v>Zielona Góra</c:v>
                </c:pt>
              </c:strCache>
            </c:strRef>
          </c:cat>
          <c:val>
            <c:numRef>
              <c:f>Arkusz3!$F$2:$F$6</c:f>
              <c:numCache>
                <c:formatCode>0%</c:formatCode>
                <c:ptCount val="5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91-4C0D-AD84-700F43882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96996416"/>
        <c:axId val="596997400"/>
      </c:barChart>
      <c:catAx>
        <c:axId val="59699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596997400"/>
        <c:crosses val="autoZero"/>
        <c:auto val="1"/>
        <c:lblAlgn val="ctr"/>
        <c:lblOffset val="100"/>
        <c:noMultiLvlLbl val="0"/>
      </c:catAx>
      <c:valAx>
        <c:axId val="596997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59699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04F0C-F573-446A-8E82-8F693BA70CAC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0AEE4-A908-4096-93E1-82255D4DD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19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-18"/>
            </a:endParaRPr>
          </a:p>
          <a:p>
            <a:r>
              <a:rPr lang="pl-PL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miasta średnie leżące w obrębie obszarów metropolitalnych: </a:t>
            </a:r>
            <a:r>
              <a:rPr lang="pl-PL" dirty="0">
                <a:latin typeface="Tw Cen MT" panose="020B0602020104020603" pitchFamily="34" charset="-18"/>
              </a:rPr>
              <a:t>profity metropolitalne, zazwyczaj długa historia i znaczny poziom lokalnej tożsamości, wysoki stopień „żywotności” miasta, lokalne tradycje, dobry poziom edukacji i usług publicznych, wysoki poziom poczucia bezpieczeństwa, dostęp do obszarów przyrodniczych i rekreacyjnych, relatywnie atrakcyjny i dostępny finansowo rynek nieruchomości</a:t>
            </a:r>
          </a:p>
          <a:p>
            <a:r>
              <a:rPr lang="pl-PL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miasta średnie leżące pomiędzy obszarami metropolitalnymi lub na ich obrzeżach: </a:t>
            </a:r>
            <a:r>
              <a:rPr lang="pl-PL" dirty="0">
                <a:latin typeface="Tw Cen MT" panose="020B0602020104020603" pitchFamily="34" charset="-18"/>
              </a:rPr>
              <a:t>gęsta sieć transportowa jako warunek korzystania z przewag metropolitalnych, wyspy w wiejskim otoczeniu ze wszystkimi udogodnieniami i atrakcjami przyrodniczymi, nieruchomości zdecydowanie tańsze niż w metropolii</a:t>
            </a:r>
          </a:p>
          <a:p>
            <a:r>
              <a:rPr lang="pl-PL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miasta średnie zlokalizowane na peryferiach państwa:</a:t>
            </a:r>
            <a:r>
              <a:rPr lang="pl-PL" dirty="0">
                <a:latin typeface="Tw Cen MT" panose="020B0602020104020603" pitchFamily="34" charset="-18"/>
              </a:rPr>
              <a:t> słabe powiązania z siecią dróg krajowych i europejskich, problemy gospodarcze, niska atrakcyjność inwestycyjna (zazwyczaj inwestycje finansowane z subwencji publicznych), marazm na rynku pracy, obszary odpływu absolwentów szkół średnich (</a:t>
            </a:r>
            <a:r>
              <a:rPr lang="pl-PL" dirty="0" err="1">
                <a:latin typeface="Tw Cen MT" panose="020B0602020104020603" pitchFamily="34" charset="-18"/>
              </a:rPr>
              <a:t>Kunzmann</a:t>
            </a:r>
            <a:r>
              <a:rPr lang="pl-PL" dirty="0">
                <a:latin typeface="Tw Cen MT" panose="020B0602020104020603" pitchFamily="34" charset="-18"/>
              </a:rPr>
              <a:t> 2010:30)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0AEE4-A908-4096-93E1-82255D4DD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68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Zupelnie</a:t>
            </a:r>
            <a:r>
              <a:rPr lang="pl-PL" dirty="0"/>
              <a:t> inne tłumaczenie mieszkańców – </a:t>
            </a:r>
            <a:r>
              <a:rPr lang="pl-PL" dirty="0" err="1"/>
              <a:t>zle</a:t>
            </a:r>
            <a:r>
              <a:rPr lang="pl-PL" dirty="0"/>
              <a:t>; władz – wyzwanie</a:t>
            </a:r>
          </a:p>
          <a:p>
            <a:endParaRPr lang="pl-PL" dirty="0"/>
          </a:p>
          <a:p>
            <a:r>
              <a:rPr lang="pl-PL" dirty="0"/>
              <a:t>Bądź – to w ludziach siedzi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0AEE4-A908-4096-93E1-82255D4DD84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93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AE123-3315-48E7-A7B9-90FD16775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96528E-6A18-43E0-A9E2-1B0904BAD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E20919-BCE1-4A03-8F72-37A2E895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888DE4-5EE6-487F-9044-CCD5EF62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D8B4B9-E6D4-42BB-B4B4-7D4BDA27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69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F8E963-E27A-4A7A-AD4A-86A0EAF9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D1C8411-5543-463F-8106-E31A6B50F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A479DF-05BD-4AB5-9357-2DC9C90D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B49FFB-296E-412A-B5ED-1D33FB12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B00DF4-9744-4A26-A3BB-69A7EA8D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3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4B96F21-E171-4C04-AAA9-966C8CDA6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F190C79-E12B-4826-8894-293CF189E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A34C0A-1349-4CAB-905E-AEF4DCAC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190962-C866-4D22-B6B8-D1D8BDB8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9A4EA2-05FF-47D4-8A2C-19FFA45B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19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66EFEC-A0AE-4CD3-BC23-C96498A4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C12D3-0591-4BA3-988F-755ED7FB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4E317F-C1C3-44B4-992F-06E64B80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AA2E8D-1ADB-4AF8-9933-90E4E62D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75F43D-74A2-42DC-9802-D070198B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78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6C2D9-2510-4F6D-A02F-D9535494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C8939B-D52E-482C-B9FB-8E81078DF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47461E-0720-416C-9783-899749D6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99066F-D568-460B-B1A7-7DB2FF16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DD89D3-0FD8-4A11-B1F6-A3C6270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20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AC12EA-FECE-4B2A-9A26-2F9EF1D6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71C2B-C852-4823-A21B-27BB49BD7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EF34DE-D0F8-4ABA-ADBD-AABACE47D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6EA8AF-D43A-4C42-B410-07C5C2A9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BB0961A-9907-4247-B127-B83A17F9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BED32D-B89A-4F07-A613-3AFE319F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46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A4F26-6AC7-40D5-A9AF-DF3F438D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1B90C8-E533-4BA1-83CB-54BEBB92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AEFE6D-0ABB-4AF1-A367-B60450FCD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B915AC-2970-405B-B37C-1C8D15CC4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000A2E7-5399-4832-9730-86C78FF54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F7DAE21-ECD3-42F9-A3E5-903D8D2B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50446D0-FF11-4FE3-A245-DBFED615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6066BEF-E570-4CCE-8924-04BD6809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36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7EC7DF-D6DA-4111-BBDE-F18F7065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32FDFB2-F14B-4890-950D-A2662C7F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2FBBB64-2620-459D-ADCC-14653EFA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AA2900-C4D6-4551-A47B-71E6C81E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18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0279BEE-43B1-4C61-9341-1FBC5D3D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576FB84-607E-4A67-9ABB-7CB9056E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8D097A-BDD1-4AB4-9DB7-A8021D03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36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ED6F8-5E48-4F0A-BB13-0D09EA87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BE9CAD-8A7E-4BEC-8E9C-251B1228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765118-2FD7-4D76-88C7-8F24DF0D5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9ED143-6D25-4174-97E8-309E7479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9A9A27-99FB-4B2A-9B5E-8E6E311E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9C95DB-73F0-4487-871A-FB55F903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78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5523F-F67E-4DC1-AEC4-915F8CA6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5C4B31F-A5EA-4F08-BB2E-C31A6736E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AC8225-D757-4AA0-8BE3-0D8817131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92A5263-557B-4CEB-A7E6-01854BA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B310B9-F85E-454B-B3ED-826AFBF9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BEC04B-43F5-4897-AD26-095723E3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69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561FB8A-1E21-4FA8-9A50-BED047DF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F13413-1679-464F-A408-904FB6B8D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F7DF85-A0FD-41C8-923A-8410188CD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03B9-7A4E-49F8-BCD3-B48A6EBA4058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88C371-DCCA-4B5B-9EFA-5E9BAD015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C4DF2A-2DA4-4817-8A9B-AAEDB10CD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0B0A-FD01-4A20-BA1D-7FC130AB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67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288992-C498-44E4-AD91-3802F98FC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898206"/>
            <a:ext cx="12191999" cy="2255992"/>
          </a:xfrm>
        </p:spPr>
        <p:txBody>
          <a:bodyPr>
            <a:noAutofit/>
          </a:bodyPr>
          <a:lstStyle/>
          <a:p>
            <a:r>
              <a:rPr lang="pl-PL" sz="54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Poza Metropolią…</a:t>
            </a:r>
            <a:br>
              <a:rPr lang="pl-PL" sz="54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</a:br>
            <a:r>
              <a:rPr lang="pl-P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 </a:t>
            </a:r>
            <a:br>
              <a:rPr lang="pl-PL" sz="4000" dirty="0">
                <a:latin typeface="Tw Cen MT" panose="020B0602020104020603" pitchFamily="34" charset="-18"/>
              </a:rPr>
            </a:br>
            <a:r>
              <a:rPr lang="pl-PL" sz="4000" dirty="0">
                <a:solidFill>
                  <a:srgbClr val="002060"/>
                </a:solidFill>
                <a:latin typeface="Tw Cen MT" panose="020B0602020104020603" pitchFamily="34" charset="-18"/>
              </a:rPr>
              <a:t>szanse i zagrożenia rozwojowe miast średnich w Polsce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480F0B-FF23-421F-97E0-0D66E8F0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0"/>
            <a:ext cx="4572000" cy="945851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2800" dirty="0">
                <a:solidFill>
                  <a:srgbClr val="002060"/>
                </a:solidFill>
                <a:latin typeface="Tw Cen MT" panose="020B0602020104020603" pitchFamily="34" charset="-18"/>
              </a:rPr>
              <a:t>Magdalena Szmytkowska</a:t>
            </a:r>
          </a:p>
          <a:p>
            <a:pPr algn="l"/>
            <a:r>
              <a:rPr lang="pl-PL" sz="2800" dirty="0">
                <a:solidFill>
                  <a:srgbClr val="002060"/>
                </a:solidFill>
                <a:latin typeface="Tw Cen MT" panose="020B0602020104020603" pitchFamily="34" charset="-18"/>
              </a:rPr>
              <a:t>Uniwersytet Gdański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0DB13A2-6699-4619-BC0E-6660714F7E73}"/>
              </a:ext>
            </a:extLst>
          </p:cNvPr>
          <p:cNvSpPr txBox="1"/>
          <p:nvPr/>
        </p:nvSpPr>
        <p:spPr>
          <a:xfrm>
            <a:off x="0" y="602523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Tw Cen MT" panose="020B0602020104020603" pitchFamily="34" charset="-18"/>
              </a:rPr>
              <a:t>Europa Małych Ojczyzn. Kongres Małych i Średnich Miast</a:t>
            </a:r>
          </a:p>
          <a:p>
            <a:pPr algn="ctr"/>
            <a:r>
              <a:rPr lang="pl-PL" sz="2400" dirty="0">
                <a:latin typeface="Tw Cen MT" panose="020B0602020104020603" pitchFamily="34" charset="-18"/>
              </a:rPr>
              <a:t>Wałbrzych – Stara Kopalnia, 24 kwietnia 2019 roku</a:t>
            </a:r>
          </a:p>
        </p:txBody>
      </p:sp>
    </p:spTree>
    <p:extLst>
      <p:ext uri="{BB962C8B-B14F-4D97-AF65-F5344CB8AC3E}">
        <p14:creationId xmlns:p14="http://schemas.microsoft.com/office/powerpoint/2010/main" val="292083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317E5-145D-4964-A423-83A1247B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1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Nie aż tak daleko od metropolii…?</a:t>
            </a:r>
            <a:br>
              <a:rPr lang="pl-PL" sz="4000" cap="small" dirty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pl-PL" sz="3200" dirty="0">
                <a:solidFill>
                  <a:srgbClr val="C00000"/>
                </a:solidFill>
                <a:latin typeface="Tw Cen MT" panose="020B0602020104020603" pitchFamily="34" charset="-18"/>
              </a:rPr>
              <a:t>udział osób z wykształceniem wyższym</a:t>
            </a:r>
            <a:endParaRPr lang="pl-PL" sz="4000" dirty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6A8C83A-C0F3-4FAD-85B9-337ADFCA1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253394"/>
              </p:ext>
            </p:extLst>
          </p:nvPr>
        </p:nvGraphicFramePr>
        <p:xfrm>
          <a:off x="207817" y="1132610"/>
          <a:ext cx="11783291" cy="556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54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ECEF13-55E3-4AEF-8209-DFFC008E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2890"/>
          </a:xfrm>
        </p:spPr>
        <p:txBody>
          <a:bodyPr>
            <a:noAutofit/>
          </a:bodyPr>
          <a:lstStyle/>
          <a:p>
            <a:pPr algn="ctr"/>
            <a:br>
              <a:rPr lang="pl-PL" sz="4000" dirty="0">
                <a:solidFill>
                  <a:srgbClr val="002060"/>
                </a:solidFill>
                <a:latin typeface="Tw Cen MT" pitchFamily="34" charset="-18"/>
              </a:rPr>
            </a:br>
            <a:r>
              <a:rPr lang="pl-PL" sz="4000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Nie aż tak daleko od metropolii…?</a:t>
            </a:r>
            <a:br>
              <a:rPr lang="pl-PL" sz="4000" cap="small" dirty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pl-PL" sz="3200" dirty="0">
                <a:solidFill>
                  <a:srgbClr val="C00000"/>
                </a:solidFill>
                <a:latin typeface="Tw Cen MT" pitchFamily="34" charset="-18"/>
              </a:rPr>
              <a:t>udział nowo zarejestrowanych podmiotów sektora kreatywnego </a:t>
            </a:r>
            <a:br>
              <a:rPr lang="pl-PL" sz="3200" dirty="0">
                <a:solidFill>
                  <a:srgbClr val="C00000"/>
                </a:solidFill>
                <a:latin typeface="Tw Cen MT" pitchFamily="34" charset="-18"/>
              </a:rPr>
            </a:br>
            <a:r>
              <a:rPr lang="pl-PL" sz="3200" dirty="0">
                <a:solidFill>
                  <a:srgbClr val="C00000"/>
                </a:solidFill>
                <a:latin typeface="Tw Cen MT" pitchFamily="34" charset="-18"/>
              </a:rPr>
              <a:t>w liczbie nowo zarejestrowanych podmiotów ogółem w latach 2009-2018</a:t>
            </a:r>
            <a:endParaRPr lang="pl-PL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EE1BCDD-02F3-4742-958C-A0B93CDFD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387163"/>
              </p:ext>
            </p:extLst>
          </p:nvPr>
        </p:nvGraphicFramePr>
        <p:xfrm>
          <a:off x="228600" y="1506682"/>
          <a:ext cx="11793682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378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42C1DD1-162A-4328-B46A-BED810350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085900"/>
              </p:ext>
            </p:extLst>
          </p:nvPr>
        </p:nvGraphicFramePr>
        <p:xfrm>
          <a:off x="230819" y="1393794"/>
          <a:ext cx="11825057" cy="533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F058556A-3837-46E2-B819-5A4CD7808686}"/>
              </a:ext>
            </a:extLst>
          </p:cNvPr>
          <p:cNvSpPr txBox="1">
            <a:spLocks/>
          </p:cNvSpPr>
          <p:nvPr/>
        </p:nvSpPr>
        <p:spPr>
          <a:xfrm>
            <a:off x="0" y="15210"/>
            <a:ext cx="12192000" cy="1282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 W pewnych (kluczowych) kwestiach jednak daleko…</a:t>
            </a:r>
            <a:br>
              <a:rPr lang="pl-PL" sz="4000" cap="small" dirty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pl-PL" sz="2800" dirty="0">
                <a:solidFill>
                  <a:srgbClr val="C00000"/>
                </a:solidFill>
                <a:latin typeface="Tw Cen MT" pitchFamily="34" charset="-18"/>
              </a:rPr>
              <a:t>przeciętne miesięczne wynagrodzenia brutto w relacji do średniej krajowej</a:t>
            </a:r>
            <a:endParaRPr lang="pl-PL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1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151445-88FC-4FED-B861-755F5F7C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13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Plusy miast średnich</a:t>
            </a:r>
            <a:br>
              <a:rPr lang="pl-PL" sz="4000" dirty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pl-PL" sz="3100" dirty="0">
                <a:solidFill>
                  <a:srgbClr val="C00000"/>
                </a:solidFill>
                <a:latin typeface="Tw Cen MT" panose="020B0602020104020603" pitchFamily="34" charset="-18"/>
              </a:rPr>
              <a:t>ocena jakości życia w mieście w stosunku do lat poprzednich w opinii mieszkańców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830F111-9115-4924-9AD1-A9E315CF5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967169"/>
              </p:ext>
            </p:extLst>
          </p:nvPr>
        </p:nvGraphicFramePr>
        <p:xfrm>
          <a:off x="145473" y="1338276"/>
          <a:ext cx="11845636" cy="531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972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1A829-0FE3-459E-A55C-74EA2586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/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itchFamily="34" charset="-18"/>
              </a:rPr>
              <a:t>Minusy miast średnich</a:t>
            </a:r>
            <a:br>
              <a:rPr lang="pl-PL" dirty="0">
                <a:solidFill>
                  <a:srgbClr val="002060"/>
                </a:solidFill>
                <a:latin typeface="Tw Cen MT" pitchFamily="34" charset="-18"/>
              </a:rPr>
            </a:br>
            <a:r>
              <a:rPr lang="pl-PL" sz="3200" dirty="0">
                <a:solidFill>
                  <a:srgbClr val="C00000"/>
                </a:solidFill>
                <a:latin typeface="Tw Cen MT" pitchFamily="34" charset="-18"/>
              </a:rPr>
              <a:t>słabe strony miast średnich w opinii mieszkańców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F1E6B2-7C83-478D-B2B8-B0B247950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1825625"/>
            <a:ext cx="12067309" cy="48141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Tw Cen MT" pitchFamily="34" charset="-18"/>
              </a:rPr>
              <a:t>Elbląg: </a:t>
            </a:r>
            <a:r>
              <a:rPr lang="pl-PL" b="1" u="sng" dirty="0">
                <a:solidFill>
                  <a:srgbClr val="C00000"/>
                </a:solidFill>
                <a:latin typeface="Tw Cen MT" pitchFamily="34" charset="-18"/>
              </a:rPr>
              <a:t>miejsca pracy, </a:t>
            </a:r>
            <a:r>
              <a:rPr lang="pl-PL" dirty="0">
                <a:latin typeface="Tw Cen MT" pitchFamily="34" charset="-18"/>
              </a:rPr>
              <a:t>nowe inwestycje, </a:t>
            </a:r>
            <a:r>
              <a:rPr lang="pl-PL" b="1" u="sng" dirty="0">
                <a:solidFill>
                  <a:srgbClr val="002060"/>
                </a:solidFill>
                <a:latin typeface="Tw Cen MT" pitchFamily="34" charset="-18"/>
              </a:rPr>
              <a:t>służba zdrowia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w Cen MT" pitchFamily="34" charset="-18"/>
              </a:rPr>
              <a:t>Olsztyn: </a:t>
            </a:r>
            <a:r>
              <a:rPr lang="pl-PL" b="1" u="sng" dirty="0">
                <a:solidFill>
                  <a:srgbClr val="C00000"/>
                </a:solidFill>
                <a:latin typeface="Tw Cen MT" pitchFamily="34" charset="-18"/>
              </a:rPr>
              <a:t>miejsca pracy, </a:t>
            </a:r>
            <a:r>
              <a:rPr lang="pl-PL" b="1" u="sng" dirty="0">
                <a:solidFill>
                  <a:srgbClr val="002060"/>
                </a:solidFill>
                <a:latin typeface="Tw Cen MT" pitchFamily="34" charset="-18"/>
              </a:rPr>
              <a:t>służba zdrowia, </a:t>
            </a:r>
            <a:r>
              <a:rPr lang="pl-PL" dirty="0">
                <a:latin typeface="Tw Cen MT" pitchFamily="34" charset="-18"/>
              </a:rPr>
              <a:t>drogi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w Cen MT" pitchFamily="34" charset="-18"/>
              </a:rPr>
              <a:t>Słupsk: </a:t>
            </a:r>
            <a:r>
              <a:rPr lang="pl-PL" b="1" u="sng" dirty="0">
                <a:solidFill>
                  <a:srgbClr val="002060"/>
                </a:solidFill>
                <a:latin typeface="Tw Cen MT" pitchFamily="34" charset="-18"/>
              </a:rPr>
              <a:t>służba zdrowia, </a:t>
            </a:r>
            <a:r>
              <a:rPr lang="pl-PL" b="1" u="sng" dirty="0">
                <a:solidFill>
                  <a:srgbClr val="C00000"/>
                </a:solidFill>
                <a:latin typeface="Tw Cen MT" pitchFamily="34" charset="-18"/>
              </a:rPr>
              <a:t>miejsca pracy, </a:t>
            </a:r>
            <a:r>
              <a:rPr lang="pl-PL" dirty="0">
                <a:latin typeface="Tw Cen MT" pitchFamily="34" charset="-18"/>
              </a:rPr>
              <a:t>infrastruktura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w Cen MT" pitchFamily="34" charset="-18"/>
              </a:rPr>
              <a:t>Tychy: kultura i rozrywka, drogi, centra handlowe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w Cen MT" pitchFamily="34" charset="-18"/>
              </a:rPr>
              <a:t>Zielona Góra: </a:t>
            </a:r>
            <a:r>
              <a:rPr lang="pl-PL" b="1" u="sng" dirty="0">
                <a:solidFill>
                  <a:srgbClr val="C00000"/>
                </a:solidFill>
                <a:latin typeface="Tw Cen MT" pitchFamily="34" charset="-18"/>
              </a:rPr>
              <a:t>miejsca pracy, </a:t>
            </a:r>
            <a:r>
              <a:rPr lang="pl-PL" b="1" u="sng" dirty="0">
                <a:solidFill>
                  <a:srgbClr val="002060"/>
                </a:solidFill>
                <a:latin typeface="Tw Cen MT" pitchFamily="34" charset="-18"/>
              </a:rPr>
              <a:t>służba zdrowia, </a:t>
            </a:r>
            <a:r>
              <a:rPr lang="pl-PL" dirty="0">
                <a:latin typeface="Tw Cen MT" pitchFamily="34" charset="-18"/>
              </a:rPr>
              <a:t>komunikacja miejska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571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1997476"/>
            <a:ext cx="12126897" cy="4828458"/>
          </a:xfrm>
          <a:solidFill>
            <a:schemeClr val="bg1">
              <a:alpha val="72000"/>
            </a:schemeClr>
          </a:solidFill>
        </p:spPr>
        <p:txBody>
          <a:bodyPr>
            <a:noAutofit/>
          </a:bodyPr>
          <a:lstStyle/>
          <a:p>
            <a:r>
              <a:rPr lang="pl-PL" dirty="0">
                <a:latin typeface="Tw Cen MT" panose="020B0602020104020603" pitchFamily="34" charset="-18"/>
              </a:rPr>
              <a:t>wykazują istotny poziom „</a:t>
            </a:r>
            <a:r>
              <a:rPr lang="pl-PL" b="1" dirty="0">
                <a:latin typeface="Tw Cen MT" panose="020B0602020104020603" pitchFamily="34" charset="-18"/>
              </a:rPr>
              <a:t>zakorzenienia</a:t>
            </a:r>
            <a:r>
              <a:rPr lang="pl-PL" dirty="0">
                <a:latin typeface="Tw Cen MT" panose="020B0602020104020603" pitchFamily="34" charset="-18"/>
              </a:rPr>
              <a:t>”, przejawiający się budowaniem tożsamości i obrazu miasta wokół wartości symbolicznych i tradycyjnych kierunków jego rozwoju</a:t>
            </a:r>
          </a:p>
          <a:p>
            <a:r>
              <a:rPr lang="pl-PL" dirty="0">
                <a:latin typeface="Tw Cen MT" panose="020B0602020104020603" pitchFamily="34" charset="-18"/>
              </a:rPr>
              <a:t>wskazują </a:t>
            </a:r>
            <a:r>
              <a:rPr lang="pl-PL" b="1" dirty="0">
                <a:latin typeface="Tw Cen MT" panose="020B0602020104020603" pitchFamily="34" charset="-18"/>
              </a:rPr>
              <a:t>typowe problemy społeczne </a:t>
            </a:r>
            <a:r>
              <a:rPr lang="pl-PL" dirty="0">
                <a:latin typeface="Tw Cen MT" panose="020B0602020104020603" pitchFamily="34" charset="-18"/>
              </a:rPr>
              <a:t>(brak pracy, niskie płace, słaby poziom opieki zdrowotnej) jako mankamenty rozwoju ich miast</a:t>
            </a:r>
          </a:p>
          <a:p>
            <a:r>
              <a:rPr lang="pl-PL" dirty="0">
                <a:latin typeface="Tw Cen MT" panose="020B0602020104020603" pitchFamily="34" charset="-18"/>
              </a:rPr>
              <a:t>nie odstają od miast „metropolitalnych” pod względem rozwoju </a:t>
            </a:r>
            <a:r>
              <a:rPr lang="pl-PL" b="1" dirty="0">
                <a:latin typeface="Tw Cen MT" panose="020B0602020104020603" pitchFamily="34" charset="-18"/>
              </a:rPr>
              <a:t>sektora kreatywnego</a:t>
            </a:r>
            <a:endParaRPr lang="pl-PL" dirty="0">
              <a:latin typeface="Tw Cen MT" panose="020B0602020104020603" pitchFamily="34" charset="-18"/>
            </a:endParaRPr>
          </a:p>
          <a:p>
            <a:r>
              <a:rPr lang="pl-PL" dirty="0">
                <a:latin typeface="Tw Cen MT" panose="020B0602020104020603" pitchFamily="34" charset="-18"/>
              </a:rPr>
              <a:t>mają poczucie </a:t>
            </a:r>
            <a:r>
              <a:rPr lang="pl-PL" b="1" dirty="0">
                <a:latin typeface="Tw Cen MT" panose="020B0602020104020603" pitchFamily="34" charset="-18"/>
              </a:rPr>
              <a:t>rosnącej podmiotowości </a:t>
            </a:r>
            <a:r>
              <a:rPr lang="pl-PL" dirty="0">
                <a:latin typeface="Tw Cen MT" panose="020B0602020104020603" pitchFamily="34" charset="-18"/>
              </a:rPr>
              <a:t>i sprawczości w zakresie współzarządzania miastem</a:t>
            </a:r>
          </a:p>
          <a:p>
            <a:r>
              <a:rPr lang="pl-PL" dirty="0">
                <a:latin typeface="Tw Cen MT" panose="020B0602020104020603" pitchFamily="34" charset="-18"/>
              </a:rPr>
              <a:t>dostrzegają i pozytywnie oceniają </a:t>
            </a:r>
            <a:r>
              <a:rPr lang="pl-PL" b="1" dirty="0">
                <a:latin typeface="Tw Cen MT" panose="020B0602020104020603" pitchFamily="34" charset="-18"/>
              </a:rPr>
              <a:t>jakość życia </a:t>
            </a:r>
            <a:r>
              <a:rPr lang="pl-PL" dirty="0">
                <a:latin typeface="Tw Cen MT" panose="020B0602020104020603" pitchFamily="34" charset="-18"/>
              </a:rPr>
              <a:t>w ich miastach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0D6853B-F595-4DD1-A206-35BADE0B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itchFamily="34" charset="-18"/>
              </a:rPr>
              <a:t>Z wyników badań…</a:t>
            </a:r>
            <a:br>
              <a:rPr lang="pl-PL" dirty="0">
                <a:solidFill>
                  <a:srgbClr val="002060"/>
                </a:solidFill>
                <a:latin typeface="Tw Cen MT" pitchFamily="34" charset="-18"/>
              </a:rPr>
            </a:br>
            <a:r>
              <a:rPr lang="pl-PL" sz="4000" dirty="0">
                <a:solidFill>
                  <a:srgbClr val="C00000"/>
                </a:solidFill>
                <a:latin typeface="Tw Cen MT" panose="020B0602020104020603" pitchFamily="34" charset="-18"/>
              </a:rPr>
              <a:t>mieszkańcy miast średnich: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777" y="1953086"/>
            <a:ext cx="11949343" cy="471627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pl-PL" dirty="0">
                <a:latin typeface="Tw Cen MT" panose="020B0602020104020603" pitchFamily="34" charset="-18"/>
              </a:rPr>
              <a:t>poszukują </a:t>
            </a:r>
            <a:r>
              <a:rPr lang="pl-PL" b="1" dirty="0">
                <a:latin typeface="Tw Cen MT" panose="020B0602020104020603" pitchFamily="34" charset="-18"/>
              </a:rPr>
              <a:t>„nowych” tożsamości</a:t>
            </a:r>
            <a:r>
              <a:rPr lang="pl-PL" dirty="0">
                <a:latin typeface="Tw Cen MT" panose="020B0602020104020603" pitchFamily="34" charset="-18"/>
              </a:rPr>
              <a:t>, kreując nowe obiekty-symbole, które mają być atrakcyjne dla zewnętrznych użytkowników miasta</a:t>
            </a:r>
          </a:p>
          <a:p>
            <a:r>
              <a:rPr lang="pl-PL" dirty="0">
                <a:latin typeface="Tw Cen MT" panose="020B0602020104020603" pitchFamily="34" charset="-18"/>
              </a:rPr>
              <a:t>włączają lokalną społeczność miasta w możliwości decydowania o jego rozwoju poprzez wprowadzenie powszechnych narzędzi </a:t>
            </a:r>
            <a:r>
              <a:rPr lang="pl-PL" b="1" dirty="0">
                <a:latin typeface="Tw Cen MT" panose="020B0602020104020603" pitchFamily="34" charset="-18"/>
              </a:rPr>
              <a:t>partycypacji </a:t>
            </a:r>
            <a:r>
              <a:rPr lang="pl-PL" dirty="0">
                <a:latin typeface="Tw Cen MT" panose="020B0602020104020603" pitchFamily="34" charset="-18"/>
              </a:rPr>
              <a:t>– konsultacji społecznych oraz budżetu obywatelskiego</a:t>
            </a:r>
          </a:p>
          <a:p>
            <a:r>
              <a:rPr lang="pl-PL" dirty="0">
                <a:latin typeface="Tw Cen MT" panose="020B0602020104020603" pitchFamily="34" charset="-18"/>
              </a:rPr>
              <a:t>wspierają, współpracują i integrują </a:t>
            </a:r>
            <a:r>
              <a:rPr lang="pl-PL" b="1" dirty="0">
                <a:latin typeface="Tw Cen MT" panose="020B0602020104020603" pitchFamily="34" charset="-18"/>
              </a:rPr>
              <a:t>sektor pozarządowy</a:t>
            </a:r>
          </a:p>
          <a:p>
            <a:r>
              <a:rPr lang="pl-PL" dirty="0">
                <a:latin typeface="Tw Cen MT" panose="020B0602020104020603" pitchFamily="34" charset="-18"/>
              </a:rPr>
              <a:t>nie czują się słabsi i gorsi od „metropolii” – </a:t>
            </a:r>
            <a:r>
              <a:rPr lang="pl-PL" b="1" dirty="0">
                <a:latin typeface="Tw Cen MT" panose="020B0602020104020603" pitchFamily="34" charset="-18"/>
              </a:rPr>
              <a:t>ambitne pomysły rozwojowe </a:t>
            </a:r>
            <a:br>
              <a:rPr lang="pl-PL" b="1" dirty="0">
                <a:latin typeface="Tw Cen MT" panose="020B0602020104020603" pitchFamily="34" charset="-18"/>
              </a:rPr>
            </a:br>
            <a:r>
              <a:rPr lang="pl-PL" dirty="0">
                <a:latin typeface="Tw Cen MT" panose="020B0602020104020603" pitchFamily="34" charset="-18"/>
              </a:rPr>
              <a:t>i promocyjne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14EB93CB-ADCA-4186-92E8-5D4B7E92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itchFamily="34" charset="-18"/>
              </a:rPr>
              <a:t>Z wyników badań…</a:t>
            </a:r>
            <a:br>
              <a:rPr lang="pl-PL" dirty="0">
                <a:solidFill>
                  <a:srgbClr val="002060"/>
                </a:solidFill>
                <a:latin typeface="Tw Cen MT" pitchFamily="34" charset="-18"/>
              </a:rPr>
            </a:br>
            <a:r>
              <a:rPr lang="pl-PL" sz="4000" dirty="0">
                <a:solidFill>
                  <a:srgbClr val="C00000"/>
                </a:solidFill>
                <a:latin typeface="Tw Cen MT" panose="020B0602020104020603" pitchFamily="34" charset="-18"/>
              </a:rPr>
              <a:t>włodarze miast średnich: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3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7909" y="1501580"/>
            <a:ext cx="11816179" cy="46430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solidFill>
                  <a:srgbClr val="C00000"/>
                </a:solidFill>
                <a:latin typeface="Tw Cen MT" panose="020B0602020104020603" pitchFamily="34" charset="-18"/>
              </a:rPr>
              <a:t>Szanse rozwojowe polskich miast średnich:</a:t>
            </a:r>
          </a:p>
          <a:p>
            <a:pPr marL="0" indent="0" algn="ctr">
              <a:buNone/>
            </a:pPr>
            <a:endParaRPr lang="pl-PL" sz="2400" dirty="0"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niższe koszty nieruchomości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niższe koszty życia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relatywnie dobra jakość życia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kapitał społeczny i aspiracje mieszkańców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ważne historycznie i symbolicznie miejsca w przestrzeni publicznej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patriotyzm lokalny i znaczny poziom zakorzenia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tożsamość lokalna i poczucie wspólnoty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 „ludzka” skala miasta związana m. in. z dostępnością czasową poszczególnych punktów miasta</a:t>
            </a:r>
          </a:p>
          <a:p>
            <a:pPr marL="0" indent="0" algn="ctr">
              <a:buNone/>
            </a:pPr>
            <a:endParaRPr lang="pl-PL" sz="2400" dirty="0"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endParaRPr lang="pl-PL" sz="2400" dirty="0">
              <a:latin typeface="Tw Cen MT" panose="020B0602020104020603" pitchFamily="34" charset="-18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52600" y="-14242"/>
            <a:ext cx="7501702" cy="92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bg1"/>
                </a:solidFill>
                <a:latin typeface="Tw Cen MT" panose="020B0602020104020603" pitchFamily="34" charset="-18"/>
              </a:rPr>
              <a:t>zatem wnioskując w kwestii dylematu</a:t>
            </a:r>
          </a:p>
          <a:p>
            <a:r>
              <a:rPr lang="pl-PL" sz="4800" dirty="0">
                <a:solidFill>
                  <a:schemeClr val="bg1"/>
                </a:solidFill>
                <a:latin typeface="Tw Cen MT" panose="020B0602020104020603" pitchFamily="34" charset="-18"/>
              </a:rPr>
              <a:t>średnie vs. kreatywne…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5CAF01D-AC6B-4768-9C1D-D7C5DB0E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itchFamily="34" charset="-18"/>
              </a:rPr>
              <a:t>Wnioski 1/4 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21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6737" y="1533852"/>
            <a:ext cx="11718524" cy="46430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solidFill>
                  <a:srgbClr val="C00000"/>
                </a:solidFill>
                <a:latin typeface="Tw Cen MT" panose="020B0602020104020603" pitchFamily="34" charset="-18"/>
              </a:rPr>
              <a:t>Zagrożenia rozwojowe polskich miast średnich:</a:t>
            </a:r>
          </a:p>
          <a:p>
            <a:pPr marL="0" indent="0" algn="ctr">
              <a:buNone/>
            </a:pPr>
            <a:endParaRPr lang="pl-PL" sz="2400" dirty="0"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relatywnie niska atrakcyjność inwestycyjna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słaby lokalny rynek pracy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ograniczona dostępność do rynku(ów) pracy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wykluczenie transportowe i komunikacyjne</a:t>
            </a:r>
          </a:p>
          <a:p>
            <a:pPr marL="0" indent="0" algn="ctr">
              <a:buNone/>
            </a:pPr>
            <a:r>
              <a:rPr lang="pl-PL" sz="2400" dirty="0">
                <a:latin typeface="Tw Cen MT" panose="020B0602020104020603" pitchFamily="34" charset="-18"/>
              </a:rPr>
              <a:t>postępujący odpływ migracyjny młodych mieszkańców</a:t>
            </a:r>
          </a:p>
          <a:p>
            <a:pPr marL="0" indent="0" algn="ctr">
              <a:buNone/>
            </a:pPr>
            <a:endParaRPr lang="pl-PL" sz="2400" dirty="0">
              <a:latin typeface="Tw Cen MT" panose="020B0602020104020603" pitchFamily="34" charset="-18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52600" y="-14242"/>
            <a:ext cx="7501702" cy="92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bg1"/>
                </a:solidFill>
                <a:latin typeface="Tw Cen MT" panose="020B0602020104020603" pitchFamily="34" charset="-18"/>
              </a:rPr>
              <a:t>zatem wnioskując w kwestii dylematu</a:t>
            </a:r>
          </a:p>
          <a:p>
            <a:r>
              <a:rPr lang="pl-PL" sz="4800" dirty="0">
                <a:solidFill>
                  <a:schemeClr val="bg1"/>
                </a:solidFill>
                <a:latin typeface="Tw Cen MT" panose="020B0602020104020603" pitchFamily="34" charset="-18"/>
              </a:rPr>
              <a:t>średnie vs. kreatywne…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5CAF01D-AC6B-4768-9C1D-D7C5DB0E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itchFamily="34" charset="-18"/>
              </a:rPr>
              <a:t>Wnioski 2/4 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5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8800" y="2065220"/>
            <a:ext cx="8769927" cy="45433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Tw Cen MT" panose="020B0602020104020603" pitchFamily="34" charset="-18"/>
              </a:rPr>
              <a:t>miasta średnie są bardzo zróżnicowane pod względem trajektorii rozwojowych oraz prowadzonej polityki miejskiej </a:t>
            </a:r>
          </a:p>
          <a:p>
            <a:pPr marL="0" indent="0" algn="ctr">
              <a:buNone/>
            </a:pPr>
            <a:endParaRPr lang="pl-PL" dirty="0"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r>
              <a:rPr lang="pl-PL" dirty="0">
                <a:latin typeface="Tw Cen MT" panose="020B0602020104020603" pitchFamily="34" charset="-18"/>
              </a:rPr>
              <a:t>lokalizacja stanowi istotny czynnik różnicujący </a:t>
            </a:r>
            <a:br>
              <a:rPr lang="pl-PL" dirty="0">
                <a:latin typeface="Tw Cen MT" panose="020B0602020104020603" pitchFamily="34" charset="-18"/>
              </a:rPr>
            </a:br>
            <a:r>
              <a:rPr lang="pl-PL" dirty="0">
                <a:latin typeface="Tw Cen MT" panose="020B0602020104020603" pitchFamily="34" charset="-18"/>
              </a:rPr>
              <a:t>tę pojemną wielkościowo i funkcjonalnie grupę miast</a:t>
            </a:r>
          </a:p>
          <a:p>
            <a:pPr marL="0" indent="0" algn="ctr">
              <a:buNone/>
            </a:pPr>
            <a:endParaRPr lang="pl-PL" dirty="0"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r>
              <a:rPr lang="pl-PL" dirty="0">
                <a:latin typeface="Tw Cen MT" panose="020B0602020104020603" pitchFamily="34" charset="-18"/>
              </a:rPr>
              <a:t>możliwości rozwojowe miast średnich stanowią wypadkową powyższych czynników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52600" y="-14242"/>
            <a:ext cx="7501702" cy="92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bg1"/>
                </a:solidFill>
                <a:latin typeface="Tw Cen MT" panose="020B0602020104020603" pitchFamily="34" charset="-18"/>
              </a:rPr>
              <a:t>…i wnioskując odnośnie dylematów</a:t>
            </a:r>
          </a:p>
          <a:p>
            <a:r>
              <a:rPr lang="pl-PL" sz="4800" dirty="0">
                <a:solidFill>
                  <a:schemeClr val="bg1"/>
                </a:solidFill>
                <a:latin typeface="Tw Cen MT" panose="020B0602020104020603" pitchFamily="34" charset="-18"/>
              </a:rPr>
              <a:t>średnie vs. kreatywne…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D7033BD7-6C11-4386-85C8-2C6F269F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itchFamily="34" charset="-18"/>
              </a:rPr>
              <a:t>Wnioski 3/4 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9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F33E73-E4ED-4B7F-8AF9-AA262FE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84"/>
            <a:ext cx="10515600" cy="1179655"/>
          </a:xfrm>
        </p:spPr>
        <p:txBody>
          <a:bodyPr>
            <a:normAutofit/>
          </a:bodyPr>
          <a:lstStyle/>
          <a:p>
            <a:pPr algn="ctr"/>
            <a:r>
              <a:rPr lang="pl-PL" sz="4800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Kwestie Definicyjne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4C470D-B112-452E-9A07-1228A3514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697" y="1825625"/>
            <a:ext cx="4385569" cy="2124938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  <a:latin typeface="Tw Cen MT" panose="020B0602020104020603" pitchFamily="34" charset="-18"/>
              </a:rPr>
              <a:t>ośrodki niemetropolitalne</a:t>
            </a:r>
          </a:p>
          <a:p>
            <a:r>
              <a:rPr lang="pl-PL" dirty="0">
                <a:solidFill>
                  <a:srgbClr val="002060"/>
                </a:solidFill>
                <a:latin typeface="Tw Cen MT" panose="020B0602020104020603" pitchFamily="34" charset="-18"/>
              </a:rPr>
              <a:t>ośrodki drugiego rzędu</a:t>
            </a:r>
          </a:p>
          <a:p>
            <a:r>
              <a:rPr lang="pl-PL" dirty="0">
                <a:solidFill>
                  <a:srgbClr val="002060"/>
                </a:solidFill>
                <a:latin typeface="Tw Cen MT" panose="020B0602020104020603" pitchFamily="34" charset="-18"/>
              </a:rPr>
              <a:t>ośrodki regionalne</a:t>
            </a:r>
          </a:p>
          <a:p>
            <a:r>
              <a:rPr lang="pl-PL" dirty="0">
                <a:solidFill>
                  <a:srgbClr val="002060"/>
                </a:solidFill>
                <a:latin typeface="Tw Cen MT" panose="020B0602020104020603" pitchFamily="34" charset="-18"/>
              </a:rPr>
              <a:t>ośrodki </a:t>
            </a:r>
            <a:r>
              <a:rPr lang="pl-PL" dirty="0" err="1">
                <a:solidFill>
                  <a:srgbClr val="002060"/>
                </a:solidFill>
                <a:latin typeface="Tw Cen MT" panose="020B0602020104020603" pitchFamily="34" charset="-18"/>
              </a:rPr>
              <a:t>subregionalne</a:t>
            </a:r>
            <a:endParaRPr lang="pl-PL" dirty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endParaRPr lang="pl-PL" dirty="0">
              <a:latin typeface="Tw Cen MT" panose="020B0602020104020603" pitchFamily="34" charset="-18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3E7B3E-97C2-4698-A40B-008FC9275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3806" y="3908999"/>
            <a:ext cx="3668497" cy="2045440"/>
          </a:xfrm>
          <a:ln w="38100">
            <a:solidFill>
              <a:srgbClr val="002060"/>
            </a:solidFill>
          </a:ln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Tw Cen MT" panose="020B0602020104020603" pitchFamily="34" charset="-18"/>
              </a:rPr>
              <a:t>miasta (po)średnie?</a:t>
            </a:r>
          </a:p>
          <a:p>
            <a:r>
              <a:rPr lang="pl-PL" dirty="0">
                <a:solidFill>
                  <a:srgbClr val="002060"/>
                </a:solidFill>
                <a:latin typeface="Tw Cen MT" panose="020B0602020104020603" pitchFamily="34" charset="-18"/>
              </a:rPr>
              <a:t>miasta duże?</a:t>
            </a:r>
          </a:p>
          <a:p>
            <a:r>
              <a:rPr lang="pl-PL" dirty="0">
                <a:solidFill>
                  <a:srgbClr val="002060"/>
                </a:solidFill>
                <a:latin typeface="Tw Cen MT" panose="020B0602020104020603" pitchFamily="34" charset="-18"/>
              </a:rPr>
              <a:t>miasta średnio-duże?</a:t>
            </a:r>
          </a:p>
          <a:p>
            <a:r>
              <a:rPr lang="pl-PL" dirty="0">
                <a:solidFill>
                  <a:srgbClr val="002060"/>
                </a:solidFill>
                <a:latin typeface="Tw Cen MT" panose="020B0602020104020603" pitchFamily="34" charset="-18"/>
              </a:rPr>
              <a:t>miasta średnie? </a:t>
            </a:r>
          </a:p>
          <a:p>
            <a:endParaRPr lang="pl-PL" cap="small" dirty="0">
              <a:latin typeface="Tw Cen MT" panose="020B0602020104020603" pitchFamily="34" charset="-18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D95F981-AB6F-417E-AEA5-9C8D2846A7B8}"/>
              </a:ext>
            </a:extLst>
          </p:cNvPr>
          <p:cNvSpPr/>
          <p:nvPr/>
        </p:nvSpPr>
        <p:spPr>
          <a:xfrm>
            <a:off x="4364182" y="2812238"/>
            <a:ext cx="4187536" cy="217732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rgbClr val="C00000"/>
                </a:solidFill>
                <a:latin typeface="Tw Cen MT" pitchFamily="34" charset="-18"/>
              </a:rPr>
              <a:t>secondary</a:t>
            </a:r>
            <a:r>
              <a:rPr lang="pl-PL" sz="2800" dirty="0">
                <a:solidFill>
                  <a:srgbClr val="C00000"/>
                </a:solidFill>
                <a:latin typeface="Tw Cen MT" pitchFamily="34" charset="-18"/>
              </a:rPr>
              <a:t> </a:t>
            </a:r>
            <a:r>
              <a:rPr lang="pl-PL" sz="2800" dirty="0" err="1">
                <a:solidFill>
                  <a:srgbClr val="C00000"/>
                </a:solidFill>
                <a:latin typeface="Tw Cen MT" pitchFamily="34" charset="-18"/>
              </a:rPr>
              <a:t>cities</a:t>
            </a:r>
            <a:endParaRPr lang="pl-PL" sz="2800" dirty="0">
              <a:solidFill>
                <a:srgbClr val="C00000"/>
              </a:solidFill>
              <a:latin typeface="Tw Cen MT" pitchFamily="34" charset="-1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rgbClr val="C00000"/>
                </a:solidFill>
                <a:latin typeface="Tw Cen MT" pitchFamily="34" charset="-18"/>
              </a:rPr>
              <a:t>intermediate</a:t>
            </a:r>
            <a:r>
              <a:rPr lang="pl-PL" sz="2800" dirty="0">
                <a:solidFill>
                  <a:srgbClr val="C00000"/>
                </a:solidFill>
                <a:latin typeface="Tw Cen MT" pitchFamily="34" charset="-18"/>
              </a:rPr>
              <a:t> </a:t>
            </a:r>
            <a:r>
              <a:rPr lang="pl-PL" sz="2800" dirty="0" err="1">
                <a:solidFill>
                  <a:srgbClr val="C00000"/>
                </a:solidFill>
                <a:latin typeface="Tw Cen MT" pitchFamily="34" charset="-18"/>
              </a:rPr>
              <a:t>cities</a:t>
            </a:r>
            <a:endParaRPr lang="pl-PL" sz="2800" dirty="0">
              <a:solidFill>
                <a:srgbClr val="C00000"/>
              </a:solidFill>
              <a:latin typeface="Tw Cen MT" pitchFamily="3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C00000"/>
                </a:solidFill>
                <a:latin typeface="Tw Cen MT" pitchFamily="34" charset="-18"/>
              </a:rPr>
              <a:t>medium-</a:t>
            </a:r>
            <a:r>
              <a:rPr lang="pl-PL" sz="2800" dirty="0" err="1">
                <a:solidFill>
                  <a:srgbClr val="C00000"/>
                </a:solidFill>
                <a:latin typeface="Tw Cen MT" pitchFamily="34" charset="-18"/>
              </a:rPr>
              <a:t>sized</a:t>
            </a:r>
            <a:r>
              <a:rPr lang="pl-PL" sz="2800" dirty="0">
                <a:solidFill>
                  <a:srgbClr val="C00000"/>
                </a:solidFill>
                <a:latin typeface="Tw Cen MT" pitchFamily="34" charset="-18"/>
              </a:rPr>
              <a:t> </a:t>
            </a:r>
            <a:r>
              <a:rPr lang="pl-PL" sz="2800" dirty="0" err="1">
                <a:solidFill>
                  <a:srgbClr val="C00000"/>
                </a:solidFill>
                <a:latin typeface="Tw Cen MT" pitchFamily="34" charset="-18"/>
              </a:rPr>
              <a:t>cities</a:t>
            </a:r>
            <a:endParaRPr lang="pl-PL" sz="2800" dirty="0">
              <a:solidFill>
                <a:srgbClr val="C00000"/>
              </a:solidFill>
              <a:latin typeface="Tw Cen MT" pitchFamily="34" charset="-1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rgbClr val="C00000"/>
                </a:solidFill>
                <a:latin typeface="Tw Cen MT" pitchFamily="34" charset="-18"/>
              </a:rPr>
              <a:t>mid-sized</a:t>
            </a:r>
            <a:r>
              <a:rPr lang="pl-PL" sz="2800" dirty="0">
                <a:solidFill>
                  <a:srgbClr val="C00000"/>
                </a:solidFill>
                <a:latin typeface="Tw Cen MT" pitchFamily="34" charset="-18"/>
              </a:rPr>
              <a:t> </a:t>
            </a:r>
            <a:r>
              <a:rPr lang="pl-PL" sz="2800" dirty="0" err="1">
                <a:solidFill>
                  <a:srgbClr val="C00000"/>
                </a:solidFill>
                <a:latin typeface="Tw Cen MT" pitchFamily="34" charset="-18"/>
              </a:rPr>
              <a:t>cities</a:t>
            </a:r>
            <a:endParaRPr lang="pl-PL" sz="2800" dirty="0">
              <a:solidFill>
                <a:srgbClr val="C00000"/>
              </a:solidFill>
              <a:latin typeface="Tw Cen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97031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2709" y="1688413"/>
            <a:ext cx="8188035" cy="4680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>
                <a:latin typeface="Tw Cen MT" panose="020B0602020104020603" pitchFamily="34" charset="-18"/>
              </a:rPr>
              <a:t>im większe, bardziej zdywersyfikowane i korzystniej zlokalizowane miasto średnie, tym więcej cech metropolitalnych w strukturach społeczno-gospodarczych oraz prowadzonej polityce miejskiej</a:t>
            </a:r>
          </a:p>
          <a:p>
            <a:pPr marL="0" indent="0" algn="ctr">
              <a:buNone/>
            </a:pPr>
            <a:r>
              <a:rPr lang="pl-PL" dirty="0">
                <a:latin typeface="Tw Cen MT" panose="020B0602020104020603" pitchFamily="34" charset="-18"/>
              </a:rPr>
              <a:t>im wyższy poziom zakorzenienia i obecność w przestrzeni miasta miejsc znaczących i symbolicznych, to poziom kapitału społecznego i tożsamości lokalnej wyższy </a:t>
            </a:r>
            <a:br>
              <a:rPr lang="pl-PL" dirty="0">
                <a:latin typeface="Tw Cen MT" panose="020B0602020104020603" pitchFamily="34" charset="-18"/>
              </a:rPr>
            </a:br>
            <a:r>
              <a:rPr lang="pl-PL" dirty="0">
                <a:latin typeface="Tw Cen MT" panose="020B0602020104020603" pitchFamily="34" charset="-18"/>
              </a:rPr>
              <a:t>(„duma z miasta”)</a:t>
            </a:r>
          </a:p>
          <a:p>
            <a:pPr marL="0" indent="0" algn="ctr">
              <a:buNone/>
            </a:pPr>
            <a:endParaRPr lang="pl-PL" dirty="0"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r>
              <a:rPr lang="pl-PL" dirty="0">
                <a:latin typeface="Tw Cen MT" panose="020B0602020104020603" pitchFamily="34" charset="-18"/>
              </a:rPr>
              <a:t>relatywnie najgorzej radzą sobie miasta, </a:t>
            </a:r>
            <a:br>
              <a:rPr lang="pl-PL" dirty="0">
                <a:latin typeface="Tw Cen MT" panose="020B0602020104020603" pitchFamily="34" charset="-18"/>
              </a:rPr>
            </a:br>
            <a:r>
              <a:rPr lang="pl-PL" dirty="0">
                <a:latin typeface="Tw Cen MT" panose="020B0602020104020603" pitchFamily="34" charset="-18"/>
              </a:rPr>
              <a:t>których gospodarkę cechowała monokultura przemysłowa, nie mają bądź są rozmyte przestrzenie ważne społecznie </a:t>
            </a:r>
            <a:br>
              <a:rPr lang="pl-PL" dirty="0">
                <a:latin typeface="Tw Cen MT" panose="020B0602020104020603" pitchFamily="34" charset="-18"/>
              </a:rPr>
            </a:br>
            <a:r>
              <a:rPr lang="pl-PL" dirty="0">
                <a:latin typeface="Tw Cen MT" panose="020B0602020104020603" pitchFamily="34" charset="-18"/>
              </a:rPr>
              <a:t>i które utraciły status stolicy województwa </a:t>
            </a:r>
            <a:br>
              <a:rPr lang="pl-PL" dirty="0">
                <a:latin typeface="Tw Cen MT" panose="020B0602020104020603" pitchFamily="34" charset="-18"/>
              </a:rPr>
            </a:br>
            <a:r>
              <a:rPr lang="pl-PL" dirty="0">
                <a:latin typeface="Tw Cen MT" panose="020B0602020104020603" pitchFamily="34" charset="-18"/>
              </a:rPr>
              <a:t>(„w ludziach to siedzi”)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4B6244A5-97D3-416B-8E20-8C0B9B2B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0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itchFamily="34" charset="-18"/>
              </a:rPr>
              <a:t>Wnioski 4/4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5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4EE1F35-72AD-4825-80FD-1DD8FACC9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306" y="1757068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Dziękuję za uwagę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F7F19F0B-FB0C-4A6E-A202-0C60B7EA7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42290"/>
            <a:ext cx="9144000" cy="94896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  <a:latin typeface="Tw Cen MT" panose="020B0602020104020603" pitchFamily="34" charset="-18"/>
              </a:rPr>
              <a:t>Magdalena Szmytkowska</a:t>
            </a:r>
          </a:p>
          <a:p>
            <a:r>
              <a:rPr lang="pl-PL" dirty="0">
                <a:solidFill>
                  <a:srgbClr val="C00000"/>
                </a:solidFill>
                <a:latin typeface="Tw Cen MT" panose="020B0602020104020603" pitchFamily="34" charset="-18"/>
              </a:rPr>
              <a:t>geoms@univ.gda.pl</a:t>
            </a:r>
          </a:p>
        </p:txBody>
      </p:sp>
    </p:spTree>
    <p:extLst>
      <p:ext uri="{BB962C8B-B14F-4D97-AF65-F5344CB8AC3E}">
        <p14:creationId xmlns:p14="http://schemas.microsoft.com/office/powerpoint/2010/main" val="313668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F33E73-E4ED-4B7F-8AF9-AA262FE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83"/>
            <a:ext cx="10515600" cy="899136"/>
          </a:xfrm>
        </p:spPr>
        <p:txBody>
          <a:bodyPr>
            <a:normAutofit/>
          </a:bodyPr>
          <a:lstStyle/>
          <a:p>
            <a:pPr algn="ctr"/>
            <a:r>
              <a:rPr lang="pl-PL" sz="4800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Kwestie Klasyfikacyjne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4C470D-B112-452E-9A07-1228A3514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7" y="1334501"/>
            <a:ext cx="12103223" cy="5208341"/>
          </a:xfrm>
          <a:solidFill>
            <a:schemeClr val="bg1"/>
          </a:solidFill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rgbClr val="C00000"/>
                </a:solidFill>
                <a:latin typeface="Tw Cen MT" pitchFamily="34" charset="-18"/>
              </a:rPr>
              <a:t>kryteria wielkościowe:</a:t>
            </a:r>
          </a:p>
          <a:p>
            <a:r>
              <a:rPr lang="pl-PL" b="1" u="sng" dirty="0">
                <a:solidFill>
                  <a:srgbClr val="002060"/>
                </a:solidFill>
                <a:latin typeface="Tw Cen MT" pitchFamily="34" charset="-18"/>
              </a:rPr>
              <a:t>20 tys. - 200 tys. mieszkańców </a:t>
            </a:r>
            <a:r>
              <a:rPr lang="pl-PL" dirty="0">
                <a:solidFill>
                  <a:srgbClr val="002060"/>
                </a:solidFill>
                <a:latin typeface="Tw Cen MT" pitchFamily="34" charset="-18"/>
              </a:rPr>
              <a:t>– najczęściej stosowane w pracach naukowych </a:t>
            </a:r>
            <a:br>
              <a:rPr lang="pl-PL" dirty="0">
                <a:solidFill>
                  <a:srgbClr val="002060"/>
                </a:solidFill>
                <a:latin typeface="Tw Cen MT" pitchFamily="34" charset="-18"/>
              </a:rPr>
            </a:br>
            <a:r>
              <a:rPr lang="pl-PL" dirty="0">
                <a:solidFill>
                  <a:srgbClr val="002060"/>
                </a:solidFill>
                <a:latin typeface="Tw Cen MT" pitchFamily="34" charset="-18"/>
              </a:rPr>
              <a:t>i opracowaniach UE (m.in. </a:t>
            </a:r>
            <a:r>
              <a:rPr lang="pl-PL" dirty="0" err="1">
                <a:solidFill>
                  <a:srgbClr val="002060"/>
                </a:solidFill>
                <a:latin typeface="Tw Cen MT" pitchFamily="34" charset="-18"/>
              </a:rPr>
              <a:t>Rivkin&amp;Rivkin</a:t>
            </a:r>
            <a:r>
              <a:rPr lang="pl-PL" dirty="0">
                <a:solidFill>
                  <a:srgbClr val="002060"/>
                </a:solidFill>
                <a:latin typeface="Tw Cen MT" pitchFamily="34" charset="-18"/>
              </a:rPr>
              <a:t> 1992, </a:t>
            </a:r>
            <a:r>
              <a:rPr lang="pl-PL" dirty="0" err="1">
                <a:solidFill>
                  <a:srgbClr val="002060"/>
                </a:solidFill>
                <a:latin typeface="Tw Cen MT" pitchFamily="34" charset="-18"/>
              </a:rPr>
              <a:t>Rondonelli</a:t>
            </a:r>
            <a:r>
              <a:rPr lang="pl-PL" dirty="0">
                <a:solidFill>
                  <a:srgbClr val="002060"/>
                </a:solidFill>
                <a:latin typeface="Tw Cen MT" pitchFamily="34" charset="-18"/>
              </a:rPr>
              <a:t> 1993, </a:t>
            </a:r>
            <a:r>
              <a:rPr lang="pl-PL" dirty="0" err="1">
                <a:solidFill>
                  <a:srgbClr val="002060"/>
                </a:solidFill>
                <a:latin typeface="Tw Cen MT" pitchFamily="34" charset="-18"/>
              </a:rPr>
              <a:t>Kunzmann</a:t>
            </a:r>
            <a:r>
              <a:rPr lang="pl-PL" dirty="0">
                <a:solidFill>
                  <a:srgbClr val="002060"/>
                </a:solidFill>
                <a:latin typeface="Tw Cen MT" pitchFamily="34" charset="-18"/>
              </a:rPr>
              <a:t> 2010, ESPON 2006)</a:t>
            </a:r>
          </a:p>
          <a:p>
            <a:r>
              <a:rPr lang="pl-PL" sz="2400" dirty="0">
                <a:latin typeface="Tw Cen MT" pitchFamily="34" charset="-18"/>
              </a:rPr>
              <a:t>50 tys. - 250 tys. mieszkańców (Urban </a:t>
            </a:r>
            <a:r>
              <a:rPr lang="pl-PL" sz="2400" dirty="0" err="1">
                <a:latin typeface="Tw Cen MT" pitchFamily="34" charset="-18"/>
              </a:rPr>
              <a:t>Audit</a:t>
            </a:r>
            <a:r>
              <a:rPr lang="pl-PL" sz="2400" dirty="0">
                <a:latin typeface="Tw Cen MT" pitchFamily="34" charset="-18"/>
              </a:rPr>
              <a:t> II , </a:t>
            </a:r>
            <a:r>
              <a:rPr lang="pl-PL" sz="2400" dirty="0" err="1">
                <a:latin typeface="Tw Cen MT" pitchFamily="34" charset="-18"/>
              </a:rPr>
              <a:t>Selada</a:t>
            </a:r>
            <a:r>
              <a:rPr lang="pl-PL" sz="2400" dirty="0">
                <a:latin typeface="Tw Cen MT" pitchFamily="34" charset="-18"/>
              </a:rPr>
              <a:t> i in. 2012)</a:t>
            </a:r>
          </a:p>
          <a:p>
            <a:r>
              <a:rPr lang="pl-PL" sz="2400" dirty="0">
                <a:latin typeface="Tw Cen MT" pitchFamily="34" charset="-18"/>
              </a:rPr>
              <a:t>100 tys. - 250 tys. mieszkańców (Mega 1994)</a:t>
            </a:r>
          </a:p>
          <a:p>
            <a:r>
              <a:rPr lang="pl-PL" sz="2400" dirty="0">
                <a:latin typeface="Tw Cen MT" pitchFamily="34" charset="-18"/>
              </a:rPr>
              <a:t>100 tys. - 500 tys. mieszkańców (UN-Habitat 2014)	</a:t>
            </a:r>
          </a:p>
          <a:p>
            <a:r>
              <a:rPr lang="pl-PL" sz="2400" dirty="0">
                <a:latin typeface="Tw Cen MT" pitchFamily="34" charset="-18"/>
              </a:rPr>
              <a:t>100 tys. - 500 tys. mieszkańców (</a:t>
            </a:r>
            <a:r>
              <a:rPr lang="pl-PL" sz="2400" dirty="0" err="1">
                <a:latin typeface="Tw Cen MT" pitchFamily="34" charset="-18"/>
              </a:rPr>
              <a:t>Giffinger</a:t>
            </a:r>
            <a:r>
              <a:rPr lang="pl-PL" sz="2400" dirty="0">
                <a:latin typeface="Tw Cen MT" pitchFamily="34" charset="-18"/>
              </a:rPr>
              <a:t> i in. 2007)</a:t>
            </a:r>
          </a:p>
          <a:p>
            <a:r>
              <a:rPr lang="pl-PL" sz="2400" dirty="0">
                <a:latin typeface="Tw Cen MT" pitchFamily="34" charset="-18"/>
              </a:rPr>
              <a:t>250 tys. - 500 tys. mieszkańców (</a:t>
            </a:r>
            <a:r>
              <a:rPr lang="pl-PL" sz="2400" dirty="0" err="1">
                <a:latin typeface="Tw Cen MT" pitchFamily="34" charset="-18"/>
              </a:rPr>
              <a:t>Bolton</a:t>
            </a:r>
            <a:r>
              <a:rPr lang="pl-PL" sz="2400" dirty="0">
                <a:latin typeface="Tw Cen MT" pitchFamily="34" charset="-18"/>
              </a:rPr>
              <a:t>, </a:t>
            </a:r>
            <a:r>
              <a:rPr lang="pl-PL" sz="2400" dirty="0" err="1">
                <a:latin typeface="Tw Cen MT" pitchFamily="34" charset="-18"/>
              </a:rPr>
              <a:t>Hildreth</a:t>
            </a:r>
            <a:r>
              <a:rPr lang="pl-PL" sz="2400" dirty="0">
                <a:latin typeface="Tw Cen MT" pitchFamily="34" charset="-18"/>
              </a:rPr>
              <a:t> 2013)</a:t>
            </a:r>
          </a:p>
          <a:p>
            <a:r>
              <a:rPr lang="pl-PL" sz="2400" dirty="0">
                <a:latin typeface="Tw Cen MT" pitchFamily="34" charset="-18"/>
              </a:rPr>
              <a:t>200 tys. – 1 mln mieszkańców (</a:t>
            </a:r>
            <a:r>
              <a:rPr lang="pl-PL" sz="2400" dirty="0" err="1">
                <a:latin typeface="Tw Cen MT" pitchFamily="34" charset="-18"/>
              </a:rPr>
              <a:t>Galeone</a:t>
            </a:r>
            <a:r>
              <a:rPr lang="pl-PL" sz="2400" dirty="0">
                <a:latin typeface="Tw Cen MT" pitchFamily="34" charset="-18"/>
              </a:rPr>
              <a:t> 2009)</a:t>
            </a:r>
          </a:p>
          <a:p>
            <a:r>
              <a:rPr lang="pl-PL" sz="2400" dirty="0">
                <a:latin typeface="Tw Cen MT" pitchFamily="34" charset="-18"/>
              </a:rPr>
              <a:t>500 tys. - 1 mln mieszkańców (World </a:t>
            </a:r>
            <a:r>
              <a:rPr lang="pl-PL" sz="2400" dirty="0" err="1">
                <a:latin typeface="Tw Cen MT" pitchFamily="34" charset="-18"/>
              </a:rPr>
              <a:t>Cities</a:t>
            </a:r>
            <a:r>
              <a:rPr lang="pl-PL" sz="2400" dirty="0">
                <a:latin typeface="Tw Cen MT" pitchFamily="34" charset="-18"/>
              </a:rPr>
              <a:t> Report 2016)</a:t>
            </a:r>
          </a:p>
          <a:p>
            <a:pPr marL="0" indent="0" algn="ctr">
              <a:buNone/>
            </a:pPr>
            <a:endParaRPr lang="pl-PL" dirty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endParaRPr lang="pl-PL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1A0D495-0206-4D11-A632-0F5B24C75537}"/>
              </a:ext>
            </a:extLst>
          </p:cNvPr>
          <p:cNvSpPr/>
          <p:nvPr/>
        </p:nvSpPr>
        <p:spPr>
          <a:xfrm>
            <a:off x="7977117" y="3788399"/>
            <a:ext cx="3861956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l-PL" sz="4000" dirty="0">
                <a:solidFill>
                  <a:srgbClr val="C00000"/>
                </a:solidFill>
                <a:latin typeface="Tw Cen MT" pitchFamily="34" charset="-18"/>
              </a:rPr>
              <a:t>Polska (GUS):</a:t>
            </a:r>
          </a:p>
          <a:p>
            <a:pPr lvl="1" algn="ct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20-100 tys. mieszkańców</a:t>
            </a:r>
          </a:p>
        </p:txBody>
      </p:sp>
    </p:spTree>
    <p:extLst>
      <p:ext uri="{BB962C8B-B14F-4D97-AF65-F5344CB8AC3E}">
        <p14:creationId xmlns:p14="http://schemas.microsoft.com/office/powerpoint/2010/main" val="273901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F33E73-E4ED-4B7F-8AF9-AA262FE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136"/>
            <a:ext cx="10515600" cy="899136"/>
          </a:xfrm>
        </p:spPr>
        <p:txBody>
          <a:bodyPr>
            <a:normAutofit/>
          </a:bodyPr>
          <a:lstStyle/>
          <a:p>
            <a:pPr algn="ctr"/>
            <a:r>
              <a:rPr lang="pl-PL" sz="4800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Kwestie Klasyfikacyjne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4C470D-B112-452E-9A07-1228A3514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45" y="1527464"/>
            <a:ext cx="11163300" cy="4820070"/>
          </a:xfrm>
          <a:solidFill>
            <a:schemeClr val="bg1"/>
          </a:solidFill>
          <a:ln w="38100"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rgbClr val="C00000"/>
                </a:solidFill>
                <a:latin typeface="Tw Cen MT" pitchFamily="34" charset="-18"/>
              </a:rPr>
              <a:t>kryteria funkcjonalne:</a:t>
            </a:r>
          </a:p>
          <a:p>
            <a:endParaRPr lang="pl-PL" sz="3600" dirty="0">
              <a:solidFill>
                <a:srgbClr val="002060"/>
              </a:solidFill>
              <a:latin typeface="Tw Cen MT" pitchFamily="34" charset="-18"/>
            </a:endParaRPr>
          </a:p>
          <a:p>
            <a:pPr lvl="1"/>
            <a:r>
              <a:rPr lang="pl-PL" sz="3200" dirty="0">
                <a:latin typeface="Tw Cen MT" pitchFamily="34" charset="-18"/>
              </a:rPr>
              <a:t>dziedzictwo postsocjalistyczne i poprzemysłowe</a:t>
            </a:r>
          </a:p>
          <a:p>
            <a:pPr lvl="1"/>
            <a:r>
              <a:rPr lang="pl-PL" sz="3200" dirty="0">
                <a:latin typeface="Tw Cen MT" pitchFamily="34" charset="-18"/>
              </a:rPr>
              <a:t>miasta </a:t>
            </a:r>
            <a:r>
              <a:rPr lang="pl-PL" sz="3200" dirty="0" err="1">
                <a:latin typeface="Tw Cen MT" pitchFamily="34" charset="-18"/>
              </a:rPr>
              <a:t>monofunkcyjne</a:t>
            </a:r>
            <a:r>
              <a:rPr lang="pl-PL" sz="3200" dirty="0">
                <a:latin typeface="Tw Cen MT" pitchFamily="34" charset="-18"/>
              </a:rPr>
              <a:t> vs zdywersyfikowane funkcjonalnie</a:t>
            </a:r>
          </a:p>
          <a:p>
            <a:pPr lvl="1"/>
            <a:endParaRPr lang="pl-PL" sz="3200" dirty="0">
              <a:latin typeface="Tw Cen MT" pitchFamily="34" charset="-18"/>
            </a:endParaRPr>
          </a:p>
          <a:p>
            <a:pPr lvl="1"/>
            <a:r>
              <a:rPr lang="pl-PL" sz="3200" dirty="0">
                <a:latin typeface="Tw Cen MT" pitchFamily="34" charset="-18"/>
              </a:rPr>
              <a:t>ranga w systemie osadniczym</a:t>
            </a:r>
          </a:p>
          <a:p>
            <a:pPr lvl="1"/>
            <a:r>
              <a:rPr lang="pl-PL" sz="3200" dirty="0">
                <a:latin typeface="Tw Cen MT" pitchFamily="34" charset="-18"/>
              </a:rPr>
              <a:t>miasta (nie)będące stolicą regionu</a:t>
            </a:r>
          </a:p>
          <a:p>
            <a:pPr lvl="1"/>
            <a:endParaRPr lang="pl-PL" sz="3200" dirty="0">
              <a:latin typeface="Tw Cen MT" pitchFamily="34" charset="-18"/>
            </a:endParaRPr>
          </a:p>
          <a:p>
            <a:pPr lvl="1"/>
            <a:r>
              <a:rPr lang="pl-PL" sz="3200" dirty="0">
                <a:latin typeface="Tw Cen MT" pitchFamily="34" charset="-18"/>
              </a:rPr>
              <a:t>atrakcyjność rezydencjonalna, inwestycyjna, turystyczna…</a:t>
            </a:r>
          </a:p>
          <a:p>
            <a:pPr lvl="1"/>
            <a:r>
              <a:rPr lang="pl-PL" sz="3200" dirty="0">
                <a:latin typeface="Tw Cen MT" pitchFamily="34" charset="-18"/>
              </a:rPr>
              <a:t>polityka miejska</a:t>
            </a:r>
          </a:p>
          <a:p>
            <a:pPr lvl="1"/>
            <a:endParaRPr lang="pl-PL" sz="3200" dirty="0">
              <a:solidFill>
                <a:srgbClr val="002060"/>
              </a:solidFill>
              <a:latin typeface="Tw Cen MT" pitchFamily="34" charset="-18"/>
            </a:endParaRPr>
          </a:p>
          <a:p>
            <a:pPr lvl="1"/>
            <a:endParaRPr lang="pl-PL" sz="2000" dirty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endParaRPr lang="pl-PL" sz="2400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0281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38A4F1-84FC-474C-A37A-E5E525DF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962"/>
            <a:ext cx="10515600" cy="1151948"/>
          </a:xfrm>
        </p:spPr>
        <p:txBody>
          <a:bodyPr>
            <a:normAutofit/>
          </a:bodyPr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Kwestie Klasyfikacyjne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6C6117-37E4-4A61-A875-B3F94D7B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80008"/>
            <a:ext cx="12105408" cy="4796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200" dirty="0">
                <a:solidFill>
                  <a:srgbClr val="C00000"/>
                </a:solidFill>
                <a:latin typeface="Tw Cen MT" pitchFamily="34" charset="-18"/>
              </a:rPr>
              <a:t>kryteria lokalizacyjne:</a:t>
            </a:r>
          </a:p>
          <a:p>
            <a:endParaRPr lang="pl-PL" cap="small" dirty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r>
              <a:rPr lang="pl-PL" dirty="0">
                <a:latin typeface="Tw Cen MT" panose="020B0602020104020603" pitchFamily="34" charset="-18"/>
              </a:rPr>
              <a:t>miasta średnie leżące w obrębie obszarów metropolitalnych</a:t>
            </a:r>
          </a:p>
          <a:p>
            <a:r>
              <a:rPr lang="pl-PL" dirty="0">
                <a:latin typeface="Tw Cen MT" panose="020B0602020104020603" pitchFamily="34" charset="-18"/>
              </a:rPr>
              <a:t>miasta średnie leżące pomiędzy obszarami metropolitalnymi lub na ich obrzeżach</a:t>
            </a:r>
          </a:p>
          <a:p>
            <a:r>
              <a:rPr lang="pl-PL" dirty="0">
                <a:latin typeface="Tw Cen MT" panose="020B0602020104020603" pitchFamily="34" charset="-18"/>
              </a:rPr>
              <a:t>miasta średnie zlokalizowane na peryferiach państwa (</a:t>
            </a:r>
            <a:r>
              <a:rPr lang="pl-PL" dirty="0" err="1">
                <a:latin typeface="Tw Cen MT" panose="020B0602020104020603" pitchFamily="34" charset="-18"/>
              </a:rPr>
              <a:t>Kunzmann</a:t>
            </a:r>
            <a:r>
              <a:rPr lang="pl-PL" dirty="0">
                <a:latin typeface="Tw Cen MT" panose="020B0602020104020603" pitchFamily="34" charset="-18"/>
              </a:rPr>
              <a:t> 2010) </a:t>
            </a:r>
          </a:p>
        </p:txBody>
      </p:sp>
    </p:spTree>
    <p:extLst>
      <p:ext uri="{BB962C8B-B14F-4D97-AF65-F5344CB8AC3E}">
        <p14:creationId xmlns:p14="http://schemas.microsoft.com/office/powerpoint/2010/main" val="340002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F33E73-E4ED-4B7F-8AF9-AA262FE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37"/>
            <a:ext cx="10515600" cy="971873"/>
          </a:xfrm>
        </p:spPr>
        <p:txBody>
          <a:bodyPr/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Kwestie Badawcze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4C470D-B112-452E-9A07-1228A3514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65507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900" i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too</a:t>
            </a:r>
            <a:r>
              <a:rPr lang="pl-PL" sz="3900" i="1" dirty="0">
                <a:solidFill>
                  <a:srgbClr val="002060"/>
                </a:solidFill>
                <a:latin typeface="Tw Cen MT" panose="020B0602020104020603" pitchFamily="34" charset="-18"/>
              </a:rPr>
              <a:t> much &amp; </a:t>
            </a:r>
            <a:r>
              <a:rPr lang="pl-PL" sz="3900" i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too</a:t>
            </a:r>
            <a:r>
              <a:rPr lang="pl-PL" sz="3900" i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pl-PL" sz="3900" i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different</a:t>
            </a:r>
            <a:endParaRPr lang="pl-PL" sz="3900" i="1" dirty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endParaRPr lang="pl-PL" sz="3200" dirty="0"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r>
              <a:rPr lang="pl-PL" sz="3200" dirty="0">
                <a:solidFill>
                  <a:srgbClr val="C00000"/>
                </a:solidFill>
                <a:latin typeface="Tw Cen MT" panose="020B0602020104020603" pitchFamily="34" charset="-18"/>
              </a:rPr>
              <a:t>istnieje zgodność jedynie co do faktu, że miasta średnie są pomiędzy</a:t>
            </a:r>
          </a:p>
          <a:p>
            <a:pPr marL="0" indent="0" algn="ctr">
              <a:buNone/>
            </a:pPr>
            <a:r>
              <a:rPr lang="pl-PL" sz="3200" dirty="0">
                <a:solidFill>
                  <a:srgbClr val="C00000"/>
                </a:solidFill>
                <a:latin typeface="Tw Cen MT" panose="020B0602020104020603" pitchFamily="34" charset="-18"/>
              </a:rPr>
              <a:t>(</a:t>
            </a:r>
            <a:r>
              <a:rPr lang="pl-PL" sz="3200" i="1" dirty="0">
                <a:solidFill>
                  <a:srgbClr val="C00000"/>
                </a:solidFill>
                <a:latin typeface="Tw Cen MT" panose="020B0602020104020603" pitchFamily="34" charset="-18"/>
              </a:rPr>
              <a:t>in-</a:t>
            </a:r>
            <a:r>
              <a:rPr lang="pl-PL" sz="3200" i="1" dirty="0" err="1">
                <a:solidFill>
                  <a:srgbClr val="C00000"/>
                </a:solidFill>
                <a:latin typeface="Tw Cen MT" panose="020B0602020104020603" pitchFamily="34" charset="-18"/>
              </a:rPr>
              <a:t>between</a:t>
            </a:r>
            <a:r>
              <a:rPr lang="pl-PL" sz="3200" dirty="0">
                <a:solidFill>
                  <a:srgbClr val="C00000"/>
                </a:solidFill>
                <a:latin typeface="Tw Cen MT" panose="020B0602020104020603" pitchFamily="34" charset="-18"/>
              </a:rPr>
              <a:t>) miastami metropolitalnymi a miastami małymi</a:t>
            </a:r>
          </a:p>
          <a:p>
            <a:pPr marL="0" indent="0" algn="ctr">
              <a:buNone/>
            </a:pPr>
            <a:endParaRPr lang="pl-PL" sz="3200" dirty="0"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r>
              <a:rPr lang="pl-PL" sz="3900" i="1" dirty="0">
                <a:solidFill>
                  <a:srgbClr val="002060"/>
                </a:solidFill>
                <a:latin typeface="Tw Cen MT" panose="020B0602020104020603" pitchFamily="34" charset="-18"/>
              </a:rPr>
              <a:t>czy średnie „idą” drogą wielkich?</a:t>
            </a:r>
          </a:p>
          <a:p>
            <a:pPr marL="0" indent="0" algn="ctr">
              <a:buNone/>
            </a:pPr>
            <a:r>
              <a:rPr lang="pl-PL" sz="3900" i="1" dirty="0">
                <a:solidFill>
                  <a:srgbClr val="002060"/>
                </a:solidFill>
                <a:latin typeface="Tw Cen MT" panose="020B0602020104020603" pitchFamily="34" charset="-18"/>
              </a:rPr>
              <a:t>czy kreślą swoją własną ścieżkę rozwojową?</a:t>
            </a:r>
          </a:p>
          <a:p>
            <a:pPr marL="0" indent="0" algn="ctr">
              <a:buNone/>
            </a:pPr>
            <a:endParaRPr lang="pl-PL" sz="3200" dirty="0"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r>
              <a:rPr lang="pl-PL" sz="3200" dirty="0">
                <a:solidFill>
                  <a:srgbClr val="C00000"/>
                </a:solidFill>
                <a:latin typeface="Tw Cen MT" panose="020B0602020104020603" pitchFamily="34" charset="-18"/>
              </a:rPr>
              <a:t>polski przekaz ma wymiar raczej pejoratywny: „średnie” jako „przegrani” przemian</a:t>
            </a:r>
          </a:p>
          <a:p>
            <a:pPr marL="0" indent="0" algn="ctr">
              <a:buNone/>
            </a:pPr>
            <a:endParaRPr lang="pl-PL" sz="3200" dirty="0">
              <a:latin typeface="Tw Cen MT" panose="020B0602020104020603" pitchFamily="34" charset="-18"/>
            </a:endParaRPr>
          </a:p>
          <a:p>
            <a:pPr marL="0" indent="0" algn="ctr">
              <a:buNone/>
            </a:pPr>
            <a:endParaRPr lang="pl-PL" sz="3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0290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9EAA04-7BC8-4E41-97BF-C7E60DC1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293187"/>
          </a:xfrm>
        </p:spPr>
        <p:txBody>
          <a:bodyPr/>
          <a:lstStyle/>
          <a:p>
            <a:r>
              <a:rPr lang="pl-PL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Miasta średnie na tle (w cieniu?) Metropolii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52B6DF-A965-4FE4-88A3-EC5DBF13F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7" y="1311442"/>
            <a:ext cx="11108703" cy="5310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i="1" dirty="0">
                <a:solidFill>
                  <a:srgbClr val="C00000"/>
                </a:solidFill>
                <a:latin typeface="Tw Cen MT" panose="020B0602020104020603" pitchFamily="34" charset="-18"/>
              </a:rPr>
              <a:t>„miasta średnie leżące poza regionami metropolitalnymi </a:t>
            </a:r>
            <a:br>
              <a:rPr lang="pl-PL" i="1" dirty="0">
                <a:solidFill>
                  <a:srgbClr val="C00000"/>
                </a:solidFill>
                <a:latin typeface="Tw Cen MT" panose="020B0602020104020603" pitchFamily="34" charset="-18"/>
              </a:rPr>
            </a:br>
            <a:r>
              <a:rPr lang="pl-PL" i="1" dirty="0">
                <a:solidFill>
                  <a:srgbClr val="C00000"/>
                </a:solidFill>
                <a:latin typeface="Tw Cen MT" panose="020B0602020104020603" pitchFamily="34" charset="-18"/>
              </a:rPr>
              <a:t>są ofiarami obecnej gorączki metropolitalnej w Europie” </a:t>
            </a:r>
            <a:br>
              <a:rPr lang="pl-PL" i="1" dirty="0">
                <a:solidFill>
                  <a:srgbClr val="C00000"/>
                </a:solidFill>
                <a:latin typeface="Tw Cen MT" panose="020B0602020104020603" pitchFamily="34" charset="-18"/>
              </a:rPr>
            </a:br>
            <a:r>
              <a:rPr lang="pl-PL" i="1" dirty="0">
                <a:solidFill>
                  <a:srgbClr val="C00000"/>
                </a:solidFill>
                <a:latin typeface="Tw Cen MT" panose="020B0602020104020603" pitchFamily="34" charset="-18"/>
              </a:rPr>
              <a:t>(</a:t>
            </a:r>
            <a:r>
              <a:rPr lang="pl-PL" i="1" dirty="0" err="1">
                <a:solidFill>
                  <a:srgbClr val="C00000"/>
                </a:solidFill>
                <a:latin typeface="Tw Cen MT" panose="020B0602020104020603" pitchFamily="34" charset="-18"/>
              </a:rPr>
              <a:t>Kunzmann</a:t>
            </a:r>
            <a:r>
              <a:rPr lang="pl-PL" i="1" dirty="0">
                <a:solidFill>
                  <a:srgbClr val="C00000"/>
                </a:solidFill>
                <a:latin typeface="Tw Cen MT" panose="020B0602020104020603" pitchFamily="34" charset="-18"/>
              </a:rPr>
              <a:t> 2010)</a:t>
            </a:r>
          </a:p>
          <a:p>
            <a:pPr marL="0" indent="0" algn="ctr">
              <a:buNone/>
            </a:pPr>
            <a:endParaRPr lang="pl-PL" i="1" dirty="0">
              <a:solidFill>
                <a:srgbClr val="C00000"/>
              </a:solidFill>
              <a:latin typeface="Tw Cen MT" panose="020B0602020104020603" pitchFamily="34" charset="-18"/>
            </a:endParaRPr>
          </a:p>
          <a:p>
            <a:r>
              <a:rPr lang="pl-PL" sz="2400" dirty="0">
                <a:latin typeface="Tw Cen MT" pitchFamily="34" charset="-18"/>
              </a:rPr>
              <a:t>istnieje wiele mniejszych i </a:t>
            </a:r>
            <a:r>
              <a:rPr lang="pl-PL" sz="2400" b="1" dirty="0">
                <a:solidFill>
                  <a:srgbClr val="002060"/>
                </a:solidFill>
                <a:latin typeface="Tw Cen MT" pitchFamily="34" charset="-18"/>
              </a:rPr>
              <a:t>silnie zdywersyfikowanych pod względem funkcjonalnym </a:t>
            </a:r>
            <a:r>
              <a:rPr lang="pl-PL" sz="2400" dirty="0">
                <a:latin typeface="Tw Cen MT" pitchFamily="34" charset="-18"/>
              </a:rPr>
              <a:t>miast, które są w stanie sprostać współczesnym wyzwaniom urbanizacyjnym (Scott 2006) </a:t>
            </a:r>
          </a:p>
          <a:p>
            <a:r>
              <a:rPr lang="pl-PL" sz="2400" b="1" dirty="0">
                <a:solidFill>
                  <a:srgbClr val="002060"/>
                </a:solidFill>
                <a:latin typeface="Tw Cen MT" pitchFamily="34" charset="-18"/>
              </a:rPr>
              <a:t>lokalizacja, dziedzictwo historyczno-kulturowe</a:t>
            </a:r>
            <a:r>
              <a:rPr lang="pl-PL" sz="2400" dirty="0">
                <a:latin typeface="Tw Cen MT" pitchFamily="34" charset="-18"/>
              </a:rPr>
              <a:t>, a nawet wielkość miasta mogą być elementami budującymi przewagę miast średnich (</a:t>
            </a:r>
            <a:r>
              <a:rPr lang="pl-PL" sz="2400" dirty="0" err="1">
                <a:latin typeface="Tw Cen MT" pitchFamily="34" charset="-18"/>
              </a:rPr>
              <a:t>Puissant</a:t>
            </a:r>
            <a:r>
              <a:rPr lang="pl-PL" sz="2400" dirty="0">
                <a:latin typeface="Tw Cen MT" pitchFamily="34" charset="-18"/>
              </a:rPr>
              <a:t>, </a:t>
            </a:r>
            <a:r>
              <a:rPr lang="pl-PL" sz="2400" dirty="0" err="1">
                <a:latin typeface="Tw Cen MT" pitchFamily="34" charset="-18"/>
              </a:rPr>
              <a:t>Lacour</a:t>
            </a:r>
            <a:r>
              <a:rPr lang="pl-PL" sz="2400" dirty="0">
                <a:latin typeface="Tw Cen MT" pitchFamily="34" charset="-18"/>
              </a:rPr>
              <a:t> 2011) </a:t>
            </a:r>
          </a:p>
          <a:p>
            <a:r>
              <a:rPr lang="pl-PL" sz="2400" dirty="0">
                <a:latin typeface="Tw Cen MT" pitchFamily="34" charset="-18"/>
              </a:rPr>
              <a:t>miasta nie-metropolitalne, z racji swojej wielkości i kompaktowości, są lepsze do życia </a:t>
            </a:r>
            <a:br>
              <a:rPr lang="pl-PL" sz="2400" dirty="0">
                <a:latin typeface="Tw Cen MT" pitchFamily="34" charset="-18"/>
              </a:rPr>
            </a:br>
            <a:r>
              <a:rPr lang="pl-PL" sz="2400" dirty="0">
                <a:latin typeface="Tw Cen MT" pitchFamily="34" charset="-18"/>
              </a:rPr>
              <a:t>i mają </a:t>
            </a:r>
            <a:r>
              <a:rPr lang="pl-PL" sz="2400" b="1" dirty="0">
                <a:solidFill>
                  <a:srgbClr val="002060"/>
                </a:solidFill>
                <a:latin typeface="Tw Cen MT" pitchFamily="34" charset="-18"/>
              </a:rPr>
              <a:t>bardziej wyważone relacje z otaczającym je regionem </a:t>
            </a:r>
            <a:r>
              <a:rPr lang="pl-PL" sz="2400" dirty="0">
                <a:latin typeface="Tw Cen MT" pitchFamily="34" charset="-18"/>
              </a:rPr>
              <a:t>(</a:t>
            </a:r>
            <a:r>
              <a:rPr lang="pl-PL" sz="2400" dirty="0" err="1">
                <a:latin typeface="Tw Cen MT" pitchFamily="34" charset="-18"/>
              </a:rPr>
              <a:t>Bolay</a:t>
            </a:r>
            <a:r>
              <a:rPr lang="pl-PL" sz="2400" dirty="0">
                <a:latin typeface="Tw Cen MT" pitchFamily="34" charset="-18"/>
              </a:rPr>
              <a:t>, </a:t>
            </a:r>
            <a:r>
              <a:rPr lang="pl-PL" sz="2400" dirty="0" err="1">
                <a:latin typeface="Tw Cen MT" pitchFamily="34" charset="-18"/>
              </a:rPr>
              <a:t>Rabinovich</a:t>
            </a:r>
            <a:r>
              <a:rPr lang="pl-PL" sz="2400" dirty="0">
                <a:latin typeface="Tw Cen MT" pitchFamily="34" charset="-18"/>
              </a:rPr>
              <a:t> 2003)</a:t>
            </a:r>
          </a:p>
          <a:p>
            <a:r>
              <a:rPr lang="pl-PL" sz="2400" dirty="0">
                <a:latin typeface="Tw Cen MT" pitchFamily="34" charset="-18"/>
              </a:rPr>
              <a:t>po raz pierwszy w historii rozmiar i skala miast przestały się liczyć (</a:t>
            </a:r>
            <a:r>
              <a:rPr lang="pl-PL" sz="2400" dirty="0" err="1">
                <a:latin typeface="Tw Cen MT" pitchFamily="34" charset="-18"/>
              </a:rPr>
              <a:t>Landry</a:t>
            </a:r>
            <a:r>
              <a:rPr lang="pl-PL" sz="2400" dirty="0">
                <a:latin typeface="Tw Cen MT" pitchFamily="34" charset="-18"/>
              </a:rPr>
              <a:t> 2013)</a:t>
            </a:r>
          </a:p>
        </p:txBody>
      </p:sp>
    </p:spTree>
    <p:extLst>
      <p:ext uri="{BB962C8B-B14F-4D97-AF65-F5344CB8AC3E}">
        <p14:creationId xmlns:p14="http://schemas.microsoft.com/office/powerpoint/2010/main" val="422891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E133E24-395C-449B-8B8E-BD62E7D6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30" y="138882"/>
            <a:ext cx="11331804" cy="1325563"/>
          </a:xfrm>
        </p:spPr>
        <p:txBody>
          <a:bodyPr>
            <a:normAutofit/>
          </a:bodyPr>
          <a:lstStyle/>
          <a:p>
            <a:pPr algn="ctr"/>
            <a:r>
              <a:rPr lang="pl-PL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Szanse i zagrożenia rozwojowe miast średnich </a:t>
            </a:r>
            <a:br>
              <a:rPr lang="pl-PL" cap="small" dirty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pl-PL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w świetle teorii (</a:t>
            </a:r>
            <a:r>
              <a:rPr lang="pl-PL" cap="small" dirty="0" err="1">
                <a:solidFill>
                  <a:srgbClr val="002060"/>
                </a:solidFill>
                <a:latin typeface="Tw Cen MT" panose="020B0602020104020603" pitchFamily="34" charset="-18"/>
              </a:rPr>
              <a:t>Ganao</a:t>
            </a:r>
            <a:r>
              <a:rPr lang="pl-PL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 2014)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C0AEB90-1BAE-403B-86A8-C14FF56F8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1" y="1825624"/>
            <a:ext cx="6011159" cy="5032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3200" dirty="0">
                <a:solidFill>
                  <a:srgbClr val="008000"/>
                </a:solidFill>
                <a:latin typeface="Tw Cen MT" pitchFamily="34" charset="-18"/>
              </a:rPr>
              <a:t>„Plusy”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008000"/>
                </a:solidFill>
                <a:latin typeface="Tw Cen MT" pitchFamily="34" charset="-18"/>
              </a:rPr>
              <a:t>niższe ceny nieruchomości i niższe koszty życia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008000"/>
                </a:solidFill>
                <a:latin typeface="Tw Cen MT" pitchFamily="34" charset="-18"/>
              </a:rPr>
              <a:t>wyższy kapitał społeczny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008000"/>
                </a:solidFill>
                <a:latin typeface="Tw Cen MT" pitchFamily="34" charset="-18"/>
              </a:rPr>
              <a:t>większe poczucie wspólnoty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008000"/>
                </a:solidFill>
                <a:latin typeface="Tw Cen MT" pitchFamily="34" charset="-18"/>
              </a:rPr>
              <a:t>wyższy poziom lokalnej identyfikacji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008000"/>
                </a:solidFill>
                <a:latin typeface="Tw Cen MT" pitchFamily="34" charset="-18"/>
              </a:rPr>
              <a:t>dobra jakość życia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008000"/>
                </a:solidFill>
                <a:latin typeface="Tw Cen MT" pitchFamily="34" charset="-18"/>
              </a:rPr>
              <a:t>rozwój zrównoważony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BA8E1C-E52E-4EAB-B870-870E219F6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411" y="1825625"/>
            <a:ext cx="6011160" cy="48014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3200" dirty="0">
                <a:solidFill>
                  <a:srgbClr val="C00000"/>
                </a:solidFill>
                <a:latin typeface="Tw Cen MT" pitchFamily="34" charset="-18"/>
              </a:rPr>
              <a:t>„Minusy”</a:t>
            </a:r>
            <a:endParaRPr lang="pl-PL" sz="2400" dirty="0">
              <a:solidFill>
                <a:srgbClr val="C00000"/>
              </a:solidFill>
              <a:latin typeface="Tw Cen MT" pitchFamily="34" charset="-18"/>
            </a:endParaRP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niższa dynamika rozwoju gospodarczego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mniejsze możliwości rozwoju </a:t>
            </a:r>
            <a:br>
              <a:rPr lang="pl-PL" sz="2400" dirty="0">
                <a:solidFill>
                  <a:srgbClr val="C00000"/>
                </a:solidFill>
                <a:latin typeface="Tw Cen MT" pitchFamily="34" charset="-18"/>
              </a:rPr>
            </a:br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dla pracowników wykwalifikowanych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słabsza dostępność międzynarodowa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trudności z przyciągnięciem </a:t>
            </a:r>
            <a:br>
              <a:rPr lang="pl-PL" sz="2400" dirty="0">
                <a:solidFill>
                  <a:srgbClr val="C00000"/>
                </a:solidFill>
                <a:latin typeface="Tw Cen MT" pitchFamily="34" charset="-18"/>
              </a:rPr>
            </a:br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i zatrzymaniem osób kreatywnych</a:t>
            </a:r>
          </a:p>
          <a:p>
            <a:pPr>
              <a:lnSpc>
                <a:spcPct val="120000"/>
              </a:lnSpc>
            </a:pPr>
            <a:endParaRPr lang="pl-P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0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5A6055-B7F4-4662-A991-BC0B7629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3" y="160409"/>
            <a:ext cx="10515600" cy="982257"/>
          </a:xfrm>
        </p:spPr>
        <p:txBody>
          <a:bodyPr>
            <a:normAutofit/>
          </a:bodyPr>
          <a:lstStyle/>
          <a:p>
            <a:r>
              <a:rPr lang="pl-PL" cap="small" dirty="0">
                <a:solidFill>
                  <a:srgbClr val="002060"/>
                </a:solidFill>
                <a:latin typeface="Tw Cen MT" panose="020B0602020104020603" pitchFamily="34" charset="-18"/>
              </a:rPr>
              <a:t>Czas średnich miast w Polsce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F0D45C9-B7FD-4222-AEA1-BC26880015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46296" y="2905987"/>
            <a:ext cx="2817699" cy="3791604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D2FA1F0-080F-4378-969E-7E6C0BF7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342" y="1536553"/>
            <a:ext cx="2817700" cy="3910655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A100205-7DA3-4E53-84F2-171D05854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5" y="2753104"/>
            <a:ext cx="2698188" cy="3782460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0" name="Picture 2" descr="https://emp-scs-uat.img-osdw.pl/img-p/1/kipwn/d576082e/std/2bc-452/727446707o.jpg">
            <a:extLst>
              <a:ext uri="{FF2B5EF4-FFF2-40B4-BE49-F238E27FC236}">
                <a16:creationId xmlns:a16="http://schemas.microsoft.com/office/drawing/2014/main" id="{3E090F33-724C-4EF6-8953-70DAB040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63" y="2775445"/>
            <a:ext cx="2770351" cy="3867409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B59C987-DCEF-4C23-838A-FF707C2BE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704" y="1702212"/>
            <a:ext cx="2672306" cy="402659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EADAFCE-2AED-4634-B00C-AFD7EBCD9B6A}"/>
              </a:ext>
            </a:extLst>
          </p:cNvPr>
          <p:cNvSpPr txBox="1"/>
          <p:nvPr/>
        </p:nvSpPr>
        <p:spPr>
          <a:xfrm>
            <a:off x="700372" y="2075701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  <a:latin typeface="Tw Cen MT" panose="020B0602020104020603" pitchFamily="34" charset="-18"/>
              </a:rPr>
              <a:t>2016</a:t>
            </a:r>
            <a:endParaRPr lang="pl-PL" dirty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49316D0-0582-4758-9CC9-31D4855293BC}"/>
              </a:ext>
            </a:extLst>
          </p:cNvPr>
          <p:cNvSpPr txBox="1"/>
          <p:nvPr/>
        </p:nvSpPr>
        <p:spPr>
          <a:xfrm>
            <a:off x="3332981" y="5765134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  <a:latin typeface="Tw Cen MT" panose="020B0602020104020603" pitchFamily="34" charset="-18"/>
              </a:rPr>
              <a:t>2016</a:t>
            </a:r>
            <a:endParaRPr lang="pl-PL" dirty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00F9522-CB06-47C1-A642-89BBCED24C0D}"/>
              </a:ext>
            </a:extLst>
          </p:cNvPr>
          <p:cNvSpPr txBox="1"/>
          <p:nvPr/>
        </p:nvSpPr>
        <p:spPr>
          <a:xfrm>
            <a:off x="5782141" y="2119948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  <a:latin typeface="Tw Cen MT" panose="020B0602020104020603" pitchFamily="34" charset="-18"/>
              </a:rPr>
              <a:t>2017</a:t>
            </a:r>
            <a:endParaRPr lang="pl-PL" dirty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CC0B2B-9B6D-4846-A849-AC4AEB5E8C32}"/>
              </a:ext>
            </a:extLst>
          </p:cNvPr>
          <p:cNvSpPr txBox="1"/>
          <p:nvPr/>
        </p:nvSpPr>
        <p:spPr>
          <a:xfrm>
            <a:off x="8096818" y="5447208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  <a:latin typeface="Tw Cen MT" panose="020B0602020104020603" pitchFamily="34" charset="-18"/>
              </a:rPr>
              <a:t>2018</a:t>
            </a:r>
            <a:endParaRPr lang="pl-PL" dirty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B8936C1-D9DA-4DE4-AE13-1C372D30B76C}"/>
              </a:ext>
            </a:extLst>
          </p:cNvPr>
          <p:cNvSpPr txBox="1"/>
          <p:nvPr/>
        </p:nvSpPr>
        <p:spPr>
          <a:xfrm>
            <a:off x="10501641" y="224177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  <a:latin typeface="Tw Cen MT" panose="020B0602020104020603" pitchFamily="34" charset="-18"/>
              </a:rPr>
              <a:t>2019</a:t>
            </a:r>
            <a:endParaRPr lang="pl-PL" dirty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05517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8244</TotalTime>
  <Words>845</Words>
  <Application>Microsoft Office PowerPoint</Application>
  <PresentationFormat>Panoramiczny</PresentationFormat>
  <Paragraphs>153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Tw Cen MT</vt:lpstr>
      <vt:lpstr>Motyw pakietu Office</vt:lpstr>
      <vt:lpstr>Poza Metropolią…   szanse i zagrożenia rozwojowe miast średnich w Polsce</vt:lpstr>
      <vt:lpstr>Kwestie Definicyjne</vt:lpstr>
      <vt:lpstr>Kwestie Klasyfikacyjne</vt:lpstr>
      <vt:lpstr>Kwestie Klasyfikacyjne</vt:lpstr>
      <vt:lpstr>Kwestie Klasyfikacyjne</vt:lpstr>
      <vt:lpstr>Kwestie Badawcze</vt:lpstr>
      <vt:lpstr>Miasta średnie na tle (w cieniu?) Metropolii</vt:lpstr>
      <vt:lpstr>Szanse i zagrożenia rozwojowe miast średnich  w świetle teorii (Ganao 2014)</vt:lpstr>
      <vt:lpstr>Czas średnich miast w Polsce</vt:lpstr>
      <vt:lpstr>Nie aż tak daleko od metropolii…? udział osób z wykształceniem wyższym</vt:lpstr>
      <vt:lpstr> Nie aż tak daleko od metropolii…? udział nowo zarejestrowanych podmiotów sektora kreatywnego  w liczbie nowo zarejestrowanych podmiotów ogółem w latach 2009-2018</vt:lpstr>
      <vt:lpstr>Prezentacja programu PowerPoint</vt:lpstr>
      <vt:lpstr>Plusy miast średnich ocena jakości życia w mieście w stosunku do lat poprzednich w opinii mieszkańców</vt:lpstr>
      <vt:lpstr>Minusy miast średnich słabe strony miast średnich w opinii mieszkańców</vt:lpstr>
      <vt:lpstr>Z wyników badań… mieszkańcy miast średnich:</vt:lpstr>
      <vt:lpstr>Z wyników badań… włodarze miast średnich:</vt:lpstr>
      <vt:lpstr>Wnioski 1/4 </vt:lpstr>
      <vt:lpstr>Wnioski 2/4 </vt:lpstr>
      <vt:lpstr>Wnioski 3/4 </vt:lpstr>
      <vt:lpstr>Wnioski 4/4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Poza Metropolią  Szanse i zagrożenia rozwojowe miast średnich w Polsce</dc:title>
  <dc:creator>MAGDA SZMYTKOWSKA</dc:creator>
  <cp:lastModifiedBy>MAGDA SZMYTKOWSKA</cp:lastModifiedBy>
  <cp:revision>62</cp:revision>
  <dcterms:created xsi:type="dcterms:W3CDTF">2019-04-09T16:29:24Z</dcterms:created>
  <dcterms:modified xsi:type="dcterms:W3CDTF">2019-04-23T05:25:13Z</dcterms:modified>
</cp:coreProperties>
</file>