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ECE8EF-BBA8-4D8D-AD77-2E155F45F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A5C2B3-BF07-4F63-867A-316EDEEE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ECA6A1-6518-429F-BF2B-3F51BD6B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3A6F83-E083-4B02-ADB7-A775B207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CF3FCB-A003-4D72-A72E-C4493555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25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583A48-E64A-4764-BD06-9A6E85F5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10119A4-8CC5-4E52-AFBC-C85B002DE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67D351-DB56-4AC1-BD19-BFEDCF85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96A6FD-9CCC-4DFA-8F52-5172578F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291077-44E5-4A70-8668-511F868B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0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262E195-5254-46C4-8779-834865588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5CF7D8-9E35-4BFD-A1DC-541BFE5D6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268806-082A-4F32-8D1E-111CEF4F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D4A25E-6F38-4A25-9E30-450EC94E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CDA087-2A0F-4B4A-985B-606A07DB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7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EC8E53-799F-4DD6-A7C7-E5A5AC79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8AECFF-BB10-471A-8691-95F3C0862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58E750-7008-4868-9F45-8407BB2C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96E35C-70A5-45BC-84FB-3EFCA9EE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A31758-DE68-494F-A909-39A0C372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60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27DE9-645A-44CB-BC16-A7DB4619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D5EF87-A4E1-44C6-9C02-314BEAAB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F847F6-3B6E-4013-A6B6-EB78191D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0DD6D7-9658-4960-91FF-5C0AEDA1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552BD0-71AB-4F74-8E18-803315BD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62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4CAA65-BF3E-444E-893C-1CA19C05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C322EC-EF25-426D-ADA5-335454DFF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FB638D-F964-4BD2-8DA4-E8C60A0F1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13036A-DBFE-4AA5-89A1-7E4616C5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8B3BE6-358C-403C-A2B3-C0DE22E8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45A84C-A6F2-480C-B3C6-67A18A72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20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AD1EEB-51A9-423E-8121-ED084463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63D343-9833-4F36-B9C9-1ED75F3A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D94335-07DF-4458-AAA5-28F894100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5EEA87C-47E9-43FD-B57A-7F6F2762E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49A849F-7B9E-4561-8D1B-32FD4718D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89505E3-D473-4D8C-832D-757FB407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CEE9CBC-20F3-4616-BA66-BEA9E6E0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4E9F664-D6D9-40E2-BBF3-2849429C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E7973-7FC3-4DF6-A6A4-CDCEE85E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482675B-013A-4657-9981-2ACDDB74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B55178D-E185-4F15-B981-F4A39121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898760E-D15E-4ABC-B37C-D123876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62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55094D0-DFCC-4750-8965-E498F0AB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21B3DEC-F126-4F2F-8C20-B1DB427D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4A834B-4F11-4C89-B010-326C3EDA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97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1AA140-AB32-4BEA-974A-9F099522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E17E23-4D33-4B20-A808-8F048B1E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D468B8-77CD-45A0-A9B3-B222B2F73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DF1A19-4B07-40A4-9595-90DB6274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23031F-D65B-4752-A6CC-4C5DE712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AE453-5B07-4B18-B346-3EAE0E3A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55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2A971-4525-4C62-BF3C-949608AB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212A6CC-4E41-490F-B5CA-1CBF50039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94D1E09-DC97-4FE9-9B16-05DFF78E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C21AFE2-194B-408F-839D-CFB9FFE0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9C7AF1-315A-41E7-BBDA-D31FBD78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54DA7A2-90AF-4BA5-B6AA-FFBA6DE9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9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4BF029C-973A-463F-A47F-0283D006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3587AE-2B3A-41AF-AF38-E243EF123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8BDC7C-B591-4B89-A3F2-5875A38D5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7F19-DAE4-4E36-A596-407ACAE9E8BC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ABE406-3A47-46E8-9571-91621036D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300214-5024-40F7-AA82-CDF9A791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F80F-D35D-44B0-94B2-367FDCA21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87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839AB2-73B3-4936-A2AD-BE32903F9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977" y="1653382"/>
            <a:ext cx="4086578" cy="2828748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FF0000"/>
                </a:solidFill>
              </a:rPr>
              <a:t>„Rozwój miast </a:t>
            </a:r>
            <a:br>
              <a:rPr lang="pl-PL" sz="4400" b="1" dirty="0">
                <a:solidFill>
                  <a:srgbClr val="FF0000"/>
                </a:solidFill>
              </a:rPr>
            </a:br>
            <a:r>
              <a:rPr lang="pl-PL" sz="4400" b="1" dirty="0">
                <a:solidFill>
                  <a:srgbClr val="FF0000"/>
                </a:solidFill>
              </a:rPr>
              <a:t>a wyzwania środowiskowe”</a:t>
            </a:r>
            <a:br>
              <a:rPr lang="pl-PL" sz="44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(odpady, smog, klimat)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E250373-99FD-4155-80F7-141A44F7EAC9}"/>
              </a:ext>
            </a:extLst>
          </p:cNvPr>
          <p:cNvSpPr txBox="1"/>
          <p:nvPr/>
        </p:nvSpPr>
        <p:spPr>
          <a:xfrm>
            <a:off x="1422400" y="6039557"/>
            <a:ext cx="377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Poznań, 6 marca 2018 r. </a:t>
            </a:r>
          </a:p>
        </p:txBody>
      </p:sp>
    </p:spTree>
    <p:extLst>
      <p:ext uri="{BB962C8B-B14F-4D97-AF65-F5344CB8AC3E}">
        <p14:creationId xmlns:p14="http://schemas.microsoft.com/office/powerpoint/2010/main" val="291134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33885A-C6E7-4F84-9564-AA79914A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4729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</a:rPr>
              <a:t>„Rozwój miast a wyzwania środowiskowe” 6.03.2019 r., PROGRAM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265FC1-D43C-49FB-BFA0-391890B8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83" y="1948922"/>
            <a:ext cx="9497992" cy="435133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6600"/>
                </a:solidFill>
              </a:rPr>
              <a:t>Stanowisko samorządów w sprawie nowelizacji u.c.p.g., </a:t>
            </a:r>
            <a:br>
              <a:rPr lang="pl-PL" dirty="0">
                <a:solidFill>
                  <a:srgbClr val="006600"/>
                </a:solidFill>
              </a:rPr>
            </a:br>
            <a:r>
              <a:rPr lang="pl-PL" dirty="0">
                <a:solidFill>
                  <a:srgbClr val="006600"/>
                </a:solidFill>
              </a:rPr>
              <a:t>ROP jako nowe źródło finansowania systemu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Krzysztof Choromański, Związek Miast Polskich </a:t>
            </a:r>
          </a:p>
          <a:p>
            <a:r>
              <a:rPr lang="pl-PL" dirty="0">
                <a:solidFill>
                  <a:srgbClr val="006600"/>
                </a:solidFill>
              </a:rPr>
              <a:t>Rola polskich miast w walce o czyste powietrze</a:t>
            </a:r>
            <a:br>
              <a:rPr lang="pl-PL" dirty="0">
                <a:solidFill>
                  <a:srgbClr val="006600"/>
                </a:solidFill>
              </a:rPr>
            </a:br>
            <a:r>
              <a:rPr lang="pl-PL" dirty="0"/>
              <a:t>Andrzej Guła, Krakowski Alarm Smogowy </a:t>
            </a:r>
          </a:p>
          <a:p>
            <a:r>
              <a:rPr lang="pl-PL" dirty="0">
                <a:solidFill>
                  <a:srgbClr val="006600"/>
                </a:solidFill>
              </a:rPr>
              <a:t>Jak Katowice dbają o jakość powietrza</a:t>
            </a:r>
            <a:br>
              <a:rPr lang="pl-PL" dirty="0">
                <a:solidFill>
                  <a:srgbClr val="006600"/>
                </a:solidFill>
              </a:rPr>
            </a:br>
            <a:r>
              <a:rPr lang="pl-PL" dirty="0"/>
              <a:t>Daniel Wolny, Referat Zarządzania Energią, UM Katowice </a:t>
            </a:r>
          </a:p>
          <a:p>
            <a:r>
              <a:rPr lang="pl-PL" dirty="0">
                <a:solidFill>
                  <a:srgbClr val="006600"/>
                </a:solidFill>
              </a:rPr>
              <a:t>Wyzwania klimatyczne dla polskich miast. </a:t>
            </a:r>
            <a:br>
              <a:rPr lang="pl-PL" dirty="0">
                <a:solidFill>
                  <a:srgbClr val="006600"/>
                </a:solidFill>
              </a:rPr>
            </a:br>
            <a:r>
              <a:rPr lang="pl-PL" dirty="0">
                <a:solidFill>
                  <a:srgbClr val="006600"/>
                </a:solidFill>
              </a:rPr>
              <a:t>Plany adaptacji do zmian klimatu w miastach</a:t>
            </a:r>
            <a:br>
              <a:rPr lang="pl-PL" dirty="0">
                <a:solidFill>
                  <a:srgbClr val="006600"/>
                </a:solidFill>
              </a:rPr>
            </a:br>
            <a:r>
              <a:rPr lang="pl-PL" dirty="0"/>
              <a:t>Leszek Drogosz, Biuro Infrastruktury, Urząd m.st. Warszawa </a:t>
            </a:r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63D0FF2E-A590-423A-B9C8-006C9EF50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14" y="653435"/>
            <a:ext cx="1967786" cy="9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E48A13-EDCB-4C92-8C63-A2EFDE9F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0430" y="25223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Konferencja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„Samodzielność energetyczna gmin”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18.06.2019 r.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DD6B06-D6FA-4300-9B94-0E44F4F8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89" y="2043817"/>
            <a:ext cx="9416970" cy="43513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Zarządzanie energią – </a:t>
            </a:r>
            <a:r>
              <a:rPr lang="pl-PL" dirty="0" err="1"/>
              <a:t>case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 </a:t>
            </a:r>
          </a:p>
          <a:p>
            <a:r>
              <a:rPr lang="pl-PL" dirty="0"/>
              <a:t>Polityka energetyczna gmin (grupy zakupowe, centra usług wspólnych, powierzanie zadań podmiotom komercyjnym) </a:t>
            </a:r>
          </a:p>
          <a:p>
            <a:r>
              <a:rPr lang="pl-PL" dirty="0"/>
              <a:t>Wykorzystanie zasobów komunalnych w celach energetycznych</a:t>
            </a:r>
          </a:p>
          <a:p>
            <a:r>
              <a:rPr lang="pl-PL" dirty="0"/>
              <a:t>Wykorzystanie i modernizacja aktualnych źródeł energii </a:t>
            </a:r>
          </a:p>
          <a:p>
            <a:r>
              <a:rPr lang="pl-PL" dirty="0"/>
              <a:t>Inwestycje energetyczne z udziałem gmin, źródła finansowania i modele współpracy </a:t>
            </a:r>
          </a:p>
          <a:p>
            <a:r>
              <a:rPr lang="pl-PL" dirty="0"/>
              <a:t>OZE jako jedna z dróg do samodzielności energetycznej samorządu </a:t>
            </a:r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866F8411-D0DE-446E-8D59-38AD59A54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70" y="741368"/>
            <a:ext cx="1936830" cy="94932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7BE3BBC-C9F7-4E64-84D5-187717D05120}"/>
              </a:ext>
            </a:extLst>
          </p:cNvPr>
          <p:cNvSpPr txBox="1"/>
          <p:nvPr/>
        </p:nvSpPr>
        <p:spPr>
          <a:xfrm>
            <a:off x="10255170" y="112889"/>
            <a:ext cx="19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Partner Strategiczny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21A6693-CA58-4DE0-AF3A-0FADD27E51A4}"/>
              </a:ext>
            </a:extLst>
          </p:cNvPr>
          <p:cNvSpPr txBox="1"/>
          <p:nvPr/>
        </p:nvSpPr>
        <p:spPr>
          <a:xfrm>
            <a:off x="10255170" y="5390444"/>
            <a:ext cx="193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Organizator </a:t>
            </a:r>
          </a:p>
        </p:txBody>
      </p:sp>
    </p:spTree>
    <p:extLst>
      <p:ext uri="{BB962C8B-B14F-4D97-AF65-F5344CB8AC3E}">
        <p14:creationId xmlns:p14="http://schemas.microsoft.com/office/powerpoint/2010/main" val="10938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843D88-44E4-4849-B80E-061BD974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45" y="357011"/>
            <a:ext cx="9570155" cy="1144411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pl-PL" b="1" dirty="0">
                <a:solidFill>
                  <a:srgbClr val="FF0000"/>
                </a:solidFill>
              </a:rPr>
              <a:t>Konferencja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„Samodzielność energetyczna gmin”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F82E85-2B44-498C-BB72-3217B3E1B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165" y="1966647"/>
            <a:ext cx="4749013" cy="41317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/>
              <a:t>Dla kogo? </a:t>
            </a:r>
          </a:p>
          <a:p>
            <a:r>
              <a:rPr lang="pl-PL" dirty="0"/>
              <a:t>Samorządowcy odpowiedzialni </a:t>
            </a:r>
            <a:br>
              <a:rPr lang="pl-PL" dirty="0"/>
            </a:br>
            <a:r>
              <a:rPr lang="pl-PL" dirty="0"/>
              <a:t>za gospodarkę komunalną, inwestycje, ochronę środowiska </a:t>
            </a:r>
            <a:br>
              <a:rPr lang="pl-PL" dirty="0"/>
            </a:br>
            <a:r>
              <a:rPr lang="pl-PL" dirty="0"/>
              <a:t>i finanse samorządowe</a:t>
            </a:r>
          </a:p>
          <a:p>
            <a:r>
              <a:rPr lang="pl-PL" dirty="0"/>
              <a:t>Branża komunalna</a:t>
            </a:r>
          </a:p>
          <a:p>
            <a:r>
              <a:rPr lang="pl-PL" dirty="0"/>
              <a:t>Branża energetyczna </a:t>
            </a:r>
            <a:br>
              <a:rPr lang="pl-PL" dirty="0"/>
            </a:br>
            <a:r>
              <a:rPr lang="pl-PL" dirty="0"/>
              <a:t>i ciepłownicza </a:t>
            </a:r>
          </a:p>
          <a:p>
            <a:r>
              <a:rPr lang="pl-PL" dirty="0"/>
              <a:t>Instytucje zainteresowane inwestycjami w ramach PPP </a:t>
            </a:r>
            <a:br>
              <a:rPr lang="pl-PL" dirty="0"/>
            </a:br>
            <a:r>
              <a:rPr lang="pl-PL" dirty="0"/>
              <a:t>i innych formułach </a:t>
            </a:r>
            <a:r>
              <a:rPr lang="pl-PL"/>
              <a:t>prawnych </a:t>
            </a:r>
            <a:br>
              <a:rPr lang="pl-PL"/>
            </a:br>
            <a:r>
              <a:rPr lang="pl-PL"/>
              <a:t>przy </a:t>
            </a:r>
            <a:r>
              <a:rPr lang="pl-PL" dirty="0"/>
              <a:t>wykorzystaniu majątku gmin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C66128-DBBD-4DC5-B083-6BA87D39C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5167" y="2251251"/>
            <a:ext cx="4900003" cy="372057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4000" b="1" dirty="0">
                <a:solidFill>
                  <a:srgbClr val="FF0000"/>
                </a:solidFill>
              </a:rPr>
              <a:t>18 czerwca 2019 r. </a:t>
            </a:r>
            <a:br>
              <a:rPr lang="pl-PL" sz="4000" b="1" dirty="0">
                <a:solidFill>
                  <a:srgbClr val="006600"/>
                </a:solidFill>
              </a:rPr>
            </a:br>
            <a:endParaRPr lang="pl-PL" sz="4000" b="1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6600"/>
                </a:solidFill>
              </a:rPr>
              <a:t>Centrum Giełdowe SA,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006600"/>
                </a:solidFill>
              </a:rPr>
              <a:t>ul. Książęca 4, Warszawa</a:t>
            </a:r>
            <a:endParaRPr lang="pl-PL" dirty="0"/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3900" b="1" dirty="0">
                <a:solidFill>
                  <a:srgbClr val="FF0000"/>
                </a:solidFill>
              </a:rPr>
              <a:t>Zarejestruj się! </a:t>
            </a:r>
          </a:p>
          <a:p>
            <a:pPr marL="0" indent="0" algn="ctr">
              <a:buNone/>
            </a:pPr>
            <a:r>
              <a:rPr lang="pl-PL" sz="2200" b="1" dirty="0">
                <a:solidFill>
                  <a:srgbClr val="006600"/>
                </a:solidFill>
              </a:rPr>
              <a:t>https://samodzielnoscenergetyczna.abrys.pl</a:t>
            </a:r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92DCDBDA-4952-44BA-A5B2-322036EA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70" y="741368"/>
            <a:ext cx="1936830" cy="94932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05B0C15-8DAF-4332-B502-620228AF86E9}"/>
              </a:ext>
            </a:extLst>
          </p:cNvPr>
          <p:cNvSpPr txBox="1"/>
          <p:nvPr/>
        </p:nvSpPr>
        <p:spPr>
          <a:xfrm>
            <a:off x="10255170" y="112889"/>
            <a:ext cx="19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Partner Strategiczny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94D1962-E671-4DD3-B449-2D68D145163E}"/>
              </a:ext>
            </a:extLst>
          </p:cNvPr>
          <p:cNvSpPr txBox="1"/>
          <p:nvPr/>
        </p:nvSpPr>
        <p:spPr>
          <a:xfrm>
            <a:off x="10255170" y="5390444"/>
            <a:ext cx="193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Organizator </a:t>
            </a:r>
          </a:p>
        </p:txBody>
      </p:sp>
    </p:spTree>
    <p:extLst>
      <p:ext uri="{BB962C8B-B14F-4D97-AF65-F5344CB8AC3E}">
        <p14:creationId xmlns:p14="http://schemas.microsoft.com/office/powerpoint/2010/main" val="2316952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105</Words>
  <Application>Microsoft Office PowerPoint</Application>
  <PresentationFormat>Panoramiczny</PresentationFormat>
  <Paragraphs>30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„Rozwój miast  a wyzwania środowiskowe” (odpady, smog, klimat) </vt:lpstr>
      <vt:lpstr>„Rozwój miast a wyzwania środowiskowe” 6.03.2019 r., PROGRAM </vt:lpstr>
      <vt:lpstr>Konferencja  „Samodzielność energetyczna gmin”  18.06.2019 r. </vt:lpstr>
      <vt:lpstr>Konferencja  „Samodzielność energetyczna gmin”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miast,  a wyzwania środowiskowe (odpady, smog, klimat)</dc:title>
  <dc:creator>office365.04</dc:creator>
  <cp:lastModifiedBy>b.krawczyk</cp:lastModifiedBy>
  <cp:revision>20</cp:revision>
  <dcterms:created xsi:type="dcterms:W3CDTF">2019-03-04T14:07:13Z</dcterms:created>
  <dcterms:modified xsi:type="dcterms:W3CDTF">2019-03-05T12:00:26Z</dcterms:modified>
</cp:coreProperties>
</file>