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  <p:sldMasterId id="2147483702" r:id="rId3"/>
  </p:sldMasterIdLst>
  <p:notesMasterIdLst>
    <p:notesMasterId r:id="rId16"/>
  </p:notesMasterIdLst>
  <p:handoutMasterIdLst>
    <p:handoutMasterId r:id="rId17"/>
  </p:handoutMasterIdLst>
  <p:sldIdLst>
    <p:sldId id="256" r:id="rId4"/>
    <p:sldId id="323" r:id="rId5"/>
    <p:sldId id="336" r:id="rId6"/>
    <p:sldId id="34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Zapraszam" id="{E75E278A-FF0E-49A4-B170-79828D63BBAD}">
          <p14:sldIdLst>
            <p14:sldId id="256"/>
            <p14:sldId id="323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2299" autoAdjust="0"/>
  </p:normalViewPr>
  <p:slideViewPr>
    <p:cSldViewPr snapToGrid="0">
      <p:cViewPr>
        <p:scale>
          <a:sx n="101" d="100"/>
          <a:sy n="101" d="100"/>
        </p:scale>
        <p:origin x="-708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76"/>
    </p:cViewPr>
  </p:sorterViewPr>
  <p:notesViewPr>
    <p:cSldViewPr snapToGrid="0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\Desktop\ZMP%202015-7\Wybory%202018\statystyka%20on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\Desktop\ZMP%202015-7\Wybory%202018\statystyka%20on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\Desktop\ZMP%202015-7\Wybory%202018\statystyka%20on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\Desktop\ZMP%202015-7\Wybory%202018\statystyka%20on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\Documents\prez.%20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\Documents\prez.%20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\Documents\prez.%20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o\Documents\prez.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liczba radnych powiatowych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POWIATY!$A$2</c:f>
              <c:strCache>
                <c:ptCount val="1"/>
                <c:pt idx="0">
                  <c:v>liczba radnych</c:v>
                </c:pt>
              </c:strCache>
            </c:strRef>
          </c:tx>
          <c:cat>
            <c:strRef>
              <c:f>POWIATY!$B$1:$I$1</c:f>
              <c:strCache>
                <c:ptCount val="8"/>
                <c:pt idx="0">
                  <c:v>lokalne</c:v>
                </c:pt>
                <c:pt idx="1">
                  <c:v>PiS</c:v>
                </c:pt>
                <c:pt idx="2">
                  <c:v>PSL</c:v>
                </c:pt>
                <c:pt idx="3">
                  <c:v>KO</c:v>
                </c:pt>
                <c:pt idx="4">
                  <c:v>SLD</c:v>
                </c:pt>
                <c:pt idx="5">
                  <c:v>K'15</c:v>
                </c:pt>
                <c:pt idx="6">
                  <c:v>BS</c:v>
                </c:pt>
                <c:pt idx="7">
                  <c:v>inne</c:v>
                </c:pt>
              </c:strCache>
            </c:strRef>
          </c:cat>
          <c:val>
            <c:numRef>
              <c:f>POWIATY!$B$2:$I$2</c:f>
              <c:numCache>
                <c:formatCode>General</c:formatCode>
                <c:ptCount val="8"/>
                <c:pt idx="0">
                  <c:v>2292</c:v>
                </c:pt>
                <c:pt idx="1">
                  <c:v>2114</c:v>
                </c:pt>
                <c:pt idx="2">
                  <c:v>952</c:v>
                </c:pt>
                <c:pt idx="3">
                  <c:v>726</c:v>
                </c:pt>
                <c:pt idx="4">
                  <c:v>105</c:v>
                </c:pt>
                <c:pt idx="5">
                  <c:v>19</c:v>
                </c:pt>
                <c:pt idx="6">
                  <c:v>36</c:v>
                </c:pt>
                <c:pt idx="7">
                  <c:v>0</c:v>
                </c:pt>
              </c:numCache>
            </c:numRef>
          </c:val>
        </c:ser>
        <c:axId val="85011840"/>
        <c:axId val="87628032"/>
      </c:barChart>
      <c:catAx>
        <c:axId val="85011840"/>
        <c:scaling>
          <c:orientation val="minMax"/>
        </c:scaling>
        <c:axPos val="b"/>
        <c:tickLblPos val="nextTo"/>
        <c:crossAx val="87628032"/>
        <c:crosses val="autoZero"/>
        <c:auto val="1"/>
        <c:lblAlgn val="ctr"/>
        <c:lblOffset val="100"/>
      </c:catAx>
      <c:valAx>
        <c:axId val="87628032"/>
        <c:scaling>
          <c:orientation val="minMax"/>
        </c:scaling>
        <c:axPos val="l"/>
        <c:majorGridlines/>
        <c:numFmt formatCode="General" sourceLinked="1"/>
        <c:tickLblPos val="nextTo"/>
        <c:crossAx val="850118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liczba radnych w gminach &lt; 20 000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'rg&lt;20'!$A$2</c:f>
              <c:strCache>
                <c:ptCount val="1"/>
                <c:pt idx="0">
                  <c:v>liczba radnych</c:v>
                </c:pt>
              </c:strCache>
            </c:strRef>
          </c:tx>
          <c:cat>
            <c:strRef>
              <c:f>'rg&lt;20'!$B$1:$I$1</c:f>
              <c:strCache>
                <c:ptCount val="8"/>
                <c:pt idx="0">
                  <c:v>lokalne</c:v>
                </c:pt>
                <c:pt idx="1">
                  <c:v>PiS</c:v>
                </c:pt>
                <c:pt idx="2">
                  <c:v>PSL</c:v>
                </c:pt>
                <c:pt idx="3">
                  <c:v>KO</c:v>
                </c:pt>
                <c:pt idx="4">
                  <c:v>SLD</c:v>
                </c:pt>
                <c:pt idx="5">
                  <c:v>Kukiz'15</c:v>
                </c:pt>
                <c:pt idx="6">
                  <c:v>BS</c:v>
                </c:pt>
                <c:pt idx="7">
                  <c:v>inne</c:v>
                </c:pt>
              </c:strCache>
            </c:strRef>
          </c:cat>
          <c:val>
            <c:numRef>
              <c:f>'rg&lt;20'!$B$2:$I$2</c:f>
              <c:numCache>
                <c:formatCode>General</c:formatCode>
                <c:ptCount val="8"/>
                <c:pt idx="0">
                  <c:v>24600</c:v>
                </c:pt>
                <c:pt idx="1">
                  <c:v>3991</c:v>
                </c:pt>
                <c:pt idx="2">
                  <c:v>3108</c:v>
                </c:pt>
                <c:pt idx="3">
                  <c:v>166</c:v>
                </c:pt>
                <c:pt idx="4">
                  <c:v>200</c:v>
                </c:pt>
                <c:pt idx="5">
                  <c:v>75</c:v>
                </c:pt>
                <c:pt idx="6">
                  <c:v>31</c:v>
                </c:pt>
                <c:pt idx="7">
                  <c:v>4</c:v>
                </c:pt>
              </c:numCache>
            </c:numRef>
          </c:val>
        </c:ser>
        <c:axId val="93596288"/>
        <c:axId val="93618560"/>
      </c:barChart>
      <c:catAx>
        <c:axId val="93596288"/>
        <c:scaling>
          <c:orientation val="minMax"/>
        </c:scaling>
        <c:axPos val="b"/>
        <c:tickLblPos val="nextTo"/>
        <c:crossAx val="93618560"/>
        <c:crosses val="autoZero"/>
        <c:auto val="1"/>
        <c:lblAlgn val="ctr"/>
        <c:lblOffset val="100"/>
      </c:catAx>
      <c:valAx>
        <c:axId val="93618560"/>
        <c:scaling>
          <c:orientation val="minMax"/>
        </c:scaling>
        <c:axPos val="l"/>
        <c:majorGridlines/>
        <c:numFmt formatCode="General" sourceLinked="1"/>
        <c:tickLblPos val="nextTo"/>
        <c:crossAx val="935962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liczba radnych w gminach &gt;20 000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'rg&gt;20'!$A$2</c:f>
              <c:strCache>
                <c:ptCount val="1"/>
                <c:pt idx="0">
                  <c:v>liczba radnych</c:v>
                </c:pt>
              </c:strCache>
            </c:strRef>
          </c:tx>
          <c:cat>
            <c:strRef>
              <c:f>'rg&gt;20'!$B$1:$I$1</c:f>
              <c:strCache>
                <c:ptCount val="8"/>
                <c:pt idx="0">
                  <c:v>lokalne</c:v>
                </c:pt>
                <c:pt idx="1">
                  <c:v>PiS</c:v>
                </c:pt>
                <c:pt idx="2">
                  <c:v>PSL</c:v>
                </c:pt>
                <c:pt idx="3">
                  <c:v>KO</c:v>
                </c:pt>
                <c:pt idx="4">
                  <c:v>SLD</c:v>
                </c:pt>
                <c:pt idx="5">
                  <c:v>K'15</c:v>
                </c:pt>
                <c:pt idx="6">
                  <c:v>BS</c:v>
                </c:pt>
                <c:pt idx="7">
                  <c:v>inne</c:v>
                </c:pt>
              </c:strCache>
            </c:strRef>
          </c:cat>
          <c:val>
            <c:numRef>
              <c:f>'rg&gt;20'!$B$2:$I$2</c:f>
              <c:numCache>
                <c:formatCode>General</c:formatCode>
                <c:ptCount val="8"/>
                <c:pt idx="0">
                  <c:v>2561</c:v>
                </c:pt>
                <c:pt idx="1">
                  <c:v>1877</c:v>
                </c:pt>
                <c:pt idx="2">
                  <c:v>123</c:v>
                </c:pt>
                <c:pt idx="3">
                  <c:v>932</c:v>
                </c:pt>
                <c:pt idx="4">
                  <c:v>107</c:v>
                </c:pt>
                <c:pt idx="5">
                  <c:v>18</c:v>
                </c:pt>
                <c:pt idx="6">
                  <c:v>22</c:v>
                </c:pt>
                <c:pt idx="7">
                  <c:v>0</c:v>
                </c:pt>
              </c:numCache>
            </c:numRef>
          </c:val>
        </c:ser>
        <c:axId val="80763520"/>
        <c:axId val="83416960"/>
      </c:barChart>
      <c:catAx>
        <c:axId val="80763520"/>
        <c:scaling>
          <c:orientation val="minMax"/>
        </c:scaling>
        <c:axPos val="b"/>
        <c:tickLblPos val="nextTo"/>
        <c:crossAx val="83416960"/>
        <c:crosses val="autoZero"/>
        <c:auto val="1"/>
        <c:lblAlgn val="ctr"/>
        <c:lblOffset val="100"/>
      </c:catAx>
      <c:valAx>
        <c:axId val="83416960"/>
        <c:scaling>
          <c:orientation val="minMax"/>
        </c:scaling>
        <c:axPos val="l"/>
        <c:majorGridlines/>
        <c:numFmt formatCode="General" sourceLinked="1"/>
        <c:tickLblPos val="nextTo"/>
        <c:crossAx val="80763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600"/>
              <a:t>liczba wójtów,</a:t>
            </a:r>
            <a:r>
              <a:rPr lang="pl-PL" sz="1600" baseline="0"/>
              <a:t> burmistrzów i prezydentów</a:t>
            </a:r>
            <a:endParaRPr lang="pl-PL" sz="1600"/>
          </a:p>
        </c:rich>
      </c:tx>
      <c:layout>
        <c:manualLayout>
          <c:xMode val="edge"/>
          <c:yMode val="edge"/>
          <c:x val="0.1384416592896302"/>
          <c:y val="3.2407407407407419E-2"/>
        </c:manualLayout>
      </c:layout>
    </c:title>
    <c:plotArea>
      <c:layout>
        <c:manualLayout>
          <c:layoutTarget val="inner"/>
          <c:xMode val="edge"/>
          <c:yMode val="edge"/>
          <c:x val="7.5675495393653355E-2"/>
          <c:y val="8.332656642060883E-2"/>
          <c:w val="0.77834218537255917"/>
          <c:h val="0.83136301089500564"/>
        </c:manualLayout>
      </c:layout>
      <c:barChart>
        <c:barDir val="col"/>
        <c:grouping val="clustered"/>
        <c:ser>
          <c:idx val="0"/>
          <c:order val="0"/>
          <c:tx>
            <c:strRef>
              <c:f>WBP!$A$2</c:f>
              <c:strCache>
                <c:ptCount val="1"/>
                <c:pt idx="0">
                  <c:v>liczba osób</c:v>
                </c:pt>
              </c:strCache>
            </c:strRef>
          </c:tx>
          <c:cat>
            <c:strRef>
              <c:f>WBP!$B$1:$I$1</c:f>
              <c:strCache>
                <c:ptCount val="8"/>
                <c:pt idx="0">
                  <c:v>niezależni</c:v>
                </c:pt>
                <c:pt idx="1">
                  <c:v>PiS</c:v>
                </c:pt>
                <c:pt idx="2">
                  <c:v>PSL</c:v>
                </c:pt>
                <c:pt idx="3">
                  <c:v>KO</c:v>
                </c:pt>
                <c:pt idx="4">
                  <c:v>SLD</c:v>
                </c:pt>
                <c:pt idx="5">
                  <c:v>K'15</c:v>
                </c:pt>
                <c:pt idx="6">
                  <c:v>BS</c:v>
                </c:pt>
                <c:pt idx="7">
                  <c:v>inne</c:v>
                </c:pt>
              </c:strCache>
            </c:strRef>
          </c:cat>
          <c:val>
            <c:numRef>
              <c:f>WBP!$B$2:$I$2</c:f>
              <c:numCache>
                <c:formatCode>General</c:formatCode>
                <c:ptCount val="8"/>
                <c:pt idx="0">
                  <c:v>2123</c:v>
                </c:pt>
                <c:pt idx="1">
                  <c:v>170</c:v>
                </c:pt>
                <c:pt idx="2">
                  <c:v>139</c:v>
                </c:pt>
                <c:pt idx="3">
                  <c:v>27</c:v>
                </c:pt>
                <c:pt idx="4">
                  <c:v>12</c:v>
                </c:pt>
                <c:pt idx="5">
                  <c:v>2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</c:ser>
        <c:axId val="80773504"/>
        <c:axId val="80775040"/>
      </c:barChart>
      <c:catAx>
        <c:axId val="80773504"/>
        <c:scaling>
          <c:orientation val="minMax"/>
        </c:scaling>
        <c:axPos val="b"/>
        <c:tickLblPos val="nextTo"/>
        <c:crossAx val="80775040"/>
        <c:crosses val="autoZero"/>
        <c:auto val="1"/>
        <c:lblAlgn val="ctr"/>
        <c:lblOffset val="100"/>
      </c:catAx>
      <c:valAx>
        <c:axId val="80775040"/>
        <c:scaling>
          <c:orientation val="minMax"/>
        </c:scaling>
        <c:axPos val="l"/>
        <c:majorGridlines/>
        <c:numFmt formatCode="General" sourceLinked="1"/>
        <c:tickLblPos val="nextTo"/>
        <c:crossAx val="807735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MNPP!$A$78</c:f>
              <c:strCache>
                <c:ptCount val="1"/>
                <c:pt idx="0">
                  <c:v>liczba osób</c:v>
                </c:pt>
              </c:strCache>
            </c:strRef>
          </c:tx>
          <c:cat>
            <c:strRef>
              <c:f>MNPP!$B$77:$H$77</c:f>
              <c:strCache>
                <c:ptCount val="7"/>
                <c:pt idx="0">
                  <c:v>niez.</c:v>
                </c:pt>
                <c:pt idx="1">
                  <c:v>KO</c:v>
                </c:pt>
                <c:pt idx="2">
                  <c:v>PiS</c:v>
                </c:pt>
                <c:pt idx="3">
                  <c:v>SLD</c:v>
                </c:pt>
                <c:pt idx="4">
                  <c:v>PSL</c:v>
                </c:pt>
                <c:pt idx="5">
                  <c:v>K'15</c:v>
                </c:pt>
                <c:pt idx="6">
                  <c:v>Bezp.</c:v>
                </c:pt>
              </c:strCache>
            </c:strRef>
          </c:cat>
          <c:val>
            <c:numRef>
              <c:f>MNPP!$B$78:$H$78</c:f>
              <c:numCache>
                <c:formatCode>General</c:formatCode>
                <c:ptCount val="7"/>
                <c:pt idx="0">
                  <c:v>70</c:v>
                </c:pt>
                <c:pt idx="1">
                  <c:v>25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axId val="80072704"/>
        <c:axId val="80075008"/>
      </c:barChart>
      <c:catAx>
        <c:axId val="80072704"/>
        <c:scaling>
          <c:orientation val="minMax"/>
        </c:scaling>
        <c:axPos val="b"/>
        <c:tickLblPos val="nextTo"/>
        <c:crossAx val="80075008"/>
        <c:crosses val="autoZero"/>
        <c:auto val="1"/>
        <c:lblAlgn val="ctr"/>
        <c:lblOffset val="100"/>
      </c:catAx>
      <c:valAx>
        <c:axId val="80075008"/>
        <c:scaling>
          <c:orientation val="minMax"/>
        </c:scaling>
        <c:axPos val="l"/>
        <c:majorGridlines/>
        <c:numFmt formatCode="General" sourceLinked="1"/>
        <c:tickLblPos val="nextTo"/>
        <c:crossAx val="80072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liczba radnych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MNPP!$I$82</c:f>
              <c:strCache>
                <c:ptCount val="1"/>
                <c:pt idx="0">
                  <c:v>liczba osób</c:v>
                </c:pt>
              </c:strCache>
            </c:strRef>
          </c:tx>
          <c:cat>
            <c:strRef>
              <c:f>MNPP!$J$81:$P$81</c:f>
              <c:strCache>
                <c:ptCount val="7"/>
                <c:pt idx="0">
                  <c:v>niezależni</c:v>
                </c:pt>
                <c:pt idx="1">
                  <c:v>KO</c:v>
                </c:pt>
                <c:pt idx="2">
                  <c:v>PiS</c:v>
                </c:pt>
                <c:pt idx="3">
                  <c:v>SLD</c:v>
                </c:pt>
                <c:pt idx="4">
                  <c:v>PSL</c:v>
                </c:pt>
                <c:pt idx="5">
                  <c:v>K'15</c:v>
                </c:pt>
                <c:pt idx="6">
                  <c:v>Bezp.</c:v>
                </c:pt>
              </c:strCache>
            </c:strRef>
          </c:cat>
          <c:val>
            <c:numRef>
              <c:f>MNPP!$J$82:$P$82</c:f>
              <c:numCache>
                <c:formatCode>0</c:formatCode>
                <c:ptCount val="7"/>
                <c:pt idx="0">
                  <c:v>1068</c:v>
                </c:pt>
                <c:pt idx="1">
                  <c:v>638</c:v>
                </c:pt>
                <c:pt idx="2">
                  <c:v>796</c:v>
                </c:pt>
                <c:pt idx="3">
                  <c:v>62</c:v>
                </c:pt>
                <c:pt idx="4">
                  <c:v>18</c:v>
                </c:pt>
                <c:pt idx="5">
                  <c:v>11</c:v>
                </c:pt>
                <c:pt idx="6">
                  <c:v>23</c:v>
                </c:pt>
              </c:numCache>
            </c:numRef>
          </c:val>
        </c:ser>
        <c:axId val="80782464"/>
        <c:axId val="81338368"/>
      </c:barChart>
      <c:catAx>
        <c:axId val="80782464"/>
        <c:scaling>
          <c:orientation val="minMax"/>
        </c:scaling>
        <c:axPos val="b"/>
        <c:tickLblPos val="nextTo"/>
        <c:crossAx val="81338368"/>
        <c:crosses val="autoZero"/>
        <c:auto val="1"/>
        <c:lblAlgn val="ctr"/>
        <c:lblOffset val="100"/>
      </c:catAx>
      <c:valAx>
        <c:axId val="81338368"/>
        <c:scaling>
          <c:orientation val="minMax"/>
        </c:scaling>
        <c:axPos val="l"/>
        <c:majorGridlines/>
        <c:numFmt formatCode="0" sourceLinked="1"/>
        <c:tickLblPos val="nextTo"/>
        <c:crossAx val="807824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MNPP!$A$73</c:f>
              <c:strCache>
                <c:ptCount val="1"/>
                <c:pt idx="0">
                  <c:v>liczba osób</c:v>
                </c:pt>
              </c:strCache>
            </c:strRef>
          </c:tx>
          <c:cat>
            <c:strRef>
              <c:f>MNPP!$B$72:$H$72</c:f>
              <c:strCache>
                <c:ptCount val="7"/>
                <c:pt idx="0">
                  <c:v>niezależni</c:v>
                </c:pt>
                <c:pt idx="1">
                  <c:v>KO</c:v>
                </c:pt>
                <c:pt idx="2">
                  <c:v>PiS</c:v>
                </c:pt>
                <c:pt idx="3">
                  <c:v>SLD</c:v>
                </c:pt>
                <c:pt idx="4">
                  <c:v>PSL</c:v>
                </c:pt>
                <c:pt idx="5">
                  <c:v>K'15</c:v>
                </c:pt>
                <c:pt idx="6">
                  <c:v>Bezp.</c:v>
                </c:pt>
              </c:strCache>
            </c:strRef>
          </c:cat>
          <c:val>
            <c:numRef>
              <c:f>MNPP!$B$73:$H$73</c:f>
              <c:numCache>
                <c:formatCode>General</c:formatCode>
                <c:ptCount val="7"/>
                <c:pt idx="0">
                  <c:v>38</c:v>
                </c:pt>
                <c:pt idx="1">
                  <c:v>21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axId val="81904000"/>
        <c:axId val="87470848"/>
      </c:barChart>
      <c:catAx>
        <c:axId val="81904000"/>
        <c:scaling>
          <c:orientation val="minMax"/>
        </c:scaling>
        <c:axPos val="b"/>
        <c:tickLblPos val="nextTo"/>
        <c:crossAx val="87470848"/>
        <c:crosses val="autoZero"/>
        <c:auto val="1"/>
        <c:lblAlgn val="ctr"/>
        <c:lblOffset val="100"/>
      </c:catAx>
      <c:valAx>
        <c:axId val="87470848"/>
        <c:scaling>
          <c:orientation val="minMax"/>
        </c:scaling>
        <c:axPos val="l"/>
        <c:majorGridlines/>
        <c:numFmt formatCode="General" sourceLinked="1"/>
        <c:tickLblPos val="nextTo"/>
        <c:crossAx val="819040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liczba radnych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MNPP!$I$73</c:f>
              <c:strCache>
                <c:ptCount val="1"/>
                <c:pt idx="0">
                  <c:v>liczba osób</c:v>
                </c:pt>
              </c:strCache>
            </c:strRef>
          </c:tx>
          <c:cat>
            <c:strRef>
              <c:f>MNPP!$J$72:$P$72</c:f>
              <c:strCache>
                <c:ptCount val="7"/>
                <c:pt idx="0">
                  <c:v>niezależni</c:v>
                </c:pt>
                <c:pt idx="1">
                  <c:v>KO</c:v>
                </c:pt>
                <c:pt idx="2">
                  <c:v>PiS</c:v>
                </c:pt>
                <c:pt idx="3">
                  <c:v>SLD</c:v>
                </c:pt>
                <c:pt idx="4">
                  <c:v>PSL</c:v>
                </c:pt>
                <c:pt idx="5">
                  <c:v>K'15</c:v>
                </c:pt>
                <c:pt idx="6">
                  <c:v>Bezp.</c:v>
                </c:pt>
              </c:strCache>
            </c:strRef>
          </c:cat>
          <c:val>
            <c:numRef>
              <c:f>MNPP!$J$73:$P$73</c:f>
              <c:numCache>
                <c:formatCode>General</c:formatCode>
                <c:ptCount val="7"/>
                <c:pt idx="0">
                  <c:v>607</c:v>
                </c:pt>
                <c:pt idx="1">
                  <c:v>503</c:v>
                </c:pt>
                <c:pt idx="2">
                  <c:v>528</c:v>
                </c:pt>
                <c:pt idx="3">
                  <c:v>58</c:v>
                </c:pt>
                <c:pt idx="4">
                  <c:v>6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axId val="81889920"/>
        <c:axId val="81900288"/>
      </c:barChart>
      <c:catAx>
        <c:axId val="81889920"/>
        <c:scaling>
          <c:orientation val="minMax"/>
        </c:scaling>
        <c:axPos val="b"/>
        <c:tickLblPos val="nextTo"/>
        <c:crossAx val="81900288"/>
        <c:crosses val="autoZero"/>
        <c:auto val="1"/>
        <c:lblAlgn val="ctr"/>
        <c:lblOffset val="100"/>
      </c:catAx>
      <c:valAx>
        <c:axId val="81900288"/>
        <c:scaling>
          <c:orientation val="minMax"/>
        </c:scaling>
        <c:axPos val="l"/>
        <c:majorGridlines/>
        <c:numFmt formatCode="General" sourceLinked="1"/>
        <c:tickLblPos val="nextTo"/>
        <c:crossAx val="818899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pl-PL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9685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11868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="" xmlns:p14="http://schemas.microsoft.com/office/powerpoint/2010/main" val="688741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8152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7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81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="" xmlns:p14="http://schemas.microsoft.com/office/powerpoint/2010/main" val="97463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667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1660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4570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F7CB-6CC3-4C50-83EC-67E2ED911285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3743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75" y="595312"/>
            <a:ext cx="8020050" cy="5667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3480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7472080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2" name="Symbol zastępczy tekstu 2"/>
          <p:cNvSpPr>
            <a:spLocks noGrp="1"/>
          </p:cNvSpPr>
          <p:nvPr>
            <p:ph type="body" idx="14"/>
          </p:nvPr>
        </p:nvSpPr>
        <p:spPr>
          <a:xfrm>
            <a:off x="740810" y="507177"/>
            <a:ext cx="7290007" cy="3547988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44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596" y="5462962"/>
            <a:ext cx="2505456" cy="1292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834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>
              <a:latin typeface="+mj-lt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854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7732057" cy="81311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9" name="Symbol zastępczy tekstu 2"/>
          <p:cNvSpPr>
            <a:spLocks noGrp="1"/>
          </p:cNvSpPr>
          <p:nvPr>
            <p:ph type="body" idx="13"/>
          </p:nvPr>
        </p:nvSpPr>
        <p:spPr>
          <a:xfrm>
            <a:off x="740810" y="507177"/>
            <a:ext cx="7290007" cy="3547988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44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596" y="5462962"/>
            <a:ext cx="2505456" cy="1292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9552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1" name="Łza 10"/>
          <p:cNvSpPr/>
          <p:nvPr userDrawn="1"/>
        </p:nvSpPr>
        <p:spPr>
          <a:xfrm rot="16200000">
            <a:off x="9115070" y="3538876"/>
            <a:ext cx="2048183" cy="204856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3" name="Symbol zastępczy tekstu 2"/>
          <p:cNvSpPr>
            <a:spLocks noGrp="1"/>
          </p:cNvSpPr>
          <p:nvPr>
            <p:ph type="body" idx="13"/>
          </p:nvPr>
        </p:nvSpPr>
        <p:spPr>
          <a:xfrm>
            <a:off x="740810" y="507177"/>
            <a:ext cx="7290007" cy="3547988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44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0" name="Podtytuł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7732057" cy="81311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84029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806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259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055916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83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Prostokąt z zaokrąglonym rogiem 10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pl-PL" kern="0" dirty="0" smtClean="0">
              <a:solidFill>
                <a:prstClr val="white"/>
              </a:solidFill>
              <a:latin typeface="Roboto Lt"/>
            </a:endParaRPr>
          </a:p>
        </p:txBody>
      </p:sp>
      <p:sp>
        <p:nvSpPr>
          <p:cNvPr id="9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995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277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Łza 8"/>
          <p:cNvSpPr/>
          <p:nvPr userDrawn="1"/>
        </p:nvSpPr>
        <p:spPr>
          <a:xfrm rot="16200000">
            <a:off x="10055916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73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0644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7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>
              <a:solidFill>
                <a:prstClr val="white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104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7033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Łza 8"/>
          <p:cNvSpPr/>
          <p:nvPr userDrawn="1"/>
        </p:nvSpPr>
        <p:spPr>
          <a:xfrm rot="16200000">
            <a:off x="10055916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226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18847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49743" y="1408325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596" y="5462962"/>
            <a:ext cx="2505456" cy="1292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2365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18847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49743" y="1408325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596" y="5462962"/>
            <a:ext cx="2505456" cy="1292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646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811384" y="719212"/>
            <a:ext cx="3380615" cy="3388962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596" y="5462962"/>
            <a:ext cx="2505456" cy="1292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330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512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9503010" y="3538876"/>
            <a:ext cx="2048183" cy="204856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="" xmlns:p14="http://schemas.microsoft.com/office/powerpoint/2010/main" val="158524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485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40776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858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3964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11" name="Prostokąt z zaokrąglonym rogiem 10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t"/>
              <a:ea typeface="+mn-ea"/>
              <a:cs typeface="+mn-cs"/>
            </a:endParaRPr>
          </a:p>
        </p:txBody>
      </p:sp>
      <p:sp>
        <p:nvSpPr>
          <p:cNvPr id="9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32822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9309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pPr/>
              <a:t>2018-11-16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1" r:id="rId2"/>
    <p:sldLayoutId id="2147483672" r:id="rId3"/>
    <p:sldLayoutId id="2147483673" r:id="rId4"/>
    <p:sldLayoutId id="2147483682" r:id="rId5"/>
    <p:sldLayoutId id="2147483681" r:id="rId6"/>
    <p:sldLayoutId id="2147483662" r:id="rId7"/>
    <p:sldLayoutId id="2147483664" r:id="rId8"/>
    <p:sldLayoutId id="2147483677" r:id="rId9"/>
    <p:sldLayoutId id="2147483678" r:id="rId10"/>
    <p:sldLayoutId id="2147483679" r:id="rId11"/>
    <p:sldLayoutId id="2147483666" r:id="rId12"/>
    <p:sldLayoutId id="2147483680" r:id="rId13"/>
    <p:sldLayoutId id="2147483674" r:id="rId14"/>
    <p:sldLayoutId id="2147483675" r:id="rId15"/>
    <p:sldLayoutId id="2147483676" r:id="rId16"/>
    <p:sldLayoutId id="2147483667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Związek Miast Polskich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75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kument_programu_Microsoft_Office_Word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Arkusz_programu_Microsoft_Office_Excel2.xlsx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838202" y="4958499"/>
            <a:ext cx="7579934" cy="1480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r>
              <a:rPr lang="pl-P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Biuro Związku Miast Polskich, dane z PKW</a:t>
            </a:r>
            <a:endParaRPr lang="pl-PL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r>
              <a:rPr lang="pl-PL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  <a:endParaRPr lang="pl-PL" sz="4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ytuł 3"/>
          <p:cNvSpPr txBox="1">
            <a:spLocks/>
          </p:cNvSpPr>
          <p:nvPr/>
        </p:nvSpPr>
        <p:spPr>
          <a:xfrm>
            <a:off x="197963" y="2061006"/>
            <a:ext cx="11726944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r>
              <a:rPr lang="pl-PL" sz="5400" b="1" dirty="0" smtClean="0">
                <a:solidFill>
                  <a:schemeClr val="bg1">
                    <a:lumMod val="9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Podsumowanie wyborów samorządowych</a:t>
            </a:r>
            <a:endParaRPr lang="pl-PL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1"/>
            <a:ext cx="12056882" cy="1228436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Rady miast „prezydenckich” (107)</a:t>
            </a:r>
            <a:endParaRPr lang="en-GB" sz="4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0" y="1347788"/>
          <a:ext cx="6014301" cy="543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193093" y="1888956"/>
          <a:ext cx="7750667" cy="1023926"/>
        </p:xfrm>
        <a:graphic>
          <a:graphicData uri="http://schemas.openxmlformats.org/drawingml/2006/table">
            <a:tbl>
              <a:tblPr/>
              <a:tblGrid>
                <a:gridCol w="1869253"/>
                <a:gridCol w="1010407"/>
                <a:gridCol w="707285"/>
                <a:gridCol w="707285"/>
                <a:gridCol w="606245"/>
                <a:gridCol w="606245"/>
                <a:gridCol w="791486"/>
                <a:gridCol w="644135"/>
                <a:gridCol w="808326"/>
              </a:tblGrid>
              <a:tr h="3242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komitety wyborcze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niezależni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K'15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Bezp.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radnych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2616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40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40,83%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24,39%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30,43%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2,37%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0,69%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1"/>
            <a:ext cx="12056882" cy="1228436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Prezydenci miast na prawach powiatu (66)</a:t>
            </a:r>
            <a:endParaRPr lang="en-GB" sz="4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0" y="1347788"/>
          <a:ext cx="5797485" cy="543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763414" y="1870100"/>
          <a:ext cx="7218053" cy="1137050"/>
        </p:xfrm>
        <a:graphic>
          <a:graphicData uri="http://schemas.openxmlformats.org/drawingml/2006/table">
            <a:tbl>
              <a:tblPr/>
              <a:tblGrid>
                <a:gridCol w="1803351"/>
                <a:gridCol w="1078292"/>
                <a:gridCol w="780833"/>
                <a:gridCol w="669285"/>
                <a:gridCol w="669285"/>
                <a:gridCol w="669285"/>
                <a:gridCol w="878437"/>
                <a:gridCol w="669285"/>
              </a:tblGrid>
              <a:tr h="36006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komitety wyborcze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niezależni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K'15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Bezp.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osób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18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57,58%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31,82%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3,03%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3,03%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1,52%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3,03%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1"/>
            <a:ext cx="12056882" cy="1228436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Rady miast na prawach powiatu (66)</a:t>
            </a:r>
            <a:endParaRPr lang="en-GB" sz="4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0" y="1347788"/>
          <a:ext cx="5967167" cy="543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475899" y="1907808"/>
          <a:ext cx="7373594" cy="1042781"/>
        </p:xfrm>
        <a:graphic>
          <a:graphicData uri="http://schemas.openxmlformats.org/drawingml/2006/table">
            <a:tbl>
              <a:tblPr/>
              <a:tblGrid>
                <a:gridCol w="1778313"/>
                <a:gridCol w="961251"/>
                <a:gridCol w="672875"/>
                <a:gridCol w="672875"/>
                <a:gridCol w="576751"/>
                <a:gridCol w="576751"/>
                <a:gridCol w="752980"/>
                <a:gridCol w="612797"/>
                <a:gridCol w="769001"/>
              </a:tblGrid>
              <a:tr h="3302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komitety wyborcze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niezależni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K'15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Bezp.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osób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53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35,50%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29,42%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30,88%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3,39%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Trochę historii</a:t>
            </a:r>
            <a:endParaRPr lang="en-GB" sz="44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0" y="1357460"/>
            <a:ext cx="12066309" cy="55005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3000" spc="-100" dirty="0" smtClean="0">
                <a:latin typeface="+mn-lt"/>
              </a:rPr>
              <a:t>Tylko pierwsze wybory do rad gmin wygrało zdecydowanie jedno ugrupowanie:</a:t>
            </a:r>
          </a:p>
          <a:p>
            <a:pPr>
              <a:spcBef>
                <a:spcPts val="0"/>
              </a:spcBef>
              <a:buNone/>
            </a:pPr>
            <a:r>
              <a:rPr lang="pl-PL" sz="3000" spc="-120" dirty="0" smtClean="0">
                <a:latin typeface="+mn-lt"/>
              </a:rPr>
              <a:t>w</a:t>
            </a:r>
            <a:r>
              <a:rPr lang="pl-PL" sz="3000" spc="-120" dirty="0" smtClean="0">
                <a:latin typeface="+mn-lt"/>
              </a:rPr>
              <a:t>śród 51 987 radnych ponad 26 700 było z list Komitetu Obywatelskiego „S” (</a:t>
            </a:r>
            <a:r>
              <a:rPr lang="pl-PL" sz="3000" b="1" spc="-120" dirty="0" smtClean="0">
                <a:latin typeface="+mn-lt"/>
              </a:rPr>
              <a:t>51,3%</a:t>
            </a:r>
            <a:r>
              <a:rPr lang="pl-PL" sz="3000" spc="-120" dirty="0" smtClean="0">
                <a:latin typeface="+mn-lt"/>
              </a:rPr>
              <a:t>), a kolejne ponad 12 800 (</a:t>
            </a:r>
            <a:r>
              <a:rPr lang="pl-PL" sz="3000" b="1" spc="-120" dirty="0" smtClean="0">
                <a:latin typeface="+mn-lt"/>
              </a:rPr>
              <a:t>24,7%</a:t>
            </a:r>
            <a:r>
              <a:rPr lang="pl-PL" sz="3000" spc="-120" dirty="0" smtClean="0">
                <a:latin typeface="+mn-lt"/>
              </a:rPr>
              <a:t>) – z lokalnych komitetów wyborczych.</a:t>
            </a:r>
          </a:p>
          <a:p>
            <a:pPr>
              <a:spcBef>
                <a:spcPts val="0"/>
              </a:spcBef>
            </a:pPr>
            <a:r>
              <a:rPr lang="pl-PL" sz="3000" spc="-100" dirty="0" smtClean="0">
                <a:latin typeface="+mn-lt"/>
              </a:rPr>
              <a:t>Frekwencja wyborcza w wyborach parlamentarnych i samorządowych:</a:t>
            </a:r>
          </a:p>
          <a:p>
            <a:pPr>
              <a:spcBef>
                <a:spcPts val="0"/>
              </a:spcBef>
              <a:buNone/>
            </a:pPr>
            <a:endParaRPr lang="pl-PL" sz="3000" spc="-100" dirty="0">
              <a:latin typeface="+mn-lt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53493" cy="433964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n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b="1" dirty="0" smtClean="0"/>
          </a:p>
          <a:p>
            <a:pPr marL="342900" indent="-342900">
              <a:buFont typeface="+mj-lt"/>
              <a:buAutoNum type="arabicPeriod" startAt="7"/>
            </a:pPr>
            <a:endParaRPr lang="pl-PL" dirty="0"/>
          </a:p>
          <a:p>
            <a:pPr marL="342900" indent="-342900">
              <a:buFont typeface="+mj-lt"/>
              <a:buAutoNum type="arabicPeriod" startAt="7"/>
            </a:pPr>
            <a:endParaRPr lang="pl-PL" b="1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j-lt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2105" y="3069833"/>
          <a:ext cx="6040437" cy="3788167"/>
        </p:xfrm>
        <a:graphic>
          <a:graphicData uri="http://schemas.openxmlformats.org/presentationml/2006/ole">
            <p:oleObj spid="_x0000_s1027" name="Dokument" r:id="rId4" imgW="6040053" imgH="3536151" progId="Word.Document.12">
              <p:embed/>
            </p:oleObj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028771" y="3132683"/>
          <a:ext cx="5300345" cy="3211558"/>
        </p:xfrm>
        <a:graphic>
          <a:graphicData uri="http://schemas.openxmlformats.org/drawingml/2006/table">
            <a:tbl>
              <a:tblPr/>
              <a:tblGrid>
                <a:gridCol w="668655"/>
                <a:gridCol w="2183130"/>
                <a:gridCol w="1224280"/>
                <a:gridCol w="1224280"/>
              </a:tblGrid>
              <a:tr h="589878">
                <a:tc>
                  <a:txBody>
                    <a:bodyPr/>
                    <a:lstStyle/>
                    <a:p>
                      <a:pPr marL="107950" indent="-107950"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Rok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22352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Wybory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22352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 algn="ctr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222222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Frekwencja w I turze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22352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 algn="ctr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222222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Frekwencja w II turze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22352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Wybory parlamentarne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40,57%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Wybory samorządowe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45,99%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39,69%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Wybory parlamentarne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53,88%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Wybory samorządowe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47,32%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35,31%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Wybory parlamentarne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48,92%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Wybory samorządowe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47,40%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39,97%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Wybory parlamentarne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50,92%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27710"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2018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Wybory samorządowe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54,90%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07950" indent="-107950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48,83%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530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Kontekst (1)</a:t>
            </a:r>
            <a:endParaRPr lang="en-GB" sz="44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53493" cy="433964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n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b="1" dirty="0" smtClean="0"/>
          </a:p>
          <a:p>
            <a:pPr marL="342900" indent="-342900">
              <a:buFont typeface="+mj-lt"/>
              <a:buAutoNum type="arabicPeriod" startAt="7"/>
            </a:pPr>
            <a:endParaRPr lang="pl-PL" dirty="0"/>
          </a:p>
          <a:p>
            <a:pPr marL="342900" indent="-342900">
              <a:buFont typeface="+mj-lt"/>
              <a:buAutoNum type="arabicPeriod" startAt="7"/>
            </a:pPr>
            <a:endParaRPr lang="pl-PL" b="1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j-lt"/>
            </a:endParaRPr>
          </a:p>
        </p:txBody>
      </p:sp>
      <p:pic>
        <p:nvPicPr>
          <p:cNvPr id="20481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5241" y="1401746"/>
            <a:ext cx="1072515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Kontekst (2)</a:t>
            </a:r>
            <a:endParaRPr lang="en-GB" sz="44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53493" cy="433964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n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b="1" dirty="0" smtClean="0"/>
          </a:p>
          <a:p>
            <a:pPr marL="342900" indent="-342900">
              <a:buFont typeface="+mj-lt"/>
              <a:buAutoNum type="arabicPeriod" startAt="7"/>
            </a:pPr>
            <a:endParaRPr lang="pl-PL" dirty="0"/>
          </a:p>
          <a:p>
            <a:pPr marL="342900" indent="-342900">
              <a:buFont typeface="+mj-lt"/>
              <a:buAutoNum type="arabicPeriod" startAt="7"/>
            </a:pPr>
            <a:endParaRPr lang="pl-PL" b="1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j-lt"/>
            </a:endParaRPr>
          </a:p>
        </p:txBody>
      </p:sp>
      <p:pic>
        <p:nvPicPr>
          <p:cNvPr id="624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625" y="1620044"/>
            <a:ext cx="1100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Rady </a:t>
            </a:r>
            <a:r>
              <a:rPr lang="pl-PL" sz="4400" b="1" dirty="0" err="1" smtClean="0">
                <a:ea typeface="Tahoma" panose="020B0604030504040204" pitchFamily="34" charset="0"/>
                <a:cs typeface="Tahoma" panose="020B0604030504040204" pitchFamily="34" charset="0"/>
              </a:rPr>
              <a:t>powiatów</a:t>
            </a:r>
            <a:endParaRPr lang="en-GB" sz="44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53493" cy="433964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n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b="1" dirty="0" smtClean="0"/>
          </a:p>
          <a:p>
            <a:pPr marL="342900" indent="-342900">
              <a:buFont typeface="+mj-lt"/>
              <a:buAutoNum type="arabicPeriod" startAt="7"/>
            </a:pPr>
            <a:endParaRPr lang="pl-PL" dirty="0"/>
          </a:p>
          <a:p>
            <a:pPr marL="342900" indent="-342900">
              <a:buFont typeface="+mj-lt"/>
              <a:buAutoNum type="arabicPeriod" startAt="7"/>
            </a:pPr>
            <a:endParaRPr lang="pl-PL" b="1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j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0" y="1450975"/>
          <a:ext cx="6862713" cy="514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630536" y="2073357"/>
          <a:ext cx="5870575" cy="999781"/>
        </p:xfrm>
        <a:graphic>
          <a:graphicData uri="http://schemas.openxmlformats.org/presentationml/2006/ole">
            <p:oleObj spid="_x0000_s18434" name="Arkusz" r:id="rId5" imgW="5870548" imgH="560693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-1" y="1"/>
            <a:ext cx="11943761" cy="1228436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Rady gmin do 20 tys. </a:t>
            </a:r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ieszk. (wybory większościowe)</a:t>
            </a:r>
            <a:endParaRPr lang="en-GB" sz="44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53493" cy="433964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n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b="1" dirty="0" smtClean="0"/>
          </a:p>
          <a:p>
            <a:pPr marL="342900" indent="-342900">
              <a:buFont typeface="+mj-lt"/>
              <a:buAutoNum type="arabicPeriod" startAt="7"/>
            </a:pPr>
            <a:endParaRPr lang="pl-PL" dirty="0"/>
          </a:p>
          <a:p>
            <a:pPr marL="342900" indent="-342900">
              <a:buFont typeface="+mj-lt"/>
              <a:buAutoNum type="arabicPeriod" startAt="7"/>
            </a:pPr>
            <a:endParaRPr lang="pl-PL" b="1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7"/>
            </a:pPr>
            <a:endParaRPr lang="pl-PL" dirty="0">
              <a:latin typeface="+mj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1"/>
          </p:nvPr>
        </p:nvGraphicFramePr>
        <p:xfrm>
          <a:off x="292100" y="1706563"/>
          <a:ext cx="5854176" cy="502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506771" y="2303735"/>
          <a:ext cx="8144761" cy="1033354"/>
        </p:xfrm>
        <a:graphic>
          <a:graphicData uri="http://schemas.openxmlformats.org/drawingml/2006/table">
            <a:tbl>
              <a:tblPr/>
              <a:tblGrid>
                <a:gridCol w="2267558"/>
                <a:gridCol w="687583"/>
                <a:gridCol w="687583"/>
                <a:gridCol w="589358"/>
                <a:gridCol w="589358"/>
                <a:gridCol w="589358"/>
                <a:gridCol w="769438"/>
                <a:gridCol w="589358"/>
                <a:gridCol w="589358"/>
                <a:gridCol w="785809"/>
              </a:tblGrid>
              <a:tr h="32722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komitety wyborcze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lokalne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Kukiz'15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Bezp.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inne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2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radnych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3991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32175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96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76,46%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12,40%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9,66%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1"/>
            <a:ext cx="12056882" cy="1228436"/>
          </a:xfrm>
        </p:spPr>
        <p:txBody>
          <a:bodyPr>
            <a:normAutofit fontScale="90000"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Rady gmin pow. 20 tys. mieszk. (wybory proporcjonalne)</a:t>
            </a:r>
            <a:endParaRPr lang="en-GB" sz="4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0" y="1291227"/>
          <a:ext cx="6843860" cy="543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506771" y="1954944"/>
          <a:ext cx="8163613" cy="1042781"/>
        </p:xfrm>
        <a:graphic>
          <a:graphicData uri="http://schemas.openxmlformats.org/drawingml/2006/table">
            <a:tbl>
              <a:tblPr/>
              <a:tblGrid>
                <a:gridCol w="1723992"/>
                <a:gridCol w="760585"/>
                <a:gridCol w="760585"/>
                <a:gridCol w="659174"/>
                <a:gridCol w="760585"/>
                <a:gridCol w="659174"/>
                <a:gridCol w="659174"/>
                <a:gridCol w="659174"/>
                <a:gridCol w="659174"/>
                <a:gridCol w="861996"/>
              </a:tblGrid>
              <a:tr h="3302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komitety wyborcze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lokalne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K'15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inne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radnych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5640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53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45,41%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33,28%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2,18%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16,52%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1,90%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1"/>
            <a:ext cx="12056882" cy="1228436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Wójtowie, burmistrzowie, prezydenci miast</a:t>
            </a:r>
            <a:endParaRPr lang="en-GB" sz="4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0" y="1347788"/>
          <a:ext cx="6806153" cy="543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365369" y="1923067"/>
          <a:ext cx="8663230" cy="1074717"/>
        </p:xfrm>
        <a:graphic>
          <a:graphicData uri="http://schemas.openxmlformats.org/drawingml/2006/table">
            <a:tbl>
              <a:tblPr/>
              <a:tblGrid>
                <a:gridCol w="1798030"/>
                <a:gridCol w="980744"/>
                <a:gridCol w="708314"/>
                <a:gridCol w="708314"/>
                <a:gridCol w="708314"/>
                <a:gridCol w="708314"/>
                <a:gridCol w="708314"/>
                <a:gridCol w="708314"/>
                <a:gridCol w="708314"/>
                <a:gridCol w="926258"/>
              </a:tblGrid>
              <a:tr h="34032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komitety wyborcze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niezależni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K'15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inne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razem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2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osób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63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85,71%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6,86%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5,61%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1,09%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1"/>
            <a:ext cx="12056882" cy="1228436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ea typeface="Tahoma" panose="020B0604030504040204" pitchFamily="34" charset="0"/>
                <a:cs typeface="Tahoma" panose="020B0604030504040204" pitchFamily="34" charset="0"/>
              </a:rPr>
              <a:t>Prezydenci miast (107)</a:t>
            </a:r>
            <a:endParaRPr lang="en-GB" sz="4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1" y="1347788"/>
          <a:ext cx="6070862" cy="543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496586" y="1898381"/>
          <a:ext cx="7456602" cy="1042781"/>
        </p:xfrm>
        <a:graphic>
          <a:graphicData uri="http://schemas.openxmlformats.org/drawingml/2006/table">
            <a:tbl>
              <a:tblPr/>
              <a:tblGrid>
                <a:gridCol w="1743958"/>
                <a:gridCol w="1040374"/>
                <a:gridCol w="841309"/>
                <a:gridCol w="721122"/>
                <a:gridCol w="721122"/>
                <a:gridCol w="721122"/>
                <a:gridCol w="946473"/>
                <a:gridCol w="721122"/>
              </a:tblGrid>
              <a:tr h="3302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komitety wyborcze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niezależni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PSL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Kukiz'15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Bezp.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osób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53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65,42%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23,36%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3,74%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1,87%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3,74%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-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1_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zablon calibri light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elcome to PowerPoint_TP102923943" id="{01FC8EAD-4A0B-4F26-87F4-4BA89417ECDB}" vid="{16E11136-12C7-4FC0-81A3-8AEFAFB807E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501</Words>
  <Application>Microsoft Office PowerPoint</Application>
  <PresentationFormat>Niestandardowy</PresentationFormat>
  <Paragraphs>273</Paragraphs>
  <Slides>12</Slides>
  <Notes>12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ZMP</vt:lpstr>
      <vt:lpstr>1_WelcomeDoc</vt:lpstr>
      <vt:lpstr>Dokument programu Microsoft Office Word</vt:lpstr>
      <vt:lpstr>Arkusz programu Microsoft Office Excel</vt:lpstr>
      <vt:lpstr>Slajd 1</vt:lpstr>
      <vt:lpstr>Trochę historii</vt:lpstr>
      <vt:lpstr>Kontekst (1)</vt:lpstr>
      <vt:lpstr>Kontekst (2)</vt:lpstr>
      <vt:lpstr>Rady powiatów</vt:lpstr>
      <vt:lpstr>Rady gmin do 20 tys. mieszk. (wybory większościowe)</vt:lpstr>
      <vt:lpstr>Rady gmin pow. 20 tys. mieszk. (wybory proporcjonalne)</vt:lpstr>
      <vt:lpstr>Wójtowie, burmistrzowie, prezydenci miast</vt:lpstr>
      <vt:lpstr>Prezydenci miast (107)</vt:lpstr>
      <vt:lpstr>Rady miast „prezydenckich” (107)</vt:lpstr>
      <vt:lpstr>Prezydenci miast na prawach powiatu (66)</vt:lpstr>
      <vt:lpstr>Rady miast na prawach powiatu (66)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2018-11-16T01:07:38Z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