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1" r:id="rId2"/>
    <p:sldId id="353" r:id="rId3"/>
    <p:sldId id="367" r:id="rId4"/>
    <p:sldId id="344" r:id="rId5"/>
    <p:sldId id="355" r:id="rId6"/>
    <p:sldId id="368" r:id="rId7"/>
    <p:sldId id="350" r:id="rId8"/>
  </p:sldIdLst>
  <p:sldSz cx="9144000" cy="6858000" type="screen4x3"/>
  <p:notesSz cx="6797675" cy="9926638"/>
  <p:custDataLst>
    <p:tags r:id="rId10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55DEE4F-5AF7-4B02-9942-E9C0EF16E040}">
          <p14:sldIdLst>
            <p14:sldId id="311"/>
            <p14:sldId id="353"/>
            <p14:sldId id="367"/>
            <p14:sldId id="344"/>
            <p14:sldId id="355"/>
            <p14:sldId id="368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BA3"/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89348" autoAdjust="0"/>
  </p:normalViewPr>
  <p:slideViewPr>
    <p:cSldViewPr>
      <p:cViewPr varScale="1">
        <p:scale>
          <a:sx n="116" d="100"/>
          <a:sy n="116" d="100"/>
        </p:scale>
        <p:origin x="147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539552" y="1556792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pPr algn="ctr">
              <a:buNone/>
            </a:pPr>
            <a:r>
              <a:rPr lang="pl-PL" sz="4400" b="1" cap="small" dirty="0" smtClean="0"/>
              <a:t>KWOTA CZĘŚCI OŚWIATOWEJ SUBWENCJI OGÓLNEJ W 2019 R. </a:t>
            </a: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1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Część </a:t>
            </a:r>
            <a:r>
              <a:rPr lang="pl-PL" sz="3600" dirty="0">
                <a:solidFill>
                  <a:schemeClr val="tx1"/>
                </a:solidFill>
              </a:rPr>
              <a:t>oświatowa subwencji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ogólnej </a:t>
            </a:r>
            <a:r>
              <a:rPr lang="pl-PL" sz="3600" dirty="0">
                <a:solidFill>
                  <a:schemeClr val="tx1"/>
                </a:solidFill>
              </a:rPr>
              <a:t>w 2019 roku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82277"/>
              </p:ext>
            </p:extLst>
          </p:nvPr>
        </p:nvGraphicFramePr>
        <p:xfrm>
          <a:off x="251520" y="1916832"/>
          <a:ext cx="864096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858"/>
                <a:gridCol w="2833102"/>
              </a:tblGrid>
              <a:tr h="1368152"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Planowana</a:t>
                      </a:r>
                      <a:r>
                        <a:rPr lang="pl-PL" sz="2800" b="1" baseline="0" dirty="0" smtClean="0">
                          <a:solidFill>
                            <a:schemeClr val="bg1"/>
                          </a:solidFill>
                        </a:rPr>
                        <a:t> k</a:t>
                      </a:r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wota części oświatowej subwencji ogólnej na rok 2019*: </a:t>
                      </a:r>
                      <a:endParaRPr lang="pl-PL" sz="2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45.907 mln zł </a:t>
                      </a:r>
                      <a:endParaRPr lang="pl-PL" sz="2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Wzrost subwencji:</a:t>
                      </a:r>
                      <a:endParaRPr lang="pl-PL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2.832,4</a:t>
                      </a:r>
                      <a:r>
                        <a:rPr lang="pl-PL" sz="2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mln zł, </a:t>
                      </a:r>
                    </a:p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tj. o 6,6 %.</a:t>
                      </a:r>
                      <a:endParaRPr lang="pl-PL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0" y="5904346"/>
            <a:ext cx="838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* Zgodnie z projektem ustawy budżetowej na 2019 rok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Zadanie </a:t>
            </a:r>
            <a:r>
              <a:rPr lang="pl-PL" sz="3600" dirty="0">
                <a:solidFill>
                  <a:schemeClr val="tx1"/>
                </a:solidFill>
              </a:rPr>
              <a:t>uwzględniane podczas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planowania </a:t>
            </a:r>
            <a:r>
              <a:rPr lang="pl-PL" sz="3600" dirty="0">
                <a:solidFill>
                  <a:schemeClr val="tx1"/>
                </a:solidFill>
              </a:rPr>
              <a:t>kwoty subwencji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26969" y="1196752"/>
            <a:ext cx="86900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pl-PL" sz="2200" b="1" dirty="0" smtClean="0">
                <a:solidFill>
                  <a:schemeClr val="bg1"/>
                </a:solidFill>
              </a:rPr>
              <a:t>Podczas planowania kwoty </a:t>
            </a:r>
            <a:r>
              <a:rPr lang="pl-PL" sz="2200" b="1" dirty="0">
                <a:solidFill>
                  <a:schemeClr val="bg1"/>
                </a:solidFill>
              </a:rPr>
              <a:t>subwencji oświatowej na </a:t>
            </a:r>
            <a:r>
              <a:rPr lang="pl-PL" sz="2200" b="1" dirty="0" smtClean="0">
                <a:solidFill>
                  <a:schemeClr val="bg1"/>
                </a:solidFill>
              </a:rPr>
              <a:t>2019 </a:t>
            </a:r>
            <a:r>
              <a:rPr lang="pl-PL" sz="2200" b="1" dirty="0">
                <a:solidFill>
                  <a:schemeClr val="bg1"/>
                </a:solidFill>
              </a:rPr>
              <a:t>r. </a:t>
            </a:r>
            <a:r>
              <a:rPr lang="pl-PL" sz="2200" b="1" dirty="0" smtClean="0">
                <a:solidFill>
                  <a:schemeClr val="bg1"/>
                </a:solidFill>
              </a:rPr>
              <a:t>zostało uwzględnione:</a:t>
            </a:r>
            <a:endParaRPr lang="pl-PL" sz="2200" b="1" dirty="0">
              <a:solidFill>
                <a:schemeClr val="bg1"/>
              </a:solidFill>
            </a:endParaRPr>
          </a:p>
          <a:p>
            <a:pPr lvl="0">
              <a:spcBef>
                <a:spcPts val="600"/>
              </a:spcBef>
            </a:pPr>
            <a:endParaRPr lang="pl-PL" sz="17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701497"/>
              </p:ext>
            </p:extLst>
          </p:nvPr>
        </p:nvGraphicFramePr>
        <p:xfrm>
          <a:off x="683568" y="2132857"/>
          <a:ext cx="7776864" cy="316480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264696"/>
                <a:gridCol w="1512168"/>
              </a:tblGrid>
              <a:tr h="3384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Nazwa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Kwota w mln zł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24573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Zamiana wynagrodzeń </a:t>
                      </a:r>
                      <a:r>
                        <a:rPr lang="pl-PL" sz="1800" u="none" strike="noStrike" dirty="0" smtClean="0">
                          <a:effectLst/>
                        </a:rPr>
                        <a:t>nauczycieli, </a:t>
                      </a:r>
                      <a:r>
                        <a:rPr lang="pl-PL" sz="1800" u="none" strike="noStrike" dirty="0">
                          <a:effectLst/>
                        </a:rPr>
                        <a:t>w tym: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- podwyżka 5% od 1 stycznia 2019 r., 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- skutek przechodzący podwyżki z 2018 r.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- zmiana liczby etatów,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- zmniejszenie kwoty subwencji na doskonalenie zawodowe,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- wzrost kwoty na ZFŚS,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- oszczędności na awansie zawodowym nauczycieli.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>
                          <a:effectLst/>
                        </a:rPr>
                        <a:t>2 834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843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Przekazanie kilku szkół rolniczych do prowadzenia Ministrowi Rolnictwa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>
                          <a:effectLst/>
                        </a:rPr>
                        <a:t>-2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843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Razem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 dirty="0">
                          <a:effectLst/>
                        </a:rPr>
                        <a:t>2 832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38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Zmiana </a:t>
            </a:r>
            <a:r>
              <a:rPr lang="pl-PL" sz="3600" dirty="0">
                <a:solidFill>
                  <a:schemeClr val="tx1"/>
                </a:solidFill>
              </a:rPr>
              <a:t>liczby etatów nauczycieli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467544" y="949789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u="sng" dirty="0" smtClean="0">
                <a:solidFill>
                  <a:schemeClr val="bg1"/>
                </a:solidFill>
              </a:rPr>
              <a:t>Liczba etatów z etatami nauczycieli 6-latków*</a:t>
            </a:r>
            <a:endParaRPr lang="pl-PL" sz="20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659536"/>
              </p:ext>
            </p:extLst>
          </p:nvPr>
        </p:nvGraphicFramePr>
        <p:xfrm>
          <a:off x="749660" y="1412517"/>
          <a:ext cx="7644680" cy="181870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80121"/>
                <a:gridCol w="1368152"/>
                <a:gridCol w="1224136"/>
                <a:gridCol w="1296144"/>
                <a:gridCol w="1296144"/>
                <a:gridCol w="1379983"/>
              </a:tblGrid>
              <a:tr h="49537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SPIS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 smtClean="0">
                          <a:effectLst/>
                        </a:rPr>
                        <a:t>OGÓŁEM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Stażysta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Kontraktowy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Mianowany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Dyplomowany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11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2016.09.30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512 240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14 734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64 733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119 298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313 475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11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2017.09.30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522 591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67 569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113 194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324 297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11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10 351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2 796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2 836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-6 104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10 822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323528" y="6211669"/>
            <a:ext cx="76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solidFill>
                  <a:schemeClr val="bg1"/>
                </a:solidFill>
              </a:rPr>
              <a:t>*część etatu nauczycieli dzieci 6-letnich i starszych w wychowaniu przedszkolnym została </a:t>
            </a:r>
            <a:r>
              <a:rPr lang="pl-PL" sz="1200" dirty="0">
                <a:solidFill>
                  <a:schemeClr val="bg1"/>
                </a:solidFill>
              </a:rPr>
              <a:t>obliczona wg </a:t>
            </a:r>
            <a:r>
              <a:rPr lang="pl-PL" sz="1200" dirty="0" smtClean="0">
                <a:solidFill>
                  <a:schemeClr val="bg1"/>
                </a:solidFill>
              </a:rPr>
              <a:t>wskaźnika:</a:t>
            </a:r>
          </a:p>
          <a:p>
            <a:r>
              <a:rPr lang="pl-PL" sz="1200" dirty="0" smtClean="0">
                <a:solidFill>
                  <a:schemeClr val="bg1"/>
                </a:solidFill>
              </a:rPr>
              <a:t>liczba </a:t>
            </a:r>
            <a:r>
              <a:rPr lang="pl-PL" sz="1200" dirty="0">
                <a:solidFill>
                  <a:schemeClr val="bg1"/>
                </a:solidFill>
              </a:rPr>
              <a:t>dzieci 6 lat i więcej w wychowaniu przedszkolnym/liczba uczniów ogółem w wychowaniu </a:t>
            </a:r>
            <a:r>
              <a:rPr lang="pl-PL" sz="1200" dirty="0" smtClean="0">
                <a:solidFill>
                  <a:schemeClr val="bg1"/>
                </a:solidFill>
              </a:rPr>
              <a:t>przedszkolnym*różnica </a:t>
            </a:r>
            <a:r>
              <a:rPr lang="pl-PL" sz="1200" dirty="0">
                <a:solidFill>
                  <a:schemeClr val="bg1"/>
                </a:solidFill>
              </a:rPr>
              <a:t>w pensum (25/22</a:t>
            </a:r>
            <a:r>
              <a:rPr lang="pl-PL" sz="1200" dirty="0" smtClean="0">
                <a:solidFill>
                  <a:schemeClr val="bg1"/>
                </a:solidFill>
              </a:rPr>
              <a:t>)</a:t>
            </a:r>
            <a:endParaRPr lang="pl-PL" sz="1200" dirty="0">
              <a:solidFill>
                <a:schemeClr val="bg1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67544" y="342900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solidFill>
                  <a:schemeClr val="bg1"/>
                </a:solidFill>
              </a:rPr>
              <a:t>Przy </a:t>
            </a:r>
            <a:r>
              <a:rPr lang="pl-PL" dirty="0">
                <a:solidFill>
                  <a:schemeClr val="bg1"/>
                </a:solidFill>
              </a:rPr>
              <a:t>projektowaniu kwoty subwencji uwzględniono liczbę etatów nauczycieli w szkołach i placówkach prowadzonych przez jednostki samorządu terytorialnego wraz z liczbą etatów przypadającą na dzieci 6-letnie w wychowaniu przedszkolnym. </a:t>
            </a:r>
            <a:endParaRPr lang="pl-PL" dirty="0" smtClean="0">
              <a:solidFill>
                <a:schemeClr val="bg1"/>
              </a:solidFill>
            </a:endParaRPr>
          </a:p>
          <a:p>
            <a:pPr algn="just"/>
            <a:endParaRPr lang="pl-PL" dirty="0">
              <a:solidFill>
                <a:schemeClr val="bg1"/>
              </a:solidFill>
            </a:endParaRPr>
          </a:p>
          <a:p>
            <a:pPr algn="just"/>
            <a:r>
              <a:rPr lang="pl-PL" dirty="0" smtClean="0">
                <a:solidFill>
                  <a:schemeClr val="bg1"/>
                </a:solidFill>
              </a:rPr>
              <a:t>Założono</a:t>
            </a:r>
            <a:r>
              <a:rPr lang="pl-PL" dirty="0">
                <a:solidFill>
                  <a:schemeClr val="bg1"/>
                </a:solidFill>
              </a:rPr>
              <a:t>, że liczba ta we </a:t>
            </a:r>
            <a:r>
              <a:rPr lang="pl-PL" dirty="0">
                <a:solidFill>
                  <a:srgbClr val="FFC000"/>
                </a:solidFill>
              </a:rPr>
              <a:t>wrześniu 2018 r. </a:t>
            </a:r>
            <a:r>
              <a:rPr lang="pl-PL" dirty="0">
                <a:solidFill>
                  <a:schemeClr val="bg1"/>
                </a:solidFill>
              </a:rPr>
              <a:t>wyniesie </a:t>
            </a:r>
            <a:r>
              <a:rPr lang="pl-PL" dirty="0">
                <a:solidFill>
                  <a:srgbClr val="FFC000"/>
                </a:solidFill>
              </a:rPr>
              <a:t>531,3 tys. </a:t>
            </a:r>
            <a:r>
              <a:rPr lang="pl-PL" dirty="0">
                <a:solidFill>
                  <a:schemeClr val="bg1"/>
                </a:solidFill>
              </a:rPr>
              <a:t>i będzie o </a:t>
            </a:r>
            <a:r>
              <a:rPr lang="pl-PL" dirty="0">
                <a:solidFill>
                  <a:srgbClr val="FFC000"/>
                </a:solidFill>
              </a:rPr>
              <a:t>8,7 tys. </a:t>
            </a:r>
            <a:r>
              <a:rPr lang="pl-PL" dirty="0">
                <a:solidFill>
                  <a:schemeClr val="bg1"/>
                </a:solidFill>
              </a:rPr>
              <a:t>wyższa od liczby etatów z </a:t>
            </a:r>
            <a:r>
              <a:rPr lang="pl-PL" dirty="0">
                <a:solidFill>
                  <a:srgbClr val="FFC000"/>
                </a:solidFill>
              </a:rPr>
              <a:t>30 września 2017 r. </a:t>
            </a:r>
            <a:r>
              <a:rPr lang="pl-PL" dirty="0">
                <a:solidFill>
                  <a:schemeClr val="bg1"/>
                </a:solidFill>
              </a:rPr>
              <a:t>(</a:t>
            </a:r>
            <a:r>
              <a:rPr lang="pl-PL" dirty="0">
                <a:solidFill>
                  <a:srgbClr val="FFC000"/>
                </a:solidFill>
              </a:rPr>
              <a:t>522,6 tys.</a:t>
            </a:r>
            <a:r>
              <a:rPr lang="pl-PL" dirty="0">
                <a:solidFill>
                  <a:schemeClr val="bg1"/>
                </a:solidFill>
              </a:rPr>
              <a:t>). </a:t>
            </a:r>
            <a:endParaRPr lang="pl-PL" dirty="0" smtClean="0">
              <a:solidFill>
                <a:schemeClr val="bg1"/>
              </a:solidFill>
            </a:endParaRPr>
          </a:p>
          <a:p>
            <a:pPr algn="just"/>
            <a:endParaRPr lang="pl-PL" dirty="0">
              <a:solidFill>
                <a:schemeClr val="bg1"/>
              </a:solidFill>
            </a:endParaRPr>
          </a:p>
          <a:p>
            <a:pPr algn="just"/>
            <a:r>
              <a:rPr lang="pl-PL" dirty="0" smtClean="0">
                <a:solidFill>
                  <a:schemeClr val="bg1"/>
                </a:solidFill>
              </a:rPr>
              <a:t>Dane </a:t>
            </a:r>
            <a:r>
              <a:rPr lang="pl-PL" dirty="0">
                <a:solidFill>
                  <a:schemeClr val="bg1"/>
                </a:solidFill>
              </a:rPr>
              <a:t>z 30 września 2018 r. będą skutkowały na 8 miesięcy 2019 </a:t>
            </a:r>
            <a:r>
              <a:rPr lang="pl-PL" dirty="0" smtClean="0">
                <a:solidFill>
                  <a:schemeClr val="bg1"/>
                </a:solidFill>
              </a:rPr>
              <a:t>roku.</a:t>
            </a:r>
          </a:p>
        </p:txBody>
      </p:sp>
    </p:spTree>
    <p:extLst>
      <p:ext uri="{BB962C8B-B14F-4D97-AF65-F5344CB8AC3E}">
        <p14:creationId xmlns:p14="http://schemas.microsoft.com/office/powerpoint/2010/main" val="27970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Kalkulacja </a:t>
            </a:r>
            <a:r>
              <a:rPr lang="pl-PL" sz="3600" dirty="0">
                <a:solidFill>
                  <a:schemeClr val="tx1"/>
                </a:solidFill>
              </a:rPr>
              <a:t>podwyżki dla nauczycieli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- metodologia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69972"/>
            <a:ext cx="8712968" cy="56993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000" b="1" dirty="0" smtClean="0">
                <a:solidFill>
                  <a:srgbClr val="FFC000"/>
                </a:solidFill>
              </a:rPr>
              <a:t>Wzrost wynagrodzeń dla nauczycieli </a:t>
            </a:r>
            <a:r>
              <a:rPr lang="pl-PL" sz="2000" dirty="0" smtClean="0"/>
              <a:t>liczony jest poprzez przemnożenie wzrostu wynagrodzenia nauczycieli na poszczególnych stopniach awansu zawodowego przez średnioroczną liczbę etatów nauczycieli w  2019 roku.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Dodatkowo w roku 2019 w kwocie subwencji uwzględniony został </a:t>
            </a:r>
            <a:r>
              <a:rPr lang="pl-PL" sz="2000" b="1" dirty="0" smtClean="0">
                <a:solidFill>
                  <a:srgbClr val="FFC000"/>
                </a:solidFill>
              </a:rPr>
              <a:t>skutek przechodzący wzrostu wynagrodzeń</a:t>
            </a:r>
            <a:r>
              <a:rPr lang="pl-PL" sz="2000" dirty="0" smtClean="0">
                <a:solidFill>
                  <a:srgbClr val="FFC000"/>
                </a:solidFill>
              </a:rPr>
              <a:t> </a:t>
            </a:r>
            <a:r>
              <a:rPr lang="pl-PL" sz="2000" dirty="0" smtClean="0"/>
              <a:t>nauczycieli od 1 kwietnia 2018 roku (skutek 3 m-</a:t>
            </a:r>
            <a:r>
              <a:rPr lang="pl-PL" sz="2000" dirty="0" err="1" smtClean="0"/>
              <a:t>cy</a:t>
            </a:r>
            <a:r>
              <a:rPr lang="pl-PL" sz="2000" dirty="0" smtClean="0"/>
              <a:t> roku 2018). Skutek ten jest liczony poprzez przemnożenie liczby etatów nauczycieli na poszczególnych stopniach awansu zawodowego przez wzrost wynagrodzenia od 1 kwietnia 2018 roku i dodatkowo przemnożony przez liczbę m-</a:t>
            </a:r>
            <a:r>
              <a:rPr lang="pl-PL" sz="2000" dirty="0" err="1" smtClean="0"/>
              <a:t>cy</a:t>
            </a:r>
            <a:r>
              <a:rPr lang="pl-PL" sz="2000" dirty="0" smtClean="0"/>
              <a:t>, których ten skutek  dotyczy (styczeń, luty i marzec)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Na </a:t>
            </a:r>
            <a:r>
              <a:rPr lang="pl-PL" sz="2000" dirty="0"/>
              <a:t>zasadzie porównania danych o liczbie i strukturze zatrudnienia nauczycieli oraz wynagrodzeń z roku 2018 i roku 2019 szacuje się skutki finansowe wynikające ze </a:t>
            </a:r>
            <a:r>
              <a:rPr lang="pl-PL" sz="2000" b="1" dirty="0">
                <a:solidFill>
                  <a:srgbClr val="FFC000"/>
                </a:solidFill>
              </a:rPr>
              <a:t>zmiany liczby i struktury zatrudnienia nauczycieli</a:t>
            </a:r>
            <a:r>
              <a:rPr lang="pl-PL" sz="2000" dirty="0"/>
              <a:t>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1900" dirty="0" smtClean="0"/>
              <a:t>Skutki wzrostu wynagrodzeń oraz zmiana liczby i struktury zatrudnienia nauczycieli są jedną ze składowych branych pod uwagę podczas ustalania kwoty części oświatowej subwencji ogólnej. W związku z powyższym zmianę kwoty subwencji należy rozpatrywać z uwzględnieniem wszystkich skutków finansowych zadań oświatowych, zarówno tych nowych jak i tych które nie powinny być już ujmowane w części oświatowej subwencji ogólnej</a:t>
            </a:r>
            <a:r>
              <a:rPr lang="pl-PL" sz="1900" dirty="0"/>
              <a:t>.</a:t>
            </a:r>
            <a:endParaRPr lang="pl-PL" sz="1900" dirty="0" smtClean="0"/>
          </a:p>
        </p:txBody>
      </p:sp>
    </p:spTree>
    <p:extLst>
      <p:ext uri="{BB962C8B-B14F-4D97-AF65-F5344CB8AC3E}">
        <p14:creationId xmlns:p14="http://schemas.microsoft.com/office/powerpoint/2010/main" val="13177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smtClean="0">
                <a:solidFill>
                  <a:schemeClr val="tx1"/>
                </a:solidFill>
              </a:rPr>
              <a:t>Zmiana </a:t>
            </a:r>
            <a:r>
              <a:rPr lang="pl-PL" sz="3600" dirty="0">
                <a:solidFill>
                  <a:schemeClr val="tx1"/>
                </a:solidFill>
              </a:rPr>
              <a:t>liczby </a:t>
            </a:r>
            <a:r>
              <a:rPr lang="pl-PL" sz="3600" dirty="0" smtClean="0">
                <a:solidFill>
                  <a:schemeClr val="tx1"/>
                </a:solidFill>
              </a:rPr>
              <a:t>uczniów i oddziałów </a:t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w </a:t>
            </a:r>
            <a:r>
              <a:rPr lang="pl-PL" sz="3600" dirty="0">
                <a:solidFill>
                  <a:schemeClr val="tx1"/>
                </a:solidFill>
              </a:rPr>
              <a:t>szkołach ogółem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le tekstowe 14"/>
          <p:cNvSpPr txBox="1"/>
          <p:nvPr/>
        </p:nvSpPr>
        <p:spPr>
          <a:xfrm>
            <a:off x="226969" y="994411"/>
            <a:ext cx="86900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pl-PL" sz="2200" b="1" dirty="0" smtClean="0">
                <a:solidFill>
                  <a:schemeClr val="bg1"/>
                </a:solidFill>
              </a:rPr>
              <a:t>Szkoły dla dzieci i młodzieży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434267" y="4167872"/>
            <a:ext cx="86900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pl-PL" sz="2200" b="1" dirty="0" smtClean="0">
                <a:solidFill>
                  <a:schemeClr val="bg1"/>
                </a:solidFill>
              </a:rPr>
              <a:t>Szkoły dla dorosłych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274312" y="1356180"/>
          <a:ext cx="6540503" cy="2847975"/>
        </p:xfrm>
        <a:graphic>
          <a:graphicData uri="http://schemas.openxmlformats.org/drawingml/2006/table">
            <a:tbl>
              <a:tblPr/>
              <a:tblGrid>
                <a:gridCol w="2058869"/>
                <a:gridCol w="746939"/>
                <a:gridCol w="746939"/>
                <a:gridCol w="746939"/>
                <a:gridCol w="746939"/>
                <a:gridCol w="746939"/>
                <a:gridCol w="746939"/>
              </a:tblGrid>
              <a:tr h="219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 szkoły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30.09.2016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30.09.2017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90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uczniów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oddział.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uczniów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oddział.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uczniów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oddział.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Szkoły podstawowe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2 286 838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129 506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2 647 244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151 659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360 406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22 154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Gimnazja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1 060 944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703 658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33 861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-357 286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-16 633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ZSZ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164 606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100 541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-64 065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-3 000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Licea ogólnoksztalcące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485 154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-11 020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495 123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492 437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-2 686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Szkoły policealne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-1 544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Szkoły przysposabiające do pracy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Szkoły branzowe I st.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53 595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2 783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Szkoły artystyczne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29 487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29 326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4 556 297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4 533 367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235 853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-22 930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5 221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1274311" y="4509120"/>
          <a:ext cx="6540503" cy="1971675"/>
        </p:xfrm>
        <a:graphic>
          <a:graphicData uri="http://schemas.openxmlformats.org/drawingml/2006/table">
            <a:tbl>
              <a:tblPr/>
              <a:tblGrid>
                <a:gridCol w="2058869"/>
                <a:gridCol w="746939"/>
                <a:gridCol w="746939"/>
                <a:gridCol w="746939"/>
                <a:gridCol w="746939"/>
                <a:gridCol w="746939"/>
                <a:gridCol w="746939"/>
              </a:tblGrid>
              <a:tr h="219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 szkoły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30.09.2016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30.09.2017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90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uczniów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oddział.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uczniów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oddział.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uczniów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oddział.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Szkoły podstawowe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1 181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Gimnazja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-2 431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Licea ogólnoksztalcące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154 066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142 423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-11 643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-479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Szkoły policealne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207 141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197 239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-9 902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-317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Kolegia praconikow służb spolecznych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371 276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-22 777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3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-881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2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43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5eedc72-82e4-425e-a3b6-3858c5ea6f89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4905</TotalTime>
  <Words>659</Words>
  <Application>Microsoft Office PowerPoint</Application>
  <PresentationFormat>Pokaz na ekranie (4:3)</PresentationFormat>
  <Paragraphs>196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Motyw pakietu Office</vt:lpstr>
      <vt:lpstr>Prezentacja programu PowerPoint</vt:lpstr>
      <vt:lpstr>Część oświatowa subwencji  ogólnej w 2019 roku</vt:lpstr>
      <vt:lpstr>Zadanie uwzględniane podczas  planowania kwoty subwencji</vt:lpstr>
      <vt:lpstr>Zmiana liczby etatów nauczycieli</vt:lpstr>
      <vt:lpstr>Kalkulacja podwyżki dla nauczycieli  - metodologia</vt:lpstr>
      <vt:lpstr>Zmiana liczby uczniów i oddziałów  w szkołach ogółem</vt:lpstr>
      <vt:lpstr>Dziękuję za uwagę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Roman Hubert</cp:lastModifiedBy>
  <cp:revision>512</cp:revision>
  <cp:lastPrinted>2018-03-06T10:07:56Z</cp:lastPrinted>
  <dcterms:created xsi:type="dcterms:W3CDTF">2012-10-09T17:18:33Z</dcterms:created>
  <dcterms:modified xsi:type="dcterms:W3CDTF">2018-11-05T13:16:16Z</dcterms:modified>
</cp:coreProperties>
</file>