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5" r:id="rId2"/>
    <p:sldId id="403" r:id="rId3"/>
    <p:sldId id="404" r:id="rId4"/>
    <p:sldId id="406" r:id="rId5"/>
    <p:sldId id="405" r:id="rId6"/>
    <p:sldId id="399" r:id="rId7"/>
    <p:sldId id="400" r:id="rId8"/>
    <p:sldId id="401" r:id="rId9"/>
    <p:sldId id="402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5E9C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53" autoAdjust="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38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208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85800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90EB1-0F30-4F4E-9A2E-4911C9CB60B9}" type="datetime1">
              <a:rPr lang="pl-PL" altLang="pl-PL"/>
              <a:pPr>
                <a:defRPr/>
              </a:pPr>
              <a:t>2018-11-20</a:t>
            </a:fld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9488C-305B-4C75-8CD7-426C4B8B1D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6216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4F658-74ED-4D2D-9916-2FAB58FAB54B}" type="datetime1">
              <a:rPr lang="pl-PL" altLang="pl-PL"/>
              <a:pPr>
                <a:defRPr/>
              </a:pPr>
              <a:t>2018-11-20</a:t>
            </a:fld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73A0-F488-4B75-9962-67A184F12A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8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3" y="1052736"/>
            <a:ext cx="8906085" cy="56166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pl-PL" sz="4400" b="1" dirty="0" smtClean="0"/>
          </a:p>
          <a:p>
            <a:pPr marL="0" indent="0" algn="ctr">
              <a:lnSpc>
                <a:spcPct val="170000"/>
              </a:lnSpc>
              <a:buNone/>
            </a:pPr>
            <a:r>
              <a:rPr lang="pl-PL" sz="4400" b="1" dirty="0" smtClean="0"/>
              <a:t>Zespół do spraw statusu zawodowego pracowników oświaty</a:t>
            </a:r>
            <a:endParaRPr lang="sv-SE" sz="4400" dirty="0" smtClean="0"/>
          </a:p>
          <a:p>
            <a:pPr algn="ctr">
              <a:buNone/>
            </a:pPr>
            <a:endParaRPr lang="pl-PL" sz="3000" dirty="0" smtClean="0"/>
          </a:p>
          <a:p>
            <a:pPr algn="ctr">
              <a:buNone/>
            </a:pPr>
            <a:r>
              <a:rPr lang="pl-PL" sz="3000" dirty="0" smtClean="0"/>
              <a:t>7 listopada </a:t>
            </a:r>
            <a:r>
              <a:rPr lang="sv-SE" sz="3000" dirty="0" smtClean="0"/>
              <a:t>201</a:t>
            </a:r>
            <a:r>
              <a:rPr lang="pl-PL" sz="3000" dirty="0" smtClean="0"/>
              <a:t>8</a:t>
            </a:r>
            <a:r>
              <a:rPr lang="sv-SE" sz="3000" dirty="0" smtClean="0"/>
              <a:t> </a:t>
            </a:r>
            <a:r>
              <a:rPr lang="sv-SE" sz="3000" dirty="0"/>
              <a:t>r.</a:t>
            </a:r>
          </a:p>
          <a:p>
            <a:endParaRPr lang="pl-PL" dirty="0" smtClean="0"/>
          </a:p>
          <a:p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85733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2608615"/>
            <a:ext cx="8064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200" b="1" dirty="0" smtClean="0">
                <a:solidFill>
                  <a:schemeClr val="bg1"/>
                </a:solidFill>
              </a:rPr>
              <a:t>Nowy </a:t>
            </a:r>
            <a:r>
              <a:rPr lang="pl-PL" sz="3200" b="1" dirty="0">
                <a:solidFill>
                  <a:schemeClr val="bg1"/>
                </a:solidFill>
              </a:rPr>
              <a:t>model </a:t>
            </a:r>
            <a:r>
              <a:rPr lang="pl-PL" sz="3200" b="1" dirty="0" smtClean="0">
                <a:solidFill>
                  <a:schemeClr val="bg1"/>
                </a:solidFill>
              </a:rPr>
              <a:t>podziału subwencji </a:t>
            </a:r>
          </a:p>
          <a:p>
            <a:pPr lvl="0" algn="ctr"/>
            <a:r>
              <a:rPr lang="pl-PL" sz="3200" b="1" dirty="0" smtClean="0">
                <a:solidFill>
                  <a:schemeClr val="bg1"/>
                </a:solidFill>
              </a:rPr>
              <a:t>– </a:t>
            </a:r>
            <a:r>
              <a:rPr lang="pl-PL" sz="3200" b="1" dirty="0">
                <a:solidFill>
                  <a:schemeClr val="bg1"/>
                </a:solidFill>
              </a:rPr>
              <a:t>propozycja do dyskusji</a:t>
            </a:r>
            <a:r>
              <a:rPr lang="pl-PL" sz="2400" dirty="0">
                <a:solidFill>
                  <a:schemeClr val="bg1"/>
                </a:solidFill>
              </a:rPr>
              <a:t> </a:t>
            </a:r>
          </a:p>
          <a:p>
            <a:pPr algn="just"/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834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Rozważane zmiany w finansowaniu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19" y="1124744"/>
            <a:ext cx="84249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000" b="1" dirty="0" smtClean="0">
                <a:solidFill>
                  <a:schemeClr val="bg1"/>
                </a:solidFill>
              </a:rPr>
              <a:t>Propozycja nowego sposobu podziału subwencji </a:t>
            </a:r>
            <a:r>
              <a:rPr lang="pl-PL" sz="3000" b="1" dirty="0">
                <a:solidFill>
                  <a:schemeClr val="bg1"/>
                </a:solidFill>
              </a:rPr>
              <a:t>oświatowej – model w trakcie analizy i </a:t>
            </a:r>
            <a:r>
              <a:rPr lang="pl-PL" sz="3000" b="1" dirty="0" smtClean="0">
                <a:solidFill>
                  <a:schemeClr val="bg1"/>
                </a:solidFill>
              </a:rPr>
              <a:t>konsultacji:</a:t>
            </a:r>
            <a:endParaRPr lang="pl-PL" sz="3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bg1"/>
                </a:solidFill>
              </a:rPr>
              <a:t>Uzależnienie subwencji od liczby oddziałów</a:t>
            </a:r>
          </a:p>
          <a:p>
            <a:pPr lvl="0" algn="just"/>
            <a:r>
              <a:rPr lang="pl-PL" sz="2000" i="1" dirty="0" smtClean="0">
                <a:solidFill>
                  <a:schemeClr val="bg1"/>
                </a:solidFill>
              </a:rPr>
              <a:t>Subwencja dla </a:t>
            </a:r>
            <a:r>
              <a:rPr lang="pl-PL" sz="2000" i="1" dirty="0">
                <a:solidFill>
                  <a:schemeClr val="bg1"/>
                </a:solidFill>
              </a:rPr>
              <a:t>danej jednostki samorządu </a:t>
            </a:r>
            <a:r>
              <a:rPr lang="pl-PL" sz="2000" i="1" dirty="0" smtClean="0">
                <a:solidFill>
                  <a:schemeClr val="bg1"/>
                </a:solidFill>
              </a:rPr>
              <a:t>terytorialnego zależałaby </a:t>
            </a:r>
            <a:r>
              <a:rPr lang="pl-PL" sz="2000" i="1" dirty="0">
                <a:solidFill>
                  <a:schemeClr val="bg1"/>
                </a:solidFill>
              </a:rPr>
              <a:t>nie tylko od liczby uczniów w danej jednostce samorządu terytorialnego, ale także od liczby oddziałów (tj. część subwencji kalkulowana byłaby na ucznia, a część subwencji kalkulowana byłaby na oddział</a:t>
            </a:r>
            <a:r>
              <a:rPr lang="pl-PL" sz="2000" i="1" dirty="0" smtClean="0">
                <a:solidFill>
                  <a:schemeClr val="bg1"/>
                </a:solidFill>
              </a:rPr>
              <a:t>)</a:t>
            </a:r>
            <a:endParaRPr lang="pl-PL" sz="20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bg1"/>
                </a:solidFill>
              </a:rPr>
              <a:t>Uzależnienie </a:t>
            </a:r>
            <a:r>
              <a:rPr lang="pl-PL" sz="2400" b="1" dirty="0" smtClean="0">
                <a:solidFill>
                  <a:schemeClr val="bg1"/>
                </a:solidFill>
              </a:rPr>
              <a:t>subwencji </a:t>
            </a:r>
            <a:r>
              <a:rPr lang="pl-PL" sz="2400" b="1" dirty="0">
                <a:solidFill>
                  <a:schemeClr val="bg1"/>
                </a:solidFill>
              </a:rPr>
              <a:t>od liczby godzin </a:t>
            </a:r>
            <a:r>
              <a:rPr lang="pl-PL" sz="2400" b="1" dirty="0" smtClean="0">
                <a:solidFill>
                  <a:schemeClr val="bg1"/>
                </a:solidFill>
              </a:rPr>
              <a:t>„ramówek”</a:t>
            </a:r>
            <a:endParaRPr lang="pl-PL" sz="2400" b="1" dirty="0">
              <a:solidFill>
                <a:schemeClr val="bg1"/>
              </a:solidFill>
            </a:endParaRPr>
          </a:p>
          <a:p>
            <a:pPr lvl="0" algn="just"/>
            <a:r>
              <a:rPr lang="pl-PL" sz="2000" i="1" dirty="0" smtClean="0">
                <a:solidFill>
                  <a:schemeClr val="bg1"/>
                </a:solidFill>
              </a:rPr>
              <a:t>Uwzględnienie </a:t>
            </a:r>
            <a:r>
              <a:rPr lang="pl-PL" sz="2000" i="1" dirty="0">
                <a:solidFill>
                  <a:schemeClr val="bg1"/>
                </a:solidFill>
              </a:rPr>
              <a:t>w podziale subwencji </a:t>
            </a:r>
            <a:r>
              <a:rPr lang="pl-PL" sz="2000" i="1" dirty="0" smtClean="0">
                <a:solidFill>
                  <a:schemeClr val="bg1"/>
                </a:solidFill>
              </a:rPr>
              <a:t>mechanizmu różnicującego </a:t>
            </a:r>
            <a:r>
              <a:rPr lang="pl-PL" sz="2000" i="1" dirty="0">
                <a:solidFill>
                  <a:schemeClr val="bg1"/>
                </a:solidFill>
              </a:rPr>
              <a:t>środki </a:t>
            </a:r>
            <a:r>
              <a:rPr lang="pl-PL" sz="2000" i="1" dirty="0" smtClean="0">
                <a:solidFill>
                  <a:schemeClr val="bg1"/>
                </a:solidFill>
              </a:rPr>
              <a:t>finansowe w zależności od </a:t>
            </a:r>
            <a:r>
              <a:rPr lang="pl-PL" sz="2000" i="1" dirty="0">
                <a:solidFill>
                  <a:schemeClr val="bg1"/>
                </a:solidFill>
              </a:rPr>
              <a:t>liczby godzin wynikającej z </a:t>
            </a:r>
            <a:r>
              <a:rPr lang="pl-PL" sz="2000" i="1" dirty="0" smtClean="0">
                <a:solidFill>
                  <a:schemeClr val="bg1"/>
                </a:solidFill>
              </a:rPr>
              <a:t>ramowych planów nauczania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bg1"/>
                </a:solidFill>
              </a:rPr>
              <a:t>Utrzymanie </a:t>
            </a:r>
            <a:r>
              <a:rPr lang="pl-PL" sz="2400" b="1" dirty="0">
                <a:solidFill>
                  <a:schemeClr val="bg1"/>
                </a:solidFill>
              </a:rPr>
              <a:t>wag </a:t>
            </a:r>
            <a:endParaRPr lang="pl-PL" sz="2400" b="1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i="1" dirty="0" smtClean="0">
                <a:solidFill>
                  <a:schemeClr val="bg1"/>
                </a:solidFill>
              </a:rPr>
              <a:t>Pozostawienie dotychczasowych wag na </a:t>
            </a:r>
            <a:r>
              <a:rPr lang="pl-PL" sz="2000" i="1" dirty="0">
                <a:solidFill>
                  <a:schemeClr val="bg1"/>
                </a:solidFill>
              </a:rPr>
              <a:t>różne kategorie uczniów (np. niepełnosprawni, mniejszości, itp.) w dotychczasowej </a:t>
            </a:r>
            <a:r>
              <a:rPr lang="pl-PL" sz="2000" i="1" dirty="0" smtClean="0">
                <a:solidFill>
                  <a:schemeClr val="bg1"/>
                </a:solidFill>
              </a:rPr>
              <a:t>wysokości</a:t>
            </a:r>
            <a:endParaRPr lang="pl-PL" sz="2000" i="1" dirty="0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pl-P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12234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8813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>
                <a:solidFill>
                  <a:schemeClr val="tx1"/>
                </a:solidFill>
              </a:rPr>
              <a:t>Propozycja nowego sposobu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podziału </a:t>
            </a:r>
            <a:r>
              <a:rPr lang="pl-PL" sz="3600" dirty="0">
                <a:solidFill>
                  <a:schemeClr val="tx1"/>
                </a:solidFill>
              </a:rPr>
              <a:t>subwencji oświatowej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19" y="1124744"/>
            <a:ext cx="84249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pl-PL" sz="3000" b="1" dirty="0" smtClean="0">
              <a:solidFill>
                <a:schemeClr val="bg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bg1"/>
                </a:solidFill>
              </a:rPr>
              <a:t>Wprowadzenie nowego modelu powinno zostać powiązane z ustawowym wprowadzeniem gwarancji systemowych globalnej kwoty subwencji oświatowej zapisanej w ustawie budżetowej na dany rok.</a:t>
            </a:r>
          </a:p>
          <a:p>
            <a:pPr lvl="0" algn="ctr"/>
            <a:endParaRPr lang="pl-PL" sz="3000" b="1" dirty="0" smtClean="0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pl-PL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0998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Rozważane zmiany w finansowaniu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19" y="1124744"/>
            <a:ext cx="842493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bg1"/>
                </a:solidFill>
              </a:rPr>
              <a:t>W początkowym okresie (w pierwszym roku) zakłada się ograniczenie stosowania nowego sposobu podziału subwencji tylko do szkół podstawowych, a w kolejnych latach nowy model mógłby zostać zastosowany w odniesieniu do innych typów szkół. Kwestia rozszerzenia nowego modelu na szkoły ponadpodstawowe </a:t>
            </a:r>
            <a:r>
              <a:rPr lang="pl-PL" b="1" dirty="0" smtClean="0">
                <a:solidFill>
                  <a:schemeClr val="bg1"/>
                </a:solidFill>
              </a:rPr>
              <a:t>powinna zostać poddana dyskusji. </a:t>
            </a:r>
            <a:endParaRPr lang="pl-PL" b="1" dirty="0">
              <a:solidFill>
                <a:schemeClr val="bg1"/>
              </a:solidFill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bg1"/>
                </a:solidFill>
              </a:rPr>
              <a:t>Wprowadzanie </a:t>
            </a:r>
            <a:r>
              <a:rPr lang="pl-PL" b="1" dirty="0">
                <a:solidFill>
                  <a:schemeClr val="bg1"/>
                </a:solidFill>
              </a:rPr>
              <a:t>nowego modelu </a:t>
            </a:r>
            <a:r>
              <a:rPr lang="pl-PL" b="1" dirty="0" smtClean="0">
                <a:solidFill>
                  <a:schemeClr val="bg1"/>
                </a:solidFill>
              </a:rPr>
              <a:t>musi zostać powiązane z zastosowaniem  </a:t>
            </a:r>
            <a:r>
              <a:rPr lang="pl-PL" b="1" dirty="0">
                <a:solidFill>
                  <a:schemeClr val="bg1"/>
                </a:solidFill>
              </a:rPr>
              <a:t>mechanizmu zabezpieczającego samorządy przed gwałtownym spadkiem subwencji</a:t>
            </a:r>
            <a:r>
              <a:rPr lang="pl-PL" b="1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bg1"/>
                </a:solidFill>
              </a:rPr>
              <a:t>Harmonogram wdrażania ww. nowego sposobu podziału subwencji </a:t>
            </a:r>
            <a:r>
              <a:rPr lang="pl-PL" b="1" dirty="0" smtClean="0">
                <a:solidFill>
                  <a:schemeClr val="bg1"/>
                </a:solidFill>
              </a:rPr>
              <a:t>oświatowej zakłada wejście </a:t>
            </a:r>
            <a:r>
              <a:rPr lang="pl-PL" b="1" dirty="0">
                <a:solidFill>
                  <a:schemeClr val="bg1"/>
                </a:solidFill>
              </a:rPr>
              <a:t>w życie nowego modelu </a:t>
            </a:r>
            <a:r>
              <a:rPr lang="pl-PL" b="1" dirty="0" smtClean="0">
                <a:solidFill>
                  <a:schemeClr val="bg1"/>
                </a:solidFill>
              </a:rPr>
              <a:t>z </a:t>
            </a:r>
            <a:r>
              <a:rPr lang="pl-PL" b="1" dirty="0">
                <a:solidFill>
                  <a:schemeClr val="bg1"/>
                </a:solidFill>
              </a:rPr>
              <a:t>początkiem roku budżetowego. </a:t>
            </a:r>
            <a:r>
              <a:rPr lang="pl-PL" b="1" dirty="0" smtClean="0">
                <a:solidFill>
                  <a:schemeClr val="bg1"/>
                </a:solidFill>
              </a:rPr>
              <a:t>Konieczne </a:t>
            </a:r>
            <a:r>
              <a:rPr lang="pl-PL" b="1" dirty="0">
                <a:solidFill>
                  <a:schemeClr val="bg1"/>
                </a:solidFill>
              </a:rPr>
              <a:t>będzie </a:t>
            </a:r>
            <a:r>
              <a:rPr lang="pl-PL" b="1" dirty="0" smtClean="0">
                <a:solidFill>
                  <a:schemeClr val="bg1"/>
                </a:solidFill>
              </a:rPr>
              <a:t>zastosowanie </a:t>
            </a:r>
            <a:r>
              <a:rPr lang="pl-PL" b="1" dirty="0">
                <a:solidFill>
                  <a:schemeClr val="bg1"/>
                </a:solidFill>
              </a:rPr>
              <a:t>odpowiednio długiego okresu „vacatio legis”. </a:t>
            </a:r>
            <a:r>
              <a:rPr lang="pl-PL" b="1" dirty="0" smtClean="0">
                <a:solidFill>
                  <a:schemeClr val="bg1"/>
                </a:solidFill>
              </a:rPr>
              <a:t>Nowy </a:t>
            </a:r>
            <a:r>
              <a:rPr lang="pl-PL" b="1" dirty="0">
                <a:solidFill>
                  <a:schemeClr val="bg1"/>
                </a:solidFill>
              </a:rPr>
              <a:t>model podziału subwencji mógłby zostać wprowadzony najwcześniej na 2021 r</a:t>
            </a:r>
            <a:r>
              <a:rPr lang="pl-PL" b="1" dirty="0" smtClean="0">
                <a:solidFill>
                  <a:schemeClr val="bg1"/>
                </a:solidFill>
              </a:rPr>
              <a:t>.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endParaRPr lang="pl-PL" b="1" dirty="0" smtClean="0">
              <a:solidFill>
                <a:schemeClr val="bg1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bg1"/>
                </a:solidFill>
              </a:rPr>
              <a:t>W </a:t>
            </a:r>
            <a:r>
              <a:rPr lang="pl-PL" b="1" dirty="0">
                <a:solidFill>
                  <a:schemeClr val="bg1"/>
                </a:solidFill>
              </a:rPr>
              <a:t>zakresie zmian w  sposobie podziału subwencji oświatowej dla jednostek samorządu terytorialnego w ministerstwie są prowadzone dalsze prace analityczne nad opracowaniem nowego modelu podziału subwencji oświatowej, w tym również współpraca z ministerstwem finansów.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pl-P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5269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2608615"/>
            <a:ext cx="8064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200" b="1" dirty="0" smtClean="0">
                <a:solidFill>
                  <a:schemeClr val="bg1"/>
                </a:solidFill>
              </a:rPr>
              <a:t>Wcześniej omawiane propozycje nowego modelu </a:t>
            </a:r>
            <a:r>
              <a:rPr lang="pl-PL" sz="3200" b="1" dirty="0">
                <a:solidFill>
                  <a:schemeClr val="bg1"/>
                </a:solidFill>
              </a:rPr>
              <a:t>wynagradzania nauczycieli </a:t>
            </a:r>
            <a:endParaRPr lang="pl-PL" sz="2400" dirty="0">
              <a:solidFill>
                <a:schemeClr val="bg1"/>
              </a:solidFill>
            </a:endParaRPr>
          </a:p>
          <a:p>
            <a:pPr algn="just"/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86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700" b="1" dirty="0" smtClean="0">
                <a:solidFill>
                  <a:srgbClr val="2D3369"/>
                </a:solidFill>
              </a:rPr>
              <a:t>Rozważana propozycja modelu </a:t>
            </a:r>
            <a:r>
              <a:rPr lang="pl-PL" sz="2700" b="1" dirty="0">
                <a:solidFill>
                  <a:srgbClr val="2D3369"/>
                </a:solidFill>
              </a:rPr>
              <a:t>wynagradzania </a:t>
            </a:r>
            <a:endParaRPr lang="sv-SE" sz="2700" b="1" dirty="0">
              <a:solidFill>
                <a:srgbClr val="2D336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340768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bg1"/>
                </a:solidFill>
              </a:rPr>
              <a:t>o</a:t>
            </a:r>
            <a:r>
              <a:rPr lang="pl-PL" sz="2400" b="1" dirty="0" smtClean="0">
                <a:solidFill>
                  <a:schemeClr val="bg1"/>
                </a:solidFill>
              </a:rPr>
              <a:t>dejście od systemu określania wynagrodzenia średniego;</a:t>
            </a:r>
            <a:endParaRPr lang="pl-PL" dirty="0">
              <a:solidFill>
                <a:schemeClr val="bg1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bg1"/>
                </a:solidFill>
              </a:rPr>
              <a:t>o</a:t>
            </a:r>
            <a:r>
              <a:rPr lang="pl-PL" sz="2400" b="1" dirty="0" smtClean="0">
                <a:solidFill>
                  <a:schemeClr val="bg1"/>
                </a:solidFill>
              </a:rPr>
              <a:t>kreślenie w ustawie wysokości minimalnych stawek wynagrodzenia zasadniczego – wysokość będzie ustalana jako wskaźniki procentowe odnoszące się do kwoty bazowej;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bg1"/>
                </a:solidFill>
              </a:rPr>
              <a:t>zagwarantowanie w ustawie minimalnej wysokości środków na dodatki motywacyjne w danej jednostce samorządu terytorialnego oraz w danej szkole jako wskaźnik procentowy odnoszący się do wysokości wynagrodzeń osobowych nauczycieli zatrudnionych odpowiednio w szkołach w tej jednostce oraz w danej szkole</a:t>
            </a:r>
            <a:r>
              <a:rPr lang="pl-PL" sz="2400" b="1" dirty="0" smtClean="0">
                <a:solidFill>
                  <a:schemeClr val="bg1"/>
                </a:solidFill>
              </a:rPr>
              <a:t>;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51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700" b="1" dirty="0">
                <a:solidFill>
                  <a:srgbClr val="2D3369"/>
                </a:solidFill>
              </a:rPr>
              <a:t>Rozważana propozycja modelu wynagradzania </a:t>
            </a:r>
            <a:endParaRPr lang="sv-SE" sz="2700" dirty="0">
              <a:solidFill>
                <a:srgbClr val="2D336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340768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bg1"/>
                </a:solidFill>
              </a:rPr>
              <a:t>dodatek stażowy, wynagrodzenie za godziny ponadwymiarowe, dodatkowe wynagrodzenie roczne, nagroda </a:t>
            </a:r>
            <a:r>
              <a:rPr lang="pl-PL" sz="2400" b="1" dirty="0" smtClean="0">
                <a:solidFill>
                  <a:schemeClr val="bg1"/>
                </a:solidFill>
              </a:rPr>
              <a:t>jubileuszowa - </a:t>
            </a:r>
            <a:r>
              <a:rPr lang="pl-PL" sz="2400" b="1" dirty="0">
                <a:solidFill>
                  <a:schemeClr val="bg1"/>
                </a:solidFill>
              </a:rPr>
              <a:t>pozostają na dotychczasowych </a:t>
            </a:r>
            <a:r>
              <a:rPr lang="pl-PL" sz="2400" b="1" dirty="0" smtClean="0">
                <a:solidFill>
                  <a:schemeClr val="bg1"/>
                </a:solidFill>
              </a:rPr>
              <a:t>zasadach;</a:t>
            </a:r>
            <a:endParaRPr lang="pl-PL" sz="2400" b="1" dirty="0">
              <a:solidFill>
                <a:schemeClr val="bg1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bg1"/>
                </a:solidFill>
              </a:rPr>
              <a:t>utrzymanie dodatku za wyróżniającą pracę;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bg1"/>
                </a:solidFill>
              </a:rPr>
              <a:t>określenie w rozporządzeniu minimalnych oraz maksymalnych stawek dodatku za warunki pracy oraz dodatku funkcyjnego poprzez wskaźniki procentowe kwoty bazowej;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98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700" b="1" dirty="0">
                <a:solidFill>
                  <a:srgbClr val="2D3369"/>
                </a:solidFill>
              </a:rPr>
              <a:t>Rozważana propozycja modelu wynagradzania </a:t>
            </a:r>
            <a:endParaRPr lang="sv-SE" sz="2700" dirty="0">
              <a:solidFill>
                <a:srgbClr val="2D336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340768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>
              <a:spcBef>
                <a:spcPts val="1200"/>
              </a:spcBef>
              <a:spcAft>
                <a:spcPts val="1200"/>
              </a:spcAft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355600" lvl="0" indent="-355600" algn="just">
              <a:spcBef>
                <a:spcPts val="1200"/>
              </a:spcBef>
              <a:spcAft>
                <a:spcPts val="1200"/>
              </a:spcAft>
            </a:pPr>
            <a:r>
              <a:rPr lang="pl-PL" sz="2400" b="1" dirty="0" smtClean="0">
                <a:solidFill>
                  <a:schemeClr val="bg1"/>
                </a:solidFill>
              </a:rPr>
              <a:t>* uzależnienie kwoty bazowej określanej dla nauczycieli corocznie w ustawie budżetowej od wskaźnika przeciętnego wynagrodzenia miesięcznego w gospodarce narodowej.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31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466</Words>
  <Application>Microsoft Office PowerPoint</Application>
  <PresentationFormat>Pokaz na ekranie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Rozważane zmiany w finansowaniu</vt:lpstr>
      <vt:lpstr>Propozycja nowego sposobu  podziału subwencji oświatowej</vt:lpstr>
      <vt:lpstr>Rozważane zmiany w finansowaniu</vt:lpstr>
      <vt:lpstr>Slajd 6</vt:lpstr>
      <vt:lpstr>Rozważana propozycja modelu wynagradzania </vt:lpstr>
      <vt:lpstr>Rozważana propozycja modelu wynagradzania </vt:lpstr>
      <vt:lpstr>Rozważana propozycja modelu wynagradzania </vt:lpstr>
    </vt:vector>
  </TitlesOfParts>
  <Company>MPiPS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asia</cp:lastModifiedBy>
  <cp:revision>642</cp:revision>
  <cp:lastPrinted>2018-11-06T08:57:00Z</cp:lastPrinted>
  <dcterms:created xsi:type="dcterms:W3CDTF">2012-10-09T17:18:33Z</dcterms:created>
  <dcterms:modified xsi:type="dcterms:W3CDTF">2018-11-20T11:07:54Z</dcterms:modified>
</cp:coreProperties>
</file>