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1" r:id="rId2"/>
    <p:sldId id="360" r:id="rId3"/>
    <p:sldId id="377" r:id="rId4"/>
    <p:sldId id="364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79" r:id="rId13"/>
  </p:sldIdLst>
  <p:sldSz cx="9144000" cy="6858000" type="screen4x3"/>
  <p:notesSz cx="6797675" cy="9926638"/>
  <p:custDataLst>
    <p:tags r:id="rId15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55DEE4F-5AF7-4B02-9942-E9C0EF16E040}">
          <p14:sldIdLst>
            <p14:sldId id="311"/>
            <p14:sldId id="360"/>
            <p14:sldId id="377"/>
            <p14:sldId id="364"/>
            <p14:sldId id="380"/>
            <p14:sldId id="381"/>
            <p14:sldId id="382"/>
            <p14:sldId id="383"/>
            <p14:sldId id="384"/>
            <p14:sldId id="385"/>
            <p14:sldId id="386"/>
            <p14:sldId id="3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BA3"/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89348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06.11.2018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539552" y="1556792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pPr algn="ctr">
              <a:buNone/>
            </a:pPr>
            <a:r>
              <a:rPr lang="pl-PL" sz="4400" b="1" cap="small" dirty="0"/>
              <a:t>Inne środki na zadania oświatowe </a:t>
            </a: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1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Dodatkowe </a:t>
            </a:r>
            <a:r>
              <a:rPr lang="pl-PL" sz="3600" dirty="0">
                <a:solidFill>
                  <a:schemeClr val="tx1"/>
                </a:solidFill>
              </a:rPr>
              <a:t>środki z budżetu państwa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dla </a:t>
            </a:r>
            <a:r>
              <a:rPr lang="pl-PL" sz="3600" dirty="0">
                <a:solidFill>
                  <a:schemeClr val="tx1"/>
                </a:solidFill>
              </a:rPr>
              <a:t>JST na rozwój oświaty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07504" y="1124744"/>
            <a:ext cx="87129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>
                <a:solidFill>
                  <a:srgbClr val="FFC000"/>
                </a:solidFill>
              </a:rPr>
              <a:t>Program rządowy Dostępność Plus na lata 2018-2025 (MIIR)</a:t>
            </a:r>
            <a:endParaRPr lang="pl-PL" sz="1600" b="1" dirty="0">
              <a:solidFill>
                <a:srgbClr val="FFC000"/>
              </a:solidFill>
            </a:endParaRPr>
          </a:p>
          <a:p>
            <a:r>
              <a:rPr lang="pl-PL" sz="1600" dirty="0">
                <a:solidFill>
                  <a:schemeClr val="bg1"/>
                </a:solidFill>
              </a:rPr>
              <a:t>celem jest podniesienie jakości i zapewnienie niezależności życia dla osób o szczególnych potrzebach, w tym osób starszych i osób z trwałymi lub czasowymi ograniczeniami w mobilności i percepcji. Służyć temu będzie poprawa dostępności przestrzeni publicznej, architektury, transportu, produktów i usług na szeroką skalę. </a:t>
            </a:r>
            <a:r>
              <a:rPr lang="pl-PL" sz="1600" b="1" dirty="0">
                <a:solidFill>
                  <a:srgbClr val="FFC000"/>
                </a:solidFill>
              </a:rPr>
              <a:t>23 mld zł</a:t>
            </a:r>
            <a:r>
              <a:rPr lang="pl-PL" sz="1600" dirty="0">
                <a:solidFill>
                  <a:srgbClr val="FFC000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ma przede wszystkim przyczynić się do usuwania barier infrastrukturalnych i prawnych utrudniających życie np. seniorom i osobom z niepełnosprawnościami.</a:t>
            </a:r>
          </a:p>
          <a:p>
            <a:r>
              <a:rPr lang="pl-PL" sz="1600" dirty="0">
                <a:solidFill>
                  <a:schemeClr val="bg1"/>
                </a:solidFill>
              </a:rPr>
              <a:t> </a:t>
            </a:r>
          </a:p>
          <a:p>
            <a:r>
              <a:rPr lang="pl-PL" sz="1600" dirty="0">
                <a:solidFill>
                  <a:schemeClr val="bg1"/>
                </a:solidFill>
              </a:rPr>
              <a:t>Planowane są m.in. działania, które obejmą poprawę dostępności miejsc użyteczności publicznej dla wszystkich obywateli (np. przejść, parków, domów kultury, szkół, bibliotek i kościołów)</a:t>
            </a:r>
          </a:p>
          <a:p>
            <a:r>
              <a:rPr lang="pl-PL" sz="1600" dirty="0">
                <a:solidFill>
                  <a:schemeClr val="bg1"/>
                </a:solidFill>
              </a:rPr>
              <a:t>W pracach nad przygotowaniem programu brało udział również </a:t>
            </a:r>
            <a:r>
              <a:rPr lang="pl-PL" sz="1600" b="1" dirty="0">
                <a:solidFill>
                  <a:schemeClr val="bg1"/>
                </a:solidFill>
              </a:rPr>
              <a:t>Ministerstwo Edukacji Narodowej,</a:t>
            </a:r>
            <a:r>
              <a:rPr lang="pl-PL" sz="1600" dirty="0">
                <a:solidFill>
                  <a:schemeClr val="bg1"/>
                </a:solidFill>
              </a:rPr>
              <a:t> które będzie koordynatorem lub współkoordynatorem poniższych działań:</a:t>
            </a:r>
          </a:p>
          <a:p>
            <a:endParaRPr lang="pl-PL" sz="1600" b="1" dirty="0" smtClean="0">
              <a:solidFill>
                <a:schemeClr val="bg1"/>
              </a:solidFill>
            </a:endParaRPr>
          </a:p>
          <a:p>
            <a:r>
              <a:rPr lang="pl-PL" sz="1600" b="1" dirty="0" smtClean="0">
                <a:solidFill>
                  <a:srgbClr val="FFC000"/>
                </a:solidFill>
              </a:rPr>
              <a:t>200 </a:t>
            </a:r>
            <a:r>
              <a:rPr lang="pl-PL" sz="1600" b="1" dirty="0">
                <a:solidFill>
                  <a:srgbClr val="FFC000"/>
                </a:solidFill>
              </a:rPr>
              <a:t>szkół i przedszkoli bez barier</a:t>
            </a:r>
            <a:endParaRPr lang="pl-PL" sz="1600" dirty="0">
              <a:solidFill>
                <a:srgbClr val="FFC000"/>
              </a:solidFill>
            </a:endParaRPr>
          </a:p>
          <a:p>
            <a:r>
              <a:rPr lang="pl-PL" sz="1600" dirty="0">
                <a:solidFill>
                  <a:schemeClr val="bg1"/>
                </a:solidFill>
              </a:rPr>
              <a:t>Ważnym elementem zaplanowanych działań będzie zorganizowanie konkursu dla 200 zainteresowanych placówek edukacyjnych.</a:t>
            </a:r>
          </a:p>
          <a:p>
            <a:endParaRPr lang="pl-PL" sz="1600" b="1" dirty="0" smtClean="0">
              <a:solidFill>
                <a:schemeClr val="bg1"/>
              </a:solidFill>
            </a:endParaRPr>
          </a:p>
          <a:p>
            <a:r>
              <a:rPr lang="pl-PL" sz="1600" b="1" dirty="0" smtClean="0">
                <a:solidFill>
                  <a:srgbClr val="FFC000"/>
                </a:solidFill>
              </a:rPr>
              <a:t>Wsparcie </a:t>
            </a:r>
            <a:r>
              <a:rPr lang="pl-PL" sz="1600" b="1" dirty="0">
                <a:solidFill>
                  <a:srgbClr val="FFC000"/>
                </a:solidFill>
              </a:rPr>
              <a:t>edukacji włączającej</a:t>
            </a:r>
            <a:endParaRPr lang="pl-PL" sz="1600" dirty="0">
              <a:solidFill>
                <a:srgbClr val="FFC000"/>
              </a:solidFill>
            </a:endParaRPr>
          </a:p>
          <a:p>
            <a:r>
              <a:rPr lang="pl-PL" sz="1600" dirty="0">
                <a:solidFill>
                  <a:schemeClr val="bg1"/>
                </a:solidFill>
              </a:rPr>
              <a:t>Nauczyciele powinni mieć swobodny dostęp do niezbędnego zaplecza w postaci </a:t>
            </a:r>
            <a:r>
              <a:rPr lang="pl-PL" sz="1600" dirty="0" smtClean="0">
                <a:solidFill>
                  <a:schemeClr val="bg1"/>
                </a:solidFill>
              </a:rPr>
              <a:t>ośrodków wspierających</a:t>
            </a:r>
            <a:r>
              <a:rPr lang="pl-PL" sz="1600" dirty="0">
                <a:solidFill>
                  <a:schemeClr val="bg1"/>
                </a:solidFill>
              </a:rPr>
              <a:t>. Pilotaż rozwiązań zakłada wykorzystanie potencjału kadrowego, wyposażenia w sprzęt specjalistyczny i dostosowane materiały dydaktyczne istniejących placówek specjalnych (szkół specjalnych, specjalnych ośrodków szkolno-wychowawczych, młodzieżowych ośrodków wychowawczych, młodzieżowych ośrodków socjoterapii).</a:t>
            </a:r>
          </a:p>
          <a:p>
            <a:endParaRPr lang="pl-PL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Wydatki JST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0256"/>
              </p:ext>
            </p:extLst>
          </p:nvPr>
        </p:nvGraphicFramePr>
        <p:xfrm>
          <a:off x="611560" y="2564904"/>
          <a:ext cx="7704856" cy="18002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4964"/>
                <a:gridCol w="3367815"/>
                <a:gridCol w="1429363"/>
                <a:gridCol w="1336357"/>
                <a:gridCol w="1336357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900" u="none" strike="noStrike" dirty="0">
                          <a:effectLst/>
                        </a:rPr>
                        <a:t> 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900" u="none" strike="noStrike" dirty="0">
                          <a:effectLst/>
                        </a:rPr>
                        <a:t>Wydatki </a:t>
                      </a:r>
                      <a:r>
                        <a:rPr lang="pl-PL" sz="1900" u="none" strike="noStrike" dirty="0" smtClean="0">
                          <a:effectLst/>
                        </a:rPr>
                        <a:t>łącznie </a:t>
                      </a:r>
                      <a:r>
                        <a:rPr lang="pl-PL" sz="1900" u="none" strike="noStrike" dirty="0">
                          <a:effectLst/>
                        </a:rPr>
                        <a:t>(w tys. zł):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900" u="none" strike="noStrike" dirty="0">
                          <a:effectLst/>
                        </a:rPr>
                        <a:t>2016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900" u="none" strike="noStrike" dirty="0">
                          <a:effectLst/>
                        </a:rPr>
                        <a:t>2017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900" u="none" strike="noStrike" dirty="0">
                          <a:effectLst/>
                        </a:rPr>
                        <a:t>2018 (plan)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9300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900" u="none" strike="noStrike" dirty="0">
                          <a:effectLst/>
                        </a:rPr>
                        <a:t>1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900" u="none" strike="noStrike" dirty="0" smtClean="0">
                          <a:effectLst/>
                        </a:rPr>
                        <a:t>Dział </a:t>
                      </a:r>
                      <a:r>
                        <a:rPr lang="pl-PL" sz="1900" u="none" strike="noStrike" dirty="0">
                          <a:effectLst/>
                        </a:rPr>
                        <a:t>(801,854) bieżące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900" u="none" strike="noStrike" dirty="0">
                          <a:effectLst/>
                        </a:rPr>
                        <a:t>63 100 129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900" u="none" strike="noStrike">
                          <a:effectLst/>
                        </a:rPr>
                        <a:t>65 354 631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900" u="none" strike="noStrike">
                          <a:effectLst/>
                        </a:rPr>
                        <a:t>67 995 412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5395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900" u="none" strike="noStrike" dirty="0">
                          <a:effectLst/>
                        </a:rPr>
                        <a:t>2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900" u="none" strike="noStrike" dirty="0" smtClean="0">
                          <a:effectLst/>
                        </a:rPr>
                        <a:t>Wydatki łączne </a:t>
                      </a:r>
                      <a:r>
                        <a:rPr lang="pl-PL" sz="1900" u="none" strike="noStrike" dirty="0">
                          <a:effectLst/>
                        </a:rPr>
                        <a:t>bieżące bez 500+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900" u="none" strike="noStrike" dirty="0">
                          <a:effectLst/>
                        </a:rPr>
                        <a:t>161 363 335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900" u="none" strike="noStrike" dirty="0">
                          <a:effectLst/>
                        </a:rPr>
                        <a:t>168 503 910</a:t>
                      </a:r>
                      <a:endParaRPr lang="pl-PL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900" u="none" strike="noStrike">
                          <a:effectLst/>
                        </a:rPr>
                        <a:t>180 830 483</a:t>
                      </a:r>
                      <a:endParaRPr lang="pl-PL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5415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900" b="1" u="none" strike="noStrike" dirty="0">
                          <a:effectLst/>
                        </a:rPr>
                        <a:t>3</a:t>
                      </a:r>
                      <a:endParaRPr lang="pl-PL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900" b="1" u="none" strike="noStrike" dirty="0">
                          <a:effectLst/>
                        </a:rPr>
                        <a:t>Udział (1:2)</a:t>
                      </a:r>
                      <a:endParaRPr lang="pl-PL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900" b="1" u="none" strike="noStrike" dirty="0">
                          <a:effectLst/>
                        </a:rPr>
                        <a:t>39,10%</a:t>
                      </a:r>
                      <a:endParaRPr lang="pl-PL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900" b="1" u="none" strike="noStrike" dirty="0">
                          <a:effectLst/>
                        </a:rPr>
                        <a:t>38,79%</a:t>
                      </a:r>
                      <a:endParaRPr lang="pl-PL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900" b="1" u="none" strike="noStrike" dirty="0">
                          <a:effectLst/>
                        </a:rPr>
                        <a:t>37,60%</a:t>
                      </a:r>
                      <a:endParaRPr lang="pl-PL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4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159" y="188640"/>
            <a:ext cx="8229600" cy="1143000"/>
          </a:xfrm>
        </p:spPr>
        <p:txBody>
          <a:bodyPr/>
          <a:lstStyle/>
          <a:p>
            <a:r>
              <a:rPr lang="pl-PL" dirty="0" smtClean="0"/>
              <a:t>Dochody JST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559" cy="4853136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pl-PL" dirty="0"/>
              <a:t>Sytuacja finansowa jednostek samorządu terytorialnego </a:t>
            </a:r>
            <a:r>
              <a:rPr lang="pl-PL" dirty="0" smtClean="0"/>
              <a:t>(JST) </a:t>
            </a:r>
            <a:r>
              <a:rPr lang="pl-PL" dirty="0"/>
              <a:t>w kontekście możliwych kosztów przyjęcia zwiększonej liczby uczniów szkół ponadpodstawowych jest bardzo korzystna. Dochody ogółem </a:t>
            </a:r>
            <a:r>
              <a:rPr lang="pl-PL" dirty="0" smtClean="0"/>
              <a:t>JST </a:t>
            </a:r>
            <a:r>
              <a:rPr lang="pl-PL" dirty="0"/>
              <a:t>wzrosły w 2017 o 16,2 mld zł, tj. 7,6% względem roku poprzedniego</a:t>
            </a:r>
            <a:r>
              <a:rPr lang="pl-PL" dirty="0" smtClean="0"/>
              <a:t>.</a:t>
            </a:r>
            <a:r>
              <a:rPr lang="pl-PL" dirty="0"/>
              <a:t> </a:t>
            </a:r>
          </a:p>
          <a:p>
            <a:pPr algn="just">
              <a:spcAft>
                <a:spcPts val="600"/>
              </a:spcAft>
            </a:pPr>
            <a:r>
              <a:rPr lang="pl-PL" dirty="0"/>
              <a:t>Co najważniejsze obserwujemy korzystną dynamikę w dochodach własnych </a:t>
            </a:r>
            <a:r>
              <a:rPr lang="pl-PL" dirty="0" smtClean="0"/>
              <a:t>JST </a:t>
            </a:r>
            <a:r>
              <a:rPr lang="pl-PL" dirty="0"/>
              <a:t>– dochody własne ogółem wzrosły w skali kraju o 6,2% (106,7 mld w 2016 r. – 113,2 mld zł w 2017 r.)</a:t>
            </a:r>
          </a:p>
          <a:p>
            <a:pPr algn="just">
              <a:spcAft>
                <a:spcPts val="600"/>
              </a:spcAft>
            </a:pPr>
            <a:r>
              <a:rPr lang="pl-PL" dirty="0"/>
              <a:t>Przykładowo dochody z tytułu udziału w podatku dochodowym od osób fizycznych wzrosły r/r o 9,2%, z tytułu udziału w podatku dochodowym od osób prawnych o 12,6%. Dochody własne z tytułu podatku od nieruchomości wzrosły o 5,1%.       </a:t>
            </a:r>
          </a:p>
          <a:p>
            <a:pPr algn="just">
              <a:spcAft>
                <a:spcPts val="600"/>
              </a:spcAft>
            </a:pPr>
            <a:r>
              <a:rPr lang="pl-PL" dirty="0"/>
              <a:t>Dla </a:t>
            </a:r>
            <a:r>
              <a:rPr lang="pl-PL" b="1" dirty="0"/>
              <a:t>miast na prawach powiatu</a:t>
            </a:r>
            <a:r>
              <a:rPr lang="pl-PL" dirty="0"/>
              <a:t> te wskaźniki są także bardzo dobre: dochody własne wyniosły w 2017 r. 48,3 mld złotych wobec 45,9 mld złotych w 2016. Dochody z tytułu udziału w podatku dochodowym od osób fizycznych wzrosły r/r o 8,2%, z tytułu udziału w podatku dochodowym od osób prawnych o 13,5</a:t>
            </a:r>
            <a:r>
              <a:rPr lang="pl-PL" dirty="0" smtClean="0"/>
              <a:t>%.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14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Inne </a:t>
            </a:r>
            <a:r>
              <a:rPr lang="pl-PL" sz="3600" dirty="0">
                <a:solidFill>
                  <a:schemeClr val="tx1"/>
                </a:solidFill>
              </a:rPr>
              <a:t>środki na zadania </a:t>
            </a:r>
            <a:r>
              <a:rPr lang="pl-PL" sz="3600" dirty="0" smtClean="0">
                <a:solidFill>
                  <a:schemeClr val="tx1"/>
                </a:solidFill>
              </a:rPr>
              <a:t>oświatowe 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395536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Font typeface="Arial" pitchFamily="34" charset="0"/>
              <a:buNone/>
            </a:pPr>
            <a:r>
              <a:rPr lang="pl-PL" sz="2300" dirty="0" smtClean="0"/>
              <a:t>Środki niezbędne na realizację zadań oświatowych, w tym na wynagrodzenia nauczycieli oraz utrzymanie szkół i placówek, zagwarantowane są w dochodach jednostek samorządu terytorialnego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pl-PL" sz="2300" u="sng" dirty="0" smtClean="0"/>
          </a:p>
          <a:p>
            <a:pPr marL="0" indent="0" algn="just">
              <a:lnSpc>
                <a:spcPct val="90000"/>
              </a:lnSpc>
              <a:buFont typeface="Arial" pitchFamily="34" charset="0"/>
              <a:buNone/>
            </a:pPr>
            <a:r>
              <a:rPr lang="pl-PL" sz="2300" dirty="0" smtClean="0"/>
              <a:t>Zgodnie z art. 167 ust. 2 Konstytucji RP dochodami jednostek samorządu terytorialnego są:</a:t>
            </a:r>
          </a:p>
          <a:p>
            <a:pPr lvl="1">
              <a:lnSpc>
                <a:spcPct val="90000"/>
              </a:lnSpc>
            </a:pPr>
            <a:r>
              <a:rPr lang="pl-PL" sz="2300" dirty="0" smtClean="0"/>
              <a:t>dochody własne, </a:t>
            </a:r>
          </a:p>
          <a:p>
            <a:pPr lvl="1">
              <a:lnSpc>
                <a:spcPct val="90000"/>
              </a:lnSpc>
            </a:pPr>
            <a:r>
              <a:rPr lang="pl-PL" sz="2300" dirty="0" smtClean="0"/>
              <a:t>subwencje ogólne (w tym część oświatowa tej subwencji),</a:t>
            </a:r>
          </a:p>
          <a:p>
            <a:pPr lvl="1">
              <a:lnSpc>
                <a:spcPct val="90000"/>
              </a:lnSpc>
            </a:pPr>
            <a:r>
              <a:rPr lang="pl-PL" sz="2300" dirty="0" smtClean="0"/>
              <a:t>dotacje celowe z budżetu państwa. </a:t>
            </a:r>
          </a:p>
          <a:p>
            <a:pPr marL="0" indent="0">
              <a:buFont typeface="Arial" pitchFamily="34" charset="0"/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35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>
                <a:solidFill>
                  <a:schemeClr val="tx1"/>
                </a:solidFill>
              </a:rPr>
              <a:t>Nakłady na </a:t>
            </a:r>
            <a:r>
              <a:rPr lang="pl-PL" sz="3600" dirty="0" smtClean="0">
                <a:solidFill>
                  <a:schemeClr val="tx1"/>
                </a:solidFill>
              </a:rPr>
              <a:t>edukację 2017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19" y="1003970"/>
            <a:ext cx="876206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Wydatki z budżetu państwa oraz budżetu środków europejskich w </a:t>
            </a:r>
            <a:r>
              <a:rPr lang="pl-PL" sz="2400" dirty="0" smtClean="0">
                <a:solidFill>
                  <a:schemeClr val="bg1"/>
                </a:solidFill>
              </a:rPr>
              <a:t>2017</a:t>
            </a:r>
            <a:r>
              <a:rPr lang="pl-PL" sz="2400" dirty="0">
                <a:solidFill>
                  <a:schemeClr val="bg1"/>
                </a:solidFill>
              </a:rPr>
              <a:t> r. na oświatę i wychowanie oraz edukacyjną opiekę wychowawczą wyniosły </a:t>
            </a:r>
            <a:r>
              <a:rPr lang="pl-PL" sz="2400" b="1" dirty="0">
                <a:solidFill>
                  <a:srgbClr val="FFC000"/>
                </a:solidFill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</a:rPr>
              <a:t>46.530.396 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tys. zł, i były wyższe od nakładów poniesionych w tym zakresie w </a:t>
            </a:r>
            <a:r>
              <a:rPr lang="pl-PL" sz="2400" dirty="0" smtClean="0">
                <a:solidFill>
                  <a:schemeClr val="bg1"/>
                </a:solidFill>
              </a:rPr>
              <a:t>2016 </a:t>
            </a:r>
            <a:r>
              <a:rPr lang="pl-PL" sz="2400" dirty="0">
                <a:solidFill>
                  <a:schemeClr val="bg1"/>
                </a:solidFill>
              </a:rPr>
              <a:t>r. o </a:t>
            </a:r>
            <a:r>
              <a:rPr lang="pl-PL" sz="2400" b="1" dirty="0">
                <a:solidFill>
                  <a:srgbClr val="FFC000"/>
                </a:solidFill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</a:rPr>
              <a:t>644.855 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tys. zł,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tj. o </a:t>
            </a:r>
            <a:r>
              <a:rPr lang="pl-PL" sz="2400" b="1" dirty="0" smtClean="0">
                <a:solidFill>
                  <a:srgbClr val="FFC000"/>
                </a:solidFill>
              </a:rPr>
              <a:t>1,4%</a:t>
            </a:r>
            <a:r>
              <a:rPr lang="pl-PL" sz="2400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2400" dirty="0">
                <a:solidFill>
                  <a:schemeClr val="bg1"/>
                </a:solidFill>
              </a:rPr>
              <a:t>Największą część tych wydatków, tj. </a:t>
            </a:r>
            <a:r>
              <a:rPr lang="pl-PL" sz="2400" b="1" dirty="0" smtClean="0">
                <a:solidFill>
                  <a:srgbClr val="FFC000"/>
                </a:solidFill>
              </a:rPr>
              <a:t>90,1%</a:t>
            </a:r>
            <a:r>
              <a:rPr lang="pl-PL" sz="2400" dirty="0" smtClean="0">
                <a:solidFill>
                  <a:schemeClr val="bg1"/>
                </a:solidFill>
              </a:rPr>
              <a:t>, </a:t>
            </a:r>
            <a:r>
              <a:rPr lang="pl-PL" sz="2400" dirty="0">
                <a:solidFill>
                  <a:schemeClr val="bg1"/>
                </a:solidFill>
              </a:rPr>
              <a:t>stanowiła część oświatowa subwencji ogólnej, która w </a:t>
            </a:r>
            <a:r>
              <a:rPr lang="pl-PL" sz="2400" dirty="0" smtClean="0">
                <a:solidFill>
                  <a:schemeClr val="bg1"/>
                </a:solidFill>
              </a:rPr>
              <a:t>2017 </a:t>
            </a:r>
            <a:r>
              <a:rPr lang="pl-PL" sz="2400" dirty="0">
                <a:solidFill>
                  <a:schemeClr val="bg1"/>
                </a:solidFill>
              </a:rPr>
              <a:t>r. wyniosła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</a:rPr>
              <a:t>41.909.520 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tys. zł.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2400" dirty="0">
                <a:solidFill>
                  <a:schemeClr val="bg1"/>
                </a:solidFill>
              </a:rPr>
              <a:t>Pozostałe wydatki budżetu państwa oraz budżetu środków europejskich przeznaczone na oświatę i wychowanie oraz edukacyjną opiekę wychowawczą w roku </a:t>
            </a:r>
            <a:r>
              <a:rPr lang="pl-PL" sz="2400" dirty="0" smtClean="0">
                <a:solidFill>
                  <a:schemeClr val="bg1"/>
                </a:solidFill>
              </a:rPr>
              <a:t>2017 </a:t>
            </a:r>
            <a:r>
              <a:rPr lang="pl-PL" sz="2400" dirty="0">
                <a:solidFill>
                  <a:schemeClr val="bg1"/>
                </a:solidFill>
              </a:rPr>
              <a:t>wyniosły </a:t>
            </a:r>
            <a:r>
              <a:rPr lang="pl-PL" sz="2400" b="1" dirty="0">
                <a:solidFill>
                  <a:srgbClr val="FFC000"/>
                </a:solidFill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</a:rPr>
              <a:t>4.620.876 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tys. zł.</a:t>
            </a:r>
          </a:p>
        </p:txBody>
      </p:sp>
    </p:spTree>
    <p:extLst>
      <p:ext uri="{BB962C8B-B14F-4D97-AF65-F5344CB8AC3E}">
        <p14:creationId xmlns:p14="http://schemas.microsoft.com/office/powerpoint/2010/main" val="37672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Inne </a:t>
            </a:r>
            <a:r>
              <a:rPr lang="pl-PL" sz="3600" dirty="0">
                <a:solidFill>
                  <a:schemeClr val="tx1"/>
                </a:solidFill>
              </a:rPr>
              <a:t>środki na zadania </a:t>
            </a:r>
            <a:r>
              <a:rPr lang="pl-PL" sz="3600" dirty="0" smtClean="0">
                <a:solidFill>
                  <a:schemeClr val="tx1"/>
                </a:solidFill>
              </a:rPr>
              <a:t>oświatowe 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420437"/>
              </p:ext>
            </p:extLst>
          </p:nvPr>
        </p:nvGraphicFramePr>
        <p:xfrm>
          <a:off x="207312" y="1988840"/>
          <a:ext cx="8712968" cy="378579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0040"/>
                <a:gridCol w="6552728"/>
                <a:gridCol w="1800200"/>
              </a:tblGrid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u="none" strike="noStrike" dirty="0">
                          <a:effectLst/>
                        </a:rPr>
                        <a:t>Lp.</a:t>
                      </a:r>
                      <a:endParaRPr lang="pl-PL" sz="1500" b="1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u="none" strike="noStrike" dirty="0">
                          <a:effectLst/>
                        </a:rPr>
                        <a:t>Wyszczególnienie</a:t>
                      </a:r>
                      <a:endParaRPr lang="pl-PL" sz="1500" b="1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Projekt ustawy budżetowej na </a:t>
                      </a:r>
                      <a:r>
                        <a:rPr lang="pl-PL" sz="1400" u="none" strike="noStrike" dirty="0" smtClean="0">
                          <a:effectLst/>
                        </a:rPr>
                        <a:t>rok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2019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(w </a:t>
                      </a:r>
                      <a:r>
                        <a:rPr lang="pl-PL" sz="1400" u="none" strike="noStrike" dirty="0">
                          <a:effectLst/>
                        </a:rPr>
                        <a:t>tys. zł)</a:t>
                      </a:r>
                      <a:endParaRPr lang="pl-PL" sz="1400" b="1" i="1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u="none" strike="noStrike">
                          <a:effectLst/>
                        </a:rPr>
                        <a:t>1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u="none" strike="noStrike">
                          <a:effectLst/>
                        </a:rPr>
                        <a:t>Koszty awansu zawodowego nauczycieli (poz. 10)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500" u="none" strike="noStrike">
                          <a:effectLst/>
                        </a:rPr>
                        <a:t>24 137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</a:tr>
              <a:tr h="5102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u="none" strike="noStrike">
                          <a:effectLst/>
                        </a:rPr>
                        <a:t>2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u="none" strike="noStrike" dirty="0">
                          <a:effectLst/>
                        </a:rPr>
                        <a:t>Stypendia Prezesa Rady Ministrów dla uczniów szczególnie uzdolnionych (poz. 11)</a:t>
                      </a:r>
                      <a:endParaRPr lang="pl-PL" sz="1500" b="0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500" u="none" strike="noStrike">
                          <a:effectLst/>
                        </a:rPr>
                        <a:t>11 500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</a:tr>
              <a:tr h="93819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u="none" strike="noStrike">
                          <a:effectLst/>
                        </a:rPr>
                        <a:t>3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u="none" strike="noStrike" dirty="0">
                          <a:effectLst/>
                        </a:rPr>
                        <a:t>Środki na wyrównywanie szans edukacyjnych dzieci i młodzieży, zapewnienie uczniom objętym obowiązkiem szkolnym dostępu do bezpłatnych podręczników, materiałów edukacyjnych i materiałów ćwiczeniowych oraz realizację programu rządowego „Aktywna tablica (poz. 26)</a:t>
                      </a:r>
                      <a:endParaRPr lang="pl-PL" sz="1500" b="0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500" u="none" strike="noStrike">
                          <a:effectLst/>
                        </a:rPr>
                        <a:t>751 000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u="none" strike="noStrike" dirty="0" smtClean="0">
                          <a:effectLst/>
                        </a:rPr>
                        <a:t>4</a:t>
                      </a:r>
                      <a:endParaRPr lang="pl-PL" sz="1500" b="0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u="none" strike="noStrike" dirty="0">
                          <a:effectLst/>
                        </a:rPr>
                        <a:t>Narodowy Program Rozwoju Czytelnictwa - Priorytet 3 (poz. 37)</a:t>
                      </a:r>
                      <a:endParaRPr lang="pl-PL" sz="1500" b="0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500" u="none" strike="noStrike">
                          <a:effectLst/>
                        </a:rPr>
                        <a:t>30 000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u="none" strike="noStrike" dirty="0" smtClean="0">
                          <a:effectLst/>
                        </a:rPr>
                        <a:t>5</a:t>
                      </a:r>
                      <a:endParaRPr lang="pl-PL" sz="1500" b="0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u="none" strike="noStrike" dirty="0">
                          <a:effectLst/>
                        </a:rPr>
                        <a:t>Zwiększenie dostępności wychowania przedszkolnego (poz. 52)</a:t>
                      </a:r>
                      <a:endParaRPr lang="pl-PL" sz="1500" b="0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500" u="none" strike="noStrike">
                          <a:effectLst/>
                        </a:rPr>
                        <a:t>1 400 000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</a:tr>
              <a:tr h="5861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u="none" strike="noStrike" dirty="0" smtClean="0">
                          <a:effectLst/>
                        </a:rPr>
                        <a:t>6</a:t>
                      </a:r>
                      <a:endParaRPr lang="pl-PL" sz="1500" b="0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u="none" strike="noStrike">
                          <a:effectLst/>
                        </a:rPr>
                        <a:t>Przygotowanie i przeprowadzenie egzaminów potwierdzających kwalifikacje w zawodzie (poz. 68)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500" u="none" strike="noStrike">
                          <a:effectLst/>
                        </a:rPr>
                        <a:t>4 361</a:t>
                      </a:r>
                      <a:endParaRPr lang="pl-PL" sz="1500" b="0" i="0" u="none" strike="noStrike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</a:tr>
              <a:tr h="47372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u="none" strike="noStrike" dirty="0" smtClean="0">
                          <a:effectLst/>
                        </a:rPr>
                        <a:t>7</a:t>
                      </a:r>
                      <a:endParaRPr lang="pl-PL" sz="1500" b="0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u="none" strike="noStrike" dirty="0">
                          <a:effectLst/>
                        </a:rPr>
                        <a:t>Podwyższenie wynagrodzeń nauczycieli zatrudnionych w szkołach i placówkach oświatowych prowadzonych przez organy administracji rządowej (poz. 80)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500" u="none" strike="noStrike" dirty="0">
                          <a:effectLst/>
                        </a:rPr>
                        <a:t>49 954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2000" b="0" u="none" strike="noStrike" dirty="0" smtClean="0">
                          <a:effectLst/>
                        </a:rPr>
                        <a:t>SUMA</a:t>
                      </a:r>
                      <a:endParaRPr lang="pl-PL" sz="2000" b="0" i="0" u="none" strike="noStrike" dirty="0"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9" marR="8199" marT="81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0" u="none" strike="noStrike" dirty="0" smtClean="0">
                          <a:effectLst/>
                        </a:rPr>
                        <a:t>2 270 952</a:t>
                      </a:r>
                      <a:endParaRPr lang="pl-PL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199" marR="8199" marT="819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15516" y="1081145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bg1"/>
                </a:solidFill>
              </a:rPr>
              <a:t>Rezerwy celowe budżetu państwa będące w gestii MEN </a:t>
            </a:r>
            <a:endParaRPr lang="pl-PL" sz="25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2500" b="1" dirty="0" smtClean="0">
                <a:solidFill>
                  <a:schemeClr val="bg1"/>
                </a:solidFill>
              </a:rPr>
              <a:t>(</a:t>
            </a:r>
            <a:r>
              <a:rPr lang="pl-PL" sz="2500" b="1" dirty="0">
                <a:solidFill>
                  <a:schemeClr val="bg1"/>
                </a:solidFill>
              </a:rPr>
              <a:t>część 83 budżetu państwa</a:t>
            </a:r>
            <a:r>
              <a:rPr lang="pl-PL" sz="2500" b="1" dirty="0" smtClean="0">
                <a:solidFill>
                  <a:schemeClr val="bg1"/>
                </a:solidFill>
              </a:rPr>
              <a:t>) w 2019 roku</a:t>
            </a:r>
            <a:endParaRPr lang="pl-PL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Dodatkowe </a:t>
            </a:r>
            <a:r>
              <a:rPr lang="pl-PL" sz="3600" dirty="0">
                <a:solidFill>
                  <a:schemeClr val="tx1"/>
                </a:solidFill>
              </a:rPr>
              <a:t>środki na działania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inwestycyjne 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07504" y="1412776"/>
            <a:ext cx="871296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dirty="0">
                <a:solidFill>
                  <a:schemeClr val="bg1"/>
                </a:solidFill>
              </a:rPr>
              <a:t>Inwestycje oświatowe JST w 2017 r. były wspierane z</a:t>
            </a:r>
            <a:r>
              <a:rPr lang="pl-PL" sz="2500" b="1" dirty="0" smtClean="0">
                <a:solidFill>
                  <a:schemeClr val="bg1"/>
                </a:solidFill>
              </a:rPr>
              <a:t>:</a:t>
            </a:r>
          </a:p>
          <a:p>
            <a:endParaRPr lang="pl-PL" sz="20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C000"/>
                </a:solidFill>
              </a:rPr>
              <a:t>Rezerwy ogólnej</a:t>
            </a:r>
            <a:r>
              <a:rPr lang="pl-PL" sz="2000" dirty="0">
                <a:solidFill>
                  <a:srgbClr val="FFC000"/>
                </a:solidFill>
              </a:rPr>
              <a:t> </a:t>
            </a:r>
            <a:r>
              <a:rPr lang="pl-PL" sz="2000" dirty="0">
                <a:solidFill>
                  <a:schemeClr val="bg1"/>
                </a:solidFill>
              </a:rPr>
              <a:t>budżetu państwa w kwocie 32,5 mln </a:t>
            </a:r>
            <a:r>
              <a:rPr lang="pl-PL" sz="2000" dirty="0" smtClean="0">
                <a:solidFill>
                  <a:schemeClr val="bg1"/>
                </a:solidFill>
              </a:rPr>
              <a:t>zł</a:t>
            </a:r>
          </a:p>
          <a:p>
            <a:pPr lvl="0"/>
            <a:endParaRPr lang="pl-PL" sz="20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C000"/>
                </a:solidFill>
              </a:rPr>
              <a:t>Rezerwy celowej</a:t>
            </a:r>
            <a:r>
              <a:rPr lang="pl-PL" sz="2000" dirty="0">
                <a:solidFill>
                  <a:srgbClr val="FFC000"/>
                </a:solidFill>
              </a:rPr>
              <a:t> </a:t>
            </a:r>
            <a:r>
              <a:rPr lang="pl-PL" sz="2000" dirty="0">
                <a:solidFill>
                  <a:schemeClr val="bg1"/>
                </a:solidFill>
              </a:rPr>
              <a:t>na dofinansowanie zadań własnych jednostek samorządu terytorialnego w kwocie 4,6 mln </a:t>
            </a:r>
            <a:r>
              <a:rPr lang="pl-PL" sz="2000" dirty="0" smtClean="0">
                <a:solidFill>
                  <a:schemeClr val="bg1"/>
                </a:solidFill>
              </a:rPr>
              <a:t>zł</a:t>
            </a:r>
          </a:p>
          <a:p>
            <a:pPr lvl="0"/>
            <a:endParaRPr lang="pl-PL" sz="20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C000"/>
                </a:solidFill>
              </a:rPr>
              <a:t>Fundusz Rozwoju Kultury Fizycznej</a:t>
            </a:r>
            <a:r>
              <a:rPr lang="pl-PL" sz="2000" dirty="0">
                <a:solidFill>
                  <a:srgbClr val="FFC000"/>
                </a:solidFill>
              </a:rPr>
              <a:t> </a:t>
            </a:r>
            <a:r>
              <a:rPr lang="pl-PL" sz="2000" dirty="0">
                <a:solidFill>
                  <a:schemeClr val="bg1"/>
                </a:solidFill>
              </a:rPr>
              <a:t>- Program rozwoju szkolnej infrastruktury sportowej – w latach 2013, 2016, </a:t>
            </a:r>
            <a:r>
              <a:rPr lang="pl-PL" sz="2000" dirty="0" smtClean="0">
                <a:solidFill>
                  <a:schemeClr val="bg1"/>
                </a:solidFill>
              </a:rPr>
              <a:t>2017. Program </a:t>
            </a:r>
            <a:r>
              <a:rPr lang="pl-PL" sz="2000" dirty="0">
                <a:solidFill>
                  <a:schemeClr val="bg1"/>
                </a:solidFill>
              </a:rPr>
              <a:t>Rozwoju Szkolnej Infrastruktury Sportowej realizowany przez Ministerstwo Sportu i Turystyki. Blisko 300 szkół zyska nowoczesne i bezpieczne obiekty sportowe dzięki rekordowej kwocie 245 mln zł. W ramach programu wybudowanych, przebudowanych lub wyremontowanych zostanie około 500 obiektów przyszkolnych w 16 województwach, w tym m. in.: sale gimnastyczne, hale sportowe, boiska czy urządzenia lekkoatletyczne – w szczególności: bieżnie, rzutnie i skocznie.</a:t>
            </a:r>
          </a:p>
          <a:p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Dodatkowe </a:t>
            </a:r>
            <a:r>
              <a:rPr lang="pl-PL" sz="3600" dirty="0">
                <a:solidFill>
                  <a:schemeClr val="tx1"/>
                </a:solidFill>
              </a:rPr>
              <a:t>środki z budżetu państwa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dla </a:t>
            </a:r>
            <a:r>
              <a:rPr lang="pl-PL" sz="3600" dirty="0">
                <a:solidFill>
                  <a:schemeClr val="tx1"/>
                </a:solidFill>
              </a:rPr>
              <a:t>JST na rozwój oświaty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07504" y="1412776"/>
            <a:ext cx="87129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dirty="0">
                <a:solidFill>
                  <a:srgbClr val="FFC000"/>
                </a:solidFill>
              </a:rPr>
              <a:t>Aktywna tablica </a:t>
            </a:r>
          </a:p>
          <a:p>
            <a:r>
              <a:rPr lang="pl-PL" sz="2500" dirty="0">
                <a:solidFill>
                  <a:schemeClr val="bg1"/>
                </a:solidFill>
              </a:rPr>
              <a:t>W latach 2017-2019 jest przewidziana łączna kwota 279 mln 316 tys. zł., z czego 224 mln zł będzie pochodziło z budżetu państwa. W ramach programu pomoce dydaktyczne trafią do ok. 15 580 szkół w Polsce i za granicą. </a:t>
            </a:r>
          </a:p>
          <a:p>
            <a:endParaRPr lang="pl-PL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Dodatkowe </a:t>
            </a:r>
            <a:r>
              <a:rPr lang="pl-PL" sz="3600" dirty="0">
                <a:solidFill>
                  <a:schemeClr val="tx1"/>
                </a:solidFill>
              </a:rPr>
              <a:t>środki z budżetu państwa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dla </a:t>
            </a:r>
            <a:r>
              <a:rPr lang="pl-PL" sz="3600" dirty="0">
                <a:solidFill>
                  <a:schemeClr val="tx1"/>
                </a:solidFill>
              </a:rPr>
              <a:t>JST na rozwój oświaty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07504" y="1412776"/>
            <a:ext cx="871296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OSE</a:t>
            </a:r>
            <a:endParaRPr lang="pl-PL" sz="2800" dirty="0">
              <a:solidFill>
                <a:srgbClr val="FFC000"/>
              </a:solidFill>
            </a:endParaRPr>
          </a:p>
          <a:p>
            <a:endParaRPr lang="pl-PL" sz="2200" dirty="0" smtClean="0">
              <a:solidFill>
                <a:schemeClr val="bg1"/>
              </a:solidFill>
            </a:endParaRPr>
          </a:p>
          <a:p>
            <a:r>
              <a:rPr lang="pl-PL" sz="2200" dirty="0" smtClean="0">
                <a:solidFill>
                  <a:schemeClr val="bg1"/>
                </a:solidFill>
              </a:rPr>
              <a:t>Koszty </a:t>
            </a:r>
            <a:r>
              <a:rPr lang="pl-PL" sz="2200" dirty="0">
                <a:solidFill>
                  <a:schemeClr val="bg1"/>
                </a:solidFill>
              </a:rPr>
              <a:t>wdrożenia OSE szacowane są na 320 mln zł (środki te zostaną pozyskane z Programu Operacyjnego Polska Cyfrowa), zaś jej funkcjonowania (w tym zakupu usług od operatorów telekomunikacyjnych w celu świadczenia szkołom bezpłatnych usług dostępu do Internetu) - ponad 1,3 mld zł w perspektywie 10 lat i zostaną sfinansowane z budżetu państwa.</a:t>
            </a:r>
          </a:p>
          <a:p>
            <a:r>
              <a:rPr lang="pl-PL" sz="2200" dirty="0">
                <a:solidFill>
                  <a:schemeClr val="bg1"/>
                </a:solidFill>
              </a:rPr>
              <a:t> </a:t>
            </a:r>
          </a:p>
          <a:p>
            <a:r>
              <a:rPr lang="pl-PL" sz="2200" dirty="0">
                <a:solidFill>
                  <a:schemeClr val="bg1"/>
                </a:solidFill>
              </a:rPr>
              <a:t>Kwota przeznaczona na szkolenia dla nauczycieli z zakresu nowych technologii  dofinansowanie wynosi </a:t>
            </a:r>
            <a:r>
              <a:rPr lang="pl-PL" sz="2200" b="1" dirty="0">
                <a:solidFill>
                  <a:schemeClr val="bg1"/>
                </a:solidFill>
              </a:rPr>
              <a:t>50 mln zł</a:t>
            </a:r>
            <a:r>
              <a:rPr lang="pl-PL" sz="2200" dirty="0">
                <a:solidFill>
                  <a:schemeClr val="bg1"/>
                </a:solidFill>
              </a:rPr>
              <a:t> – to środki unijne pochodzące z Programu Operacyjnego Polska Cyfrowa (POPC).</a:t>
            </a:r>
          </a:p>
          <a:p>
            <a:endParaRPr lang="pl-PL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Dodatkowe </a:t>
            </a:r>
            <a:r>
              <a:rPr lang="pl-PL" sz="3600" dirty="0">
                <a:solidFill>
                  <a:schemeClr val="tx1"/>
                </a:solidFill>
              </a:rPr>
              <a:t>środki z budżetu państwa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dla </a:t>
            </a:r>
            <a:r>
              <a:rPr lang="pl-PL" sz="3600" dirty="0">
                <a:solidFill>
                  <a:schemeClr val="tx1"/>
                </a:solidFill>
              </a:rPr>
              <a:t>JST na rozwój oświaty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07504" y="1412776"/>
            <a:ext cx="871296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</a:rPr>
              <a:t>Niepodległa</a:t>
            </a:r>
            <a:endParaRPr lang="pl-PL" sz="2800" dirty="0">
              <a:solidFill>
                <a:srgbClr val="FFC000"/>
              </a:solidFill>
            </a:endParaRPr>
          </a:p>
          <a:p>
            <a:r>
              <a:rPr lang="pl-PL" sz="2800" dirty="0">
                <a:solidFill>
                  <a:schemeClr val="bg1"/>
                </a:solidFill>
              </a:rPr>
              <a:t>„Godność. Wolność. Niepodległość” na lata 2018-2020 na realizację przeznaczono łącznie </a:t>
            </a:r>
            <a:r>
              <a:rPr lang="pl-PL" sz="2800" b="1" dirty="0">
                <a:solidFill>
                  <a:srgbClr val="FFC000"/>
                </a:solidFill>
              </a:rPr>
              <a:t>6,9 mln zł</a:t>
            </a:r>
            <a:r>
              <a:rPr lang="pl-PL" sz="2800" dirty="0" smtClean="0">
                <a:solidFill>
                  <a:schemeClr val="bg1"/>
                </a:solidFill>
              </a:rPr>
              <a:t>.</a:t>
            </a:r>
          </a:p>
          <a:p>
            <a:endParaRPr lang="pl-PL" sz="2800" dirty="0">
              <a:solidFill>
                <a:schemeClr val="bg1"/>
              </a:solidFill>
            </a:endParaRPr>
          </a:p>
          <a:p>
            <a:r>
              <a:rPr lang="pl-PL" sz="2800" b="1" dirty="0">
                <a:solidFill>
                  <a:srgbClr val="FFC000"/>
                </a:solidFill>
              </a:rPr>
              <a:t>Narodowy Program Rozwoju Czytelnictwa</a:t>
            </a:r>
            <a:endParaRPr lang="pl-PL" sz="2800" dirty="0">
              <a:solidFill>
                <a:srgbClr val="FFC000"/>
              </a:solidFill>
            </a:endParaRPr>
          </a:p>
          <a:p>
            <a:r>
              <a:rPr lang="pl-PL" sz="2800" dirty="0">
                <a:solidFill>
                  <a:schemeClr val="bg1"/>
                </a:solidFill>
              </a:rPr>
              <a:t>Program realizowany w latach 2016-2020. W ramach Priorytetu 3 Programu, na wsparcie finansowe na zakup książek do bibliotek szkolnych i bibliotek pedagogicznych z budżetu państwa przeznaczono</a:t>
            </a:r>
            <a:r>
              <a:rPr lang="pl-PL" sz="2800" b="1" dirty="0">
                <a:solidFill>
                  <a:schemeClr val="bg1"/>
                </a:solidFill>
              </a:rPr>
              <a:t> </a:t>
            </a:r>
            <a:r>
              <a:rPr lang="pl-PL" sz="2800" b="1" dirty="0">
                <a:solidFill>
                  <a:srgbClr val="FFC000"/>
                </a:solidFill>
              </a:rPr>
              <a:t>150 mln zł</a:t>
            </a:r>
            <a:r>
              <a:rPr lang="pl-PL" sz="2800" dirty="0">
                <a:solidFill>
                  <a:schemeClr val="bg1"/>
                </a:solidFill>
              </a:rPr>
              <a:t>. </a:t>
            </a:r>
          </a:p>
          <a:p>
            <a:endParaRPr lang="pl-PL" sz="2800" dirty="0">
              <a:solidFill>
                <a:schemeClr val="bg1"/>
              </a:solidFill>
            </a:endParaRPr>
          </a:p>
          <a:p>
            <a:endParaRPr lang="pl-PL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2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Dodatkowe </a:t>
            </a:r>
            <a:r>
              <a:rPr lang="pl-PL" sz="3600" dirty="0">
                <a:solidFill>
                  <a:schemeClr val="tx1"/>
                </a:solidFill>
              </a:rPr>
              <a:t>środki z budżetu państwa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dla </a:t>
            </a:r>
            <a:r>
              <a:rPr lang="pl-PL" sz="3600" dirty="0">
                <a:solidFill>
                  <a:schemeClr val="tx1"/>
                </a:solidFill>
              </a:rPr>
              <a:t>JST na rozwój oświaty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07504" y="1412776"/>
            <a:ext cx="871296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dirty="0">
                <a:solidFill>
                  <a:srgbClr val="FFC000"/>
                </a:solidFill>
              </a:rPr>
              <a:t>„Posiłek w szkole i w domu”</a:t>
            </a:r>
          </a:p>
          <a:p>
            <a:r>
              <a:rPr lang="pl-PL" sz="2000" dirty="0">
                <a:solidFill>
                  <a:schemeClr val="bg1"/>
                </a:solidFill>
              </a:rPr>
              <a:t>Przyjęciem Wieloletniego rządowego programu „Posiłek w szkole i w domu” na lata 2019-2023.</a:t>
            </a:r>
          </a:p>
          <a:p>
            <a:r>
              <a:rPr lang="pl-PL" sz="2000" dirty="0">
                <a:solidFill>
                  <a:schemeClr val="bg1"/>
                </a:solidFill>
              </a:rPr>
              <a:t>Realizacja Programu planowana jest na pięć kolejnych lat. Przewidywany, całkowity koszt realizacji programu w latach 2019-2023 wynosi </a:t>
            </a:r>
            <a:r>
              <a:rPr lang="pl-PL" sz="2000" b="1" dirty="0">
                <a:solidFill>
                  <a:srgbClr val="FFC000"/>
                </a:solidFill>
              </a:rPr>
              <a:t>249 441 311 zł</a:t>
            </a:r>
            <a:r>
              <a:rPr lang="pl-PL" sz="2000" dirty="0">
                <a:solidFill>
                  <a:schemeClr val="bg1"/>
                </a:solidFill>
              </a:rPr>
              <a:t>, z tego z budżetów organów prowadzących szkoły 49 441 311 zł, a z budżetu państwa 200.000.000 zł (w 2019 r.  – 40.000.000 zł; w 2020 r. – 40.000.000 zł; w 2021 r. – 40.000.000 zł; w 2022 r. – 40.000.000 zł; w 2023 r. – 40.000.000 zł). </a:t>
            </a:r>
            <a:endParaRPr lang="pl-PL" sz="2000" dirty="0" smtClean="0">
              <a:solidFill>
                <a:schemeClr val="bg1"/>
              </a:solidFill>
            </a:endParaRPr>
          </a:p>
          <a:p>
            <a:endParaRPr lang="pl-PL" sz="2000" dirty="0" smtClean="0">
              <a:solidFill>
                <a:schemeClr val="bg1"/>
              </a:solidFill>
            </a:endParaRPr>
          </a:p>
          <a:p>
            <a:r>
              <a:rPr lang="pl-PL" sz="2000" dirty="0" smtClean="0">
                <a:solidFill>
                  <a:schemeClr val="bg1"/>
                </a:solidFill>
              </a:rPr>
              <a:t>Kwota przeznaczona </a:t>
            </a:r>
            <a:r>
              <a:rPr lang="pl-PL" sz="2000" dirty="0">
                <a:solidFill>
                  <a:schemeClr val="bg1"/>
                </a:solidFill>
              </a:rPr>
              <a:t>na obsługę realizacji Programu przez wojewodów wynosić będzie 0,8% środków przeznaczonych na realizację Programu w danym roku kalendarzowym. Nie przewiduje się dofinansowania kosztów obsługi Programu dla ministra właściwego do spraw kultury i ochrony </a:t>
            </a:r>
            <a:r>
              <a:rPr lang="pl-PL" sz="2000" dirty="0" smtClean="0">
                <a:solidFill>
                  <a:schemeClr val="bg1"/>
                </a:solidFill>
              </a:rPr>
              <a:t>dziedzictwa </a:t>
            </a:r>
            <a:r>
              <a:rPr lang="pl-PL" sz="2000" dirty="0">
                <a:solidFill>
                  <a:schemeClr val="bg1"/>
                </a:solidFill>
              </a:rPr>
              <a:t>narodowego.</a:t>
            </a:r>
          </a:p>
          <a:p>
            <a:r>
              <a:rPr lang="pl-PL" sz="2000" dirty="0">
                <a:solidFill>
                  <a:schemeClr val="bg1"/>
                </a:solidFill>
              </a:rPr>
              <a:t>Dofinansowanie utworzenia i modernizacji stołówek i kuchni w szkołach</a:t>
            </a:r>
          </a:p>
          <a:p>
            <a:endParaRPr lang="pl-P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1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c5eedc72-82e4-425e-a3b6-3858c5ea6f89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5037</TotalTime>
  <Words>817</Words>
  <Application>Microsoft Office PowerPoint</Application>
  <PresentationFormat>Pokaz na ekranie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Motyw pakietu Office</vt:lpstr>
      <vt:lpstr>Prezentacja programu PowerPoint</vt:lpstr>
      <vt:lpstr>Inne środki na zadania oświatowe </vt:lpstr>
      <vt:lpstr>Nakłady na edukację 2017</vt:lpstr>
      <vt:lpstr>Inne środki na zadania oświatowe </vt:lpstr>
      <vt:lpstr>Dodatkowe środki na działania  inwestycyjne </vt:lpstr>
      <vt:lpstr>Dodatkowe środki z budżetu państwa  dla JST na rozwój oświaty</vt:lpstr>
      <vt:lpstr>Dodatkowe środki z budżetu państwa  dla JST na rozwój oświaty</vt:lpstr>
      <vt:lpstr>Dodatkowe środki z budżetu państwa  dla JST na rozwój oświaty</vt:lpstr>
      <vt:lpstr>Dodatkowe środki z budżetu państwa  dla JST na rozwój oświaty</vt:lpstr>
      <vt:lpstr>Dodatkowe środki z budżetu państwa  dla JST na rozwój oświaty</vt:lpstr>
      <vt:lpstr>Wydatki JST</vt:lpstr>
      <vt:lpstr>Dochody JST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Roman Hubert</cp:lastModifiedBy>
  <cp:revision>523</cp:revision>
  <cp:lastPrinted>2018-03-06T10:07:56Z</cp:lastPrinted>
  <dcterms:created xsi:type="dcterms:W3CDTF">2012-10-09T17:18:33Z</dcterms:created>
  <dcterms:modified xsi:type="dcterms:W3CDTF">2018-11-06T07:49:10Z</dcterms:modified>
</cp:coreProperties>
</file>