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11" r:id="rId2"/>
    <p:sldId id="363" r:id="rId3"/>
    <p:sldId id="374" r:id="rId4"/>
  </p:sldIdLst>
  <p:sldSz cx="9144000" cy="6858000" type="screen4x3"/>
  <p:notesSz cx="6797675" cy="9926638"/>
  <p:custDataLst>
    <p:tags r:id="rId6"/>
  </p:custData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55DEE4F-5AF7-4B02-9942-E9C0EF16E040}">
          <p14:sldIdLst>
            <p14:sldId id="311"/>
            <p14:sldId id="363"/>
            <p14:sldId id="3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BA3"/>
    <a:srgbClr val="2D3369"/>
    <a:srgbClr val="4E5C22"/>
    <a:srgbClr val="708430"/>
    <a:srgbClr val="8FA83E"/>
    <a:srgbClr val="92B446"/>
    <a:srgbClr val="51B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9348" autoAdjust="0"/>
  </p:normalViewPr>
  <p:slideViewPr>
    <p:cSldViewPr>
      <p:cViewPr varScale="1">
        <p:scale>
          <a:sx n="107" d="100"/>
          <a:sy n="107" d="100"/>
        </p:scale>
        <p:origin x="11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8B80E-269E-4E54-B155-04DD9669A0BA}" type="datetimeFigureOut">
              <a:rPr lang="pl-PL" smtClean="0"/>
              <a:pPr/>
              <a:t>05.11.2018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DE925-92C8-4727-B5DB-58B2CBCA79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72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05.11.2018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815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05.11.2018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1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05.11.2018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31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05.11.2018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315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5AD377-BECE-4ADB-9ED7-6823D93535D3}" type="datetimeFigureOut">
              <a:rPr lang="pl-PL" smtClean="0"/>
              <a:pPr/>
              <a:t>05.11.2018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62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05.11.2018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72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05.11.2018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657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05.11.2018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17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05.11.2018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21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05.11.2018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587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05.11.2018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88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05.11.2018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81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A5AD377-BECE-4ADB-9ED7-6823D93535D3}" type="datetimeFigureOut">
              <a:rPr lang="pl-PL" smtClean="0"/>
              <a:pPr/>
              <a:t>05.11.2018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71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539552" y="1556792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 smtClean="0"/>
          </a:p>
          <a:p>
            <a:pPr algn="ctr">
              <a:buNone/>
            </a:pPr>
            <a:r>
              <a:rPr lang="pl-PL" sz="4400" b="1" cap="small" dirty="0"/>
              <a:t>Art. 8 i art. 35 ust. 4 i 5 ustawy o </a:t>
            </a:r>
            <a:br>
              <a:rPr lang="pl-PL" sz="4400" b="1" cap="small" dirty="0"/>
            </a:br>
            <a:r>
              <a:rPr lang="pl-PL" sz="4400" b="1" cap="small" dirty="0"/>
              <a:t>finansowaniu zadań oświatowych</a:t>
            </a:r>
            <a:endParaRPr lang="pl-P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01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pl-PL" sz="2800" dirty="0" smtClean="0">
                <a:solidFill>
                  <a:schemeClr val="tx1"/>
                </a:solidFill>
              </a:rPr>
              <a:t>Art</a:t>
            </a:r>
            <a:r>
              <a:rPr lang="pl-PL" sz="2800" dirty="0" smtClean="0">
                <a:solidFill>
                  <a:schemeClr val="tx1"/>
                </a:solidFill>
              </a:rPr>
              <a:t>. 8 i art. </a:t>
            </a:r>
            <a:r>
              <a:rPr lang="pl-PL" sz="2800" dirty="0">
                <a:solidFill>
                  <a:schemeClr val="tx1"/>
                </a:solidFill>
              </a:rPr>
              <a:t>35 ust. 4 i 5 ustawy o 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finansowaniu </a:t>
            </a:r>
            <a:r>
              <a:rPr lang="pl-PL" sz="2800" dirty="0" smtClean="0">
                <a:solidFill>
                  <a:schemeClr val="tx1"/>
                </a:solidFill>
              </a:rPr>
              <a:t>zadań </a:t>
            </a:r>
            <a:r>
              <a:rPr lang="pl-PL" sz="2800" dirty="0">
                <a:solidFill>
                  <a:schemeClr val="tx1"/>
                </a:solidFill>
              </a:rPr>
              <a:t>oświatowych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2060848"/>
                <a:ext cx="8229600" cy="4525963"/>
              </a:xfrm>
            </p:spPr>
            <p:txBody>
              <a:bodyPr>
                <a:normAutofit fontScale="85000" lnSpcReduction="20000"/>
              </a:bodyPr>
              <a:lstStyle/>
              <a:p>
                <a:pPr marL="514350" indent="-514350">
                  <a:buAutoNum type="arabicPeriod"/>
                </a:pPr>
                <a:r>
                  <a:rPr lang="pl-PL" dirty="0"/>
                  <a:t>Przedszkola specjalne, szkoły specjalne, MOW, MOS, SOSW, SOS – wszystkie wydatki</a:t>
                </a:r>
              </a:p>
              <a:p>
                <a:pPr marL="514350" indent="-514350">
                  <a:buAutoNum type="arabicPeriod"/>
                </a:pPr>
                <a:r>
                  <a:rPr lang="pl-PL" dirty="0"/>
                  <a:t>Przedszkola i szkoły niebędące specjalnymi, inne formy wychowania przedszkolnego, poradnie – wydatki wynikające z zaleceń oraz zapewnienie warunków ich realizacji</a:t>
                </a:r>
              </a:p>
              <a:p>
                <a:pPr marL="514350" indent="-514350">
                  <a:buAutoNum type="arabicPeriod"/>
                </a:pPr>
                <a:r>
                  <a:rPr lang="pl-PL" dirty="0"/>
                  <a:t>Szkoły z oddziałami specjalnymi, szkoły z oddziałami integracyjnymi – dodatkowo procent wydatków innych niż wynikających z zaleceń, tj</a:t>
                </a:r>
                <a:r>
                  <a:rPr lang="pl-PL" dirty="0" smtClean="0"/>
                  <a:t>.: wydatki </a:t>
                </a:r>
                <a:r>
                  <a:rPr lang="pl-PL" dirty="0"/>
                  <a:t>x wskaźnik (udział subwencji na uczniów oddziałów specjalnych i integracyjnych</a:t>
                </a:r>
                <a:r>
                  <a:rPr lang="pl-PL" dirty="0" smtClean="0"/>
                  <a:t>)</a:t>
                </a:r>
              </a:p>
              <a:p>
                <a:pPr marL="0" indent="0">
                  <a:buNone/>
                </a:pPr>
                <a:r>
                  <a:rPr lang="pl-PL" dirty="0" smtClean="0"/>
                  <a:t>Wzór do punktu 3: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</a:rPr>
                          <m:t>Ś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𝑖𝑛𝑛𝑒</m:t>
                        </m:r>
                      </m:sub>
                    </m:sSub>
                    <m:r>
                      <a:rPr lang="pl-PL">
                        <a:latin typeface="Cambria Math"/>
                      </a:rPr>
                      <m:t>=Ś </m:t>
                    </m:r>
                    <m:r>
                      <a:rPr lang="pl-PL" i="1">
                        <a:latin typeface="Cambria Math"/>
                      </a:rPr>
                      <m:t>𝑥</m:t>
                    </m:r>
                    <m:r>
                      <a:rPr lang="pl-PL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𝑆𝐼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𝑆𝐼𝑁</m:t>
                            </m:r>
                          </m:sub>
                        </m:sSub>
                      </m:num>
                      <m:den>
                        <m:r>
                          <a:rPr lang="pl-PL" i="1"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endParaRPr lang="pl-PL" dirty="0"/>
              </a:p>
              <a:p>
                <a:pPr marL="514350" indent="-514350">
                  <a:buAutoNum type="arabicPeriod"/>
                </a:pPr>
                <a:endParaRPr lang="pl-PL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7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2060848"/>
                <a:ext cx="8229600" cy="4525963"/>
              </a:xfrm>
              <a:blipFill rotWithShape="0">
                <a:blip r:embed="rId3"/>
                <a:stretch>
                  <a:fillRect l="-1481" t="-2961" b="-94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ytuł 1"/>
          <p:cNvSpPr txBox="1">
            <a:spLocks/>
          </p:cNvSpPr>
          <p:nvPr/>
        </p:nvSpPr>
        <p:spPr>
          <a:xfrm>
            <a:off x="179512" y="893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/>
              <a:t>Subwencja na uczniów niepełnosprawnych – art. 8</a:t>
            </a:r>
            <a:endParaRPr lang="pl-PL" sz="3000" b="1" dirty="0"/>
          </a:p>
        </p:txBody>
      </p:sp>
    </p:spTree>
    <p:extLst>
      <p:ext uri="{BB962C8B-B14F-4D97-AF65-F5344CB8AC3E}">
        <p14:creationId xmlns:p14="http://schemas.microsoft.com/office/powerpoint/2010/main" val="39719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1"/>
                </a:solidFill>
              </a:rPr>
              <a:t>Art</a:t>
            </a:r>
            <a:r>
              <a:rPr lang="pl-PL" sz="2800" dirty="0" smtClean="0">
                <a:solidFill>
                  <a:schemeClr val="tx1"/>
                </a:solidFill>
              </a:rPr>
              <a:t>. 8 i art. </a:t>
            </a:r>
            <a:r>
              <a:rPr lang="pl-PL" sz="2800" dirty="0">
                <a:solidFill>
                  <a:schemeClr val="tx1"/>
                </a:solidFill>
              </a:rPr>
              <a:t>35 ust. 4 i 5 ustawy o finansowaniu </a:t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zadań </a:t>
            </a:r>
            <a:r>
              <a:rPr lang="pl-PL" sz="2800" dirty="0">
                <a:solidFill>
                  <a:schemeClr val="tx1"/>
                </a:solidFill>
              </a:rPr>
              <a:t>oświatowych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2011807"/>
                <a:ext cx="8229600" cy="4525963"/>
              </a:xfrm>
            </p:spPr>
            <p:txBody>
              <a:bodyPr>
                <a:normAutofit fontScale="62500" lnSpcReduction="20000"/>
              </a:bodyPr>
              <a:lstStyle/>
              <a:p>
                <a:pPr marL="514350" indent="-514350">
                  <a:buAutoNum type="arabicPeriod"/>
                </a:pPr>
                <a:r>
                  <a:rPr lang="pl-PL" sz="3100" dirty="0" smtClean="0"/>
                  <a:t>Przedszkola specjalne, szkoły specjalne, MOW, MOS, SOSW, SOS – wszystkie wydatki</a:t>
                </a:r>
              </a:p>
              <a:p>
                <a:pPr marL="514350" indent="-514350">
                  <a:buAutoNum type="arabicPeriod"/>
                </a:pPr>
                <a:r>
                  <a:rPr lang="pl-PL" sz="3100" dirty="0"/>
                  <a:t>Przedszkola i szkoły niebędące specjalnymi, inne formy wychowania przedszkolnego, poradnie – wydatki wynikające z zaleceń oraz zapewnienie warunków ich realizacji</a:t>
                </a:r>
              </a:p>
              <a:p>
                <a:pPr marL="514350" indent="-514350">
                  <a:buAutoNum type="arabicPeriod"/>
                </a:pPr>
                <a:r>
                  <a:rPr lang="pl-PL" sz="3100" dirty="0"/>
                  <a:t>Przedszkola niebędące specjalnymi, inne formy wychowania przedszkolnego – dodatkowo wydatki inne niż wynikające z zaleceń w wysokości niezbędnej na realizację zadań na rzecz uczniów niepełnosprawnych</a:t>
                </a:r>
              </a:p>
              <a:p>
                <a:pPr marL="514350" indent="-514350">
                  <a:buAutoNum type="arabicPeriod"/>
                </a:pPr>
                <a:r>
                  <a:rPr lang="pl-PL" sz="3000" dirty="0"/>
                  <a:t>Szkoły z oddziałami specjalnymi, szkoły z oddziałami integracyjnymi – dodatkowo procent wydatków innych niż wynikających z zaleceń, tj. wydatki x wskaźnik (udział subwencji na uczniów oddziałów specjalnych i integracyjnych)</a:t>
                </a:r>
              </a:p>
              <a:p>
                <a:pPr marL="514350" indent="-514350">
                  <a:buAutoNum type="arabicPeriod"/>
                </a:pPr>
                <a:r>
                  <a:rPr lang="pl-PL" sz="3000" dirty="0"/>
                  <a:t>Szkoły z oddziałami ogólnodostępnymi - dodatkowo </a:t>
                </a:r>
                <a:r>
                  <a:rPr lang="pl-PL" sz="3100" dirty="0"/>
                  <a:t>procent wydatków innych niż wynikających z </a:t>
                </a:r>
                <a:r>
                  <a:rPr lang="pl-PL" sz="3100" dirty="0" smtClean="0"/>
                  <a:t>zaleceń, tj. wydatki </a:t>
                </a:r>
                <a:r>
                  <a:rPr lang="pl-PL" sz="3100" dirty="0"/>
                  <a:t>x wskaźnik (udział subwencji na uczniów niepełnosprawnych oddziałów ogólnodostępnych)</a:t>
                </a:r>
                <a:endParaRPr lang="pl-PL" sz="3100" dirty="0" smtClean="0"/>
              </a:p>
              <a:p>
                <a:pPr marL="0" indent="0">
                  <a:buNone/>
                </a:pPr>
                <a:r>
                  <a:rPr lang="pl-PL" dirty="0" smtClean="0"/>
                  <a:t>Wzór do punktu 4 i 5:</a:t>
                </a:r>
                <a14:m>
                  <m:oMath xmlns:m="http://schemas.openxmlformats.org/officeDocument/2006/math">
                    <m:r>
                      <a:rPr lang="pl-PL" b="0" i="0" smtClean="0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𝑖𝑛𝑛𝑒</m:t>
                        </m:r>
                      </m:sub>
                    </m:sSub>
                    <m:r>
                      <a:rPr lang="pl-PL" i="1">
                        <a:latin typeface="Cambria Math"/>
                      </a:rPr>
                      <m:t>=</m:t>
                    </m:r>
                    <m:r>
                      <a:rPr lang="pl-PL" i="1">
                        <a:latin typeface="Cambria Math"/>
                      </a:rPr>
                      <m:t>𝑊</m:t>
                    </m:r>
                    <m:r>
                      <a:rPr lang="pl-PL" i="1">
                        <a:latin typeface="Cambria Math"/>
                      </a:rPr>
                      <m:t> </m:t>
                    </m:r>
                    <m:r>
                      <a:rPr lang="pl-PL" i="1">
                        <a:latin typeface="Cambria Math"/>
                      </a:rPr>
                      <m:t>𝑥</m:t>
                    </m:r>
                    <m:r>
                      <a:rPr lang="pl-PL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(</m:t>
                            </m:r>
                            <m:r>
                              <a:rPr lang="pl-PL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𝑆𝐼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𝑆𝐼𝑁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)+(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𝑂𝑁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𝑂𝑁𝑁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l-PL" i="1">
                            <a:latin typeface="Cambria Math"/>
                          </a:rPr>
                          <m:t>𝑆</m:t>
                        </m:r>
                      </m:den>
                    </m:f>
                    <m:r>
                      <a:rPr lang="pl-PL" i="1">
                        <a:latin typeface="Cambria Math"/>
                      </a:rPr>
                      <m:t> </m:t>
                    </m:r>
                  </m:oMath>
                </a14:m>
                <a:endParaRPr lang="pl-PL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8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2011807"/>
                <a:ext cx="8229600" cy="4525963"/>
              </a:xfrm>
              <a:blipFill rotWithShape="0">
                <a:blip r:embed="rId3"/>
                <a:stretch>
                  <a:fillRect l="-815" t="-1887" r="-11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ytuł 1"/>
          <p:cNvSpPr txBox="1">
            <a:spLocks/>
          </p:cNvSpPr>
          <p:nvPr/>
        </p:nvSpPr>
        <p:spPr>
          <a:xfrm>
            <a:off x="323528" y="849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smtClean="0"/>
              <a:t>Dotacja na uczniów niepełnosprawnych od 1 stycznia 2019 r. – art. 35 ust. 4 i 5 ufzo</a:t>
            </a:r>
            <a:endParaRPr lang="pl-PL" sz="3000" b="1" dirty="0"/>
          </a:p>
        </p:txBody>
      </p:sp>
    </p:spTree>
    <p:extLst>
      <p:ext uri="{BB962C8B-B14F-4D97-AF65-F5344CB8AC3E}">
        <p14:creationId xmlns:p14="http://schemas.microsoft.com/office/powerpoint/2010/main" val="7549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c5eedc72-82e4-425e-a3b6-3858c5ea6f89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4984</TotalTime>
  <Words>281</Words>
  <Application>Microsoft Office PowerPoint</Application>
  <PresentationFormat>Pokaz na ekranie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Cambria Math</vt:lpstr>
      <vt:lpstr>Motyw pakietu Office</vt:lpstr>
      <vt:lpstr>Prezentacja programu PowerPoint</vt:lpstr>
      <vt:lpstr>Art. 8 i art. 35 ust. 4 i 5 ustawy o   finansowaniu zadań oświatowych</vt:lpstr>
      <vt:lpstr>Art. 8 i art. 35 ust. 4 i 5 ustawy o finansowaniu  zadań oświatowych</vt:lpstr>
    </vt:vector>
  </TitlesOfParts>
  <Company>MPiPS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Baczewski</dc:creator>
  <cp:lastModifiedBy>Roman Hubert</cp:lastModifiedBy>
  <cp:revision>516</cp:revision>
  <cp:lastPrinted>2018-03-06T10:07:56Z</cp:lastPrinted>
  <dcterms:created xsi:type="dcterms:W3CDTF">2012-10-09T17:18:33Z</dcterms:created>
  <dcterms:modified xsi:type="dcterms:W3CDTF">2018-11-05T12:10:12Z</dcterms:modified>
</cp:coreProperties>
</file>