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64" r:id="rId2"/>
    <p:sldId id="267" r:id="rId3"/>
    <p:sldId id="265" r:id="rId4"/>
    <p:sldId id="268" r:id="rId5"/>
    <p:sldId id="270" r:id="rId6"/>
    <p:sldId id="279" r:id="rId7"/>
    <p:sldId id="278" r:id="rId8"/>
    <p:sldId id="281" r:id="rId9"/>
    <p:sldId id="280" r:id="rId10"/>
    <p:sldId id="282" r:id="rId11"/>
    <p:sldId id="284" r:id="rId12"/>
    <p:sldId id="273" r:id="rId13"/>
    <p:sldId id="286" r:id="rId14"/>
    <p:sldId id="274" r:id="rId15"/>
    <p:sldId id="288" r:id="rId16"/>
    <p:sldId id="275" r:id="rId17"/>
    <p:sldId id="289" r:id="rId18"/>
    <p:sldId id="276" r:id="rId19"/>
    <p:sldId id="290" r:id="rId20"/>
    <p:sldId id="277" r:id="rId21"/>
    <p:sldId id="292" r:id="rId22"/>
    <p:sldId id="293" r:id="rId23"/>
    <p:sldId id="294" r:id="rId24"/>
    <p:sldId id="295" r:id="rId25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19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 jasny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5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5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A6DE9-E53C-4844-865E-5D243AA4254E}" type="datetimeFigureOut">
              <a:rPr lang="pl-PL" smtClean="0"/>
              <a:t>30-05-2018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B4679-68B0-400A-ADD9-E8A8A0390F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3769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wymu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B4679-68B0-400A-ADD9-E8A8A0390FD6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58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wymu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B4679-68B0-400A-ADD9-E8A8A0390FD6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581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wymu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B4679-68B0-400A-ADD9-E8A8A0390FD6}" type="slidenum">
              <a:rPr lang="pl-PL" smtClean="0"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581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wymu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B4679-68B0-400A-ADD9-E8A8A0390FD6}" type="slidenum">
              <a:rPr lang="pl-PL" smtClean="0"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581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wymu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B4679-68B0-400A-ADD9-E8A8A0390FD6}" type="slidenum">
              <a:rPr lang="pl-PL" smtClean="0"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581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B4679-68B0-400A-ADD9-E8A8A0390FD6}" type="slidenum">
              <a:rPr lang="pl-PL" smtClean="0"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581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CFD-C5AC-4F83-9151-1935A396D24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30-05-2018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850-5AA8-4394-BE3E-6FC74DC682B9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CFD-C5AC-4F83-9151-1935A396D24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30-05-2018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850-5AA8-4394-BE3E-6FC74DC682B9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93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CFD-C5AC-4F83-9151-1935A396D24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30-05-2018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850-5AA8-4394-BE3E-6FC74DC682B9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3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CFD-C5AC-4F83-9151-1935A396D24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30-05-2018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850-5AA8-4394-BE3E-6FC74DC682B9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2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CFD-C5AC-4F83-9151-1935A396D24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30-05-2018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850-5AA8-4394-BE3E-6FC74DC682B9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5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CFD-C5AC-4F83-9151-1935A396D24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30-05-2018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850-5AA8-4394-BE3E-6FC74DC682B9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2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CFD-C5AC-4F83-9151-1935A396D24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30-05-2018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850-5AA8-4394-BE3E-6FC74DC682B9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8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CFD-C5AC-4F83-9151-1935A396D24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30-05-2018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850-5AA8-4394-BE3E-6FC74DC682B9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1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CFD-C5AC-4F83-9151-1935A396D24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30-05-2018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850-5AA8-4394-BE3E-6FC74DC682B9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78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CFD-C5AC-4F83-9151-1935A396D24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30-05-2018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850-5AA8-4394-BE3E-6FC74DC682B9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CFD-C5AC-4F83-9151-1935A396D24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/>
              <a:t>30-05-2018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850-5AA8-4394-BE3E-6FC74DC682B9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29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E3CFD-C5AC-4F83-9151-1935A396D24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30-05-2018</a:t>
            </a:fld>
            <a:endParaRPr lang="pl-P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03850-5AA8-4394-BE3E-6FC74DC682B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42"/>
            <a:ext cx="3425571" cy="513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dwójna fala 4"/>
          <p:cNvSpPr/>
          <p:nvPr/>
        </p:nvSpPr>
        <p:spPr>
          <a:xfrm rot="16200000">
            <a:off x="1083700" y="2125288"/>
            <a:ext cx="5138359" cy="898063"/>
          </a:xfrm>
          <a:prstGeom prst="doubleWave">
            <a:avLst>
              <a:gd name="adj1" fmla="val 125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3995936" y="558383"/>
            <a:ext cx="46085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Efektywna </a:t>
            </a:r>
            <a:r>
              <a:rPr lang="pl-PL" sz="4000" b="1" dirty="0">
                <a:solidFill>
                  <a:srgbClr val="C00000"/>
                </a:solidFill>
                <a:latin typeface="Candara" panose="020E0502030303020204" pitchFamily="34" charset="0"/>
              </a:rPr>
              <a:t>komunikacja miast – jak mierzyć </a:t>
            </a:r>
          </a:p>
          <a:p>
            <a:pPr>
              <a:spcAft>
                <a:spcPts val="2400"/>
              </a:spcAft>
            </a:pPr>
            <a:r>
              <a:rPr lang="pl-PL" sz="4000" b="1" dirty="0">
                <a:solidFill>
                  <a:srgbClr val="C00000"/>
                </a:solidFill>
                <a:latin typeface="Candara" panose="020E0502030303020204" pitchFamily="34" charset="0"/>
              </a:rPr>
              <a:t>i </a:t>
            </a:r>
            <a:r>
              <a:rPr lang="pl-PL" sz="40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wykazać swoją skuteczność?</a:t>
            </a:r>
            <a:endParaRPr lang="pl-PL" sz="4400" b="1" dirty="0" smtClean="0">
              <a:solidFill>
                <a:srgbClr val="C00000"/>
              </a:solidFill>
              <a:latin typeface="Candara" panose="020E0502030303020204" pitchFamily="34" charset="0"/>
            </a:endParaRPr>
          </a:p>
          <a:p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Barbara Labudda-Krysztofczyk, </a:t>
            </a:r>
            <a:b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prezes zarządu agencji PR </a:t>
            </a: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Synertime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5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20"/>
          <a:stretch/>
        </p:blipFill>
        <p:spPr bwMode="auto">
          <a:xfrm>
            <a:off x="0" y="-1"/>
            <a:ext cx="9134271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a 5"/>
          <p:cNvSpPr/>
          <p:nvPr/>
        </p:nvSpPr>
        <p:spPr>
          <a:xfrm rot="547317">
            <a:off x="5282051" y="-357883"/>
            <a:ext cx="5020055" cy="26024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5430662" y="-92546"/>
            <a:ext cx="108555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2</a:t>
            </a:r>
            <a:r>
              <a:rPr lang="pl-PL" sz="9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)</a:t>
            </a:r>
            <a:endParaRPr lang="pl-PL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ESSENCE" panose="02000000000000000000" pitchFamily="2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6516216" y="-55964"/>
            <a:ext cx="39604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smtClean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Pokaż </a:t>
            </a:r>
            <a:r>
              <a:rPr lang="pl-PL" sz="4400" b="1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instrukcję obsługi</a:t>
            </a:r>
            <a:endParaRPr lang="pl-PL" sz="4400" b="1" dirty="0">
              <a:solidFill>
                <a:schemeClr val="bg1"/>
              </a:solidFill>
              <a:effectLst>
                <a:glow rad="63500">
                  <a:schemeClr val="tx1">
                    <a:lumMod val="65000"/>
                    <a:lumOff val="3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65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193"/>
            <a:ext cx="3430715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699792" y="51470"/>
            <a:ext cx="601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pl-PL" sz="36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Przedstaw i wytłumacz cele</a:t>
            </a:r>
            <a:endParaRPr lang="pl-PL" sz="3600" b="1" spc="600" dirty="0" smtClean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820904" y="987574"/>
            <a:ext cx="62155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Lepiej wytłumaczyć za dużo </a:t>
            </a:r>
            <a:b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niż za mało</a:t>
            </a:r>
          </a:p>
          <a:p>
            <a:pPr marL="571500" indent="-57150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Określ perspektywę czasową </a:t>
            </a:r>
            <a:b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(45% ocenia się miesięcznie)</a:t>
            </a:r>
          </a:p>
          <a:p>
            <a:pPr marL="571500" indent="-57150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Wymuś deklarację</a:t>
            </a:r>
          </a:p>
          <a:p>
            <a:pPr marL="571500" indent="-57150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Przygotuj podsumowanie</a:t>
            </a:r>
          </a:p>
          <a:p>
            <a:pPr marL="571500" indent="-57150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Zasada zgodności (konsekwencji) Roberta </a:t>
            </a:r>
            <a:r>
              <a:rPr lang="pl-PL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Cialdiniego</a:t>
            </a:r>
            <a:endParaRPr lang="pl-PL" sz="28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8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sg w ciąży, zdjęcie z usg, zdjęcie płodu, śmieszny gest dziecka na us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904"/>
            <a:ext cx="7164287" cy="515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sg w ciąży, zdjęcie z usg, zdjęcie płodu, śmieszny gest dziecka na us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9"/>
          <a:stretch/>
        </p:blipFill>
        <p:spPr bwMode="auto">
          <a:xfrm flipH="1">
            <a:off x="7109669" y="5366"/>
            <a:ext cx="239347" cy="5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usg w ciąży, zdjęcie z usg, zdjęcie płodu, śmieszny gest dziecka na us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9"/>
          <a:stretch/>
        </p:blipFill>
        <p:spPr bwMode="auto">
          <a:xfrm>
            <a:off x="7349016" y="5366"/>
            <a:ext cx="463344" cy="5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usg w ciąży, zdjęcie z usg, zdjęcie płodu, śmieszny gest dziecka na us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9"/>
          <a:stretch/>
        </p:blipFill>
        <p:spPr bwMode="auto">
          <a:xfrm flipH="1">
            <a:off x="7803306" y="5366"/>
            <a:ext cx="369094" cy="5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usg w ciąży, zdjęcie z usg, zdjęcie płodu, śmieszny gest dziecka na us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9"/>
          <a:stretch/>
        </p:blipFill>
        <p:spPr bwMode="auto">
          <a:xfrm>
            <a:off x="8164534" y="5366"/>
            <a:ext cx="655937" cy="5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usg w ciąży, zdjęcie z usg, zdjęcie płodu, śmieszny gest dziecka na us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9"/>
          <a:stretch/>
        </p:blipFill>
        <p:spPr bwMode="auto">
          <a:xfrm flipH="1">
            <a:off x="8802362" y="5365"/>
            <a:ext cx="341637" cy="5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a 11"/>
          <p:cNvSpPr/>
          <p:nvPr/>
        </p:nvSpPr>
        <p:spPr>
          <a:xfrm rot="547317">
            <a:off x="4028060" y="-564340"/>
            <a:ext cx="6316190" cy="323191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4247089" y="-9905"/>
            <a:ext cx="10583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3)</a:t>
            </a:r>
            <a:endParaRPr lang="pl-PL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ESSENCE" panose="02000000000000000000" pitchFamily="2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231159" y="63511"/>
            <a:ext cx="39435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Pielęgnuj</a:t>
            </a:r>
            <a:br>
              <a:rPr lang="pl-PL" sz="4400" b="1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pl-PL" sz="4400" b="1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odbiorcę</a:t>
            </a:r>
            <a:br>
              <a:rPr lang="pl-PL" sz="4400" b="1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pl-PL" sz="4400" b="1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wewnętrznego</a:t>
            </a:r>
            <a:endParaRPr lang="pl-PL" sz="4400" b="1" dirty="0">
              <a:solidFill>
                <a:schemeClr val="bg1"/>
              </a:solidFill>
              <a:effectLst>
                <a:glow rad="63500">
                  <a:schemeClr val="tx1">
                    <a:lumMod val="65000"/>
                    <a:lumOff val="3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2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193"/>
            <a:ext cx="3430715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131840" y="51470"/>
            <a:ext cx="6012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pl-PL" sz="36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Zadbaj o komunikację wewnętrzną</a:t>
            </a:r>
            <a:endParaRPr lang="pl-PL" sz="3600" b="1" spc="600" dirty="0" smtClean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627784" y="1398356"/>
            <a:ext cx="621559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Szef = najważniejszym czytelnikiem</a:t>
            </a:r>
          </a:p>
          <a:p>
            <a:pPr marL="571500" indent="-57150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Zasada </a:t>
            </a:r>
            <a:b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niewiernego </a:t>
            </a:r>
            <a:b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Tomasza</a:t>
            </a:r>
          </a:p>
          <a:p>
            <a:pPr marL="571500" indent="-57150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Nie tylko CO, ale też DLACZEGO</a:t>
            </a:r>
          </a:p>
          <a:p>
            <a:pPr marL="571500" indent="-57150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Wymuś ocenę</a:t>
            </a:r>
            <a:b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(pytania)</a:t>
            </a:r>
          </a:p>
        </p:txBody>
      </p:sp>
      <p:pic>
        <p:nvPicPr>
          <p:cNvPr id="5122" name="Picture 2" descr="Znalezione obrazy dla zapytania niewierny tomasz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23678"/>
            <a:ext cx="3984500" cy="318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22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3" r="-16" b="13508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a 5"/>
          <p:cNvSpPr/>
          <p:nvPr/>
        </p:nvSpPr>
        <p:spPr>
          <a:xfrm rot="21291685">
            <a:off x="4962574" y="3106165"/>
            <a:ext cx="5020055" cy="26024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5193799" y="3507854"/>
            <a:ext cx="11063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4</a:t>
            </a:r>
            <a:r>
              <a:rPr lang="pl-PL" sz="9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)</a:t>
            </a:r>
            <a:endParaRPr lang="pl-PL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ESSENCE" panose="02000000000000000000" pitchFamily="2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6188075" y="3584466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Badaj swoje wzrosty</a:t>
            </a:r>
          </a:p>
        </p:txBody>
      </p:sp>
    </p:spTree>
    <p:extLst>
      <p:ext uri="{BB962C8B-B14F-4D97-AF65-F5344CB8AC3E}">
        <p14:creationId xmlns:p14="http://schemas.microsoft.com/office/powerpoint/2010/main" val="9318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193"/>
            <a:ext cx="3430715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131840" y="51470"/>
            <a:ext cx="601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pl-PL" sz="36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Sprawdź swój progres</a:t>
            </a:r>
            <a:endParaRPr lang="pl-PL" sz="3600" b="1" spc="600" dirty="0" smtClean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627784" y="1347614"/>
            <a:ext cx="621559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Tylko 10% klientów z Urzędów Miast monitoringu mediów porównuje swoje własne dane</a:t>
            </a:r>
          </a:p>
          <a:p>
            <a:pPr marL="571500" indent="-57150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Myśl o kampaniach w perspektywie kilku edycji (ankiety itd.)</a:t>
            </a:r>
          </a:p>
          <a:p>
            <a:pPr marL="571500" indent="-57150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Sprawdzaj, co wzrosło i dlaczego</a:t>
            </a:r>
          </a:p>
        </p:txBody>
      </p:sp>
      <p:pic>
        <p:nvPicPr>
          <p:cNvPr id="8" name="Picture 4" descr="Znalezione obrazy dla zapytania press service monitori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27934"/>
            <a:ext cx="2381045" cy="104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2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" t="1517" b="14158"/>
          <a:stretch/>
        </p:blipFill>
        <p:spPr bwMode="auto">
          <a:xfrm flipH="1">
            <a:off x="2270" y="1"/>
            <a:ext cx="914173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a 5"/>
          <p:cNvSpPr/>
          <p:nvPr/>
        </p:nvSpPr>
        <p:spPr>
          <a:xfrm rot="21077792">
            <a:off x="-1024255" y="-711319"/>
            <a:ext cx="5647898" cy="26024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29779" y="-33594"/>
            <a:ext cx="10438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5)</a:t>
            </a:r>
            <a:endParaRPr lang="pl-PL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ESSENCE" panose="02000000000000000000" pitchFamily="2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971600" y="45080"/>
            <a:ext cx="3600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Porównuj się do innych</a:t>
            </a:r>
            <a:endParaRPr lang="pl-PL" sz="4400" b="1" dirty="0">
              <a:solidFill>
                <a:schemeClr val="bg1"/>
              </a:solidFill>
              <a:effectLst>
                <a:glow rad="63500">
                  <a:schemeClr val="tx1">
                    <a:lumMod val="85000"/>
                    <a:lumOff val="1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18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193"/>
            <a:ext cx="3430715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131840" y="51470"/>
            <a:ext cx="601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pl-PL" sz="36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Pokaż, że jesteś liderem</a:t>
            </a:r>
            <a:endParaRPr lang="pl-PL" sz="3600" b="1" spc="600" dirty="0" smtClean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843808" y="1275606"/>
            <a:ext cx="5904656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15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Jedynie 5% Urzędów Miast monitoruje swoją „konkurencję”</a:t>
            </a:r>
            <a:b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(raczej tematycznie)</a:t>
            </a:r>
          </a:p>
          <a:p>
            <a:pPr marL="571500" indent="-571500">
              <a:spcAft>
                <a:spcPts val="15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Punkt odniesienia</a:t>
            </a:r>
          </a:p>
          <a:p>
            <a:pPr marL="571500" indent="-571500">
              <a:spcAft>
                <a:spcPts val="15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Trawa po drugiej stronie </a:t>
            </a:r>
            <a:r>
              <a:rPr lang="pl-PL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płota</a:t>
            </a: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jest zawsze bardziej zielona…</a:t>
            </a:r>
          </a:p>
        </p:txBody>
      </p:sp>
      <p:pic>
        <p:nvPicPr>
          <p:cNvPr id="5" name="Picture 4" descr="Znalezione obrazy dla zapytania press service monitori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27934"/>
            <a:ext cx="2381045" cy="104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39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10" b="12777"/>
          <a:stretch/>
        </p:blipFill>
        <p:spPr bwMode="auto">
          <a:xfrm>
            <a:off x="0" y="1"/>
            <a:ext cx="91805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>
          <a:xfrm rot="547317">
            <a:off x="-307270" y="3490834"/>
            <a:ext cx="5020055" cy="26024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88025" y="3522370"/>
            <a:ext cx="11384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6</a:t>
            </a:r>
            <a:r>
              <a:rPr lang="pl-PL" sz="9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)</a:t>
            </a:r>
            <a:endParaRPr lang="pl-PL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ESSENCE" panose="02000000000000000000" pitchFamily="2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176751" y="3643418"/>
            <a:ext cx="42781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Wsadź </a:t>
            </a:r>
            <a:r>
              <a:rPr lang="pl-PL" sz="4000" b="1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te </a:t>
            </a:r>
            <a:br>
              <a:rPr lang="pl-PL" sz="4000" b="1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pl-PL" sz="4000" b="1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dane w </a:t>
            </a:r>
            <a:r>
              <a:rPr lang="pl-PL" sz="4000" b="1" dirty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ramę</a:t>
            </a:r>
          </a:p>
        </p:txBody>
      </p:sp>
    </p:spTree>
    <p:extLst>
      <p:ext uri="{BB962C8B-B14F-4D97-AF65-F5344CB8AC3E}">
        <p14:creationId xmlns:p14="http://schemas.microsoft.com/office/powerpoint/2010/main" val="28450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193"/>
            <a:ext cx="3430715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987824" y="90052"/>
            <a:ext cx="601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pl-PL" sz="36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Przedstaw analizę wyników</a:t>
            </a:r>
            <a:endParaRPr lang="pl-PL" sz="3600" b="1" spc="600" dirty="0" smtClean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843808" y="1347614"/>
            <a:ext cx="5904656" cy="3254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15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Wykorzystaj </a:t>
            </a:r>
            <a:r>
              <a:rPr lang="pl-PL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framing</a:t>
            </a: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!</a:t>
            </a:r>
          </a:p>
          <a:p>
            <a:pPr marL="571500" indent="-571500">
              <a:spcAft>
                <a:spcPts val="15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Podpowiedz czytelnikom, co mają myśleć</a:t>
            </a:r>
          </a:p>
          <a:p>
            <a:pPr marL="571500" indent="-571500">
              <a:spcAft>
                <a:spcPts val="15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Odnieś się do </a:t>
            </a:r>
            <a:r>
              <a:rPr lang="pl-PL" sz="2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wspólnych</a:t>
            </a:r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założeń</a:t>
            </a:r>
          </a:p>
          <a:p>
            <a:pPr marL="571500" indent="-571500">
              <a:spcAft>
                <a:spcPts val="15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Pamiętaj: większość widzów nie umie ocenić debat</a:t>
            </a:r>
          </a:p>
        </p:txBody>
      </p:sp>
    </p:spTree>
    <p:extLst>
      <p:ext uri="{BB962C8B-B14F-4D97-AF65-F5344CB8AC3E}">
        <p14:creationId xmlns:p14="http://schemas.microsoft.com/office/powerpoint/2010/main" val="47337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Znalezione obrazy dla zapytania gazeciar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84" r="22173"/>
          <a:stretch/>
        </p:blipFill>
        <p:spPr bwMode="auto">
          <a:xfrm flipH="1">
            <a:off x="5060886" y="0"/>
            <a:ext cx="1924005" cy="23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nalezione obrazy dla zapytania gazeciarz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84" y="-2"/>
            <a:ext cx="2358116" cy="235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Znalezione obrazy dla zapytania wyanie specjalne wyborcz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6" b="7901"/>
          <a:stretch/>
        </p:blipFill>
        <p:spPr bwMode="auto">
          <a:xfrm>
            <a:off x="5132196" y="2358115"/>
            <a:ext cx="4011804" cy="27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dwójna fala 7"/>
          <p:cNvSpPr/>
          <p:nvPr/>
        </p:nvSpPr>
        <p:spPr>
          <a:xfrm rot="16200000">
            <a:off x="2233146" y="1944844"/>
            <a:ext cx="5147797" cy="1258103"/>
          </a:xfrm>
          <a:prstGeom prst="doubleWave">
            <a:avLst>
              <a:gd name="adj1" fmla="val 840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0929">
            <a:off x="540838" y="-231350"/>
            <a:ext cx="4198133" cy="53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5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9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7" b="16159"/>
          <a:stretch/>
        </p:blipFill>
        <p:spPr bwMode="auto">
          <a:xfrm>
            <a:off x="0" y="1"/>
            <a:ext cx="9180512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a 5"/>
          <p:cNvSpPr/>
          <p:nvPr/>
        </p:nvSpPr>
        <p:spPr>
          <a:xfrm rot="350054">
            <a:off x="5106590" y="-420204"/>
            <a:ext cx="5020055" cy="26024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5371051" y="76619"/>
            <a:ext cx="10518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7)</a:t>
            </a:r>
            <a:endParaRPr lang="pl-PL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ESSENCE" panose="02000000000000000000" pitchFamily="2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6372200" y="197306"/>
            <a:ext cx="39604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Sprowadź obcych</a:t>
            </a:r>
            <a:endParaRPr lang="pl-PL" sz="4400" b="1" dirty="0">
              <a:solidFill>
                <a:schemeClr val="bg1"/>
              </a:solidFill>
              <a:effectLst>
                <a:glow rad="63500">
                  <a:schemeClr val="tx1">
                    <a:lumMod val="65000"/>
                    <a:lumOff val="3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67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193"/>
            <a:ext cx="3430715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987824" y="90052"/>
            <a:ext cx="601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pl-PL" sz="36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Wykorzystaj autorytety </a:t>
            </a:r>
            <a:endParaRPr lang="pl-PL" sz="3600" b="1" spc="600" dirty="0" smtClean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024336" y="1218401"/>
            <a:ext cx="6300192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15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Third Party </a:t>
            </a:r>
            <a:r>
              <a:rPr lang="pl-PL" sz="2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Endorsement</a:t>
            </a:r>
            <a:r>
              <a:rPr lang="pl-P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br>
              <a:rPr lang="pl-P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= wsparcie niezależnej </a:t>
            </a:r>
            <a:br>
              <a:rPr lang="pl-P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„trzeciej strony”</a:t>
            </a:r>
          </a:p>
          <a:p>
            <a:pPr marL="571500" indent="-571500">
              <a:spcAft>
                <a:spcPts val="15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Zasada autorytetu </a:t>
            </a:r>
            <a:br>
              <a:rPr lang="pl-P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Roberta </a:t>
            </a:r>
            <a:r>
              <a:rPr lang="pl-PL" sz="2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Cialdiniego</a:t>
            </a:r>
            <a:r>
              <a:rPr lang="pl-P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pl-P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(autorytety budzą uległość)</a:t>
            </a:r>
          </a:p>
          <a:p>
            <a:pPr marL="571500" indent="-571500"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Wykorzystaj mechaniki </a:t>
            </a:r>
            <a:r>
              <a:rPr lang="pl-PL" sz="2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trailerów</a:t>
            </a:r>
            <a:r>
              <a:rPr lang="pl-P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filmowych</a:t>
            </a:r>
            <a:endParaRPr lang="pl-PL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4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asik\Downloads\shutterstock_7283124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79" b="623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7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0" b="5903"/>
          <a:stretch/>
        </p:blipFill>
        <p:spPr bwMode="auto">
          <a:xfrm>
            <a:off x="-10632" y="0"/>
            <a:ext cx="914890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51520" y="411510"/>
            <a:ext cx="2952328" cy="4157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l-PL" sz="54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Najwięcej </a:t>
            </a:r>
            <a:r>
              <a:rPr lang="pl-PL" sz="28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/>
            </a:r>
            <a:br>
              <a:rPr lang="pl-PL" sz="28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pl-PL" sz="28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– o potencjalne medialnym </a:t>
            </a:r>
            <a:br>
              <a:rPr lang="pl-PL" sz="28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pl-PL" sz="28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i efektywności komunikacji </a:t>
            </a:r>
            <a:br>
              <a:rPr lang="pl-PL" sz="28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pl-PL" sz="28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w Twoim </a:t>
            </a:r>
            <a:br>
              <a:rPr lang="pl-PL" sz="28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pl-PL" sz="28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mieście </a:t>
            </a:r>
            <a:endParaRPr lang="pl-PL" sz="2800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348228" y="1971293"/>
            <a:ext cx="2414443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5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– wiesz </a:t>
            </a:r>
            <a:r>
              <a:rPr lang="pl-PL" sz="54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/>
            </a:r>
            <a:br>
              <a:rPr lang="pl-PL" sz="54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pl-PL" sz="96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TY</a:t>
            </a:r>
            <a:r>
              <a:rPr lang="pl-PL" sz="9600" b="1" i="1" dirty="0">
                <a:solidFill>
                  <a:srgbClr val="C00000"/>
                </a:solidFill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91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Basik\Downloads\shutterstock_1358692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2" b="154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358497" y="94002"/>
            <a:ext cx="561662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40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Dziękuję za uwagę</a:t>
            </a:r>
            <a:endParaRPr lang="pl-PL" sz="4400" b="1" dirty="0" smtClean="0">
              <a:solidFill>
                <a:srgbClr val="C00000"/>
              </a:solidFill>
              <a:latin typeface="Candara" panose="020E0502030303020204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Barbara Labudda-Krysztofczyk, </a:t>
            </a:r>
            <a:b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prezes zarządu agencji PR </a:t>
            </a: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Synertime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b.labudda@synertime.pl </a:t>
            </a:r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33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22" y="96319"/>
            <a:ext cx="8807624" cy="4954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11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59"/>
          <a:stretch/>
        </p:blipFill>
        <p:spPr bwMode="auto">
          <a:xfrm>
            <a:off x="0" y="0"/>
            <a:ext cx="70435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dwójna fala 3"/>
          <p:cNvSpPr/>
          <p:nvPr/>
        </p:nvSpPr>
        <p:spPr>
          <a:xfrm rot="16200000">
            <a:off x="4484527" y="2044957"/>
            <a:ext cx="5143500" cy="1080119"/>
          </a:xfrm>
          <a:prstGeom prst="doubleWave">
            <a:avLst>
              <a:gd name="adj1" fmla="val 12117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6876256" y="1275606"/>
            <a:ext cx="19294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Co ja myślę, że robicie?</a:t>
            </a:r>
            <a:endParaRPr lang="pl-PL" sz="4000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07504" y="2639690"/>
            <a:ext cx="4896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72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Jesteście tłumaczami</a:t>
            </a:r>
            <a:endParaRPr lang="pl-PL" sz="72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995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746237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a 2"/>
          <p:cNvSpPr/>
          <p:nvPr/>
        </p:nvSpPr>
        <p:spPr>
          <a:xfrm rot="176247">
            <a:off x="3995936" y="-668610"/>
            <a:ext cx="5832648" cy="66247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" name="Grupa 5"/>
          <p:cNvGrpSpPr/>
          <p:nvPr/>
        </p:nvGrpSpPr>
        <p:grpSpPr>
          <a:xfrm>
            <a:off x="4932040" y="405938"/>
            <a:ext cx="3715177" cy="4153270"/>
            <a:chOff x="5284691" y="387832"/>
            <a:chExt cx="3715177" cy="4153270"/>
          </a:xfrm>
        </p:grpSpPr>
        <p:sp>
          <p:nvSpPr>
            <p:cNvPr id="4" name="Prostokąt 3"/>
            <p:cNvSpPr/>
            <p:nvPr/>
          </p:nvSpPr>
          <p:spPr>
            <a:xfrm>
              <a:off x="5327460" y="755450"/>
              <a:ext cx="3672408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l-PL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      wskazówek, </a:t>
              </a:r>
              <a:br>
                <a:rPr lang="pl-PL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</a:br>
              <a:r>
                <a:rPr lang="pl-PL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      jak wykazać, że dobre efekty </a:t>
              </a:r>
              <a:r>
                <a:rPr lang="pl-PL" sz="4000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są naprawdę</a:t>
              </a:r>
              <a:br>
                <a:rPr lang="pl-PL" sz="4000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</a:br>
              <a:r>
                <a:rPr lang="pl-PL" sz="4000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 </a:t>
              </a:r>
              <a:r>
                <a:rPr lang="pl-PL" sz="80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dobre</a:t>
              </a:r>
            </a:p>
          </p:txBody>
        </p:sp>
        <p:sp>
          <p:nvSpPr>
            <p:cNvPr id="2" name="Prostokąt 1"/>
            <p:cNvSpPr/>
            <p:nvPr/>
          </p:nvSpPr>
          <p:spPr>
            <a:xfrm>
              <a:off x="5284691" y="387832"/>
              <a:ext cx="1146468" cy="17851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1000" b="1" dirty="0">
                  <a:solidFill>
                    <a:srgbClr val="C00000"/>
                  </a:solidFill>
                  <a:latin typeface="Candara" panose="020E0502030303020204" pitchFamily="34" charset="0"/>
                </a:rPr>
                <a:t>7 </a:t>
              </a:r>
              <a:endParaRPr lang="pl-PL" sz="11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87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923" r="-3" b="9777"/>
          <a:stretch/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>
          <a:xfrm rot="547317">
            <a:off x="-307270" y="3490834"/>
            <a:ext cx="5020055" cy="26024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936104" y="3675375"/>
            <a:ext cx="50040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Wgryź się </a:t>
            </a:r>
            <a:br>
              <a:rPr lang="pl-PL" sz="4000" b="1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pl-PL" sz="4000" b="1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 swoje CELE</a:t>
            </a:r>
            <a:endParaRPr lang="pl-PL" sz="4000" b="1" dirty="0">
              <a:solidFill>
                <a:schemeClr val="bg1"/>
              </a:solidFill>
              <a:effectLst>
                <a:glow rad="63500">
                  <a:schemeClr val="tx1">
                    <a:lumMod val="65000"/>
                    <a:lumOff val="3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88025" y="3522370"/>
            <a:ext cx="8835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ESSENCE" panose="02000000000000000000" pitchFamily="2" charset="0"/>
              </a:rPr>
              <a:t>1)</a:t>
            </a:r>
            <a:endParaRPr lang="pl-PL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ESSENC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1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193"/>
            <a:ext cx="3430715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699792" y="-20538"/>
            <a:ext cx="6012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pl-PL" sz="36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Dobrze określone cele to coś więcej niż liczba publikacji</a:t>
            </a:r>
            <a:endParaRPr lang="pl-PL" sz="3600" b="1" spc="600" dirty="0" smtClean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748896" y="1439361"/>
            <a:ext cx="532859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Hierarchizacja mediów </a:t>
            </a:r>
            <a:b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(A, B, C); lokalne / krajowe</a:t>
            </a:r>
          </a:p>
          <a:p>
            <a:pPr marL="571500" indent="-57150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Monitoring zagranicy</a:t>
            </a:r>
            <a:b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(około 40% dużych miast)</a:t>
            </a:r>
          </a:p>
          <a:p>
            <a:pPr marL="571500" indent="-57150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Czas publikacji o temacie</a:t>
            </a:r>
            <a:b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u Gothic UI"/>
                <a:ea typeface="Yu Gothic UI"/>
              </a:rPr>
              <a:t>(30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UI"/>
                <a:ea typeface="Yu Gothic UI"/>
              </a:rPr>
              <a:t>% </a:t>
            </a: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u Gothic UI"/>
                <a:ea typeface="Yu Gothic UI"/>
              </a:rPr>
              <a:t>→40%→30%)</a:t>
            </a:r>
          </a:p>
          <a:p>
            <a:pPr marL="571500" indent="-57150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Yu Gothic UI"/>
              </a:rPr>
              <a:t>Zawartość: </a:t>
            </a:r>
            <a:b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Yu Gothic UI"/>
              </a:rPr>
            </a:b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Yu Gothic UI"/>
              </a:rPr>
              <a:t>zdjęcia, nazwy, przesłania</a:t>
            </a:r>
            <a:endParaRPr lang="pl-PL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076" name="Picture 4" descr="Znalezione obrazy dla zapytania press service monitori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27934"/>
            <a:ext cx="2381045" cy="104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a 7"/>
          <p:cNvSpPr/>
          <p:nvPr/>
        </p:nvSpPr>
        <p:spPr>
          <a:xfrm>
            <a:off x="2123728" y="1059463"/>
            <a:ext cx="5809744" cy="424859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7524328" y="1337208"/>
            <a:ext cx="15084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Wskaźniki typu </a:t>
            </a:r>
            <a:r>
              <a:rPr lang="pl-PL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performance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341490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14"/>
            <a:ext cx="9236112" cy="51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155633"/>
              </p:ext>
            </p:extLst>
          </p:nvPr>
        </p:nvGraphicFramePr>
        <p:xfrm>
          <a:off x="153559" y="1203598"/>
          <a:ext cx="8928993" cy="27736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79275"/>
                <a:gridCol w="1016308"/>
                <a:gridCol w="1161495"/>
                <a:gridCol w="1379275"/>
                <a:gridCol w="1306682"/>
                <a:gridCol w="1245798"/>
                <a:gridCol w="1440160"/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publikacja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Grupa</a:t>
                      </a:r>
                      <a:r>
                        <a:rPr lang="pl-PL" baseline="0" dirty="0" smtClean="0">
                          <a:solidFill>
                            <a:schemeClr val="bg1"/>
                          </a:solidFill>
                        </a:rPr>
                        <a:t> mediów (1,3,5)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Wielkość publikacji</a:t>
                      </a:r>
                    </a:p>
                    <a:p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(1,2,3)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Nazwa w tytule (2) lub </a:t>
                      </a:r>
                      <a:r>
                        <a:rPr lang="pl-PL" dirty="0" err="1" smtClean="0">
                          <a:solidFill>
                            <a:schemeClr val="bg1"/>
                          </a:solidFill>
                        </a:rPr>
                        <a:t>leadzie</a:t>
                      </a:r>
                      <a:r>
                        <a:rPr lang="pl-PL" baseline="0" dirty="0" smtClean="0">
                          <a:solidFill>
                            <a:schemeClr val="bg1"/>
                          </a:solidFill>
                        </a:rPr>
                        <a:t> (1)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Przesłane kluczowe 1</a:t>
                      </a:r>
                      <a:br>
                        <a:rPr lang="pl-PL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(0,1)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Przesłanie kluczowe 2</a:t>
                      </a:r>
                      <a:br>
                        <a:rPr lang="pl-PL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(0,1)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chemeClr val="tx1"/>
                          </a:solidFill>
                        </a:rPr>
                        <a:t>Wskaźnik </a:t>
                      </a:r>
                      <a:r>
                        <a:rPr lang="pl-PL" b="1" i="1" dirty="0" smtClean="0">
                          <a:solidFill>
                            <a:schemeClr val="tx1"/>
                          </a:solidFill>
                        </a:rPr>
                        <a:t>performance</a:t>
                      </a:r>
                    </a:p>
                    <a:p>
                      <a:r>
                        <a:rPr lang="pl-PL" b="1" i="1" dirty="0" smtClean="0">
                          <a:solidFill>
                            <a:schemeClr val="tx1"/>
                          </a:solidFill>
                        </a:rPr>
                        <a:t>(max 12)</a:t>
                      </a:r>
                      <a:endParaRPr lang="pl-PL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Publikacja</a:t>
                      </a:r>
                      <a:r>
                        <a:rPr lang="pl-PL" baseline="0" dirty="0" smtClean="0">
                          <a:solidFill>
                            <a:schemeClr val="bg1"/>
                          </a:solidFill>
                        </a:rPr>
                        <a:t> 1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11</a:t>
                      </a:r>
                      <a:endParaRPr lang="pl-PL" sz="2000" b="1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Publikacja 2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5</a:t>
                      </a:r>
                      <a:endParaRPr lang="pl-PL" sz="2000" b="1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Publikacja 3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8</a:t>
                      </a:r>
                      <a:endParaRPr lang="pl-PL" sz="2000" b="1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Publikacja 4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pl-PL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7</a:t>
                      </a:r>
                      <a:endParaRPr lang="pl-PL" sz="2000" b="1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459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193"/>
            <a:ext cx="3430715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699792" y="51470"/>
            <a:ext cx="601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pl-PL" sz="36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Co jeszcze można mierzyć?</a:t>
            </a:r>
            <a:endParaRPr lang="pl-PL" sz="3600" b="1" spc="600" dirty="0" smtClean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627784" y="771550"/>
            <a:ext cx="620867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Wyniki </a:t>
            </a:r>
            <a:r>
              <a:rPr lang="pl-PL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mediowe</a:t>
            </a: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sponsorów</a:t>
            </a:r>
          </a:p>
          <a:p>
            <a:pPr marL="571500" indent="-5715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Google </a:t>
            </a: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Analytics</a:t>
            </a:r>
          </a:p>
          <a:p>
            <a:pPr marL="571500" indent="-5715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Ankiety wśród mieszkańców</a:t>
            </a:r>
          </a:p>
          <a:p>
            <a:pPr marL="571500" indent="-5715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Komentarze pod artykułami</a:t>
            </a:r>
          </a:p>
          <a:p>
            <a:pPr marL="571500" indent="-5715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ROI</a:t>
            </a:r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czyli Return On </a:t>
            </a: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Investment</a:t>
            </a:r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(ROI</a:t>
            </a:r>
            <a:r>
              <a:rPr lang="pl-PL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PR</a:t>
            </a: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= AVE / koszty </a:t>
            </a: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projektu)</a:t>
            </a:r>
          </a:p>
          <a:p>
            <a:pPr marL="571500" indent="-5715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Korelacja </a:t>
            </a:r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wyników z monitoringu mediów z efektami „biznesowymi</a:t>
            </a:r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” </a:t>
            </a:r>
            <a:b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(zainteresowanie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inwestorów, przypływ </a:t>
            </a: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nowych mieszkańców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zmiany w ruchu </a:t>
            </a: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turystycznym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itp.)</a:t>
            </a:r>
          </a:p>
        </p:txBody>
      </p:sp>
    </p:spTree>
    <p:extLst>
      <p:ext uri="{BB962C8B-B14F-4D97-AF65-F5344CB8AC3E}">
        <p14:creationId xmlns:p14="http://schemas.microsoft.com/office/powerpoint/2010/main" val="173132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275</Words>
  <Application>Microsoft Office PowerPoint</Application>
  <PresentationFormat>Pokaz na ekranie (16:9)</PresentationFormat>
  <Paragraphs>114</Paragraphs>
  <Slides>24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1" baseType="lpstr">
      <vt:lpstr>AR ESSENCE</vt:lpstr>
      <vt:lpstr>Arial</vt:lpstr>
      <vt:lpstr>Calibri</vt:lpstr>
      <vt:lpstr>Candara</vt:lpstr>
      <vt:lpstr>Wingdings</vt:lpstr>
      <vt:lpstr>Yu Gothic UI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Oferta działań w Social Media</dc:title>
  <dc:creator>Synertime</dc:creator>
  <cp:lastModifiedBy>Joanna Nowaczyk</cp:lastModifiedBy>
  <cp:revision>86</cp:revision>
  <dcterms:created xsi:type="dcterms:W3CDTF">2017-06-28T10:07:50Z</dcterms:created>
  <dcterms:modified xsi:type="dcterms:W3CDTF">2018-05-29T23:54:15Z</dcterms:modified>
</cp:coreProperties>
</file>