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321" r:id="rId2"/>
    <p:sldId id="1836" r:id="rId3"/>
    <p:sldId id="1775" r:id="rId4"/>
    <p:sldId id="1792" r:id="rId5"/>
    <p:sldId id="1794" r:id="rId6"/>
    <p:sldId id="1795" r:id="rId7"/>
    <p:sldId id="1837" r:id="rId8"/>
    <p:sldId id="1830" r:id="rId9"/>
    <p:sldId id="1800" r:id="rId10"/>
    <p:sldId id="1797" r:id="rId11"/>
    <p:sldId id="1832" r:id="rId12"/>
    <p:sldId id="1791" r:id="rId13"/>
    <p:sldId id="1773" r:id="rId14"/>
    <p:sldId id="1776" r:id="rId15"/>
    <p:sldId id="1843" r:id="rId16"/>
    <p:sldId id="1777" r:id="rId17"/>
    <p:sldId id="1778" r:id="rId18"/>
    <p:sldId id="1779" r:id="rId19"/>
    <p:sldId id="1788" r:id="rId20"/>
    <p:sldId id="1787" r:id="rId21"/>
    <p:sldId id="1826" r:id="rId22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3094" userDrawn="1">
          <p15:clr>
            <a:srgbClr val="A4A3A4"/>
          </p15:clr>
        </p15:guide>
        <p15:guide id="4" pos="3356" userDrawn="1">
          <p15:clr>
            <a:srgbClr val="A4A3A4"/>
          </p15:clr>
        </p15:guide>
        <p15:guide id="5" orient="horz" pos="1484" userDrawn="1">
          <p15:clr>
            <a:srgbClr val="A4A3A4"/>
          </p15:clr>
        </p15:guide>
        <p15:guide id="6" pos="1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wiecka" initials="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C1166A"/>
    <a:srgbClr val="662382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0" autoAdjust="0"/>
    <p:restoredTop sz="94266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-624" y="-90"/>
      </p:cViewPr>
      <p:guideLst>
        <p:guide orient="horz" pos="3094"/>
        <p:guide orient="horz" pos="1484"/>
        <p:guide pos="335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88"/>
    </p:cViewPr>
  </p:sorterViewPr>
  <p:notesViewPr>
    <p:cSldViewPr snapToGrid="0" snapToObjects="1">
      <p:cViewPr varScale="1">
        <p:scale>
          <a:sx n="80" d="100"/>
          <a:sy n="80" d="100"/>
        </p:scale>
        <p:origin x="3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BEC2924F-F941-4C55-B4BE-9DC7ECC3E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5DF4A39-7C10-4E5C-AA07-F0821EABF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954D-D61C-43AA-818E-8BA990BE9D3B}" type="datetimeFigureOut">
              <a:rPr lang="pl-PL" smtClean="0"/>
              <a:t>2018-05-30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172860A-CC15-43CF-9ADE-9526D723D1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2C9C541-DF23-43DC-9009-AC92E52B25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6DDA-34F4-4279-830F-62CFAEE91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9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FC57-464F-5D49-90AE-5803700B3B8A}" type="datetimeFigureOut">
              <a:rPr lang="pl-PL" smtClean="0"/>
              <a:t>2018-05-30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56B8-CF5B-2244-BEF3-9CEC0DDD50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78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reklepic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2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44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74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86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Poul</a:t>
            </a:r>
            <a:r>
              <a:rPr lang="en-US" dirty="0"/>
              <a:t> </a:t>
            </a:r>
            <a:r>
              <a:rPr lang="en-US" dirty="0" err="1"/>
              <a:t>Laghlin</a:t>
            </a:r>
            <a:r>
              <a:rPr lang="en-US" dirty="0"/>
              <a:t> – Laughlin Consultancy, </a:t>
            </a:r>
            <a:r>
              <a:rPr lang="en-US" dirty="0" err="1"/>
              <a:t>wieloletni</a:t>
            </a:r>
            <a:r>
              <a:rPr lang="en-US" dirty="0"/>
              <a:t> </a:t>
            </a:r>
            <a:r>
              <a:rPr lang="en-US" dirty="0" err="1"/>
              <a:t>szef</a:t>
            </a:r>
            <a:r>
              <a:rPr lang="en-US" dirty="0"/>
              <a:t> </a:t>
            </a:r>
            <a:r>
              <a:rPr lang="en-US" dirty="0" err="1"/>
              <a:t>insightów</a:t>
            </a:r>
            <a:r>
              <a:rPr lang="en-US" dirty="0"/>
              <a:t> w Lloyds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latin typeface="+mn-lt"/>
                <a:ea typeface="+mn-ea"/>
                <a:cs typeface="+mn-cs"/>
                <a:sym typeface="Helvetica Neue"/>
                <a:hlinkClick r:id="rId3"/>
              </a:rPr>
              <a:t>Jure Klepic, is Digital Strategist who is willing to say what others leave unspoken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37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92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62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51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44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6B8-CF5B-2244-BEF3-9CEC0DDD509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77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562" y="1597819"/>
            <a:ext cx="5295503" cy="1102519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pl-PL" dirty="0"/>
              <a:t>TU DODAJĘ TYTUŁ PREZENTACJI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496716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800" cap="all">
                <a:solidFill>
                  <a:srgbClr val="F3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 TU WSTAWIAM PODTYTUŁ PREZENTACJI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02984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Poznań – Warszawa, 17 grudnia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394" y="4832815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5006" y="4824621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Znalezione obrazy dla zapytania qa communications logo">
            <a:extLst>
              <a:ext uri="{FF2B5EF4-FFF2-40B4-BE49-F238E27FC236}">
                <a16:creationId xmlns:a16="http://schemas.microsoft.com/office/drawing/2014/main" xmlns="" id="{18648F9D-AC61-40EA-B21E-0FAE03951C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24800"/>
          <a:stretch/>
        </p:blipFill>
        <p:spPr bwMode="auto">
          <a:xfrm>
            <a:off x="8043489" y="4738846"/>
            <a:ext cx="999554" cy="3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12D8E1-453A-2249-B5D7-BFF935EE1D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0389" y="149807"/>
            <a:ext cx="822654" cy="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194A3A-E1D7-F04B-87CE-448F16EEE2D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77A3CA-0D39-9347-88B8-7691A71B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1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 </a:t>
            </a:r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453914" y="388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rgbClr val="32323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5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000" kern="1200" cap="all" dirty="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6315" y="1267064"/>
            <a:ext cx="6496693" cy="225170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orbel" panose="020B0503020204020204" pitchFamily="34" charset="0"/>
              </a:rPr>
              <a:t>JAK ZDOBYWAĆ UWAGĘ 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6314" y="4049459"/>
            <a:ext cx="7374518" cy="949845"/>
          </a:xfrm>
        </p:spPr>
        <p:txBody>
          <a:bodyPr>
            <a:normAutofit/>
          </a:bodyPr>
          <a:lstStyle/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PRZEM WOJAK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, PARTNER ZARZĄDZAJĄCY Q&amp;A COMMUNICATIONS DLA: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Kongres Rzeczników Prasowych, Redaktorów Prasy Miejskiej i Biur Promocji Tychy 17 maja 2018</a:t>
            </a:r>
            <a:endParaRPr lang="pl-PL" sz="14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06314" y="2252043"/>
            <a:ext cx="5409135" cy="1811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kern="1200" cap="all" baseline="0">
                <a:solidFill>
                  <a:srgbClr val="66238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l-PL" sz="2800" b="1" dirty="0">
                <a:solidFill>
                  <a:srgbClr val="F39200"/>
                </a:solidFill>
                <a:latin typeface="Corbel" panose="020B0503020204020204" pitchFamily="34" charset="0"/>
              </a:rPr>
              <a:t>NAJBARDZIEJ INSPIRUJĄCE I SKUTECZNE PRZYKŁADY ZWYKLE OZNACZAJĄ SUCCES_</a:t>
            </a:r>
          </a:p>
        </p:txBody>
      </p:sp>
      <p:pic>
        <p:nvPicPr>
          <p:cNvPr id="5" name="Picture 2" descr="Znalezione obrazy dla zapytania qa communications logo">
            <a:extLst>
              <a:ext uri="{FF2B5EF4-FFF2-40B4-BE49-F238E27FC236}">
                <a16:creationId xmlns:a16="http://schemas.microsoft.com/office/drawing/2014/main" xmlns="" id="{18648F9D-AC61-40EA-B21E-0FAE03951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24800"/>
          <a:stretch/>
        </p:blipFill>
        <p:spPr bwMode="auto">
          <a:xfrm>
            <a:off x="806314" y="968013"/>
            <a:ext cx="1799204" cy="5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95600" y="939138"/>
            <a:ext cx="1604" cy="544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64CEF5-7AE6-8D49-B34F-889CCEB6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75" y="885326"/>
            <a:ext cx="1216866" cy="6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CZYM JEST DOBRY INSIGHT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“To </a:t>
            </a:r>
            <a:r>
              <a:rPr lang="en-US" sz="1800" i="1" dirty="0" err="1"/>
              <a:t>nieoczywista</a:t>
            </a:r>
            <a:r>
              <a:rPr lang="en-US" sz="1800" i="1" dirty="0"/>
              <a:t> </a:t>
            </a:r>
            <a:r>
              <a:rPr lang="en-US" sz="1800" i="1" dirty="0" err="1"/>
              <a:t>prawda</a:t>
            </a:r>
            <a:r>
              <a:rPr lang="en-US" sz="1800" i="1" dirty="0"/>
              <a:t> o </a:t>
            </a:r>
            <a:r>
              <a:rPr lang="en-US" sz="1800" i="1" dirty="0" err="1"/>
              <a:t>konsumentach</a:t>
            </a:r>
            <a:r>
              <a:rPr lang="en-US" sz="1800" i="1" dirty="0"/>
              <a:t>, </a:t>
            </a:r>
            <a:r>
              <a:rPr lang="en-US" sz="1800" i="1" dirty="0" err="1"/>
              <a:t>która</a:t>
            </a:r>
            <a:r>
              <a:rPr lang="en-US" sz="1800" i="1" dirty="0"/>
              <a:t>, </a:t>
            </a:r>
            <a:r>
              <a:rPr lang="en-US" sz="1800" i="1" dirty="0" err="1"/>
              <a:t>gdzy</a:t>
            </a:r>
            <a:r>
              <a:rPr lang="en-US" sz="1800" i="1" dirty="0"/>
              <a:t> </a:t>
            </a:r>
            <a:r>
              <a:rPr lang="en-US" sz="1800" i="1" dirty="0" err="1"/>
              <a:t>zaczniemy</a:t>
            </a:r>
            <a:r>
              <a:rPr lang="en-US" sz="1800" i="1" dirty="0"/>
              <a:t> </a:t>
            </a:r>
            <a:r>
              <a:rPr lang="en-US" sz="1800" i="1" dirty="0" err="1"/>
              <a:t>działać</a:t>
            </a:r>
            <a:r>
              <a:rPr lang="en-US" sz="1800" i="1" dirty="0"/>
              <a:t> w </a:t>
            </a:r>
            <a:r>
              <a:rPr lang="en-US" sz="1800" i="1" dirty="0" err="1"/>
              <a:t>oparciu</a:t>
            </a:r>
            <a:r>
              <a:rPr lang="en-US" sz="1800" i="1" dirty="0"/>
              <a:t> o </a:t>
            </a:r>
            <a:r>
              <a:rPr lang="en-US" sz="1800" i="1" dirty="0" err="1"/>
              <a:t>nią</a:t>
            </a:r>
            <a:r>
              <a:rPr lang="en-US" sz="1800" i="1" dirty="0"/>
              <a:t>, </a:t>
            </a:r>
            <a:r>
              <a:rPr lang="en-US" sz="1800" i="1" dirty="0" err="1"/>
              <a:t>daje</a:t>
            </a:r>
            <a:r>
              <a:rPr lang="en-US" sz="1800" i="1" dirty="0"/>
              <a:t> </a:t>
            </a:r>
            <a:r>
              <a:rPr lang="en-US" sz="1800" i="1" dirty="0" err="1"/>
              <a:t>potencjał</a:t>
            </a:r>
            <a:r>
              <a:rPr lang="en-US" sz="1800" i="1" dirty="0"/>
              <a:t> do </a:t>
            </a:r>
            <a:r>
              <a:rPr lang="en-US" sz="1800" i="1" dirty="0" err="1"/>
              <a:t>zmiany</a:t>
            </a:r>
            <a:r>
              <a:rPr lang="en-US" sz="1800" i="1" dirty="0"/>
              <a:t> </a:t>
            </a:r>
            <a:r>
              <a:rPr lang="en-US" sz="1800" i="1" dirty="0" err="1"/>
              <a:t>ich</a:t>
            </a:r>
            <a:r>
              <a:rPr lang="en-US" sz="1800" i="1" dirty="0"/>
              <a:t> </a:t>
            </a:r>
            <a:r>
              <a:rPr lang="en-US" sz="1800" i="1" dirty="0" err="1"/>
              <a:t>zachować</a:t>
            </a:r>
            <a:r>
              <a:rPr lang="en-US" sz="1800" i="1" dirty="0"/>
              <a:t> – </a:t>
            </a:r>
            <a:r>
              <a:rPr lang="en-US" sz="1800" i="1" dirty="0" err="1"/>
              <a:t>tak</a:t>
            </a:r>
            <a:r>
              <a:rPr lang="en-US" sz="1800" i="1" dirty="0"/>
              <a:t>, </a:t>
            </a:r>
            <a:r>
              <a:rPr lang="en-US" sz="1800" i="1" dirty="0" err="1"/>
              <a:t>że</a:t>
            </a:r>
            <a:r>
              <a:rPr lang="en-US" sz="1800" i="1" dirty="0"/>
              <a:t> </a:t>
            </a:r>
            <a:r>
              <a:rPr lang="en-US" sz="1800" i="1" dirty="0" err="1"/>
              <a:t>korzyści</a:t>
            </a:r>
            <a:r>
              <a:rPr lang="en-US" sz="1800" i="1" dirty="0"/>
              <a:t> </a:t>
            </a:r>
            <a:r>
              <a:rPr lang="en-US" sz="1800" i="1" dirty="0" err="1"/>
              <a:t>odniosą</a:t>
            </a:r>
            <a:r>
              <a:rPr lang="en-US" sz="1800" i="1" dirty="0"/>
              <a:t> </a:t>
            </a:r>
            <a:r>
              <a:rPr lang="en-US" sz="1800" i="1" dirty="0" err="1"/>
              <a:t>obie</a:t>
            </a:r>
            <a:r>
              <a:rPr lang="en-US" sz="1800" i="1" dirty="0"/>
              <a:t> </a:t>
            </a:r>
            <a:r>
              <a:rPr lang="en-US" sz="1800" i="1" dirty="0" err="1"/>
              <a:t>strony</a:t>
            </a:r>
            <a:r>
              <a:rPr lang="en-US" sz="1800" i="1" dirty="0"/>
              <a:t>, </a:t>
            </a:r>
            <a:r>
              <a:rPr lang="en-US" sz="1800" i="1" dirty="0" err="1"/>
              <a:t>czyli</a:t>
            </a:r>
            <a:r>
              <a:rPr lang="en-US" sz="1800" i="1" dirty="0"/>
              <a:t> </a:t>
            </a:r>
            <a:r>
              <a:rPr lang="en-US" sz="1800" i="1" dirty="0" err="1"/>
              <a:t>konsumenci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marketer.”</a:t>
            </a:r>
          </a:p>
          <a:p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“A non-obvious understanding about your customers, which if acted upon, has the potential to change their 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behaviour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 for mutual benefit”</a:t>
            </a:r>
          </a:p>
          <a:p>
            <a:pPr algn="r"/>
            <a:r>
              <a:rPr lang="en-US" sz="1800" dirty="0"/>
              <a:t>Paul Laughlin</a:t>
            </a:r>
          </a:p>
          <a:p>
            <a:r>
              <a:rPr lang="en-US" sz="1800" i="1" dirty="0"/>
              <a:t>“</a:t>
            </a:r>
            <a:r>
              <a:rPr lang="en-US" sz="1800" i="1" dirty="0" err="1"/>
              <a:t>Insighty</a:t>
            </a:r>
            <a:r>
              <a:rPr lang="en-US" sz="1800" i="1" dirty="0"/>
              <a:t> </a:t>
            </a:r>
            <a:r>
              <a:rPr lang="en-US" sz="1800" i="1" dirty="0" err="1"/>
              <a:t>dostarczają</a:t>
            </a:r>
            <a:r>
              <a:rPr lang="en-US" sz="1800" i="1" dirty="0"/>
              <a:t> </a:t>
            </a:r>
            <a:r>
              <a:rPr lang="en-US" sz="1800" i="1" dirty="0" err="1"/>
              <a:t>wiedzy</a:t>
            </a:r>
            <a:r>
              <a:rPr lang="en-US" sz="1800" i="1" dirty="0"/>
              <a:t>, </a:t>
            </a:r>
            <a:r>
              <a:rPr lang="en-US" sz="1800" i="1" dirty="0" err="1"/>
              <a:t>która</a:t>
            </a:r>
            <a:r>
              <a:rPr lang="en-US" sz="1800" i="1" dirty="0"/>
              <a:t> </a:t>
            </a:r>
            <a:r>
              <a:rPr lang="en-US" sz="1800" i="1" dirty="0" err="1"/>
              <a:t>prowadzi</a:t>
            </a:r>
            <a:r>
              <a:rPr lang="en-US" sz="1800" i="1" dirty="0"/>
              <a:t> do </a:t>
            </a:r>
            <a:r>
              <a:rPr lang="en-US" sz="1800" i="1" dirty="0" err="1"/>
              <a:t>kontaktu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bezpośrednim</a:t>
            </a:r>
            <a:r>
              <a:rPr lang="en-US" sz="1800" i="1" dirty="0"/>
              <a:t>, </a:t>
            </a:r>
            <a:r>
              <a:rPr lang="en-US" sz="1800" i="1" dirty="0" err="1"/>
              <a:t>bardziej</a:t>
            </a:r>
            <a:r>
              <a:rPr lang="en-US" sz="1800" i="1" dirty="0"/>
              <a:t> </a:t>
            </a:r>
            <a:r>
              <a:rPr lang="en-US" sz="1800" i="1" dirty="0" err="1"/>
              <a:t>osobistym</a:t>
            </a:r>
            <a:r>
              <a:rPr lang="en-US" sz="1800" i="1" dirty="0"/>
              <a:t> </a:t>
            </a:r>
            <a:r>
              <a:rPr lang="en-US" sz="1800" i="1" dirty="0" err="1"/>
              <a:t>poziomie</a:t>
            </a:r>
            <a:r>
              <a:rPr lang="en-US" sz="1800" i="1" dirty="0"/>
              <a:t>”</a:t>
            </a:r>
          </a:p>
          <a:p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“Consumer insights provide understanding that leads to marketing on a more direct and personal level.”</a:t>
            </a:r>
          </a:p>
          <a:p>
            <a:pPr algn="r"/>
            <a:r>
              <a:rPr lang="en-US" sz="1800" dirty="0"/>
              <a:t>Jure </a:t>
            </a:r>
            <a:r>
              <a:rPr lang="en-US" sz="1800" dirty="0" err="1"/>
              <a:t>Klepic</a:t>
            </a:r>
            <a:endParaRPr lang="en-US" sz="1800" dirty="0"/>
          </a:p>
          <a:p>
            <a:pPr algn="r"/>
            <a:endParaRPr lang="en-US" sz="1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INSIGHTY – NA PRZYKŁADZIE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5775045" cy="3394472"/>
          </a:xfrm>
        </p:spPr>
        <p:txBody>
          <a:bodyPr/>
          <a:lstStyle/>
          <a:p>
            <a:r>
              <a:rPr lang="pl-PL" sz="2400" dirty="0"/>
              <a:t>Gdy jestem głodny przestaję być sobą</a:t>
            </a:r>
          </a:p>
          <a:p>
            <a:endParaRPr lang="pl-PL" sz="2400" dirty="0"/>
          </a:p>
          <a:p>
            <a:r>
              <a:rPr lang="pl-PL" sz="2400" dirty="0"/>
              <a:t>Kiedy kupuję rodzinny samochód myślę przede wszystkim o bezpieczeństwie</a:t>
            </a:r>
          </a:p>
          <a:p>
            <a:endParaRPr lang="pl-PL" sz="2400" dirty="0"/>
          </a:p>
          <a:p>
            <a:r>
              <a:rPr lang="pl-PL" sz="2400" dirty="0"/>
              <a:t>Czuję się nieatrakcyjna, szczególnie, gdy patrzę na pięknie wychudzone modelki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45" y="1218915"/>
            <a:ext cx="1867466" cy="453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20B2BD-2095-674D-A3D0-F446A46B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82"/>
          <a:stretch/>
        </p:blipFill>
        <p:spPr>
          <a:xfrm>
            <a:off x="6462935" y="2016306"/>
            <a:ext cx="1223218" cy="1025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B2F641-E32B-CB40-BDD6-DCD034FBD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35" y="3386461"/>
            <a:ext cx="1406085" cy="7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312"/>
            <a:ext cx="7455362" cy="123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O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czym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zatem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są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rgbClr val="F39200"/>
                </a:solidFill>
                <a:latin typeface="Helvetica Neue Light"/>
              </a:rPr>
              <a:t>efektywne</a:t>
            </a:r>
            <a:r>
              <a:rPr lang="en-US" sz="3600" dirty="0">
                <a:solidFill>
                  <a:srgbClr val="F39200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kampanie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komunikacyjne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?</a:t>
            </a:r>
            <a:r>
              <a:rPr lang="en-US" sz="3600" dirty="0">
                <a:solidFill>
                  <a:srgbClr val="F39200"/>
                </a:solidFill>
                <a:latin typeface="Helvetica Neue Light"/>
              </a:rPr>
              <a:t> </a:t>
            </a: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55279"/>
            <a:ext cx="0" cy="104391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312"/>
            <a:ext cx="5894720" cy="123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O prawdziwych ludziach i ich 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historiach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. </a:t>
            </a: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55279"/>
            <a:ext cx="0" cy="104391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5399"/>
            <a:ext cx="8229600" cy="926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O prawdziwych i istotnych</a:t>
            </a:r>
            <a:br>
              <a:rPr lang="pl-PL" sz="3600" dirty="0">
                <a:solidFill>
                  <a:schemeClr val="bg1"/>
                </a:solidFill>
                <a:latin typeface="Helvetica Neue Light"/>
              </a:rPr>
            </a:br>
            <a:r>
              <a:rPr lang="pl-PL" sz="3600" dirty="0" err="1">
                <a:solidFill>
                  <a:srgbClr val="F39200"/>
                </a:solidFill>
                <a:latin typeface="Helvetica Neue Light"/>
              </a:rPr>
              <a:t>insightach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.</a:t>
            </a: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83065"/>
            <a:ext cx="0" cy="950976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843"/>
            <a:ext cx="6448238" cy="926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O 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sprawach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 istotnych dla mieszkańców</a:t>
            </a:r>
          </a:p>
          <a:p>
            <a:pPr marL="0" indent="0">
              <a:buNone/>
            </a:pPr>
            <a:endParaRPr lang="pl-PL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88653"/>
            <a:ext cx="0" cy="1038011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A750D22-3C89-244D-8037-C8C25120C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843"/>
            <a:ext cx="6448238" cy="926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O nowoczesnym 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sposobie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 komunikowania się </a:t>
            </a:r>
          </a:p>
          <a:p>
            <a:pPr marL="0" indent="0">
              <a:buNone/>
            </a:pPr>
            <a:endParaRPr lang="pl-PL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88653"/>
            <a:ext cx="0" cy="1038011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A750D22-3C89-244D-8037-C8C25120C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70987"/>
            <a:ext cx="6426723" cy="926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O zdarzeniach, które dzieją się 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tu i teraz</a:t>
            </a:r>
            <a:endParaRPr lang="en-US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79509"/>
            <a:ext cx="0" cy="1129451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63B0B51-F755-0C42-B5EB-2D16B33D4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843"/>
            <a:ext cx="8229600" cy="9260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O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humorze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Helvetica Neue Light"/>
              </a:rPr>
            </a:br>
            <a:r>
              <a:rPr lang="en-US" sz="3600" dirty="0">
                <a:solidFill>
                  <a:srgbClr val="F39200"/>
                </a:solidFill>
                <a:latin typeface="Helvetica Neue Light"/>
                <a:sym typeface="Wingdings" pitchFamily="2" charset="2"/>
              </a:rPr>
              <a:t></a:t>
            </a:r>
            <a:endParaRPr lang="en-US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70365"/>
            <a:ext cx="0" cy="950976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89C17B4-D4A0-D847-8CD9-BC419967A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312"/>
            <a:ext cx="8229600" cy="123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Podsumowując:</a:t>
            </a: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38EEDA8-B03F-DD46-B61B-1269B6230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  <p:cxnSp>
        <p:nvCxnSpPr>
          <p:cNvPr id="9" name="Łącznik prosty 7">
            <a:extLst>
              <a:ext uri="{FF2B5EF4-FFF2-40B4-BE49-F238E27FC236}">
                <a16:creationId xmlns:a16="http://schemas.microsoft.com/office/drawing/2014/main" xmlns="" id="{63002CF6-FE62-4E44-B743-A12115016296}"/>
              </a:ext>
            </a:extLst>
          </p:cNvPr>
          <p:cNvCxnSpPr>
            <a:cxnSpLocks/>
          </p:cNvCxnSpPr>
          <p:nvPr/>
        </p:nvCxnSpPr>
        <p:spPr>
          <a:xfrm>
            <a:off x="1777822" y="1970365"/>
            <a:ext cx="0" cy="950976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l-PL" dirty="0"/>
              <a:t>SUCCES – metoda oceny konceptów kreatywnych</a:t>
            </a:r>
          </a:p>
          <a:p>
            <a:pPr>
              <a:buFont typeface="+mj-lt"/>
              <a:buAutoNum type="arabicPeriod"/>
            </a:pPr>
            <a:r>
              <a:rPr lang="pl-PL" dirty="0"/>
              <a:t>Krótki (naprawdę) przegląd trendów w komunikacji </a:t>
            </a:r>
          </a:p>
          <a:p>
            <a:pPr>
              <a:buFont typeface="+mj-lt"/>
              <a:buAutoNum type="arabicPeriod"/>
            </a:pPr>
            <a:r>
              <a:rPr lang="pl-PL" dirty="0" err="1"/>
              <a:t>Insight</a:t>
            </a:r>
            <a:r>
              <a:rPr lang="pl-PL" dirty="0"/>
              <a:t>: istota i definicja</a:t>
            </a:r>
          </a:p>
          <a:p>
            <a:pPr>
              <a:buFont typeface="+mj-lt"/>
              <a:buAutoNum type="arabicPeriod"/>
            </a:pPr>
            <a:r>
              <a:rPr lang="pl-PL" dirty="0"/>
              <a:t>Przegląd przykładów</a:t>
            </a:r>
          </a:p>
          <a:p>
            <a:pPr>
              <a:buFont typeface="+mj-lt"/>
              <a:buAutoNum type="arabicPeriod"/>
            </a:pPr>
            <a:r>
              <a:rPr lang="pl-PL" dirty="0"/>
              <a:t>Podsumowanie </a:t>
            </a:r>
          </a:p>
          <a:p>
            <a:pPr>
              <a:buFont typeface="+mj-lt"/>
              <a:buAutoNum type="arabicPeriod"/>
            </a:pPr>
            <a:endParaRPr lang="pl-PL" dirty="0"/>
          </a:p>
          <a:p>
            <a:pPr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F9E994-560D-DC44-9504-E74EC13CD3EB}"/>
              </a:ext>
            </a:extLst>
          </p:cNvPr>
          <p:cNvGrpSpPr/>
          <p:nvPr/>
        </p:nvGrpSpPr>
        <p:grpSpPr>
          <a:xfrm>
            <a:off x="3333750" y="2654300"/>
            <a:ext cx="2297250" cy="1440000"/>
            <a:chOff x="3333750" y="2654300"/>
            <a:chExt cx="2297250" cy="1440000"/>
          </a:xfrm>
        </p:grpSpPr>
        <p:sp>
          <p:nvSpPr>
            <p:cNvPr id="5" name="Oval 4"/>
            <p:cNvSpPr/>
            <p:nvPr/>
          </p:nvSpPr>
          <p:spPr>
            <a:xfrm>
              <a:off x="4191000" y="2654300"/>
              <a:ext cx="1440000" cy="1440000"/>
            </a:xfrm>
            <a:prstGeom prst="ellipse">
              <a:avLst/>
            </a:prstGeom>
            <a:solidFill>
              <a:srgbClr val="7030A0">
                <a:alpha val="81000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33750" y="2654300"/>
              <a:ext cx="1440000" cy="1440000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09038" y="4076700"/>
            <a:ext cx="394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ZAANGAŻOWANIE &amp; INTERAKCJA</a:t>
            </a:r>
          </a:p>
        </p:txBody>
      </p:sp>
    </p:spTree>
    <p:extLst>
      <p:ext uri="{BB962C8B-B14F-4D97-AF65-F5344CB8AC3E}">
        <p14:creationId xmlns:p14="http://schemas.microsoft.com/office/powerpoint/2010/main" val="16980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A20BA39-88B1-AD48-B3D2-32A18E48E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F39200"/>
                </a:solidFill>
              </a:rPr>
              <a:t>Prosty</a:t>
            </a:r>
            <a:r>
              <a:rPr lang="pl-PL" sz="2000" dirty="0"/>
              <a:t> komunikatywny przekaz</a:t>
            </a:r>
          </a:p>
          <a:p>
            <a:pPr>
              <a:buFont typeface="+mj-lt"/>
              <a:buAutoNum type="arabicPeriod"/>
            </a:pPr>
            <a:r>
              <a:rPr lang="pl-PL" sz="2000" dirty="0"/>
              <a:t>Zaskoczenie, </a:t>
            </a:r>
            <a:r>
              <a:rPr lang="pl-PL" sz="2000" dirty="0">
                <a:solidFill>
                  <a:srgbClr val="F39200"/>
                </a:solidFill>
              </a:rPr>
              <a:t>kreatywność</a:t>
            </a:r>
          </a:p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F39200"/>
                </a:solidFill>
              </a:rPr>
              <a:t>Wiarygodność</a:t>
            </a:r>
          </a:p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F39200"/>
                </a:solidFill>
              </a:rPr>
              <a:t>Konkret</a:t>
            </a:r>
          </a:p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F39200"/>
                </a:solidFill>
              </a:rPr>
              <a:t>Emocje</a:t>
            </a:r>
          </a:p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F39200"/>
                </a:solidFill>
              </a:rPr>
              <a:t>Historia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538D2BA-4EBD-1248-B249-F7143369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</a:t>
            </a:r>
            <a:r>
              <a:rPr lang="pl-PL" dirty="0" err="1"/>
              <a:t>KAMPANIi</a:t>
            </a:r>
            <a:r>
              <a:rPr lang="pl-PL" dirty="0"/>
              <a:t>, KTÓRE ODNOSZĄ SUCCES_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12BA65-9B15-EC44-BC6E-3267EE7569CE}"/>
              </a:ext>
            </a:extLst>
          </p:cNvPr>
          <p:cNvGrpSpPr/>
          <p:nvPr/>
        </p:nvGrpSpPr>
        <p:grpSpPr>
          <a:xfrm>
            <a:off x="5226803" y="1084881"/>
            <a:ext cx="3022169" cy="2402237"/>
            <a:chOff x="5226803" y="1084881"/>
            <a:chExt cx="3022169" cy="24022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60F0F89-ED51-8D4D-96DB-A3144AAB62CE}"/>
                </a:ext>
              </a:extLst>
            </p:cNvPr>
            <p:cNvSpPr/>
            <p:nvPr/>
          </p:nvSpPr>
          <p:spPr>
            <a:xfrm>
              <a:off x="5226803" y="1084881"/>
              <a:ext cx="3022169" cy="24022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F0D5685-505F-404D-A96A-EB0B64013402}"/>
                </a:ext>
              </a:extLst>
            </p:cNvPr>
            <p:cNvSpPr txBox="1"/>
            <p:nvPr/>
          </p:nvSpPr>
          <p:spPr>
            <a:xfrm>
              <a:off x="5473776" y="1218915"/>
              <a:ext cx="1125629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A0AE340-664A-E748-A110-799BB00AF2DD}"/>
                </a:ext>
              </a:extLst>
            </p:cNvPr>
            <p:cNvSpPr txBox="1"/>
            <p:nvPr/>
          </p:nvSpPr>
          <p:spPr>
            <a:xfrm>
              <a:off x="6255440" y="1528273"/>
              <a:ext cx="1943161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NEXPECTED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31A8D3D-71C5-6F45-8D40-0A0D793CB665}"/>
                </a:ext>
              </a:extLst>
            </p:cNvPr>
            <p:cNvSpPr txBox="1"/>
            <p:nvPr/>
          </p:nvSpPr>
          <p:spPr>
            <a:xfrm>
              <a:off x="5785720" y="1837631"/>
              <a:ext cx="1627370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ONCRETE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FB62DF7-16A1-9842-A08C-163E1011C86F}"/>
                </a:ext>
              </a:extLst>
            </p:cNvPr>
            <p:cNvSpPr txBox="1"/>
            <p:nvPr/>
          </p:nvSpPr>
          <p:spPr>
            <a:xfrm>
              <a:off x="6287495" y="2159760"/>
              <a:ext cx="1470274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REDIBLE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F3DDFF9-5936-DB48-A242-7B014A5DBC80}"/>
                </a:ext>
              </a:extLst>
            </p:cNvPr>
            <p:cNvSpPr txBox="1"/>
            <p:nvPr/>
          </p:nvSpPr>
          <p:spPr>
            <a:xfrm>
              <a:off x="5520448" y="2455551"/>
              <a:ext cx="1694695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MOTIONAL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0522122-100D-7946-9270-7273B16B1913}"/>
                </a:ext>
              </a:extLst>
            </p:cNvPr>
            <p:cNvSpPr txBox="1"/>
            <p:nvPr/>
          </p:nvSpPr>
          <p:spPr>
            <a:xfrm>
              <a:off x="6314553" y="2762182"/>
              <a:ext cx="1645387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TORYFIED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3E4CD6-8733-1B46-9165-F666ADD70AE2}"/>
              </a:ext>
            </a:extLst>
          </p:cNvPr>
          <p:cNvGrpSpPr/>
          <p:nvPr/>
        </p:nvGrpSpPr>
        <p:grpSpPr>
          <a:xfrm>
            <a:off x="3055398" y="3316637"/>
            <a:ext cx="4204377" cy="1192971"/>
            <a:chOff x="3055398" y="3316637"/>
            <a:chExt cx="4204377" cy="11929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CBADBDB-5E22-8C4A-9EC0-DE518C9ADD58}"/>
                </a:ext>
              </a:extLst>
            </p:cNvPr>
            <p:cNvSpPr txBox="1"/>
            <p:nvPr/>
          </p:nvSpPr>
          <p:spPr>
            <a:xfrm>
              <a:off x="3055398" y="3801722"/>
              <a:ext cx="3033203" cy="70788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rgbClr val="F39200"/>
                    </a:solidFill>
                  </a:ln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U C C E S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CF58783D-8355-B349-839F-4B77E76C33F0}"/>
                </a:ext>
              </a:extLst>
            </p:cNvPr>
            <p:cNvSpPr/>
            <p:nvPr/>
          </p:nvSpPr>
          <p:spPr>
            <a:xfrm>
              <a:off x="6168325" y="3316637"/>
              <a:ext cx="1091450" cy="867905"/>
            </a:xfrm>
            <a:custGeom>
              <a:avLst/>
              <a:gdLst>
                <a:gd name="connsiteX0" fmla="*/ 371960 w 1091450"/>
                <a:gd name="connsiteY0" fmla="*/ 0 h 867905"/>
                <a:gd name="connsiteX1" fmla="*/ 1084882 w 1091450"/>
                <a:gd name="connsiteY1" fmla="*/ 542441 h 867905"/>
                <a:gd name="connsiteX2" fmla="*/ 0 w 1091450"/>
                <a:gd name="connsiteY2" fmla="*/ 867905 h 86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450" h="867905">
                  <a:moveTo>
                    <a:pt x="371960" y="0"/>
                  </a:moveTo>
                  <a:cubicBezTo>
                    <a:pt x="759417" y="198895"/>
                    <a:pt x="1146875" y="397790"/>
                    <a:pt x="1084882" y="542441"/>
                  </a:cubicBezTo>
                  <a:cubicBezTo>
                    <a:pt x="1022889" y="687092"/>
                    <a:pt x="0" y="867905"/>
                    <a:pt x="0" y="867905"/>
                  </a:cubicBez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0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2428875" y="1850725"/>
            <a:ext cx="8229600" cy="35404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/>
              </a:rPr>
              <a:t>Dziękuję. I życzę miastom  </a:t>
            </a:r>
            <a:r>
              <a:rPr kumimoji="0" lang="pl-P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/>
              </a:rPr>
              <a:t>SUCCESów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/>
              </a:rPr>
              <a:t>Przemysław Wojak 	pw@qacommunications.com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2287392" y="1928916"/>
            <a:ext cx="0" cy="128566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34" y="1850725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312"/>
            <a:ext cx="8229600" cy="123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Jak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elvetica Neue Light"/>
              </a:rPr>
              <a:t>można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en-US" sz="3600" dirty="0" err="1">
                <a:solidFill>
                  <a:srgbClr val="F39200"/>
                </a:solidFill>
                <a:latin typeface="Helvetica Neue Light"/>
              </a:rPr>
              <a:t>rozpoznać</a:t>
            </a:r>
            <a:r>
              <a:rPr lang="en-US" sz="3600" dirty="0">
                <a:solidFill>
                  <a:srgbClr val="F39200"/>
                </a:solidFill>
                <a:latin typeface="Helvetica Neue Light"/>
              </a:rPr>
              <a:t> 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kampanie skazane na </a:t>
            </a:r>
            <a:r>
              <a:rPr lang="en-US" sz="3600" dirty="0">
                <a:solidFill>
                  <a:srgbClr val="F39200"/>
                </a:solidFill>
                <a:latin typeface="Helvetica Neue Light"/>
              </a:rPr>
              <a:t>SUCCES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?</a:t>
            </a:r>
            <a:endParaRPr lang="en-US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55279"/>
            <a:ext cx="0" cy="104391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1086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JAK OSIĄGNĄĆ SUCCES: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71897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Upewnij się, że kampania, którą masz rozpocząć / idea, którą tworzysz lub akceptujesz :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jest </a:t>
            </a:r>
            <a:r>
              <a:rPr lang="pl-PL" sz="1600" dirty="0">
                <a:solidFill>
                  <a:srgbClr val="F39200"/>
                </a:solidFill>
              </a:rPr>
              <a:t>konkretna i wiarygodna</a:t>
            </a:r>
            <a:endParaRPr lang="pl-PL" sz="1600" dirty="0"/>
          </a:p>
          <a:p>
            <a:r>
              <a:rPr lang="pl-PL" sz="1600" dirty="0"/>
              <a:t>opowiada </a:t>
            </a:r>
            <a:r>
              <a:rPr lang="pl-PL" sz="1600" dirty="0">
                <a:solidFill>
                  <a:srgbClr val="F39200"/>
                </a:solidFill>
              </a:rPr>
              <a:t>historię</a:t>
            </a:r>
            <a:r>
              <a:rPr lang="pl-PL" sz="1600" dirty="0"/>
              <a:t> która jest                     </a:t>
            </a:r>
            <a:r>
              <a:rPr lang="pl-PL" sz="1600" dirty="0">
                <a:solidFill>
                  <a:srgbClr val="F39200"/>
                </a:solidFill>
              </a:rPr>
              <a:t>zaskakująca ;</a:t>
            </a:r>
            <a:endParaRPr lang="pl-PL" sz="1600" dirty="0"/>
          </a:p>
          <a:p>
            <a:r>
              <a:rPr lang="pl-PL" sz="1600" dirty="0"/>
              <a:t>jest </a:t>
            </a:r>
            <a:r>
              <a:rPr lang="pl-PL" sz="1600" dirty="0">
                <a:solidFill>
                  <a:srgbClr val="F39200"/>
                </a:solidFill>
              </a:rPr>
              <a:t>prosta</a:t>
            </a:r>
            <a:r>
              <a:rPr lang="pl-PL" sz="1600" dirty="0"/>
              <a:t> i zarazem </a:t>
            </a:r>
            <a:r>
              <a:rPr lang="pl-PL" sz="1600" dirty="0">
                <a:solidFill>
                  <a:srgbClr val="F39200"/>
                </a:solidFill>
              </a:rPr>
              <a:t>emocjonująca.</a:t>
            </a:r>
            <a:r>
              <a:rPr lang="pl-PL" sz="1600" dirty="0"/>
              <a:t> </a:t>
            </a:r>
          </a:p>
          <a:p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26803" y="1084881"/>
            <a:ext cx="3022169" cy="2402237"/>
            <a:chOff x="5226803" y="1084881"/>
            <a:chExt cx="3022169" cy="2402237"/>
          </a:xfrm>
        </p:grpSpPr>
        <p:sp>
          <p:nvSpPr>
            <p:cNvPr id="4" name="Rectangle 3"/>
            <p:cNvSpPr/>
            <p:nvPr/>
          </p:nvSpPr>
          <p:spPr>
            <a:xfrm>
              <a:off x="5226803" y="1084881"/>
              <a:ext cx="3022169" cy="24022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73776" y="1218915"/>
              <a:ext cx="1125629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5440" y="1528273"/>
              <a:ext cx="1943161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NEXPECTED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5720" y="1837631"/>
              <a:ext cx="1627370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ONCRETE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87495" y="2159760"/>
              <a:ext cx="1470274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REDIBLE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0448" y="2455551"/>
              <a:ext cx="1694695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MOTIONAL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14553" y="2762182"/>
              <a:ext cx="1645387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TORYFIED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5398" y="3316637"/>
            <a:ext cx="4204377" cy="1192971"/>
            <a:chOff x="3055398" y="3316637"/>
            <a:chExt cx="4204377" cy="1192971"/>
          </a:xfrm>
        </p:grpSpPr>
        <p:sp>
          <p:nvSpPr>
            <p:cNvPr id="11" name="TextBox 10"/>
            <p:cNvSpPr txBox="1"/>
            <p:nvPr/>
          </p:nvSpPr>
          <p:spPr>
            <a:xfrm>
              <a:off x="3055398" y="3801722"/>
              <a:ext cx="3033203" cy="70788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rgbClr val="F39200"/>
                    </a:solidFill>
                  </a:ln>
                  <a:solidFill>
                    <a:srgbClr val="F39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U C C E 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68325" y="3316637"/>
              <a:ext cx="1091450" cy="867905"/>
            </a:xfrm>
            <a:custGeom>
              <a:avLst/>
              <a:gdLst>
                <a:gd name="connsiteX0" fmla="*/ 371960 w 1091450"/>
                <a:gd name="connsiteY0" fmla="*/ 0 h 867905"/>
                <a:gd name="connsiteX1" fmla="*/ 1084882 w 1091450"/>
                <a:gd name="connsiteY1" fmla="*/ 542441 h 867905"/>
                <a:gd name="connsiteX2" fmla="*/ 0 w 1091450"/>
                <a:gd name="connsiteY2" fmla="*/ 867905 h 86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450" h="867905">
                  <a:moveTo>
                    <a:pt x="371960" y="0"/>
                  </a:moveTo>
                  <a:cubicBezTo>
                    <a:pt x="759417" y="198895"/>
                    <a:pt x="1146875" y="397790"/>
                    <a:pt x="1084882" y="542441"/>
                  </a:cubicBezTo>
                  <a:cubicBezTo>
                    <a:pt x="1022889" y="687092"/>
                    <a:pt x="0" y="867905"/>
                    <a:pt x="0" y="867905"/>
                  </a:cubicBez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29" y="3438251"/>
            <a:ext cx="991075" cy="14925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3162009" y="1814840"/>
            <a:ext cx="1862647" cy="1375090"/>
            <a:chOff x="3162009" y="1814840"/>
            <a:chExt cx="1862647" cy="1375090"/>
          </a:xfrm>
        </p:grpSpPr>
        <p:sp>
          <p:nvSpPr>
            <p:cNvPr id="16" name="Freeform 15"/>
            <p:cNvSpPr/>
            <p:nvPr/>
          </p:nvSpPr>
          <p:spPr>
            <a:xfrm rot="218891">
              <a:off x="4259798" y="2147330"/>
              <a:ext cx="764858" cy="523011"/>
            </a:xfrm>
            <a:custGeom>
              <a:avLst/>
              <a:gdLst>
                <a:gd name="connsiteX0" fmla="*/ 0 w 681925"/>
                <a:gd name="connsiteY0" fmla="*/ 374520 h 374520"/>
                <a:gd name="connsiteX1" fmla="*/ 201478 w 681925"/>
                <a:gd name="connsiteY1" fmla="*/ 18059 h 374520"/>
                <a:gd name="connsiteX2" fmla="*/ 681925 w 681925"/>
                <a:gd name="connsiteY2" fmla="*/ 49055 h 374520"/>
                <a:gd name="connsiteX3" fmla="*/ 681925 w 681925"/>
                <a:gd name="connsiteY3" fmla="*/ 49055 h 3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925" h="374520">
                  <a:moveTo>
                    <a:pt x="0" y="374520"/>
                  </a:moveTo>
                  <a:cubicBezTo>
                    <a:pt x="43912" y="223411"/>
                    <a:pt x="87824" y="72303"/>
                    <a:pt x="201478" y="18059"/>
                  </a:cubicBezTo>
                  <a:cubicBezTo>
                    <a:pt x="315132" y="-36185"/>
                    <a:pt x="681925" y="49055"/>
                    <a:pt x="681925" y="49055"/>
                  </a:cubicBezTo>
                  <a:lnTo>
                    <a:pt x="681925" y="49055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162009" y="1814840"/>
              <a:ext cx="1647421" cy="1375090"/>
            </a:xfrm>
            <a:custGeom>
              <a:avLst/>
              <a:gdLst>
                <a:gd name="connsiteX0" fmla="*/ 0 w 1647421"/>
                <a:gd name="connsiteY0" fmla="*/ 0 h 1375090"/>
                <a:gd name="connsiteX1" fmla="*/ 858559 w 1647421"/>
                <a:gd name="connsiteY1" fmla="*/ 558412 h 1375090"/>
                <a:gd name="connsiteX2" fmla="*/ 886480 w 1647421"/>
                <a:gd name="connsiteY2" fmla="*/ 928360 h 1375090"/>
                <a:gd name="connsiteX3" fmla="*/ 1528654 w 1647421"/>
                <a:gd name="connsiteY3" fmla="*/ 1054003 h 1375090"/>
                <a:gd name="connsiteX4" fmla="*/ 1647316 w 1647421"/>
                <a:gd name="connsiteY4" fmla="*/ 1375090 h 137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421" h="1375090">
                  <a:moveTo>
                    <a:pt x="0" y="0"/>
                  </a:moveTo>
                  <a:cubicBezTo>
                    <a:pt x="355406" y="201842"/>
                    <a:pt x="710812" y="403685"/>
                    <a:pt x="858559" y="558412"/>
                  </a:cubicBezTo>
                  <a:cubicBezTo>
                    <a:pt x="1006306" y="713139"/>
                    <a:pt x="774798" y="845762"/>
                    <a:pt x="886480" y="928360"/>
                  </a:cubicBezTo>
                  <a:cubicBezTo>
                    <a:pt x="998163" y="1010959"/>
                    <a:pt x="1401848" y="979548"/>
                    <a:pt x="1528654" y="1054003"/>
                  </a:cubicBezTo>
                  <a:cubicBezTo>
                    <a:pt x="1655460" y="1128458"/>
                    <a:pt x="1647316" y="1375090"/>
                    <a:pt x="1647316" y="1375090"/>
                  </a:cubicBez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3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TRENDY W KOMUNIKACJI WAŻNE DLA MIAST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0955" y="1301133"/>
            <a:ext cx="2126455" cy="2964730"/>
            <a:chOff x="510955" y="1301133"/>
            <a:chExt cx="2126455" cy="2964730"/>
          </a:xfrm>
        </p:grpSpPr>
        <p:sp>
          <p:nvSpPr>
            <p:cNvPr id="5" name="Rectangle 4"/>
            <p:cNvSpPr/>
            <p:nvPr/>
          </p:nvSpPr>
          <p:spPr>
            <a:xfrm>
              <a:off x="510955" y="1301133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STORYTELLING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955" y="2077968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BIG DATA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955" y="2839311"/>
              <a:ext cx="2126455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FAST LANING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955" y="3608221"/>
              <a:ext cx="2126455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IMMERSIVE EXPERIENCES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69953" y="1304202"/>
            <a:ext cx="2133634" cy="2961661"/>
            <a:chOff x="3169953" y="1304202"/>
            <a:chExt cx="2133634" cy="2961661"/>
          </a:xfrm>
        </p:grpSpPr>
        <p:sp>
          <p:nvSpPr>
            <p:cNvPr id="6" name="Rectangle 5"/>
            <p:cNvSpPr/>
            <p:nvPr/>
          </p:nvSpPr>
          <p:spPr>
            <a:xfrm>
              <a:off x="3169954" y="1304202"/>
              <a:ext cx="2126866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TRANSPARENCY TRIUMPH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9953" y="2078228"/>
              <a:ext cx="2126867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CROWDSOURCING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7132" y="2839571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FAIR SPLITTING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77132" y="3608221"/>
              <a:ext cx="2126455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PARTICIPATION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7607" y="1301133"/>
            <a:ext cx="2126455" cy="2961661"/>
            <a:chOff x="5817607" y="1301133"/>
            <a:chExt cx="2126455" cy="2961661"/>
          </a:xfrm>
        </p:grpSpPr>
        <p:sp>
          <p:nvSpPr>
            <p:cNvPr id="13" name="Rectangle 12"/>
            <p:cNvSpPr/>
            <p:nvPr/>
          </p:nvSpPr>
          <p:spPr>
            <a:xfrm>
              <a:off x="5817607" y="1301133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HYPER COMPETITION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17607" y="2075159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REAL LIFE STORIES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7607" y="2836502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TANGIBLE REALITY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7607" y="3605152"/>
              <a:ext cx="2126455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STUNTVERTISING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5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IT: TRENDS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0955" y="1301133"/>
            <a:ext cx="2126455" cy="2964730"/>
            <a:chOff x="510955" y="1301133"/>
            <a:chExt cx="2126455" cy="2964730"/>
          </a:xfrm>
        </p:grpSpPr>
        <p:sp>
          <p:nvSpPr>
            <p:cNvPr id="5" name="Rectangle 4"/>
            <p:cNvSpPr/>
            <p:nvPr/>
          </p:nvSpPr>
          <p:spPr>
            <a:xfrm>
              <a:off x="510955" y="1301133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STORYTELING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955" y="2077968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BIG DATA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955" y="2839311"/>
              <a:ext cx="2126455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FAST LANING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955" y="3608221"/>
              <a:ext cx="2126455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IMMERSIVE EXPERIENCES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69953" y="1304202"/>
            <a:ext cx="2133634" cy="2961661"/>
            <a:chOff x="3169953" y="1304202"/>
            <a:chExt cx="2133634" cy="2961661"/>
          </a:xfrm>
        </p:grpSpPr>
        <p:sp>
          <p:nvSpPr>
            <p:cNvPr id="6" name="Rectangle 5"/>
            <p:cNvSpPr/>
            <p:nvPr/>
          </p:nvSpPr>
          <p:spPr>
            <a:xfrm>
              <a:off x="3169954" y="1304202"/>
              <a:ext cx="2126866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TRANSPARENCY TRUIMPH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9953" y="2078228"/>
              <a:ext cx="2126867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CROWDSOURCING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7132" y="2839571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FAIR SPLITTING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77132" y="3608221"/>
              <a:ext cx="2126455" cy="657642"/>
            </a:xfrm>
            <a:prstGeom prst="rect">
              <a:avLst/>
            </a:prstGeom>
            <a:solidFill>
              <a:srgbClr val="00206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PARTICIPATION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7607" y="1301133"/>
            <a:ext cx="2126455" cy="2961661"/>
            <a:chOff x="5817607" y="1301133"/>
            <a:chExt cx="2126455" cy="2961661"/>
          </a:xfrm>
        </p:grpSpPr>
        <p:sp>
          <p:nvSpPr>
            <p:cNvPr id="13" name="Rectangle 12"/>
            <p:cNvSpPr/>
            <p:nvPr/>
          </p:nvSpPr>
          <p:spPr>
            <a:xfrm>
              <a:off x="5817607" y="1301133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HYPER COMPETITION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17607" y="2075159"/>
              <a:ext cx="2126455" cy="657642"/>
            </a:xfrm>
            <a:prstGeom prst="rect">
              <a:avLst/>
            </a:prstGeom>
            <a:solidFill>
              <a:srgbClr val="662382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REAL LIFE STORIES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7607" y="2836502"/>
              <a:ext cx="2126455" cy="657642"/>
            </a:xfrm>
            <a:prstGeom prst="rect">
              <a:avLst/>
            </a:prstGeom>
            <a:solidFill>
              <a:srgbClr val="595959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TANGIBLE REALITY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7607" y="3605152"/>
              <a:ext cx="2126455" cy="657642"/>
            </a:xfrm>
            <a:prstGeom prst="rect">
              <a:avLst/>
            </a:prstGeom>
            <a:solidFill>
              <a:srgbClr val="F39200">
                <a:alpha val="95000"/>
              </a:srgbClr>
            </a:solidFill>
            <a:ln w="31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STUNTVERTISING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29186" y="1256271"/>
            <a:ext cx="7582610" cy="1544972"/>
          </a:xfrm>
          <a:prstGeom prst="rect">
            <a:avLst/>
          </a:prstGeom>
          <a:solidFill>
            <a:schemeClr val="bg1">
              <a:alpha val="83000"/>
            </a:schemeClr>
          </a:solidFill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rgbClr val="595959"/>
                </a:solidFill>
                <a:latin typeface="Arial"/>
                <a:cs typeface="Arial"/>
              </a:rPr>
              <a:t>IDEA KREATYWNA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6914" y="2750998"/>
            <a:ext cx="2318386" cy="1544972"/>
          </a:xfrm>
          <a:prstGeom prst="rect">
            <a:avLst/>
          </a:prstGeom>
          <a:solidFill>
            <a:schemeClr val="bg1">
              <a:alpha val="83000"/>
            </a:schemeClr>
          </a:solidFill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300" b="1" dirty="0">
                <a:solidFill>
                  <a:srgbClr val="595959"/>
                </a:solidFill>
                <a:latin typeface="Arial"/>
                <a:cs typeface="Arial"/>
              </a:rPr>
              <a:t>OPARTA NA ”WGLĄDZIE”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7255" y="2782565"/>
            <a:ext cx="2318386" cy="1544972"/>
          </a:xfrm>
          <a:prstGeom prst="rect">
            <a:avLst/>
          </a:prstGeom>
          <a:solidFill>
            <a:schemeClr val="bg1">
              <a:alpha val="83000"/>
            </a:schemeClr>
          </a:solidFill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300" b="1" dirty="0">
                <a:solidFill>
                  <a:srgbClr val="595959"/>
                </a:solidFill>
                <a:latin typeface="Arial"/>
                <a:cs typeface="Arial"/>
              </a:rPr>
              <a:t>ANGAŻUJĄCA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8394" y="2801243"/>
            <a:ext cx="2318386" cy="1544972"/>
          </a:xfrm>
          <a:prstGeom prst="rect">
            <a:avLst/>
          </a:prstGeom>
          <a:solidFill>
            <a:schemeClr val="bg1">
              <a:alpha val="83000"/>
            </a:schemeClr>
          </a:solidFill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300" b="1" dirty="0">
                <a:solidFill>
                  <a:srgbClr val="595959"/>
                </a:solidFill>
                <a:latin typeface="Arial"/>
                <a:cs typeface="Arial"/>
              </a:rPr>
              <a:t>ISTOTNA</a:t>
            </a:r>
          </a:p>
        </p:txBody>
      </p:sp>
    </p:spTree>
    <p:extLst>
      <p:ext uri="{BB962C8B-B14F-4D97-AF65-F5344CB8AC3E}">
        <p14:creationId xmlns:p14="http://schemas.microsoft.com/office/powerpoint/2010/main" val="878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05D0667-760C-47E8-BD23-5A23522E72B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79DE5C07-12E9-42BB-8E25-CCFEB5530DCC}"/>
              </a:ext>
            </a:extLst>
          </p:cNvPr>
          <p:cNvSpPr txBox="1">
            <a:spLocks/>
          </p:cNvSpPr>
          <p:nvPr/>
        </p:nvSpPr>
        <p:spPr>
          <a:xfrm>
            <a:off x="1835150" y="1861312"/>
            <a:ext cx="6906514" cy="12318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39200"/>
                </a:solidFill>
                <a:latin typeface="Helvetica Neue Light"/>
              </a:rPr>
              <a:t>Insight</a:t>
            </a:r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 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czyli </a:t>
            </a:r>
            <a:r>
              <a:rPr lang="pl-PL" sz="3600" dirty="0">
                <a:solidFill>
                  <a:srgbClr val="F39200"/>
                </a:solidFill>
                <a:latin typeface="Helvetica Neue Light"/>
              </a:rPr>
              <a:t>wgląd</a:t>
            </a:r>
            <a:r>
              <a:rPr lang="pl-PL" sz="3600" dirty="0">
                <a:solidFill>
                  <a:schemeClr val="bg1"/>
                </a:solidFill>
                <a:latin typeface="Helvetica Neue Light"/>
              </a:rPr>
              <a:t>. Jak odkryć dobry </a:t>
            </a:r>
            <a:r>
              <a:rPr lang="pl-PL" sz="3600" dirty="0" err="1">
                <a:solidFill>
                  <a:schemeClr val="bg1"/>
                </a:solidFill>
                <a:latin typeface="Helvetica Neue Light"/>
              </a:rPr>
              <a:t>insight</a:t>
            </a:r>
            <a:endParaRPr lang="en-US" sz="3600" dirty="0">
              <a:solidFill>
                <a:srgbClr val="F39200"/>
              </a:solidFill>
              <a:latin typeface="Helvetica Neue Light"/>
            </a:endParaRPr>
          </a:p>
          <a:p>
            <a:pPr marL="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FDA0833D-0029-4761-A887-CC025394CC7D}"/>
              </a:ext>
            </a:extLst>
          </p:cNvPr>
          <p:cNvCxnSpPr>
            <a:cxnSpLocks/>
          </p:cNvCxnSpPr>
          <p:nvPr/>
        </p:nvCxnSpPr>
        <p:spPr>
          <a:xfrm>
            <a:off x="1777822" y="1955279"/>
            <a:ext cx="0" cy="104391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B5C473D-536C-4A47-A39B-51DA82DBB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0" y="1955279"/>
            <a:ext cx="983750" cy="10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660" y="0"/>
            <a:ext cx="943966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225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JAK DOJŚĆ DO DOBREGO INSIGHTU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813" y="1523953"/>
            <a:ext cx="3623733" cy="3889772"/>
          </a:xfrm>
        </p:spPr>
        <p:txBody>
          <a:bodyPr/>
          <a:lstStyle/>
          <a:p>
            <a:endParaRPr lang="en-US" sz="1800" b="1" i="1" dirty="0">
              <a:solidFill>
                <a:schemeClr val="bg1"/>
              </a:solidFill>
            </a:endParaRPr>
          </a:p>
          <a:p>
            <a:endParaRPr lang="en-US" sz="1800" b="1" i="1" dirty="0">
              <a:solidFill>
                <a:schemeClr val="bg1"/>
              </a:solidFill>
            </a:endParaRPr>
          </a:p>
          <a:p>
            <a:endParaRPr lang="en-US" sz="1800" b="1" i="1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Poprzez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dotykanie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rzeczy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autentycznych</a:t>
            </a:r>
            <a:endParaRPr lang="en-US" sz="1800" i="1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1800" i="1" dirty="0" err="1">
                <a:solidFill>
                  <a:schemeClr val="bg1"/>
                </a:solidFill>
              </a:rPr>
              <a:t>Dzięki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kontaktowi</a:t>
            </a:r>
            <a:r>
              <a:rPr lang="en-US" sz="1800" i="1" dirty="0">
                <a:solidFill>
                  <a:schemeClr val="bg1"/>
                </a:solidFill>
              </a:rPr>
              <a:t> z </a:t>
            </a:r>
            <a:r>
              <a:rPr lang="en-US" sz="1800" i="1" dirty="0" err="1">
                <a:solidFill>
                  <a:schemeClr val="bg1"/>
                </a:solidFill>
              </a:rPr>
              <a:t>ludźmi</a:t>
            </a:r>
            <a:r>
              <a:rPr lang="en-US" sz="1800" i="1" dirty="0">
                <a:solidFill>
                  <a:schemeClr val="bg1"/>
                </a:solidFill>
              </a:rPr>
              <a:t>              </a:t>
            </a:r>
            <a:r>
              <a:rPr lang="en-US" sz="1800" i="1" dirty="0" err="1">
                <a:solidFill>
                  <a:schemeClr val="bg1"/>
                </a:solidFill>
              </a:rPr>
              <a:t>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kulturą</a:t>
            </a:r>
            <a:r>
              <a:rPr lang="en-US" sz="1800" i="1" dirty="0">
                <a:solidFill>
                  <a:schemeClr val="bg1"/>
                </a:solidFill>
              </a:rPr>
              <a:t>. 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36729" y="3826748"/>
            <a:ext cx="2912533" cy="115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1200"/>
              </a:spcBef>
              <a:defRPr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8668" indent="-321468">
              <a:spcBef>
                <a:spcPts val="1200"/>
              </a:spcBef>
              <a:buSzPct val="100000"/>
              <a:buChar char="•"/>
              <a:defRPr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8314" indent="-293914">
              <a:spcBef>
                <a:spcPts val="1200"/>
              </a:spcBef>
              <a:buSzPct val="100000"/>
              <a:buChar char="•"/>
              <a:defRPr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65514" indent="-293914">
              <a:spcBef>
                <a:spcPts val="1200"/>
              </a:spcBef>
              <a:buSzPct val="100000"/>
              <a:buChar char="–"/>
              <a:defRPr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22714" indent="-293914">
              <a:spcBef>
                <a:spcPts val="1200"/>
              </a:spcBef>
              <a:buSzPct val="100000"/>
              <a:buChar char="»"/>
              <a:defRPr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3175" indent="-257175">
              <a:spcBef>
                <a:spcPts val="12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6pPr>
            <a:lvl7pPr marL="3000375" indent="-257175">
              <a:spcBef>
                <a:spcPts val="12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7pPr>
            <a:lvl8pPr marL="3457575" indent="-257175">
              <a:spcBef>
                <a:spcPts val="12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8pPr>
            <a:lvl9pPr marL="3914775" indent="-257175">
              <a:spcBef>
                <a:spcPts val="12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b="1" i="1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 John C Jay, Global Creative, UNIQLO</a:t>
            </a:r>
          </a:p>
        </p:txBody>
      </p:sp>
    </p:spTree>
    <p:extLst>
      <p:ext uri="{BB962C8B-B14F-4D97-AF65-F5344CB8AC3E}">
        <p14:creationId xmlns:p14="http://schemas.microsoft.com/office/powerpoint/2010/main" val="1103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5D84C7-8B82-4149-AB00-EBA89DD2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402"/>
            <a:ext cx="9145956" cy="5552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505" y="-93505"/>
            <a:ext cx="5062451" cy="85725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dojść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świetnego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insightu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0" y="671257"/>
            <a:ext cx="4231178" cy="2869963"/>
          </a:xfrm>
          <a:noFill/>
        </p:spPr>
        <p:txBody>
          <a:bodyPr/>
          <a:lstStyle/>
          <a:p>
            <a:pPr marL="0" indent="0" algn="r">
              <a:buNone/>
            </a:pPr>
            <a:r>
              <a:rPr lang="en-US" sz="2400" i="1" dirty="0">
                <a:solidFill>
                  <a:schemeClr val="bg1"/>
                </a:solidFill>
              </a:rPr>
              <a:t>“W </a:t>
            </a:r>
            <a:r>
              <a:rPr lang="en-US" sz="2400" i="1" dirty="0" err="1">
                <a:solidFill>
                  <a:schemeClr val="bg1"/>
                </a:solidFill>
              </a:rPr>
              <a:t>trakcie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poszukiwań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trzeba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mieć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otwarty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umysł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nie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zawieszony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na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żadnym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konkretnym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pomyśle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en-US" sz="2400" i="1" dirty="0" err="1">
                <a:solidFill>
                  <a:schemeClr val="bg1"/>
                </a:solidFill>
              </a:rPr>
              <a:t>Najwięcej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odkryjemy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oczywiście</a:t>
            </a:r>
            <a:r>
              <a:rPr lang="en-US" sz="2400" i="1" dirty="0">
                <a:solidFill>
                  <a:schemeClr val="bg1"/>
                </a:solidFill>
              </a:rPr>
              <a:t> u </a:t>
            </a:r>
            <a:r>
              <a:rPr lang="en-US" sz="2400" i="1" dirty="0" err="1">
                <a:solidFill>
                  <a:schemeClr val="bg1"/>
                </a:solidFill>
              </a:rPr>
              <a:t>źródeł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czyli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spędzając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czas</a:t>
            </a:r>
            <a:r>
              <a:rPr lang="en-US" sz="2400" i="1" dirty="0">
                <a:solidFill>
                  <a:schemeClr val="bg1"/>
                </a:solidFill>
              </a:rPr>
              <a:t> z </a:t>
            </a:r>
            <a:r>
              <a:rPr lang="en-US" sz="2400" i="1" dirty="0" err="1">
                <a:solidFill>
                  <a:schemeClr val="bg1"/>
                </a:solidFill>
              </a:rPr>
              <a:t>ludźmi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którzy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maja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używać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danego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produktu</a:t>
            </a:r>
            <a:r>
              <a:rPr lang="en-US" sz="2400" i="1" dirty="0">
                <a:solidFill>
                  <a:schemeClr val="bg1"/>
                </a:solidFill>
              </a:rPr>
              <a:t>/</a:t>
            </a:r>
            <a:r>
              <a:rPr lang="en-US" sz="2400" i="1" dirty="0" err="1">
                <a:solidFill>
                  <a:schemeClr val="bg1"/>
                </a:solidFill>
              </a:rPr>
              <a:t>usługi</a:t>
            </a:r>
            <a:r>
              <a:rPr lang="en-US" sz="2400" i="1" dirty="0">
                <a:solidFill>
                  <a:schemeClr val="bg1"/>
                </a:solidFill>
              </a:rPr>
              <a:t>.”</a:t>
            </a: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Julia </a:t>
            </a:r>
            <a:r>
              <a:rPr lang="en-US" sz="2400" dirty="0" err="1">
                <a:solidFill>
                  <a:schemeClr val="bg1"/>
                </a:solidFill>
              </a:rPr>
              <a:t>Izmałkowa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chemeClr val="tx1">
              <a:lumMod val="65000"/>
              <a:lumOff val="3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bg1"/>
            </a:solidFill>
            <a:latin typeface="Corbel" panose="020B0503020204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39200"/>
          </a:solidFill>
          <a:headEnd type="none" w="med" len="med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Corbel" panose="020B0503020204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29799</TotalTime>
  <Words>501</Words>
  <Application>Microsoft Office PowerPoint</Application>
  <PresentationFormat>Pokaz na ekranie (16:9)</PresentationFormat>
  <Paragraphs>120</Paragraphs>
  <Slides>21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JAK ZDOBYWAĆ UWAGĘ </vt:lpstr>
      <vt:lpstr>agenda</vt:lpstr>
      <vt:lpstr>Prezentacja programu PowerPoint</vt:lpstr>
      <vt:lpstr>JAK OSIĄGNĄĆ SUCCES:</vt:lpstr>
      <vt:lpstr>TRENDY W KOMUNIKACJI WAŻNE DLA MIAST</vt:lpstr>
      <vt:lpstr>HOW TO MAKE IT: TRENDS</vt:lpstr>
      <vt:lpstr>Prezentacja programu PowerPoint</vt:lpstr>
      <vt:lpstr>JAK DOJŚĆ DO DOBREGO INSIGHTU</vt:lpstr>
      <vt:lpstr>Jak dojść do świetnego insightu</vt:lpstr>
      <vt:lpstr>CZYM JEST DOBRY INSIGHT</vt:lpstr>
      <vt:lpstr>INSIGHTY – NA PRZYKŁADZIE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ELEMENTY KAMPANIi, KTÓRE ODNOSZĄ SUCCES_ </vt:lpstr>
      <vt:lpstr>Prezentacja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Gajewska QA Communications</dc:creator>
  <cp:lastModifiedBy>Konferencja</cp:lastModifiedBy>
  <cp:revision>1846</cp:revision>
  <cp:lastPrinted>2017-06-26T09:06:48Z</cp:lastPrinted>
  <dcterms:created xsi:type="dcterms:W3CDTF">2013-12-02T15:39:33Z</dcterms:created>
  <dcterms:modified xsi:type="dcterms:W3CDTF">2018-05-29T22:44:48Z</dcterms:modified>
</cp:coreProperties>
</file>