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9" r:id="rId2"/>
    <p:sldId id="462" r:id="rId3"/>
    <p:sldId id="455" r:id="rId4"/>
    <p:sldId id="458" r:id="rId5"/>
    <p:sldId id="459" r:id="rId6"/>
    <p:sldId id="460" r:id="rId7"/>
    <p:sldId id="461" r:id="rId8"/>
    <p:sldId id="453" r:id="rId9"/>
    <p:sldId id="442" r:id="rId10"/>
    <p:sldId id="443" r:id="rId11"/>
    <p:sldId id="444" r:id="rId12"/>
    <p:sldId id="463" r:id="rId13"/>
    <p:sldId id="464" r:id="rId14"/>
    <p:sldId id="451" r:id="rId15"/>
    <p:sldId id="434" r:id="rId16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29" autoAdjust="0"/>
  </p:normalViewPr>
  <p:slideViewPr>
    <p:cSldViewPr>
      <p:cViewPr varScale="1">
        <p:scale>
          <a:sx n="72" d="100"/>
          <a:sy n="72" d="100"/>
        </p:scale>
        <p:origin x="-4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3713"/>
          </a:xfrm>
          <a:prstGeom prst="rect">
            <a:avLst/>
          </a:prstGeom>
        </p:spPr>
        <p:txBody>
          <a:bodyPr vert="horz" lIns="91148" tIns="45574" rIns="91148" bIns="455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3713"/>
          </a:xfrm>
          <a:prstGeom prst="rect">
            <a:avLst/>
          </a:prstGeom>
        </p:spPr>
        <p:txBody>
          <a:bodyPr vert="horz" lIns="91148" tIns="45574" rIns="91148" bIns="455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F20492-8D38-4129-BCCB-5D91E0271109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8" tIns="45574" rIns="91148" bIns="45574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148" tIns="45574" rIns="91148" bIns="45574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3" y="9378825"/>
            <a:ext cx="2945659" cy="493713"/>
          </a:xfrm>
          <a:prstGeom prst="rect">
            <a:avLst/>
          </a:prstGeom>
        </p:spPr>
        <p:txBody>
          <a:bodyPr vert="horz" lIns="91148" tIns="45574" rIns="91148" bIns="455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59" cy="493713"/>
          </a:xfrm>
          <a:prstGeom prst="rect">
            <a:avLst/>
          </a:prstGeom>
        </p:spPr>
        <p:txBody>
          <a:bodyPr vert="horz" lIns="91148" tIns="45574" rIns="91148" bIns="455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0077B3-2064-4CCB-B781-BD69B207E0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2259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077B3-2064-4CCB-B781-BD69B207E07C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047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077B3-2064-4CCB-B781-BD69B207E07C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146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7FB6E-29E3-4582-874D-9ABD147CD3AA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4DFE-D372-4BCC-B665-D876160A86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87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7B2C-0B14-43E1-BA24-B2CED9811FD7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F861F-EFB1-4B96-AC3E-8278D29322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00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5107-737E-45C4-8637-2A32C2DF671E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18C3E-2BF9-43A4-A89F-93D3A045E4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45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E780C-3BA5-4E79-B77B-5BA0CC19712B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6EF8C-FAD6-4771-B589-95E64DE6C4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268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B458-31C9-48E6-8E29-5003E3A569FB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9B75-37C4-4D41-8348-6EFBD26CCD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90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82CF7-5DE4-447B-B545-06C229096362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DCA26-8417-4B19-876C-4DB8FACB6E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805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7E5C8-5B38-45D5-8D64-711BC304551E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21AA1-7388-4ADA-8682-D4FAC1AA7D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853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0F7B-C30B-4BD9-A248-A79F8466E2BC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E676B-4AF8-4E46-9947-D030C18852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35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657BD-7832-43A3-A1B1-29689B4DFD43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4975A-442D-4846-A67C-FDBAD880D7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46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94B95-CCBC-4092-BDE2-39B9592A0F76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1BFE-FE40-4A4F-9C7F-EEA7562A45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131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AAF0-64E4-4E55-A526-89AE7DC7C689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618A8-C0BD-431C-B10B-D62B857810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91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2699DB-2332-4054-A30A-D93DE8B2092C}" type="datetimeFigureOut">
              <a:rPr lang="pl-PL"/>
              <a:pPr>
                <a:defRPr/>
              </a:pPr>
              <a:t>2018-03-01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2831B2-9FB5-4687-BDAB-FC4B163D23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28011" y="1988840"/>
            <a:ext cx="9144000" cy="1102519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rgbClr val="F86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Porozumienia pomiędzy </a:t>
            </a:r>
            <a:br>
              <a:rPr lang="pl-PL" sz="3200" b="1" dirty="0" smtClean="0">
                <a:solidFill>
                  <a:srgbClr val="F86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solidFill>
                  <a:srgbClr val="F86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organami wykonawczymi gmin </a:t>
            </a:r>
            <a:br>
              <a:rPr lang="pl-PL" sz="3200" b="1" dirty="0" smtClean="0">
                <a:solidFill>
                  <a:srgbClr val="F86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solidFill>
                  <a:srgbClr val="F86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br>
              <a:rPr lang="pl-PL" sz="3200" b="1" dirty="0" smtClean="0">
                <a:solidFill>
                  <a:srgbClr val="F86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solidFill>
                  <a:srgbClr val="F86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Szefem Krajowego Biura Wyborczego</a:t>
            </a:r>
            <a:endParaRPr lang="pl-PL" sz="3200" b="1" dirty="0">
              <a:solidFill>
                <a:srgbClr val="F867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1" name="Picture 4" descr="PDS_logo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2" name="Obraz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3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upa 7"/>
          <p:cNvGrpSpPr/>
          <p:nvPr/>
        </p:nvGrpSpPr>
        <p:grpSpPr>
          <a:xfrm>
            <a:off x="2433062" y="4888325"/>
            <a:ext cx="4443194" cy="1813980"/>
            <a:chOff x="-4378015" y="8033996"/>
            <a:chExt cx="4299178" cy="1439579"/>
          </a:xfrm>
        </p:grpSpPr>
        <p:pic>
          <p:nvPicPr>
            <p:cNvPr id="16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-2876485" y="8033996"/>
              <a:ext cx="1263300" cy="537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pole tekstowe 16"/>
            <p:cNvSpPr txBox="1"/>
            <p:nvPr/>
          </p:nvSpPr>
          <p:spPr>
            <a:xfrm>
              <a:off x="-4378015" y="8519468"/>
              <a:ext cx="42991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/>
                <a:t>Senior Partner</a:t>
              </a:r>
              <a:br>
                <a:rPr lang="pl-PL" sz="1400" b="1" dirty="0" smtClean="0"/>
              </a:br>
              <a:r>
                <a:rPr lang="pl-PL" sz="1400" b="1" dirty="0" smtClean="0"/>
                <a:t>Kancelaria Prawna Dr Krystian Ziemski &amp; Partners </a:t>
              </a:r>
              <a:br>
                <a:rPr lang="pl-PL" sz="1400" b="1" dirty="0" smtClean="0"/>
              </a:br>
              <a:r>
                <a:rPr lang="pl-PL" sz="1400" b="1" dirty="0" smtClean="0"/>
                <a:t>w Poznaniu</a:t>
              </a:r>
              <a:endParaRPr lang="pl-PL" sz="1400" b="1" dirty="0"/>
            </a:p>
          </p:txBody>
        </p:sp>
      </p:grpSp>
      <p:sp>
        <p:nvSpPr>
          <p:cNvPr id="18" name="pole tekstowe 17"/>
          <p:cNvSpPr txBox="1"/>
          <p:nvPr/>
        </p:nvSpPr>
        <p:spPr>
          <a:xfrm>
            <a:off x="223070" y="436510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86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PROF. UAM DR HAB. KRYSTIAN M. ZIEMSKI</a:t>
            </a:r>
            <a:endParaRPr lang="pl-PL" sz="2800" b="1" dirty="0">
              <a:solidFill>
                <a:srgbClr val="F867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55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1129962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Art.  124. KODEKSU WYBORCZEGO</a:t>
            </a:r>
          </a:p>
          <a:p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§</a:t>
            </a:r>
            <a:r>
              <a:rPr lang="pl-PL" sz="1600" b="1" dirty="0">
                <a:latin typeface="+mn-lt"/>
              </a:rPr>
              <a:t>  1. </a:t>
            </a:r>
            <a:r>
              <a:rPr lang="pl-PL" sz="1600" dirty="0">
                <a:latin typeface="+mn-lt"/>
              </a:rPr>
              <a:t>Z budżetu państwa pokrywane są wydatki związane z</a:t>
            </a:r>
            <a:r>
              <a:rPr lang="pl-PL" sz="1600" dirty="0" smtClean="0">
                <a:latin typeface="+mn-lt"/>
              </a:rPr>
              <a:t>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600" dirty="0" smtClean="0">
                <a:latin typeface="+mn-lt"/>
              </a:rPr>
              <a:t>zadaniami </a:t>
            </a:r>
            <a:r>
              <a:rPr lang="pl-PL" sz="1600" dirty="0">
                <a:latin typeface="+mn-lt"/>
              </a:rPr>
              <a:t>Państwowej Komisji Wyborczej oraz Krajowego Biura Wyborczego przewidzianymi w kodeksie</a:t>
            </a:r>
            <a:r>
              <a:rPr lang="pl-PL" sz="1600" dirty="0" smtClean="0">
                <a:latin typeface="+mn-lt"/>
              </a:rPr>
              <a:t>;</a:t>
            </a:r>
          </a:p>
          <a:p>
            <a:pPr marL="342900" indent="-342900" algn="just">
              <a:buFont typeface="+mj-lt"/>
              <a:buAutoNum type="arabicParenR"/>
            </a:pPr>
            <a:endParaRPr lang="pl-PL" sz="1600" dirty="0">
              <a:latin typeface="+mn-lt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600" dirty="0" smtClean="0">
                <a:latin typeface="+mn-lt"/>
              </a:rPr>
              <a:t>zadaniami </a:t>
            </a:r>
            <a:r>
              <a:rPr lang="pl-PL" sz="1600" dirty="0">
                <a:latin typeface="+mn-lt"/>
              </a:rPr>
              <a:t>komisarzy wyborczych i komisji wyborczych niższego stopnia oraz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zapewnieniem ich obsługi przez wyznaczone do tych celów organy i jednostki organizacyjne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342900" indent="-342900" algn="just">
              <a:buFont typeface="+mj-lt"/>
              <a:buAutoNum type="arabicParenR"/>
            </a:pPr>
            <a:endParaRPr lang="pl-PL" sz="1600" dirty="0">
              <a:latin typeface="+mn-lt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600" dirty="0" smtClean="0">
                <a:latin typeface="+mn-lt"/>
              </a:rPr>
              <a:t>zadaniami </a:t>
            </a:r>
            <a:r>
              <a:rPr lang="pl-PL" sz="1600" dirty="0">
                <a:latin typeface="+mn-lt"/>
              </a:rPr>
              <a:t>organów administracji rządowej oraz podległych im urzędów centralnych i jednostek organizacyjnych, a także innych organów państwowych</a:t>
            </a:r>
            <a:r>
              <a:rPr lang="pl-PL" sz="1600" dirty="0" smtClean="0">
                <a:latin typeface="+mn-lt"/>
              </a:rPr>
              <a:t>;</a:t>
            </a:r>
          </a:p>
          <a:p>
            <a:pPr marL="342900" indent="-342900" algn="just">
              <a:buFont typeface="+mj-lt"/>
              <a:buAutoNum type="arabicParenR"/>
            </a:pPr>
            <a:endParaRPr lang="pl-PL" sz="1600" dirty="0">
              <a:latin typeface="+mn-lt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zadaniami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zleconymi jednostkom samorządu terytorialnego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;</a:t>
            </a:r>
          </a:p>
          <a:p>
            <a:pPr marL="342900" indent="-342900" algn="just">
              <a:buFont typeface="+mj-lt"/>
              <a:buAutoNum type="arabicParenR"/>
            </a:pPr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600" dirty="0" smtClean="0">
                <a:latin typeface="+mn-lt"/>
              </a:rPr>
              <a:t>refundacją </a:t>
            </a:r>
            <a:r>
              <a:rPr lang="pl-PL" sz="1600" dirty="0">
                <a:latin typeface="+mn-lt"/>
              </a:rPr>
              <a:t>wydatków, o których mowa w art. 154 § 6</a:t>
            </a:r>
            <a:r>
              <a:rPr lang="pl-PL" sz="1600" dirty="0" smtClean="0">
                <a:latin typeface="+mn-lt"/>
              </a:rPr>
              <a:t>;</a:t>
            </a:r>
          </a:p>
          <a:p>
            <a:pPr marL="342900" indent="-342900" algn="just">
              <a:buFont typeface="+mj-lt"/>
              <a:buAutoNum type="arabicParenR"/>
            </a:pPr>
            <a:endParaRPr lang="pl-PL" sz="1600" dirty="0">
              <a:latin typeface="+mn-lt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600" dirty="0" smtClean="0">
                <a:latin typeface="+mn-lt"/>
              </a:rPr>
              <a:t>zadaniami </a:t>
            </a:r>
            <a:r>
              <a:rPr lang="pl-PL" sz="1600" dirty="0">
                <a:latin typeface="+mn-lt"/>
              </a:rPr>
              <a:t>zleconymi archiwom państwowym</a:t>
            </a:r>
            <a:r>
              <a:rPr lang="pl-PL" sz="1600" dirty="0" smtClean="0">
                <a:latin typeface="+mn-lt"/>
              </a:rPr>
              <a:t>;</a:t>
            </a:r>
          </a:p>
          <a:p>
            <a:pPr marL="342900" indent="-342900" algn="just">
              <a:buFont typeface="+mj-lt"/>
              <a:buAutoNum type="arabicParenR"/>
            </a:pPr>
            <a:endParaRPr lang="pl-PL" sz="1600" dirty="0">
              <a:latin typeface="+mn-lt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zadaniami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urzędników wyborczych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§  2. 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Środki finansowe na zadania zlecone wykonywane przez jednostki samorządu terytorialnego są przekazywane w terminach umożliwiających ich wykonywanie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58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1587564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Art.  191.  KODEKSU </a:t>
            </a:r>
            <a:r>
              <a:rPr lang="pl-PL" sz="1600" b="1" dirty="0" smtClean="0"/>
              <a:t>WYBORCZEGO</a:t>
            </a:r>
          </a:p>
          <a:p>
            <a:pPr algn="ctr"/>
            <a:endParaRPr lang="pl-PL" sz="1600" b="1" dirty="0"/>
          </a:p>
          <a:p>
            <a:pPr algn="just"/>
            <a:r>
              <a:rPr lang="pl-PL" sz="1600" b="1" dirty="0" smtClean="0"/>
              <a:t>§</a:t>
            </a:r>
            <a:r>
              <a:rPr lang="pl-PL" sz="1600" b="1" dirty="0"/>
              <a:t>  1. </a:t>
            </a:r>
            <a:r>
              <a:rPr lang="pl-PL" sz="1600" dirty="0"/>
              <a:t>Szef Krajowego Biura Wyborczego dysponuje wyodrębnionymi w </a:t>
            </a:r>
            <a:r>
              <a:rPr lang="pl-PL" sz="1600" dirty="0" smtClean="0"/>
              <a:t>budżecie </a:t>
            </a:r>
            <a:r>
              <a:rPr lang="pl-PL" sz="1600" dirty="0"/>
              <a:t>państwa w części dotyczącej Krajowego Biura Wyborczego środkami finansowymi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dirty="0"/>
              <a:t>§  2. </a:t>
            </a:r>
            <a:r>
              <a:rPr lang="pl-PL" sz="1600" dirty="0"/>
              <a:t>Ze środków finansowych, o których mowa w § 1, są pokrywane wydatki związane z bieżącą działalnością Państwowej Komisji Wyborczej i innych stałych organów wyborczych oraz Krajowego Biura Wyborczego, a także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dotacje na stałe zadania związane z organizacją i przeprowadzaniem wyborów oraz referendów, zlecone jednostkom samorządu terytorialnego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dirty="0"/>
              <a:t>§  3. </a:t>
            </a:r>
            <a:r>
              <a:rPr lang="pl-PL" sz="1600" dirty="0"/>
              <a:t>Szef Krajowego Biura Wyborczego dysponuje, w zakresie określonym ustawami, środkami finansowymi rezerwy celowej budżetu państwa przeznaczonej na wydatki związane z organizacją i przeprowadzaniem wyborów oraz referendów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dirty="0"/>
              <a:t>§  4. 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Dotacje dla jednostek samorządu terytorialnego na wykonywanie zadań związanych z organizacją i przeprowadzaniem wyborów oraz referendów przekazywane są tym jednostkom przez Szefa Krajowego Biura Wyborczego</a:t>
            </a:r>
            <a:r>
              <a:rPr lang="pl-PL" sz="1600" dirty="0"/>
              <a:t> lub działających z jego upoważnienia dyrektorów jednostek organizacyjnych Biura.</a:t>
            </a:r>
          </a:p>
        </p:txBody>
      </p:sp>
    </p:spTree>
    <p:extLst>
      <p:ext uri="{BB962C8B-B14F-4D97-AF65-F5344CB8AC3E}">
        <p14:creationId xmlns:p14="http://schemas.microsoft.com/office/powerpoint/2010/main" val="292381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11638" y="1989138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200">
              <a:latin typeface="Times New Roman CE" pitchFamily="18" charset="0"/>
            </a:endParaRPr>
          </a:p>
          <a:p>
            <a:endParaRPr lang="pl-PL" sz="1200">
              <a:latin typeface="Times New Roman CE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51520" y="1668864"/>
            <a:ext cx="86409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Art. 49</a:t>
            </a:r>
          </a:p>
          <a:p>
            <a:pPr algn="ctr"/>
            <a:r>
              <a:rPr lang="pl-PL" b="1" dirty="0"/>
              <a:t>USTAWY O DOCHODACH </a:t>
            </a:r>
            <a:r>
              <a:rPr lang="pl-PL" b="1" dirty="0" smtClean="0"/>
              <a:t>JST</a:t>
            </a:r>
          </a:p>
          <a:p>
            <a:pPr algn="ctr"/>
            <a:endParaRPr lang="pl-PL" b="1" dirty="0"/>
          </a:p>
          <a:p>
            <a:pPr algn="just"/>
            <a:r>
              <a:rPr lang="pl-PL" dirty="0"/>
              <a:t>1. Jednostka samorządu terytorialnego wykonująca zadania zlecone z </a:t>
            </a:r>
            <a:r>
              <a:rPr lang="pl-PL" dirty="0" smtClean="0"/>
              <a:t>zakresu administracji </a:t>
            </a:r>
            <a:r>
              <a:rPr lang="pl-PL" dirty="0"/>
              <a:t>rządowej oraz inne zadania zlecone ustawami otrzymuje z </a:t>
            </a:r>
            <a:r>
              <a:rPr lang="pl-PL" dirty="0" smtClean="0"/>
              <a:t>budżetu państwa </a:t>
            </a:r>
            <a:r>
              <a:rPr lang="pl-PL" dirty="0"/>
              <a:t>dotacje celowe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wysokości </a:t>
            </a:r>
            <a:r>
              <a:rPr lang="pl-PL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ZAPEWNIAJĄCEJ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realizację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tych zadań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pl-PL" b="1" dirty="0"/>
          </a:p>
          <a:p>
            <a:pPr algn="just"/>
            <a:r>
              <a:rPr lang="pl-PL" dirty="0" smtClean="0"/>
              <a:t>(…)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3. Kwoty dotacji celowych, o których mowa w ust. 1, ustala się zgodnie z </a:t>
            </a:r>
            <a:r>
              <a:rPr lang="pl-PL" dirty="0" smtClean="0"/>
              <a:t>zasadami przyjętymi </a:t>
            </a:r>
            <a:r>
              <a:rPr lang="pl-PL" dirty="0"/>
              <a:t>w budżecie państwa do określania wydatków podobnego rodzaju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7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1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735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11638" y="1989138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200">
              <a:latin typeface="Times New Roman CE" pitchFamily="18" charset="0"/>
            </a:endParaRPr>
          </a:p>
          <a:p>
            <a:endParaRPr lang="pl-PL" sz="1200">
              <a:latin typeface="Times New Roman CE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51520" y="2571869"/>
            <a:ext cx="864096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Art. 49</a:t>
            </a:r>
          </a:p>
          <a:p>
            <a:pPr algn="ctr"/>
            <a:r>
              <a:rPr lang="pl-PL" b="1" dirty="0"/>
              <a:t>USTAWY O DOCHODACH </a:t>
            </a:r>
            <a:r>
              <a:rPr lang="pl-PL" b="1" dirty="0" smtClean="0"/>
              <a:t>JST</a:t>
            </a:r>
          </a:p>
          <a:p>
            <a:pPr algn="ctr"/>
            <a:endParaRPr lang="pl-PL" b="1" dirty="0"/>
          </a:p>
          <a:p>
            <a:pPr algn="just"/>
            <a:r>
              <a:rPr lang="pl-PL" dirty="0" smtClean="0"/>
              <a:t>5</a:t>
            </a:r>
            <a:r>
              <a:rPr lang="pl-PL" dirty="0"/>
              <a:t>. Dotacje celowe, o których mowa w ust. 1, powinny być przekazywane w </a:t>
            </a:r>
            <a:r>
              <a:rPr lang="pl-PL" dirty="0" smtClean="0"/>
              <a:t>sposób umożliwiający </a:t>
            </a:r>
            <a:r>
              <a:rPr lang="pl-PL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PEŁNE i TERMINOWE </a:t>
            </a:r>
            <a:r>
              <a:rPr lang="pl-PL" dirty="0" smtClean="0"/>
              <a:t>wykonanie </a:t>
            </a:r>
            <a:r>
              <a:rPr lang="pl-PL" dirty="0"/>
              <a:t>zlecanych zadań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6. W przypadku niedotrzymania warunku określonego w ust. 5, jednostce </a:t>
            </a:r>
            <a:r>
              <a:rPr lang="pl-PL" dirty="0" smtClean="0"/>
              <a:t>samorządu terytorialnego </a:t>
            </a:r>
            <a:r>
              <a:rPr lang="pl-PL" dirty="0"/>
              <a:t>przysługuje prawo dochodzenia należnego świadczenia wraz </a:t>
            </a:r>
            <a:r>
              <a:rPr lang="pl-PL" dirty="0" smtClean="0"/>
              <a:t>z odsetkami </a:t>
            </a:r>
            <a:r>
              <a:rPr lang="pl-PL" dirty="0"/>
              <a:t>w wysokości ustalonej jak dla zaległości podatkowych, w </a:t>
            </a:r>
            <a:r>
              <a:rPr lang="pl-PL" dirty="0" smtClean="0"/>
              <a:t>postępowaniu sądowym</a:t>
            </a:r>
            <a:r>
              <a:rPr lang="pl-PL" dirty="0"/>
              <a:t>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7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1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146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11638" y="1989138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200">
              <a:latin typeface="Times New Roman CE" pitchFamily="18" charset="0"/>
            </a:endParaRPr>
          </a:p>
          <a:p>
            <a:endParaRPr lang="pl-PL" sz="1200">
              <a:latin typeface="Times New Roman CE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51520" y="195689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Art. 20 ustawy o samorządzie gminnym</a:t>
            </a:r>
          </a:p>
          <a:p>
            <a:pPr algn="just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1b</a:t>
            </a:r>
            <a:r>
              <a:rPr lang="pl-PL" dirty="0"/>
              <a:t>.  </a:t>
            </a:r>
            <a:r>
              <a:rPr lang="pl-PL" dirty="0" smtClean="0"/>
              <a:t>Obrady </a:t>
            </a:r>
            <a:r>
              <a:rPr lang="pl-PL" dirty="0"/>
              <a:t>rady gminy są transmitowane i utrwalane za pomocą urządzeń rejestrujących obraz i dźwięk. Nagrania obrad są udostępniane w Biuletynie Informacji Publicznej i na stronie internetowej gminy oraz w inny sposób zwyczajowo przyjęty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1c.  </a:t>
            </a:r>
            <a:r>
              <a:rPr lang="pl-PL" dirty="0" smtClean="0"/>
              <a:t>Do </a:t>
            </a:r>
            <a:r>
              <a:rPr lang="pl-PL" dirty="0"/>
              <a:t>transmisji i utrwalania obrad rady gminy mogą być wykorzystywane urządzenia służące do transmisji lub rejestracji czynności obwodowej komisji wyborczej, o których mowa w ustawie z dnia 5 stycznia 2011 r. - Kodeks wyborczy.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tym celu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GMINY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zawiera z Szefem Krajowego Biura Wyborczego porozumienie określające zasady korzystania z urządzeń, o których mowa w zdaniu pierwszym.</a:t>
            </a:r>
          </a:p>
          <a:p>
            <a:pPr algn="ctr"/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7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1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354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536" y="3842171"/>
            <a:ext cx="8496944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b="1" dirty="0" smtClean="0">
                <a:solidFill>
                  <a:srgbClr val="F86725"/>
                </a:solidFill>
                <a:latin typeface="Tahoma" pitchFamily="34" charset="0"/>
              </a:rPr>
              <a:t>PROF. UAM DR HAB. KRYSTIAN M. ZIEMSKI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>
                <a:latin typeface="Tahoma" pitchFamily="34" charset="0"/>
              </a:rPr>
              <a:t>DR </a:t>
            </a:r>
            <a:r>
              <a:rPr lang="pl-PL" b="1" dirty="0">
                <a:latin typeface="Tahoma" pitchFamily="34" charset="0"/>
              </a:rPr>
              <a:t>KRYSTIAN ZIEMSKI &amp; </a:t>
            </a:r>
            <a:r>
              <a:rPr lang="pl-PL" b="1" dirty="0" smtClean="0">
                <a:latin typeface="Tahoma" pitchFamily="34" charset="0"/>
              </a:rPr>
              <a:t>PARTNERS KANCELARIA </a:t>
            </a:r>
            <a:r>
              <a:rPr lang="pl-PL" b="1" dirty="0">
                <a:latin typeface="Tahoma" pitchFamily="34" charset="0"/>
              </a:rPr>
              <a:t>PRAWNA SP. K.</a:t>
            </a:r>
            <a:endParaRPr lang="pl-PL" dirty="0">
              <a:latin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400" dirty="0">
                <a:latin typeface="Tahoma" pitchFamily="34" charset="0"/>
              </a:rPr>
              <a:t>ul. Strusia 10, 60-711 Poznań</a:t>
            </a:r>
            <a:endParaRPr lang="en-US" sz="1400" dirty="0">
              <a:latin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Tahoma" pitchFamily="34" charset="0"/>
              </a:rPr>
              <a:t>tel. (48) 061 866 26 28, fax (48) 061 865 82 56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Tahoma" pitchFamily="34" charset="0"/>
              </a:rPr>
              <a:t>e-mail: </a:t>
            </a:r>
            <a:r>
              <a:rPr lang="pl-PL" sz="1400" dirty="0" smtClean="0">
                <a:latin typeface="Tahoma" pitchFamily="34" charset="0"/>
              </a:rPr>
              <a:t>ziemski</a:t>
            </a:r>
            <a:r>
              <a:rPr lang="en-US" sz="1400" dirty="0" smtClean="0">
                <a:latin typeface="Tahoma" pitchFamily="34" charset="0"/>
              </a:rPr>
              <a:t>@ziemski.com.pl</a:t>
            </a:r>
            <a:r>
              <a:rPr lang="pl-PL" sz="1400" dirty="0" smtClean="0">
                <a:latin typeface="Tahoma" pitchFamily="34" charset="0"/>
              </a:rPr>
              <a:t/>
            </a:r>
            <a:br>
              <a:rPr lang="pl-PL" sz="1400" dirty="0" smtClean="0">
                <a:latin typeface="Tahoma" pitchFamily="34" charset="0"/>
              </a:rPr>
            </a:br>
            <a:r>
              <a:rPr lang="en-US" sz="1400" dirty="0" err="1" smtClean="0">
                <a:latin typeface="Tahoma" pitchFamily="34" charset="0"/>
              </a:rPr>
              <a:t>www.ziemski.com.pl</a:t>
            </a:r>
            <a:endParaRPr lang="en-US" sz="1400" dirty="0" smtClean="0">
              <a:latin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dirty="0" err="1" smtClean="0">
                <a:solidFill>
                  <a:srgbClr val="000000"/>
                </a:solidFill>
                <a:latin typeface="Tahoma" pitchFamily="34" charset="0"/>
              </a:rPr>
              <a:t>www.prawodlasamorzadu.pl</a:t>
            </a:r>
            <a:endParaRPr lang="pl-PL" sz="24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211638" y="1989138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200">
              <a:latin typeface="Times New Roman CE" pitchFamily="18" charset="0"/>
            </a:endParaRPr>
          </a:p>
          <a:p>
            <a:endParaRPr lang="pl-PL" sz="1200">
              <a:latin typeface="Times New Roman CE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1520" y="2334359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6000" b="1" dirty="0">
                <a:solidFill>
                  <a:srgbClr val="F86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DZIĘKUJĘ ZA UWAGĘ ! ! !</a:t>
            </a:r>
          </a:p>
        </p:txBody>
      </p:sp>
      <p:grpSp>
        <p:nvGrpSpPr>
          <p:cNvPr id="10" name="Grupa 9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1" name="Picture 4" descr="PDS_logo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2" name="Obraz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3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262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1587564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Art.  </a:t>
            </a:r>
            <a:r>
              <a:rPr lang="pl-PL" sz="1600" b="1" dirty="0" smtClean="0"/>
              <a:t>167.</a:t>
            </a:r>
            <a:r>
              <a:rPr lang="pl-PL" sz="1600" b="1" dirty="0"/>
              <a:t>  KODEKSU </a:t>
            </a:r>
            <a:r>
              <a:rPr lang="pl-PL" sz="1600" b="1" dirty="0" smtClean="0"/>
              <a:t>WYBORCZEGO</a:t>
            </a:r>
          </a:p>
          <a:p>
            <a:pPr algn="ctr"/>
            <a:endParaRPr lang="pl-PL" sz="1600" b="1" dirty="0"/>
          </a:p>
          <a:p>
            <a:r>
              <a:rPr lang="pl-PL" sz="1600" b="1" dirty="0" smtClean="0"/>
              <a:t>§</a:t>
            </a:r>
            <a:r>
              <a:rPr lang="pl-PL" sz="1600" b="1" dirty="0"/>
              <a:t>  1. </a:t>
            </a:r>
            <a:r>
              <a:rPr lang="pl-PL" sz="1600" dirty="0"/>
              <a:t>Do zadań komisarza </a:t>
            </a:r>
            <a:r>
              <a:rPr lang="pl-PL" sz="1600" dirty="0" smtClean="0"/>
              <a:t>wyborczego [będącego stałym organem wyborczym] </a:t>
            </a:r>
            <a:r>
              <a:rPr lang="pl-PL" sz="1600" dirty="0"/>
              <a:t>należy</a:t>
            </a:r>
            <a:r>
              <a:rPr lang="pl-PL" sz="1600" dirty="0" smtClean="0"/>
              <a:t>:</a:t>
            </a:r>
          </a:p>
          <a:p>
            <a:endParaRPr lang="pl-PL" sz="1600" dirty="0"/>
          </a:p>
          <a:p>
            <a:r>
              <a:rPr lang="pl-PL" sz="1600" dirty="0" smtClean="0"/>
              <a:t>1) sprawowanie </a:t>
            </a:r>
            <a:r>
              <a:rPr lang="pl-PL" sz="1600" dirty="0"/>
              <a:t>nadzoru nad przestrzeganiem prawa wyborczego</a:t>
            </a:r>
            <a:r>
              <a:rPr lang="pl-PL" sz="1600" dirty="0" smtClean="0"/>
              <a:t>;</a:t>
            </a:r>
          </a:p>
          <a:p>
            <a:endParaRPr lang="pl-PL" sz="1600" dirty="0"/>
          </a:p>
          <a:p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 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zapewnianie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pl-PL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współdziałaniu z organami jednostek samorządu terytorialnego </a:t>
            </a:r>
            <a:endParaRPr lang="pl-PL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oraz </a:t>
            </a:r>
          </a:p>
          <a:p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urzędnikami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wyborczymi, </a:t>
            </a:r>
            <a:endParaRPr lang="pl-PL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organizacji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wyborów do rad na obszarze województwa;</a:t>
            </a:r>
          </a:p>
          <a:p>
            <a:endParaRPr lang="pl-PL" sz="1600" dirty="0" smtClean="0"/>
          </a:p>
          <a:p>
            <a:r>
              <a:rPr lang="pl-PL" sz="1600" dirty="0" smtClean="0"/>
              <a:t>(…)</a:t>
            </a:r>
          </a:p>
          <a:p>
            <a:endParaRPr lang="pl-PL" sz="1600" dirty="0"/>
          </a:p>
          <a:p>
            <a:r>
              <a:rPr lang="pl-PL" sz="1600" b="1" dirty="0" smtClean="0"/>
              <a:t>§</a:t>
            </a:r>
            <a:r>
              <a:rPr lang="pl-PL" sz="1600" b="1" dirty="0"/>
              <a:t>  2a. </a:t>
            </a:r>
            <a:r>
              <a:rPr lang="pl-PL" sz="1600" dirty="0" smtClean="0"/>
              <a:t>Komisarz </a:t>
            </a:r>
            <a:r>
              <a:rPr lang="pl-PL" sz="1600" dirty="0"/>
              <a:t>wyborczy jest zwierzchnikiem urzędników wyborczych.</a:t>
            </a:r>
          </a:p>
          <a:p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47480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1303015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Art</a:t>
            </a:r>
            <a:r>
              <a:rPr lang="pl-PL" b="1" dirty="0"/>
              <a:t>.  </a:t>
            </a:r>
            <a:r>
              <a:rPr lang="pl-PL" b="1" dirty="0" smtClean="0"/>
              <a:t>156</a:t>
            </a:r>
            <a:r>
              <a:rPr lang="pl-PL" b="1" dirty="0"/>
              <a:t> KODEKSU </a:t>
            </a:r>
            <a:r>
              <a:rPr lang="pl-PL" b="1" dirty="0" smtClean="0"/>
              <a:t>WYBORCZEGO</a:t>
            </a:r>
          </a:p>
          <a:p>
            <a:pPr algn="ctr"/>
            <a:endParaRPr lang="pl-PL" b="1" dirty="0"/>
          </a:p>
          <a:p>
            <a:pPr algn="just"/>
            <a:r>
              <a:rPr lang="pl-PL" b="1" dirty="0" smtClean="0"/>
              <a:t>§</a:t>
            </a:r>
            <a:r>
              <a:rPr lang="pl-PL" b="1" dirty="0"/>
              <a:t>  1. 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Obsługę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techniczno-materialne warunki pracy obwodowych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terytorialnych </a:t>
            </a:r>
            <a:r>
              <a:rPr lang="pl-PL" dirty="0"/>
              <a:t>[gminnych, powiatowych i wojewódzkich]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komisji wyborczych oraz wykonania zadań związanych z organizacją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przeprowadzeniem wyborów </a:t>
            </a:r>
            <a:endParaRPr lang="pl-P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/>
          </a:p>
          <a:p>
            <a:pPr algn="just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obszarze gminy, </a:t>
            </a:r>
            <a:r>
              <a:rPr lang="pl-PL" dirty="0"/>
              <a:t>powiatu lub województwa,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zapewnia</a:t>
            </a:r>
            <a:r>
              <a:rPr lang="pl-P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/>
              <a:t>odpowiednio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wójt</a:t>
            </a:r>
            <a:r>
              <a:rPr lang="pl-PL" dirty="0"/>
              <a:t>, starosta lub marszałek województwa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zastrzeżeniem art. 191e § </a:t>
            </a:r>
            <a:r>
              <a:rPr lang="pl-PL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pl-PL" dirty="0" smtClean="0"/>
              <a:t>[</a:t>
            </a:r>
            <a:r>
              <a:rPr lang="pl-PL" i="1" dirty="0" smtClean="0"/>
              <a:t>określone zadania </a:t>
            </a:r>
            <a:r>
              <a:rPr lang="pl-PL" i="1" dirty="0"/>
              <a:t>urzędników wyborczych </a:t>
            </a:r>
            <a:r>
              <a:rPr lang="pl-PL" i="1" dirty="0" smtClean="0"/>
              <a:t>związane z zapewnieniem </a:t>
            </a:r>
            <a:r>
              <a:rPr lang="pl-PL" i="1" dirty="0"/>
              <a:t>sprawnego funkcjonowania obwodowych komisji </a:t>
            </a:r>
            <a:r>
              <a:rPr lang="pl-PL" i="1" dirty="0" smtClean="0"/>
              <a:t>wyborczych</a:t>
            </a:r>
            <a:r>
              <a:rPr lang="pl-PL" dirty="0" smtClean="0"/>
              <a:t>], </a:t>
            </a:r>
            <a:r>
              <a:rPr lang="pl-PL" dirty="0"/>
              <a:t>art. 437, art. 458a, art. 467a i art. </a:t>
            </a:r>
            <a:r>
              <a:rPr lang="pl-PL" dirty="0" smtClean="0"/>
              <a:t>484</a:t>
            </a:r>
            <a:r>
              <a:rPr lang="pl-PL" dirty="0"/>
              <a:t> </a:t>
            </a:r>
            <a:r>
              <a:rPr lang="pl-PL" dirty="0" smtClean="0"/>
              <a:t>[</a:t>
            </a:r>
            <a:r>
              <a:rPr lang="pl-PL" i="1" dirty="0" smtClean="0"/>
              <a:t>przygotowanie kart do głosowania</a:t>
            </a:r>
            <a:r>
              <a:rPr lang="pl-PL" dirty="0" smtClean="0"/>
              <a:t>]</a:t>
            </a:r>
          </a:p>
          <a:p>
            <a:pPr algn="just"/>
            <a:endParaRPr lang="pl-PL" dirty="0"/>
          </a:p>
          <a:p>
            <a:pPr algn="just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wykonywane w tym zakresie są zadaniami zleconymi jednostek samorządu terytorialnego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6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992624"/>
            <a:ext cx="864096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latin typeface="+mn-lt"/>
              </a:rPr>
              <a:t>Art</a:t>
            </a:r>
            <a:r>
              <a:rPr lang="pl-PL" b="1" dirty="0">
                <a:latin typeface="+mn-lt"/>
              </a:rPr>
              <a:t>.  191e. </a:t>
            </a:r>
            <a:r>
              <a:rPr lang="pl-PL" b="1" dirty="0"/>
              <a:t> KODEKSU WYBORCZEGO </a:t>
            </a:r>
            <a:endParaRPr lang="pl-PL" b="1" dirty="0" smtClean="0"/>
          </a:p>
          <a:p>
            <a:endParaRPr lang="pl-PL" b="1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latin typeface="+mn-lt"/>
              </a:rPr>
              <a:t>§</a:t>
            </a:r>
            <a:r>
              <a:rPr lang="pl-PL" b="1" dirty="0">
                <a:latin typeface="+mn-lt"/>
              </a:rPr>
              <a:t>  1. 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 zadań urzędników wyborczych należy zapewnienie sprawnego funkcjonowania obwodowych komisji wyborczych</a:t>
            </a:r>
            <a:r>
              <a:rPr lang="pl-PL" dirty="0">
                <a:latin typeface="+mn-lt"/>
              </a:rPr>
              <a:t>, </a:t>
            </a:r>
            <a:r>
              <a:rPr lang="pl-PL" b="1" u="sng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 szczególności</a:t>
            </a:r>
            <a:r>
              <a:rPr lang="pl-PL" dirty="0" smtClean="0">
                <a:latin typeface="+mn-lt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przygotowanie </a:t>
            </a:r>
            <a:r>
              <a:rPr lang="pl-PL" dirty="0">
                <a:latin typeface="+mn-lt"/>
              </a:rPr>
              <a:t>i nadzór pod kierownictwem komisarza wyborczego nad przebiegiem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wyborów w obwodowych komisjach wyborczych</a:t>
            </a:r>
            <a:r>
              <a:rPr lang="pl-PL" dirty="0">
                <a:latin typeface="+mn-lt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dirty="0" smtClean="0">
                <a:latin typeface="+mn-lt"/>
              </a:rPr>
              <a:t>tworzenie </a:t>
            </a:r>
            <a:r>
              <a:rPr lang="pl-PL" dirty="0">
                <a:latin typeface="+mn-lt"/>
              </a:rPr>
              <a:t>i aktualizowanie systemu szkoleń dla członków obwodowych komisji wyborczych;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dirty="0" smtClean="0">
                <a:latin typeface="+mn-lt"/>
              </a:rPr>
              <a:t>organizowanie </a:t>
            </a:r>
            <a:r>
              <a:rPr lang="pl-PL" dirty="0">
                <a:latin typeface="+mn-lt"/>
              </a:rPr>
              <a:t>i prowadzenie szkoleń dla członków obwodowych komisji wyborczych;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dostarczenie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kart do głosowania właściwym komisjom wyborczym;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dirty="0" smtClean="0">
                <a:latin typeface="+mn-lt"/>
              </a:rPr>
              <a:t>sprawowanie nadzoru nad zapewnieniem [NIE ZAPEWNIENIE] warunków </a:t>
            </a:r>
            <a:r>
              <a:rPr lang="pl-PL" dirty="0">
                <a:latin typeface="+mn-lt"/>
              </a:rPr>
              <a:t>pracy obwodowych komisji wyborczych, w szczególności w zakresie </a:t>
            </a:r>
            <a:r>
              <a:rPr lang="pl-PL" dirty="0" smtClean="0">
                <a:latin typeface="+mn-lt"/>
              </a:rPr>
              <a:t>wymogów </a:t>
            </a:r>
            <a:r>
              <a:rPr lang="pl-PL" dirty="0">
                <a:latin typeface="+mn-lt"/>
              </a:rPr>
              <a:t>określonych w art. 41a § 1 i art. 52 § 7 i 7a;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dirty="0" smtClean="0">
                <a:latin typeface="+mn-lt"/>
              </a:rPr>
              <a:t>wykonywanie </a:t>
            </a:r>
            <a:r>
              <a:rPr lang="pl-PL" dirty="0">
                <a:latin typeface="+mn-lt"/>
              </a:rPr>
              <a:t>innych czynności zleconych przez Państwową Komisję Wyborczą, komisarza wyborczego.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9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1484784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+mn-lt"/>
              </a:rPr>
              <a:t>Art.  </a:t>
            </a:r>
            <a:r>
              <a:rPr lang="pl-PL" b="1" dirty="0" smtClean="0">
                <a:latin typeface="+mn-lt"/>
              </a:rPr>
              <a:t>191f.</a:t>
            </a:r>
            <a:r>
              <a:rPr lang="pl-PL" b="1" dirty="0">
                <a:latin typeface="+mn-lt"/>
              </a:rPr>
              <a:t>  </a:t>
            </a:r>
            <a:r>
              <a:rPr lang="pl-PL" b="1" dirty="0" smtClean="0"/>
              <a:t>KODEKSU </a:t>
            </a:r>
            <a:r>
              <a:rPr lang="pl-PL" b="1" dirty="0"/>
              <a:t>WYBORCZEGO</a:t>
            </a:r>
            <a:endParaRPr lang="pl-PL" b="1" dirty="0" smtClean="0">
              <a:latin typeface="+mn-lt"/>
            </a:endParaRP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Państwowa </a:t>
            </a:r>
            <a:r>
              <a:rPr lang="pl-PL" dirty="0">
                <a:latin typeface="+mn-lt"/>
              </a:rPr>
              <a:t>Komisja Wyborcza określi w drodze uchwały </a:t>
            </a:r>
            <a:endParaRPr lang="pl-PL" dirty="0" smtClean="0"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szczegółowy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zakres zadań, o których mowa w art. 191e § 1, </a:t>
            </a:r>
            <a:endParaRPr lang="pl-P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sposób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ich realizacji </a:t>
            </a:r>
            <a:endParaRPr lang="pl-P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oraz </a:t>
            </a:r>
            <a:r>
              <a:rPr lang="pl-PL" dirty="0">
                <a:latin typeface="+mn-lt"/>
              </a:rPr>
              <a:t>zasady wynagradzania za ich realizację, </a:t>
            </a:r>
            <a:endParaRPr lang="pl-PL" dirty="0" smtClean="0"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a </a:t>
            </a:r>
            <a:r>
              <a:rPr lang="pl-PL" dirty="0">
                <a:latin typeface="+mn-lt"/>
              </a:rPr>
              <a:t>także zasady zwolnienia od pracy zawodowej na czas wykonywania obowiązków urzędnika wyborczego, </a:t>
            </a:r>
            <a:endParaRPr lang="pl-PL" dirty="0" smtClean="0"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biorąc </a:t>
            </a:r>
            <a:r>
              <a:rPr lang="pl-PL" dirty="0">
                <a:latin typeface="+mn-lt"/>
              </a:rPr>
              <a:t>pod uwagę konieczność zapewnienia sprawnego i prawidłowego przygotowania, przebiegu wyborów oraz funkcjonowania obwodowych komisji wyborczych</a:t>
            </a:r>
            <a:r>
              <a:rPr lang="pl-PL" dirty="0" smtClean="0">
                <a:latin typeface="+mn-lt"/>
              </a:rPr>
              <a:t>.</a:t>
            </a:r>
          </a:p>
          <a:p>
            <a:pPr algn="just"/>
            <a:endParaRPr lang="pl-PL" dirty="0">
              <a:latin typeface="+mn-lt"/>
            </a:endParaRPr>
          </a:p>
          <a:p>
            <a:pPr algn="ctr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UCHWAŁA PKW NIE JEST AKTEM PRAWA POWSZECHNIE OBOWIĄZUJĄCYM!!!</a:t>
            </a:r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485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908720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/>
            </a:r>
            <a:br>
              <a:rPr lang="pl-PL" sz="1600" b="1" dirty="0"/>
            </a:br>
            <a:r>
              <a:rPr lang="pl-PL" sz="1600" b="1" dirty="0"/>
              <a:t>Art.  </a:t>
            </a:r>
            <a:r>
              <a:rPr lang="pl-PL" sz="1600" b="1" dirty="0" smtClean="0"/>
              <a:t>187 KODEKSU WYBORCZEGO</a:t>
            </a:r>
          </a:p>
          <a:p>
            <a:endParaRPr lang="pl-PL" sz="1600" b="1" dirty="0"/>
          </a:p>
          <a:p>
            <a:pPr algn="just"/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1.  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Krajowe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Wyborcze zapewnia obsługę </a:t>
            </a:r>
            <a:endParaRPr lang="pl-PL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Państwowej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Komisji Wyborczej, </a:t>
            </a:r>
            <a:endParaRPr lang="pl-PL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komisarzy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wyborczych, </a:t>
            </a:r>
            <a:endParaRPr lang="pl-PL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0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Korpusu </a:t>
            </a:r>
            <a:r>
              <a:rPr lang="pl-PL" sz="20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Urzędników Wyborczych </a:t>
            </a:r>
            <a:r>
              <a:rPr lang="pl-PL" sz="1600" i="1" dirty="0"/>
              <a:t>[tworzonego przez urzędników wyborczych powoływanych przez Szefa Krajowego Biura Wyborczego w każdej gminie]</a:t>
            </a:r>
          </a:p>
          <a:p>
            <a:pPr algn="just"/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oraz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innych organów wyborczych </a:t>
            </a:r>
            <a:endParaRPr lang="pl-PL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zakresie określonym w kodeksie oraz innych ustawach, </a:t>
            </a:r>
            <a:endParaRPr lang="pl-PL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b="1" cap="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0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zastrzeżeniem art. 191g.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dirty="0"/>
              <a:t>§  2. </a:t>
            </a:r>
            <a:r>
              <a:rPr lang="pl-PL" sz="1600" dirty="0"/>
              <a:t>Do zadań Krajowego Biura Wyborczego należy zapewnienie warunków organizacyjno-administracyjnych, finansowych i technicznych, </a:t>
            </a:r>
            <a:r>
              <a:rPr lang="pl-PL" sz="1600" dirty="0" smtClean="0"/>
              <a:t>związanych z </a:t>
            </a:r>
            <a:r>
              <a:rPr lang="pl-PL" sz="1600" dirty="0"/>
              <a:t>organizacją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przeprowadzaniem wyborów i referendów w zakresie określonym </a:t>
            </a:r>
            <a:r>
              <a:rPr lang="pl-PL" sz="1600" dirty="0" smtClean="0"/>
              <a:t>w </a:t>
            </a:r>
            <a:r>
              <a:rPr lang="pl-PL" sz="1600" dirty="0"/>
              <a:t>kodeksie oraz innych ustawach</a:t>
            </a:r>
            <a:r>
              <a:rPr lang="pl-PL" sz="1600" dirty="0" smtClean="0"/>
              <a:t>. </a:t>
            </a:r>
            <a:r>
              <a:rPr lang="pl-PL" sz="1600" b="1" dirty="0" smtClean="0"/>
              <a:t>(…)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1355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131404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Art.  </a:t>
            </a:r>
            <a:r>
              <a:rPr lang="pl-PL" b="1" dirty="0" smtClean="0"/>
              <a:t>191G </a:t>
            </a:r>
            <a:r>
              <a:rPr lang="pl-PL" b="1" dirty="0"/>
              <a:t>KODEKSU WYBORCZEGO</a:t>
            </a:r>
            <a:endParaRPr lang="pl-PL" dirty="0" smtClean="0"/>
          </a:p>
          <a:p>
            <a:endParaRPr lang="pl-PL" dirty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celu zapewnienia obsługi, o której mowa w art. 187 § 1,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oraz 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warunków </a:t>
            </a:r>
            <a:r>
              <a:rPr lang="pl-PL" dirty="0"/>
              <a:t>pracy umożliwiających prawidłowe wykonywanie zadań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przez </a:t>
            </a:r>
          </a:p>
          <a:p>
            <a:pPr algn="just"/>
            <a:endParaRPr lang="pl-PL" dirty="0"/>
          </a:p>
          <a:p>
            <a:pPr algn="just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urzędników wyborczych,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Szef </a:t>
            </a:r>
            <a:r>
              <a:rPr lang="pl-PL" dirty="0"/>
              <a:t>Krajowego Biura Wyborczego zawiera z właściwym miejscowo wójtem </a:t>
            </a:r>
            <a:r>
              <a:rPr lang="pl-PL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porozumienie</a:t>
            </a:r>
            <a:r>
              <a:rPr lang="pl-PL" dirty="0"/>
              <a:t>,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określające </a:t>
            </a:r>
            <a:r>
              <a:rPr lang="pl-PL" dirty="0"/>
              <a:t>w szczególności warunki organizacyjno-administracyjne, techniczne oraz zasady pokrywania kosztów z tym związanych.</a:t>
            </a:r>
          </a:p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099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1844824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PRZEPIS 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UCHYLONY !!!</a:t>
            </a:r>
            <a:endParaRPr lang="pl-P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1600" b="1" dirty="0" smtClean="0"/>
          </a:p>
          <a:p>
            <a:pPr algn="ctr"/>
            <a:endParaRPr lang="pl-PL" sz="1600" b="1" dirty="0" smtClean="0"/>
          </a:p>
          <a:p>
            <a:pPr algn="ctr"/>
            <a:r>
              <a:rPr lang="pl-PL" sz="1600" b="1" dirty="0" smtClean="0"/>
              <a:t>Art</a:t>
            </a:r>
            <a:r>
              <a:rPr lang="pl-PL" sz="1600" b="1" dirty="0"/>
              <a:t>.  181.   KODEKSU WYBORCZEGO </a:t>
            </a:r>
            <a:endParaRPr lang="pl-PL" sz="1600" b="1" dirty="0" smtClean="0"/>
          </a:p>
          <a:p>
            <a:pPr algn="ctr"/>
            <a:endParaRPr lang="pl-P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600" b="1" dirty="0" smtClean="0"/>
          </a:p>
          <a:p>
            <a:pPr algn="just"/>
            <a:r>
              <a:rPr lang="pl-PL" sz="1600" dirty="0" smtClean="0"/>
              <a:t>Obsługę </a:t>
            </a:r>
            <a:r>
              <a:rPr lang="pl-PL" sz="1600" dirty="0"/>
              <a:t>administracyjną właściwej terytorialnej komisji wyborczej oraz wykonanie zadań wyborczych odpowiednio na obszarze województwa, powiatu lub gminy zapewnia marszałek województwa, starosta lub wójt, jako zadanie zlecone.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b="1" dirty="0" smtClean="0">
                <a:solidFill>
                  <a:srgbClr val="FF0000"/>
                </a:solidFill>
              </a:rPr>
              <a:t>W </a:t>
            </a:r>
            <a:r>
              <a:rPr lang="pl-PL" sz="1600" b="1" dirty="0">
                <a:solidFill>
                  <a:srgbClr val="FF0000"/>
                </a:solidFill>
              </a:rPr>
              <a:t>tym celu marszałek województwa, starosta lub wójt może ustanowić pełnomocnika do spraw wyborów - urzędnika wyborczego. </a:t>
            </a:r>
            <a:endParaRPr lang="pl-PL" sz="1600" b="1" dirty="0" smtClean="0">
              <a:solidFill>
                <a:srgbClr val="FF0000"/>
              </a:solidFill>
            </a:endParaRPr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Zasady </a:t>
            </a:r>
            <a:r>
              <a:rPr lang="pl-PL" sz="1600" dirty="0"/>
              <a:t>współdziałania urzędnika wyborczego z Krajowym Biurem Wyborczym określa porozumienie zawarte odpowiednio pomiędzy marszałkiem, starostą lub wójtem a Szefem Krajowego Biura Wyborczego lub upoważnioną przez niego osobą.</a:t>
            </a:r>
          </a:p>
        </p:txBody>
      </p:sp>
    </p:spTree>
    <p:extLst>
      <p:ext uri="{BB962C8B-B14F-4D97-AF65-F5344CB8AC3E}">
        <p14:creationId xmlns:p14="http://schemas.microsoft.com/office/powerpoint/2010/main" val="45382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251520" y="116631"/>
            <a:ext cx="8640960" cy="1074582"/>
            <a:chOff x="251520" y="116631"/>
            <a:chExt cx="8640960" cy="1074582"/>
          </a:xfrm>
        </p:grpSpPr>
        <p:pic>
          <p:nvPicPr>
            <p:cNvPr id="10" name="Picture 4" descr="PDS_logo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16631"/>
              <a:ext cx="2880320" cy="1074582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48" b="13279"/>
            <a:stretch/>
          </p:blipFill>
          <p:spPr>
            <a:xfrm>
              <a:off x="6449734" y="241788"/>
              <a:ext cx="2442746" cy="800952"/>
            </a:xfrm>
            <a:prstGeom prst="rect">
              <a:avLst/>
            </a:prstGeom>
          </p:spPr>
        </p:pic>
        <p:pic>
          <p:nvPicPr>
            <p:cNvPr id="12" name="Picture 2" descr="papier firmowy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508" t="3647" r="23601" b="88870"/>
            <a:stretch/>
          </p:blipFill>
          <p:spPr bwMode="auto">
            <a:xfrm>
              <a:off x="3624875" y="253179"/>
              <a:ext cx="1883229" cy="800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Prostokąt 3"/>
          <p:cNvSpPr/>
          <p:nvPr/>
        </p:nvSpPr>
        <p:spPr>
          <a:xfrm>
            <a:off x="251520" y="1988840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INNE ZADANIA ZLECONE</a:t>
            </a:r>
          </a:p>
          <a:p>
            <a:endParaRPr lang="pl-PL" b="1" dirty="0"/>
          </a:p>
          <a:p>
            <a:pPr algn="just"/>
            <a:r>
              <a:rPr lang="pl-PL" b="1" dirty="0" smtClean="0"/>
              <a:t>Art. 18 §</a:t>
            </a:r>
            <a:r>
              <a:rPr lang="pl-PL" b="1" dirty="0"/>
              <a:t>  </a:t>
            </a:r>
            <a:r>
              <a:rPr lang="pl-PL" b="1" dirty="0" smtClean="0"/>
              <a:t>11.</a:t>
            </a:r>
            <a:r>
              <a:rPr lang="pl-PL" b="1" dirty="0"/>
              <a:t>  </a:t>
            </a:r>
            <a:r>
              <a:rPr lang="pl-PL" dirty="0"/>
              <a:t>Rejestr wyborców prowadzi gmina jako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zadanie zlecone</a:t>
            </a:r>
            <a:r>
              <a:rPr lang="pl-PL" dirty="0"/>
              <a:t>.</a:t>
            </a:r>
          </a:p>
          <a:p>
            <a:endParaRPr lang="pl-PL" dirty="0" smtClean="0"/>
          </a:p>
          <a:p>
            <a:pPr algn="just"/>
            <a:r>
              <a:rPr lang="pl-PL" dirty="0" smtClean="0"/>
              <a:t>Art. 26 </a:t>
            </a:r>
            <a:r>
              <a:rPr lang="pl-PL" b="1" dirty="0"/>
              <a:t>§  </a:t>
            </a:r>
            <a:r>
              <a:rPr lang="pl-PL" b="1" dirty="0" smtClean="0"/>
              <a:t>10.  </a:t>
            </a:r>
            <a:r>
              <a:rPr lang="pl-PL" dirty="0" smtClean="0"/>
              <a:t>Spis </a:t>
            </a:r>
            <a:r>
              <a:rPr lang="pl-PL" dirty="0"/>
              <a:t>wyborców, z zastrzeżeniem art. 34 § 1 i art. 35 § 1, jest sporządzany i aktualizowany przez gminę, jako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zadanie zlecone</a:t>
            </a:r>
            <a:r>
              <a:rPr lang="pl-PL" dirty="0"/>
              <a:t>, na podstawie rejestru wyborców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Art. </a:t>
            </a:r>
            <a:r>
              <a:rPr lang="pl-PL" dirty="0" smtClean="0"/>
              <a:t>60 </a:t>
            </a:r>
            <a:r>
              <a:rPr lang="pl-PL" b="1" dirty="0"/>
              <a:t>§  </a:t>
            </a:r>
            <a:r>
              <a:rPr lang="pl-PL" b="1" dirty="0" smtClean="0"/>
              <a:t>1. </a:t>
            </a:r>
            <a:r>
              <a:rPr lang="pl-PL" dirty="0" smtClean="0"/>
              <a:t>Czynności </a:t>
            </a:r>
            <a:r>
              <a:rPr lang="pl-PL" dirty="0"/>
              <a:t>związane ze sporządzeniem aktu pełnomocnictwa do głosowania są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zadaniem zleconym </a:t>
            </a:r>
            <a:r>
              <a:rPr lang="pl-PL" dirty="0"/>
              <a:t>gminy i są wolne od opłat</a:t>
            </a:r>
            <a:r>
              <a:rPr lang="pl-PL" dirty="0" smtClean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978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</TotalTime>
  <Words>238</Words>
  <Application>Microsoft Office PowerPoint</Application>
  <PresentationFormat>Pokaz na ekranie (4:3)</PresentationFormat>
  <Paragraphs>164</Paragraphs>
  <Slides>15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Porozumienia pomiędzy  organami wykonawczymi gmin  a  Szefem Krajowego Biura Wyborczego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Łukasz</dc:creator>
  <cp:lastModifiedBy>Marta Grzempowska</cp:lastModifiedBy>
  <cp:revision>177</cp:revision>
  <cp:lastPrinted>2018-02-26T08:40:30Z</cp:lastPrinted>
  <dcterms:created xsi:type="dcterms:W3CDTF">2011-11-18T00:04:57Z</dcterms:created>
  <dcterms:modified xsi:type="dcterms:W3CDTF">2018-03-01T10:28:18Z</dcterms:modified>
</cp:coreProperties>
</file>