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8"/>
  </p:notesMasterIdLst>
  <p:handoutMasterIdLst>
    <p:handoutMasterId r:id="rId19"/>
  </p:handoutMasterIdLst>
  <p:sldIdLst>
    <p:sldId id="256" r:id="rId3"/>
    <p:sldId id="374" r:id="rId4"/>
    <p:sldId id="307" r:id="rId5"/>
    <p:sldId id="378" r:id="rId6"/>
    <p:sldId id="308" r:id="rId7"/>
    <p:sldId id="387" r:id="rId8"/>
    <p:sldId id="390" r:id="rId9"/>
    <p:sldId id="381" r:id="rId10"/>
    <p:sldId id="388" r:id="rId11"/>
    <p:sldId id="389" r:id="rId12"/>
    <p:sldId id="393" r:id="rId13"/>
    <p:sldId id="391" r:id="rId14"/>
    <p:sldId id="380" r:id="rId15"/>
    <p:sldId id="379"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Zapraszam" id="{E75E278A-FF0E-49A4-B170-79828D63BBAD}">
          <p14:sldIdLst>
            <p14:sldId id="256"/>
            <p14:sldId id="374"/>
            <p14:sldId id="307"/>
            <p14:sldId id="378"/>
            <p14:sldId id="308"/>
            <p14:sldId id="387"/>
            <p14:sldId id="390"/>
            <p14:sldId id="381"/>
            <p14:sldId id="388"/>
            <p14:sldId id="389"/>
            <p14:sldId id="393"/>
            <p14:sldId id="391"/>
            <p14:sldId id="380"/>
            <p14:sldId id="379"/>
            <p14:sldId id="281"/>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D2B4A6"/>
    <a:srgbClr val="734F29"/>
    <a:srgbClr val="D24726"/>
    <a:srgbClr val="DD462F"/>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74" autoAdjust="0"/>
    <p:restoredTop sz="94103" autoAdjust="0"/>
  </p:normalViewPr>
  <p:slideViewPr>
    <p:cSldViewPr snapToGrid="0">
      <p:cViewPr>
        <p:scale>
          <a:sx n="68" d="100"/>
          <a:sy n="68" d="100"/>
        </p:scale>
        <p:origin x="-162" y="-7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1F7FCE-6877-4E81-816A-94F34A9D8608}"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pl-PL"/>
        </a:p>
      </dgm:t>
    </dgm:pt>
    <dgm:pt modelId="{744B422A-9D2F-4DAC-B977-F05F24D0F0E1}">
      <dgm:prSet phldrT="[Tekst]" custT="1"/>
      <dgm:spPr/>
      <dgm:t>
        <a:bodyPr/>
        <a:lstStyle/>
        <a:p>
          <a:r>
            <a:rPr lang="pl-PL" sz="2400" dirty="0" smtClean="0"/>
            <a:t>Domy pomocy społeczne prowadzi 347 jednostek samorządu terytorialnego oraz 210 podmiotów niepublicznych</a:t>
          </a:r>
          <a:endParaRPr lang="pl-PL" sz="2400" dirty="0"/>
        </a:p>
      </dgm:t>
    </dgm:pt>
    <dgm:pt modelId="{0AC68F51-D615-467F-8974-383E6C0B7B2C}" type="parTrans" cxnId="{1F4E8437-E48E-4159-A390-2B8CA87FC35B}">
      <dgm:prSet/>
      <dgm:spPr/>
      <dgm:t>
        <a:bodyPr/>
        <a:lstStyle/>
        <a:p>
          <a:endParaRPr lang="pl-PL"/>
        </a:p>
      </dgm:t>
    </dgm:pt>
    <dgm:pt modelId="{CF1F5D8B-7532-4E80-9376-A9A84D624D37}" type="sibTrans" cxnId="{1F4E8437-E48E-4159-A390-2B8CA87FC35B}">
      <dgm:prSet/>
      <dgm:spPr/>
      <dgm:t>
        <a:bodyPr/>
        <a:lstStyle/>
        <a:p>
          <a:endParaRPr lang="pl-PL"/>
        </a:p>
      </dgm:t>
    </dgm:pt>
    <dgm:pt modelId="{0D77BC0E-1373-4D2E-8FE5-ACE8708D8E03}">
      <dgm:prSet phldrT="[Tekst]" custT="1"/>
      <dgm:spPr/>
      <dgm:t>
        <a:bodyPr/>
        <a:lstStyle/>
        <a:p>
          <a:r>
            <a:rPr lang="pl-PL" sz="2400" dirty="0" smtClean="0"/>
            <a:t>W ponadgminnych domach pomocy społecznej mieszka 77,7 tysiąca osób</a:t>
          </a:r>
          <a:endParaRPr lang="pl-PL" sz="2400" dirty="0"/>
        </a:p>
      </dgm:t>
    </dgm:pt>
    <dgm:pt modelId="{96E6BA82-64E9-4A15-90D2-1F7FC60EE693}" type="parTrans" cxnId="{A8CDFB37-F2BC-42EE-A816-1CD071773BF7}">
      <dgm:prSet/>
      <dgm:spPr/>
      <dgm:t>
        <a:bodyPr/>
        <a:lstStyle/>
        <a:p>
          <a:endParaRPr lang="pl-PL"/>
        </a:p>
      </dgm:t>
    </dgm:pt>
    <dgm:pt modelId="{9169A9B7-1515-4D26-8302-34EDDE38E2D4}" type="sibTrans" cxnId="{A8CDFB37-F2BC-42EE-A816-1CD071773BF7}">
      <dgm:prSet/>
      <dgm:spPr/>
      <dgm:t>
        <a:bodyPr/>
        <a:lstStyle/>
        <a:p>
          <a:endParaRPr lang="pl-PL"/>
        </a:p>
      </dgm:t>
    </dgm:pt>
    <dgm:pt modelId="{EDF35AA5-8742-470B-BA91-2AB504EDF43A}">
      <dgm:prSet custT="1"/>
      <dgm:spPr/>
      <dgm:t>
        <a:bodyPr/>
        <a:lstStyle/>
        <a:p>
          <a:r>
            <a:rPr lang="pl-PL" sz="2400" dirty="0" smtClean="0"/>
            <a:t>W ponadgminnych domach pomocy społecznej pracuje 55  tysięcy osób </a:t>
          </a:r>
          <a:br>
            <a:rPr lang="pl-PL" sz="2400" dirty="0" smtClean="0"/>
          </a:br>
          <a:r>
            <a:rPr lang="pl-PL" sz="2400" dirty="0" smtClean="0"/>
            <a:t>(na 52,8 tysięcy etatach) </a:t>
          </a:r>
          <a:endParaRPr lang="pl-PL" sz="2400" dirty="0"/>
        </a:p>
      </dgm:t>
    </dgm:pt>
    <dgm:pt modelId="{DC1D2E88-C0CF-48A1-A258-CCFA6CF9B0BF}" type="parTrans" cxnId="{D654498B-4865-430D-9721-DD09F839FAF6}">
      <dgm:prSet/>
      <dgm:spPr/>
      <dgm:t>
        <a:bodyPr/>
        <a:lstStyle/>
        <a:p>
          <a:endParaRPr lang="pl-PL"/>
        </a:p>
      </dgm:t>
    </dgm:pt>
    <dgm:pt modelId="{4273283D-04E2-420A-95AB-B12C273FBB1B}" type="sibTrans" cxnId="{D654498B-4865-430D-9721-DD09F839FAF6}">
      <dgm:prSet/>
      <dgm:spPr/>
      <dgm:t>
        <a:bodyPr/>
        <a:lstStyle/>
        <a:p>
          <a:endParaRPr lang="pl-PL"/>
        </a:p>
      </dgm:t>
    </dgm:pt>
    <dgm:pt modelId="{DA343682-BE72-4E18-8574-E34C06E4B01D}" type="pres">
      <dgm:prSet presAssocID="{AE1F7FCE-6877-4E81-816A-94F34A9D8608}" presName="linear" presStyleCnt="0">
        <dgm:presLayoutVars>
          <dgm:dir/>
          <dgm:animLvl val="lvl"/>
          <dgm:resizeHandles val="exact"/>
        </dgm:presLayoutVars>
      </dgm:prSet>
      <dgm:spPr/>
      <dgm:t>
        <a:bodyPr/>
        <a:lstStyle/>
        <a:p>
          <a:endParaRPr lang="pl-PL"/>
        </a:p>
      </dgm:t>
    </dgm:pt>
    <dgm:pt modelId="{1CC9DBF0-DB51-4FE5-8795-7CF97A1DBF82}" type="pres">
      <dgm:prSet presAssocID="{744B422A-9D2F-4DAC-B977-F05F24D0F0E1}" presName="parentLin" presStyleCnt="0"/>
      <dgm:spPr/>
    </dgm:pt>
    <dgm:pt modelId="{0D10D621-9009-402D-9E45-05F2B6FB6B0E}" type="pres">
      <dgm:prSet presAssocID="{744B422A-9D2F-4DAC-B977-F05F24D0F0E1}" presName="parentLeftMargin" presStyleLbl="node1" presStyleIdx="0" presStyleCnt="3"/>
      <dgm:spPr/>
      <dgm:t>
        <a:bodyPr/>
        <a:lstStyle/>
        <a:p>
          <a:endParaRPr lang="pl-PL"/>
        </a:p>
      </dgm:t>
    </dgm:pt>
    <dgm:pt modelId="{B08D28D2-283A-46A8-A5F9-C3AB94FA8426}" type="pres">
      <dgm:prSet presAssocID="{744B422A-9D2F-4DAC-B977-F05F24D0F0E1}" presName="parentText" presStyleLbl="node1" presStyleIdx="0" presStyleCnt="3" custScaleX="138681" custScaleY="129477">
        <dgm:presLayoutVars>
          <dgm:chMax val="0"/>
          <dgm:bulletEnabled val="1"/>
        </dgm:presLayoutVars>
      </dgm:prSet>
      <dgm:spPr/>
      <dgm:t>
        <a:bodyPr/>
        <a:lstStyle/>
        <a:p>
          <a:endParaRPr lang="pl-PL"/>
        </a:p>
      </dgm:t>
    </dgm:pt>
    <dgm:pt modelId="{1FC7E95B-42FE-4B86-80BD-BDF197E3DB1E}" type="pres">
      <dgm:prSet presAssocID="{744B422A-9D2F-4DAC-B977-F05F24D0F0E1}" presName="negativeSpace" presStyleCnt="0"/>
      <dgm:spPr/>
    </dgm:pt>
    <dgm:pt modelId="{4CDEE161-73D6-42B3-9102-D03DF5E283B2}" type="pres">
      <dgm:prSet presAssocID="{744B422A-9D2F-4DAC-B977-F05F24D0F0E1}" presName="childText" presStyleLbl="conFgAcc1" presStyleIdx="0" presStyleCnt="3">
        <dgm:presLayoutVars>
          <dgm:bulletEnabled val="1"/>
        </dgm:presLayoutVars>
      </dgm:prSet>
      <dgm:spPr/>
    </dgm:pt>
    <dgm:pt modelId="{7F68F496-CB22-47EC-B92E-8615B171E10C}" type="pres">
      <dgm:prSet presAssocID="{CF1F5D8B-7532-4E80-9376-A9A84D624D37}" presName="spaceBetweenRectangles" presStyleCnt="0"/>
      <dgm:spPr/>
    </dgm:pt>
    <dgm:pt modelId="{3DE2B1F0-E3FC-4B76-9EAE-43AAFAF396B6}" type="pres">
      <dgm:prSet presAssocID="{EDF35AA5-8742-470B-BA91-2AB504EDF43A}" presName="parentLin" presStyleCnt="0"/>
      <dgm:spPr/>
    </dgm:pt>
    <dgm:pt modelId="{5F24F1E0-813D-4B34-9981-DB8801494754}" type="pres">
      <dgm:prSet presAssocID="{EDF35AA5-8742-470B-BA91-2AB504EDF43A}" presName="parentLeftMargin" presStyleLbl="node1" presStyleIdx="0" presStyleCnt="3"/>
      <dgm:spPr/>
      <dgm:t>
        <a:bodyPr/>
        <a:lstStyle/>
        <a:p>
          <a:endParaRPr lang="pl-PL"/>
        </a:p>
      </dgm:t>
    </dgm:pt>
    <dgm:pt modelId="{3F170069-3595-4C3B-86CF-746B8F8A6693}" type="pres">
      <dgm:prSet presAssocID="{EDF35AA5-8742-470B-BA91-2AB504EDF43A}" presName="parentText" presStyleLbl="node1" presStyleIdx="1" presStyleCnt="3" custScaleX="142857" custScaleY="101031">
        <dgm:presLayoutVars>
          <dgm:chMax val="0"/>
          <dgm:bulletEnabled val="1"/>
        </dgm:presLayoutVars>
      </dgm:prSet>
      <dgm:spPr/>
      <dgm:t>
        <a:bodyPr/>
        <a:lstStyle/>
        <a:p>
          <a:endParaRPr lang="pl-PL"/>
        </a:p>
      </dgm:t>
    </dgm:pt>
    <dgm:pt modelId="{05B4D931-C56E-44B7-A9EE-188456BC2DDE}" type="pres">
      <dgm:prSet presAssocID="{EDF35AA5-8742-470B-BA91-2AB504EDF43A}" presName="negativeSpace" presStyleCnt="0"/>
      <dgm:spPr/>
    </dgm:pt>
    <dgm:pt modelId="{01BFA33A-108E-4981-A6B7-9E3647793856}" type="pres">
      <dgm:prSet presAssocID="{EDF35AA5-8742-470B-BA91-2AB504EDF43A}" presName="childText" presStyleLbl="conFgAcc1" presStyleIdx="1" presStyleCnt="3">
        <dgm:presLayoutVars>
          <dgm:bulletEnabled val="1"/>
        </dgm:presLayoutVars>
      </dgm:prSet>
      <dgm:spPr/>
    </dgm:pt>
    <dgm:pt modelId="{7DDA0B30-112A-4736-8CA1-16E5337BB17C}" type="pres">
      <dgm:prSet presAssocID="{4273283D-04E2-420A-95AB-B12C273FBB1B}" presName="spaceBetweenRectangles" presStyleCnt="0"/>
      <dgm:spPr/>
    </dgm:pt>
    <dgm:pt modelId="{E1E02095-F5E4-4467-BEC5-9081B6B5843E}" type="pres">
      <dgm:prSet presAssocID="{0D77BC0E-1373-4D2E-8FE5-ACE8708D8E03}" presName="parentLin" presStyleCnt="0"/>
      <dgm:spPr/>
    </dgm:pt>
    <dgm:pt modelId="{B0D47C3B-BC0E-481B-A22C-17FC0E22C521}" type="pres">
      <dgm:prSet presAssocID="{0D77BC0E-1373-4D2E-8FE5-ACE8708D8E03}" presName="parentLeftMargin" presStyleLbl="node1" presStyleIdx="1" presStyleCnt="3"/>
      <dgm:spPr/>
      <dgm:t>
        <a:bodyPr/>
        <a:lstStyle/>
        <a:p>
          <a:endParaRPr lang="pl-PL"/>
        </a:p>
      </dgm:t>
    </dgm:pt>
    <dgm:pt modelId="{B19E43DA-57AF-42EB-95DD-5EA27B3DBEFD}" type="pres">
      <dgm:prSet presAssocID="{0D77BC0E-1373-4D2E-8FE5-ACE8708D8E03}" presName="parentText" presStyleLbl="node1" presStyleIdx="2" presStyleCnt="3" custScaleX="135921" custScaleY="177805" custLinFactNeighborX="6017">
        <dgm:presLayoutVars>
          <dgm:chMax val="0"/>
          <dgm:bulletEnabled val="1"/>
        </dgm:presLayoutVars>
      </dgm:prSet>
      <dgm:spPr/>
      <dgm:t>
        <a:bodyPr/>
        <a:lstStyle/>
        <a:p>
          <a:endParaRPr lang="pl-PL"/>
        </a:p>
      </dgm:t>
    </dgm:pt>
    <dgm:pt modelId="{867D1046-2D92-4DDA-B4B8-88EEE6865910}" type="pres">
      <dgm:prSet presAssocID="{0D77BC0E-1373-4D2E-8FE5-ACE8708D8E03}" presName="negativeSpace" presStyleCnt="0"/>
      <dgm:spPr/>
    </dgm:pt>
    <dgm:pt modelId="{23C78E6F-704F-4DC0-B2D3-3942E93F6395}" type="pres">
      <dgm:prSet presAssocID="{0D77BC0E-1373-4D2E-8FE5-ACE8708D8E03}" presName="childText" presStyleLbl="conFgAcc1" presStyleIdx="2" presStyleCnt="3">
        <dgm:presLayoutVars>
          <dgm:bulletEnabled val="1"/>
        </dgm:presLayoutVars>
      </dgm:prSet>
      <dgm:spPr/>
    </dgm:pt>
  </dgm:ptLst>
  <dgm:cxnLst>
    <dgm:cxn modelId="{26052E20-9788-4E62-B1CB-CDC1BBD8BAC4}" type="presOf" srcId="{AE1F7FCE-6877-4E81-816A-94F34A9D8608}" destId="{DA343682-BE72-4E18-8574-E34C06E4B01D}" srcOrd="0" destOrd="0" presId="urn:microsoft.com/office/officeart/2005/8/layout/list1"/>
    <dgm:cxn modelId="{08B18058-B857-4118-B4AC-2491A3F4664B}" type="presOf" srcId="{EDF35AA5-8742-470B-BA91-2AB504EDF43A}" destId="{3F170069-3595-4C3B-86CF-746B8F8A6693}" srcOrd="1" destOrd="0" presId="urn:microsoft.com/office/officeart/2005/8/layout/list1"/>
    <dgm:cxn modelId="{9EC8BFD5-1BED-4DD9-A0DB-08CBC7E729DC}" type="presOf" srcId="{0D77BC0E-1373-4D2E-8FE5-ACE8708D8E03}" destId="{B19E43DA-57AF-42EB-95DD-5EA27B3DBEFD}" srcOrd="1" destOrd="0" presId="urn:microsoft.com/office/officeart/2005/8/layout/list1"/>
    <dgm:cxn modelId="{A8CDFB37-F2BC-42EE-A816-1CD071773BF7}" srcId="{AE1F7FCE-6877-4E81-816A-94F34A9D8608}" destId="{0D77BC0E-1373-4D2E-8FE5-ACE8708D8E03}" srcOrd="2" destOrd="0" parTransId="{96E6BA82-64E9-4A15-90D2-1F7FC60EE693}" sibTransId="{9169A9B7-1515-4D26-8302-34EDDE38E2D4}"/>
    <dgm:cxn modelId="{1F4E8437-E48E-4159-A390-2B8CA87FC35B}" srcId="{AE1F7FCE-6877-4E81-816A-94F34A9D8608}" destId="{744B422A-9D2F-4DAC-B977-F05F24D0F0E1}" srcOrd="0" destOrd="0" parTransId="{0AC68F51-D615-467F-8974-383E6C0B7B2C}" sibTransId="{CF1F5D8B-7532-4E80-9376-A9A84D624D37}"/>
    <dgm:cxn modelId="{DA6AE963-A582-4186-A3E1-4493621B9F4B}" type="presOf" srcId="{0D77BC0E-1373-4D2E-8FE5-ACE8708D8E03}" destId="{B0D47C3B-BC0E-481B-A22C-17FC0E22C521}" srcOrd="0" destOrd="0" presId="urn:microsoft.com/office/officeart/2005/8/layout/list1"/>
    <dgm:cxn modelId="{D654498B-4865-430D-9721-DD09F839FAF6}" srcId="{AE1F7FCE-6877-4E81-816A-94F34A9D8608}" destId="{EDF35AA5-8742-470B-BA91-2AB504EDF43A}" srcOrd="1" destOrd="0" parTransId="{DC1D2E88-C0CF-48A1-A258-CCFA6CF9B0BF}" sibTransId="{4273283D-04E2-420A-95AB-B12C273FBB1B}"/>
    <dgm:cxn modelId="{7B2DB582-8AD1-4928-846D-3EBC92655310}" type="presOf" srcId="{744B422A-9D2F-4DAC-B977-F05F24D0F0E1}" destId="{B08D28D2-283A-46A8-A5F9-C3AB94FA8426}" srcOrd="1" destOrd="0" presId="urn:microsoft.com/office/officeart/2005/8/layout/list1"/>
    <dgm:cxn modelId="{8CC34DBE-3D20-4F01-9EC1-1C799B9246F1}" type="presOf" srcId="{EDF35AA5-8742-470B-BA91-2AB504EDF43A}" destId="{5F24F1E0-813D-4B34-9981-DB8801494754}" srcOrd="0" destOrd="0" presId="urn:microsoft.com/office/officeart/2005/8/layout/list1"/>
    <dgm:cxn modelId="{D2F3573F-B412-4DC6-A19B-C3657A93A0E2}" type="presOf" srcId="{744B422A-9D2F-4DAC-B977-F05F24D0F0E1}" destId="{0D10D621-9009-402D-9E45-05F2B6FB6B0E}" srcOrd="0" destOrd="0" presId="urn:microsoft.com/office/officeart/2005/8/layout/list1"/>
    <dgm:cxn modelId="{4C932B03-EBE2-495D-8F12-1316D2EEF64C}" type="presParOf" srcId="{DA343682-BE72-4E18-8574-E34C06E4B01D}" destId="{1CC9DBF0-DB51-4FE5-8795-7CF97A1DBF82}" srcOrd="0" destOrd="0" presId="urn:microsoft.com/office/officeart/2005/8/layout/list1"/>
    <dgm:cxn modelId="{F9909FD1-9810-4E1D-97FA-6034567A1F08}" type="presParOf" srcId="{1CC9DBF0-DB51-4FE5-8795-7CF97A1DBF82}" destId="{0D10D621-9009-402D-9E45-05F2B6FB6B0E}" srcOrd="0" destOrd="0" presId="urn:microsoft.com/office/officeart/2005/8/layout/list1"/>
    <dgm:cxn modelId="{D73FC06B-8147-404D-ABFC-59C3EB23350E}" type="presParOf" srcId="{1CC9DBF0-DB51-4FE5-8795-7CF97A1DBF82}" destId="{B08D28D2-283A-46A8-A5F9-C3AB94FA8426}" srcOrd="1" destOrd="0" presId="urn:microsoft.com/office/officeart/2005/8/layout/list1"/>
    <dgm:cxn modelId="{0F52A341-C7F1-4418-ACED-6DF7D6FD7DCC}" type="presParOf" srcId="{DA343682-BE72-4E18-8574-E34C06E4B01D}" destId="{1FC7E95B-42FE-4B86-80BD-BDF197E3DB1E}" srcOrd="1" destOrd="0" presId="urn:microsoft.com/office/officeart/2005/8/layout/list1"/>
    <dgm:cxn modelId="{AC508D8C-326F-48B5-BE9B-8BDF2D2F96BE}" type="presParOf" srcId="{DA343682-BE72-4E18-8574-E34C06E4B01D}" destId="{4CDEE161-73D6-42B3-9102-D03DF5E283B2}" srcOrd="2" destOrd="0" presId="urn:microsoft.com/office/officeart/2005/8/layout/list1"/>
    <dgm:cxn modelId="{753294B1-A668-4353-A7A7-D4A2F03C1E80}" type="presParOf" srcId="{DA343682-BE72-4E18-8574-E34C06E4B01D}" destId="{7F68F496-CB22-47EC-B92E-8615B171E10C}" srcOrd="3" destOrd="0" presId="urn:microsoft.com/office/officeart/2005/8/layout/list1"/>
    <dgm:cxn modelId="{50FC0E53-2E2D-4F43-A11B-0D30CF2B7048}" type="presParOf" srcId="{DA343682-BE72-4E18-8574-E34C06E4B01D}" destId="{3DE2B1F0-E3FC-4B76-9EAE-43AAFAF396B6}" srcOrd="4" destOrd="0" presId="urn:microsoft.com/office/officeart/2005/8/layout/list1"/>
    <dgm:cxn modelId="{6D1E399B-0B93-424E-808F-F92AF477A226}" type="presParOf" srcId="{3DE2B1F0-E3FC-4B76-9EAE-43AAFAF396B6}" destId="{5F24F1E0-813D-4B34-9981-DB8801494754}" srcOrd="0" destOrd="0" presId="urn:microsoft.com/office/officeart/2005/8/layout/list1"/>
    <dgm:cxn modelId="{8C01C5E9-2F75-43CF-AA74-6641E467AD37}" type="presParOf" srcId="{3DE2B1F0-E3FC-4B76-9EAE-43AAFAF396B6}" destId="{3F170069-3595-4C3B-86CF-746B8F8A6693}" srcOrd="1" destOrd="0" presId="urn:microsoft.com/office/officeart/2005/8/layout/list1"/>
    <dgm:cxn modelId="{B77DDAE4-ADAE-4F36-94EA-C49D41BAD40D}" type="presParOf" srcId="{DA343682-BE72-4E18-8574-E34C06E4B01D}" destId="{05B4D931-C56E-44B7-A9EE-188456BC2DDE}" srcOrd="5" destOrd="0" presId="urn:microsoft.com/office/officeart/2005/8/layout/list1"/>
    <dgm:cxn modelId="{05F74E4D-57DD-4DE2-8D81-A43C33217C9F}" type="presParOf" srcId="{DA343682-BE72-4E18-8574-E34C06E4B01D}" destId="{01BFA33A-108E-4981-A6B7-9E3647793856}" srcOrd="6" destOrd="0" presId="urn:microsoft.com/office/officeart/2005/8/layout/list1"/>
    <dgm:cxn modelId="{D3A9223B-BD65-4FC9-8086-992967D67129}" type="presParOf" srcId="{DA343682-BE72-4E18-8574-E34C06E4B01D}" destId="{7DDA0B30-112A-4736-8CA1-16E5337BB17C}" srcOrd="7" destOrd="0" presId="urn:microsoft.com/office/officeart/2005/8/layout/list1"/>
    <dgm:cxn modelId="{04B4A6C5-0AB2-4439-9DC5-8FA8C74A803A}" type="presParOf" srcId="{DA343682-BE72-4E18-8574-E34C06E4B01D}" destId="{E1E02095-F5E4-4467-BEC5-9081B6B5843E}" srcOrd="8" destOrd="0" presId="urn:microsoft.com/office/officeart/2005/8/layout/list1"/>
    <dgm:cxn modelId="{F7F68D15-C874-4AEA-94E2-10C485247BD5}" type="presParOf" srcId="{E1E02095-F5E4-4467-BEC5-9081B6B5843E}" destId="{B0D47C3B-BC0E-481B-A22C-17FC0E22C521}" srcOrd="0" destOrd="0" presId="urn:microsoft.com/office/officeart/2005/8/layout/list1"/>
    <dgm:cxn modelId="{1074BECB-F01E-4CC2-BB4A-3A9BED4E92BE}" type="presParOf" srcId="{E1E02095-F5E4-4467-BEC5-9081B6B5843E}" destId="{B19E43DA-57AF-42EB-95DD-5EA27B3DBEFD}" srcOrd="1" destOrd="0" presId="urn:microsoft.com/office/officeart/2005/8/layout/list1"/>
    <dgm:cxn modelId="{5B186923-3EF9-446D-8BB3-DC93D48913BE}" type="presParOf" srcId="{DA343682-BE72-4E18-8574-E34C06E4B01D}" destId="{867D1046-2D92-4DDA-B4B8-88EEE6865910}" srcOrd="9" destOrd="0" presId="urn:microsoft.com/office/officeart/2005/8/layout/list1"/>
    <dgm:cxn modelId="{617C42D2-B6F3-4FCC-8591-A4FB0185D774}" type="presParOf" srcId="{DA343682-BE72-4E18-8574-E34C06E4B01D}" destId="{23C78E6F-704F-4DC0-B2D3-3942E93F639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1F7FCE-6877-4E81-816A-94F34A9D8608}"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pl-PL"/>
        </a:p>
      </dgm:t>
    </dgm:pt>
    <dgm:pt modelId="{744B422A-9D2F-4DAC-B977-F05F24D0F0E1}">
      <dgm:prSet phldrT="[Tekst]" custT="1"/>
      <dgm:spPr/>
      <dgm:t>
        <a:bodyPr/>
        <a:lstStyle/>
        <a:p>
          <a:r>
            <a:rPr lang="pl-PL" sz="1600" dirty="0" smtClean="0"/>
            <a:t> Nie przewiduje się skutków finansowych wejścia w życie projektowanego rozporządzenia (z tytułu  poszerzenia zakresu szkoleń dla pracowników domów pomocy społecznej, ani z tytułu nowych standardów), dla budżetów gmin, powiatów i innych podmiotów, które prowadzą domy pomocy społecznej o zasięgu gminnym lub ponadgminnym. </a:t>
          </a:r>
          <a:endParaRPr lang="pl-PL" sz="1600" dirty="0"/>
        </a:p>
      </dgm:t>
    </dgm:pt>
    <dgm:pt modelId="{0AC68F51-D615-467F-8974-383E6C0B7B2C}" type="parTrans" cxnId="{1F4E8437-E48E-4159-A390-2B8CA87FC35B}">
      <dgm:prSet/>
      <dgm:spPr/>
      <dgm:t>
        <a:bodyPr/>
        <a:lstStyle/>
        <a:p>
          <a:endParaRPr lang="pl-PL"/>
        </a:p>
      </dgm:t>
    </dgm:pt>
    <dgm:pt modelId="{CF1F5D8B-7532-4E80-9376-A9A84D624D37}" type="sibTrans" cxnId="{1F4E8437-E48E-4159-A390-2B8CA87FC35B}">
      <dgm:prSet/>
      <dgm:spPr/>
      <dgm:t>
        <a:bodyPr/>
        <a:lstStyle/>
        <a:p>
          <a:endParaRPr lang="pl-PL"/>
        </a:p>
      </dgm:t>
    </dgm:pt>
    <dgm:pt modelId="{0D77BC0E-1373-4D2E-8FE5-ACE8708D8E03}">
      <dgm:prSet phldrT="[Tekst]" custT="1"/>
      <dgm:spPr/>
      <dgm:t>
        <a:bodyPr/>
        <a:lstStyle/>
        <a:p>
          <a:r>
            <a:rPr lang="pl-PL" sz="1600" dirty="0" smtClean="0"/>
            <a:t>Dyrektor domu pomocy społecznej ma obowiązek organizowania szkoleń dla pracowników co najmniej raz na dwa lata na temat praw mieszkańców, kierunków  prowadzonej terapii oraz metod pracy z mieszkańcami. Ponadto, </a:t>
          </a:r>
          <a:br>
            <a:rPr lang="pl-PL" sz="1600" dirty="0" smtClean="0"/>
          </a:br>
          <a:r>
            <a:rPr lang="pl-PL" sz="1600" dirty="0" smtClean="0"/>
            <a:t>do zadań własnych  powiatu należy szkolenie i doskonalenie zawodowe kadr pomocy społecznej z terenu powiatu, a do zadań własnych samorządu województwa organizowanie kształcenia oraz szkolenia zawodowego kadr pomocy społecznej. </a:t>
          </a:r>
        </a:p>
      </dgm:t>
    </dgm:pt>
    <dgm:pt modelId="{96E6BA82-64E9-4A15-90D2-1F7FC60EE693}" type="parTrans" cxnId="{A8CDFB37-F2BC-42EE-A816-1CD071773BF7}">
      <dgm:prSet/>
      <dgm:spPr/>
      <dgm:t>
        <a:bodyPr/>
        <a:lstStyle/>
        <a:p>
          <a:endParaRPr lang="pl-PL"/>
        </a:p>
      </dgm:t>
    </dgm:pt>
    <dgm:pt modelId="{9169A9B7-1515-4D26-8302-34EDDE38E2D4}" type="sibTrans" cxnId="{A8CDFB37-F2BC-42EE-A816-1CD071773BF7}">
      <dgm:prSet/>
      <dgm:spPr/>
      <dgm:t>
        <a:bodyPr/>
        <a:lstStyle/>
        <a:p>
          <a:endParaRPr lang="pl-PL"/>
        </a:p>
      </dgm:t>
    </dgm:pt>
    <dgm:pt modelId="{EDF35AA5-8742-470B-BA91-2AB504EDF43A}">
      <dgm:prSet custT="1"/>
      <dgm:spPr/>
      <dgm:t>
        <a:bodyPr/>
        <a:lstStyle/>
        <a:p>
          <a:r>
            <a:rPr lang="pl-PL" sz="1600" dirty="0" smtClean="0"/>
            <a:t>Ujednolicenie standardu dla „starych” i „nowych” domów może wpłynąć na obniżenie kosztu tworzenia nowych domów pomocy społecznej, z uwagi na potencjalnie mniejszą liczbę łazienek i toalet. Nowe standardy w zakresie warunków bytowo - sanitarnych dotyczyć będą tylko domów, które będą utworzone po dniu 1 lipca 2018 roku).</a:t>
          </a:r>
          <a:endParaRPr lang="pl-PL" sz="1600" dirty="0"/>
        </a:p>
      </dgm:t>
    </dgm:pt>
    <dgm:pt modelId="{DC1D2E88-C0CF-48A1-A258-CCFA6CF9B0BF}" type="parTrans" cxnId="{D654498B-4865-430D-9721-DD09F839FAF6}">
      <dgm:prSet/>
      <dgm:spPr/>
      <dgm:t>
        <a:bodyPr/>
        <a:lstStyle/>
        <a:p>
          <a:endParaRPr lang="pl-PL"/>
        </a:p>
      </dgm:t>
    </dgm:pt>
    <dgm:pt modelId="{4273283D-04E2-420A-95AB-B12C273FBB1B}" type="sibTrans" cxnId="{D654498B-4865-430D-9721-DD09F839FAF6}">
      <dgm:prSet/>
      <dgm:spPr/>
      <dgm:t>
        <a:bodyPr/>
        <a:lstStyle/>
        <a:p>
          <a:endParaRPr lang="pl-PL"/>
        </a:p>
      </dgm:t>
    </dgm:pt>
    <dgm:pt modelId="{DA343682-BE72-4E18-8574-E34C06E4B01D}" type="pres">
      <dgm:prSet presAssocID="{AE1F7FCE-6877-4E81-816A-94F34A9D8608}" presName="linear" presStyleCnt="0">
        <dgm:presLayoutVars>
          <dgm:dir/>
          <dgm:animLvl val="lvl"/>
          <dgm:resizeHandles val="exact"/>
        </dgm:presLayoutVars>
      </dgm:prSet>
      <dgm:spPr/>
      <dgm:t>
        <a:bodyPr/>
        <a:lstStyle/>
        <a:p>
          <a:endParaRPr lang="pl-PL"/>
        </a:p>
      </dgm:t>
    </dgm:pt>
    <dgm:pt modelId="{1CC9DBF0-DB51-4FE5-8795-7CF97A1DBF82}" type="pres">
      <dgm:prSet presAssocID="{744B422A-9D2F-4DAC-B977-F05F24D0F0E1}" presName="parentLin" presStyleCnt="0"/>
      <dgm:spPr/>
    </dgm:pt>
    <dgm:pt modelId="{0D10D621-9009-402D-9E45-05F2B6FB6B0E}" type="pres">
      <dgm:prSet presAssocID="{744B422A-9D2F-4DAC-B977-F05F24D0F0E1}" presName="parentLeftMargin" presStyleLbl="node1" presStyleIdx="0" presStyleCnt="3"/>
      <dgm:spPr/>
      <dgm:t>
        <a:bodyPr/>
        <a:lstStyle/>
        <a:p>
          <a:endParaRPr lang="pl-PL"/>
        </a:p>
      </dgm:t>
    </dgm:pt>
    <dgm:pt modelId="{B08D28D2-283A-46A8-A5F9-C3AB94FA8426}" type="pres">
      <dgm:prSet presAssocID="{744B422A-9D2F-4DAC-B977-F05F24D0F0E1}" presName="parentText" presStyleLbl="node1" presStyleIdx="0" presStyleCnt="3" custScaleX="138681" custScaleY="129850">
        <dgm:presLayoutVars>
          <dgm:chMax val="0"/>
          <dgm:bulletEnabled val="1"/>
        </dgm:presLayoutVars>
      </dgm:prSet>
      <dgm:spPr/>
      <dgm:t>
        <a:bodyPr/>
        <a:lstStyle/>
        <a:p>
          <a:endParaRPr lang="pl-PL"/>
        </a:p>
      </dgm:t>
    </dgm:pt>
    <dgm:pt modelId="{1FC7E95B-42FE-4B86-80BD-BDF197E3DB1E}" type="pres">
      <dgm:prSet presAssocID="{744B422A-9D2F-4DAC-B977-F05F24D0F0E1}" presName="negativeSpace" presStyleCnt="0"/>
      <dgm:spPr/>
    </dgm:pt>
    <dgm:pt modelId="{4CDEE161-73D6-42B3-9102-D03DF5E283B2}" type="pres">
      <dgm:prSet presAssocID="{744B422A-9D2F-4DAC-B977-F05F24D0F0E1}" presName="childText" presStyleLbl="conFgAcc1" presStyleIdx="0" presStyleCnt="3">
        <dgm:presLayoutVars>
          <dgm:bulletEnabled val="1"/>
        </dgm:presLayoutVars>
      </dgm:prSet>
      <dgm:spPr/>
    </dgm:pt>
    <dgm:pt modelId="{7F68F496-CB22-47EC-B92E-8615B171E10C}" type="pres">
      <dgm:prSet presAssocID="{CF1F5D8B-7532-4E80-9376-A9A84D624D37}" presName="spaceBetweenRectangles" presStyleCnt="0"/>
      <dgm:spPr/>
    </dgm:pt>
    <dgm:pt modelId="{3DE2B1F0-E3FC-4B76-9EAE-43AAFAF396B6}" type="pres">
      <dgm:prSet presAssocID="{EDF35AA5-8742-470B-BA91-2AB504EDF43A}" presName="parentLin" presStyleCnt="0"/>
      <dgm:spPr/>
    </dgm:pt>
    <dgm:pt modelId="{5F24F1E0-813D-4B34-9981-DB8801494754}" type="pres">
      <dgm:prSet presAssocID="{EDF35AA5-8742-470B-BA91-2AB504EDF43A}" presName="parentLeftMargin" presStyleLbl="node1" presStyleIdx="0" presStyleCnt="3"/>
      <dgm:spPr/>
      <dgm:t>
        <a:bodyPr/>
        <a:lstStyle/>
        <a:p>
          <a:endParaRPr lang="pl-PL"/>
        </a:p>
      </dgm:t>
    </dgm:pt>
    <dgm:pt modelId="{3F170069-3595-4C3B-86CF-746B8F8A6693}" type="pres">
      <dgm:prSet presAssocID="{EDF35AA5-8742-470B-BA91-2AB504EDF43A}" presName="parentText" presStyleLbl="node1" presStyleIdx="1" presStyleCnt="3" custScaleX="142857" custScaleY="101031">
        <dgm:presLayoutVars>
          <dgm:chMax val="0"/>
          <dgm:bulletEnabled val="1"/>
        </dgm:presLayoutVars>
      </dgm:prSet>
      <dgm:spPr/>
      <dgm:t>
        <a:bodyPr/>
        <a:lstStyle/>
        <a:p>
          <a:endParaRPr lang="pl-PL"/>
        </a:p>
      </dgm:t>
    </dgm:pt>
    <dgm:pt modelId="{05B4D931-C56E-44B7-A9EE-188456BC2DDE}" type="pres">
      <dgm:prSet presAssocID="{EDF35AA5-8742-470B-BA91-2AB504EDF43A}" presName="negativeSpace" presStyleCnt="0"/>
      <dgm:spPr/>
    </dgm:pt>
    <dgm:pt modelId="{01BFA33A-108E-4981-A6B7-9E3647793856}" type="pres">
      <dgm:prSet presAssocID="{EDF35AA5-8742-470B-BA91-2AB504EDF43A}" presName="childText" presStyleLbl="conFgAcc1" presStyleIdx="1" presStyleCnt="3">
        <dgm:presLayoutVars>
          <dgm:bulletEnabled val="1"/>
        </dgm:presLayoutVars>
      </dgm:prSet>
      <dgm:spPr/>
    </dgm:pt>
    <dgm:pt modelId="{7DDA0B30-112A-4736-8CA1-16E5337BB17C}" type="pres">
      <dgm:prSet presAssocID="{4273283D-04E2-420A-95AB-B12C273FBB1B}" presName="spaceBetweenRectangles" presStyleCnt="0"/>
      <dgm:spPr/>
    </dgm:pt>
    <dgm:pt modelId="{E1E02095-F5E4-4467-BEC5-9081B6B5843E}" type="pres">
      <dgm:prSet presAssocID="{0D77BC0E-1373-4D2E-8FE5-ACE8708D8E03}" presName="parentLin" presStyleCnt="0"/>
      <dgm:spPr/>
    </dgm:pt>
    <dgm:pt modelId="{B0D47C3B-BC0E-481B-A22C-17FC0E22C521}" type="pres">
      <dgm:prSet presAssocID="{0D77BC0E-1373-4D2E-8FE5-ACE8708D8E03}" presName="parentLeftMargin" presStyleLbl="node1" presStyleIdx="1" presStyleCnt="3"/>
      <dgm:spPr/>
      <dgm:t>
        <a:bodyPr/>
        <a:lstStyle/>
        <a:p>
          <a:endParaRPr lang="pl-PL"/>
        </a:p>
      </dgm:t>
    </dgm:pt>
    <dgm:pt modelId="{B19E43DA-57AF-42EB-95DD-5EA27B3DBEFD}" type="pres">
      <dgm:prSet presAssocID="{0D77BC0E-1373-4D2E-8FE5-ACE8708D8E03}" presName="parentText" presStyleLbl="node1" presStyleIdx="2" presStyleCnt="3" custScaleX="135921" custScaleY="131938" custLinFactNeighborX="6017">
        <dgm:presLayoutVars>
          <dgm:chMax val="0"/>
          <dgm:bulletEnabled val="1"/>
        </dgm:presLayoutVars>
      </dgm:prSet>
      <dgm:spPr/>
      <dgm:t>
        <a:bodyPr/>
        <a:lstStyle/>
        <a:p>
          <a:endParaRPr lang="pl-PL"/>
        </a:p>
      </dgm:t>
    </dgm:pt>
    <dgm:pt modelId="{867D1046-2D92-4DDA-B4B8-88EEE6865910}" type="pres">
      <dgm:prSet presAssocID="{0D77BC0E-1373-4D2E-8FE5-ACE8708D8E03}" presName="negativeSpace" presStyleCnt="0"/>
      <dgm:spPr/>
    </dgm:pt>
    <dgm:pt modelId="{23C78E6F-704F-4DC0-B2D3-3942E93F6395}" type="pres">
      <dgm:prSet presAssocID="{0D77BC0E-1373-4D2E-8FE5-ACE8708D8E03}" presName="childText" presStyleLbl="conFgAcc1" presStyleIdx="2" presStyleCnt="3">
        <dgm:presLayoutVars>
          <dgm:bulletEnabled val="1"/>
        </dgm:presLayoutVars>
      </dgm:prSet>
      <dgm:spPr/>
    </dgm:pt>
  </dgm:ptLst>
  <dgm:cxnLst>
    <dgm:cxn modelId="{31072A93-7ED4-4022-83E8-2E56D23D195C}" type="presOf" srcId="{0D77BC0E-1373-4D2E-8FE5-ACE8708D8E03}" destId="{B19E43DA-57AF-42EB-95DD-5EA27B3DBEFD}" srcOrd="1" destOrd="0" presId="urn:microsoft.com/office/officeart/2005/8/layout/list1"/>
    <dgm:cxn modelId="{6EC68461-2DD3-4B27-AA66-FF2BA76ECAC9}" type="presOf" srcId="{0D77BC0E-1373-4D2E-8FE5-ACE8708D8E03}" destId="{B0D47C3B-BC0E-481B-A22C-17FC0E22C521}" srcOrd="0" destOrd="0" presId="urn:microsoft.com/office/officeart/2005/8/layout/list1"/>
    <dgm:cxn modelId="{FF26FA20-734D-46A7-A975-C61A77B88FC1}" type="presOf" srcId="{EDF35AA5-8742-470B-BA91-2AB504EDF43A}" destId="{3F170069-3595-4C3B-86CF-746B8F8A6693}" srcOrd="1" destOrd="0" presId="urn:microsoft.com/office/officeart/2005/8/layout/list1"/>
    <dgm:cxn modelId="{FAE92AAD-AD67-4286-AADF-24E652B6F225}" type="presOf" srcId="{AE1F7FCE-6877-4E81-816A-94F34A9D8608}" destId="{DA343682-BE72-4E18-8574-E34C06E4B01D}" srcOrd="0" destOrd="0" presId="urn:microsoft.com/office/officeart/2005/8/layout/list1"/>
    <dgm:cxn modelId="{CA0F9491-CCDA-40FA-A56C-F548729E2882}" type="presOf" srcId="{EDF35AA5-8742-470B-BA91-2AB504EDF43A}" destId="{5F24F1E0-813D-4B34-9981-DB8801494754}" srcOrd="0" destOrd="0" presId="urn:microsoft.com/office/officeart/2005/8/layout/list1"/>
    <dgm:cxn modelId="{59FF7BFC-A690-4BB1-97FF-0A0CD4A864C9}" type="presOf" srcId="{744B422A-9D2F-4DAC-B977-F05F24D0F0E1}" destId="{B08D28D2-283A-46A8-A5F9-C3AB94FA8426}" srcOrd="1" destOrd="0" presId="urn:microsoft.com/office/officeart/2005/8/layout/list1"/>
    <dgm:cxn modelId="{A8CDFB37-F2BC-42EE-A816-1CD071773BF7}" srcId="{AE1F7FCE-6877-4E81-816A-94F34A9D8608}" destId="{0D77BC0E-1373-4D2E-8FE5-ACE8708D8E03}" srcOrd="2" destOrd="0" parTransId="{96E6BA82-64E9-4A15-90D2-1F7FC60EE693}" sibTransId="{9169A9B7-1515-4D26-8302-34EDDE38E2D4}"/>
    <dgm:cxn modelId="{38C89995-E94E-4F56-8A3A-FE5AB494F248}" type="presOf" srcId="{744B422A-9D2F-4DAC-B977-F05F24D0F0E1}" destId="{0D10D621-9009-402D-9E45-05F2B6FB6B0E}" srcOrd="0" destOrd="0" presId="urn:microsoft.com/office/officeart/2005/8/layout/list1"/>
    <dgm:cxn modelId="{1F4E8437-E48E-4159-A390-2B8CA87FC35B}" srcId="{AE1F7FCE-6877-4E81-816A-94F34A9D8608}" destId="{744B422A-9D2F-4DAC-B977-F05F24D0F0E1}" srcOrd="0" destOrd="0" parTransId="{0AC68F51-D615-467F-8974-383E6C0B7B2C}" sibTransId="{CF1F5D8B-7532-4E80-9376-A9A84D624D37}"/>
    <dgm:cxn modelId="{D654498B-4865-430D-9721-DD09F839FAF6}" srcId="{AE1F7FCE-6877-4E81-816A-94F34A9D8608}" destId="{EDF35AA5-8742-470B-BA91-2AB504EDF43A}" srcOrd="1" destOrd="0" parTransId="{DC1D2E88-C0CF-48A1-A258-CCFA6CF9B0BF}" sibTransId="{4273283D-04E2-420A-95AB-B12C273FBB1B}"/>
    <dgm:cxn modelId="{610A2760-CECA-4BE4-B13A-DE8FE9C9AAC9}" type="presParOf" srcId="{DA343682-BE72-4E18-8574-E34C06E4B01D}" destId="{1CC9DBF0-DB51-4FE5-8795-7CF97A1DBF82}" srcOrd="0" destOrd="0" presId="urn:microsoft.com/office/officeart/2005/8/layout/list1"/>
    <dgm:cxn modelId="{C124AEA4-651A-49F5-8E63-55929345E910}" type="presParOf" srcId="{1CC9DBF0-DB51-4FE5-8795-7CF97A1DBF82}" destId="{0D10D621-9009-402D-9E45-05F2B6FB6B0E}" srcOrd="0" destOrd="0" presId="urn:microsoft.com/office/officeart/2005/8/layout/list1"/>
    <dgm:cxn modelId="{32F6A304-19D9-450E-882F-557590A747A0}" type="presParOf" srcId="{1CC9DBF0-DB51-4FE5-8795-7CF97A1DBF82}" destId="{B08D28D2-283A-46A8-A5F9-C3AB94FA8426}" srcOrd="1" destOrd="0" presId="urn:microsoft.com/office/officeart/2005/8/layout/list1"/>
    <dgm:cxn modelId="{C04224F2-795B-4B14-AE09-5BC9CC0501C3}" type="presParOf" srcId="{DA343682-BE72-4E18-8574-E34C06E4B01D}" destId="{1FC7E95B-42FE-4B86-80BD-BDF197E3DB1E}" srcOrd="1" destOrd="0" presId="urn:microsoft.com/office/officeart/2005/8/layout/list1"/>
    <dgm:cxn modelId="{AA555DDD-1C8B-4BAC-BE3C-447C43F6B65D}" type="presParOf" srcId="{DA343682-BE72-4E18-8574-E34C06E4B01D}" destId="{4CDEE161-73D6-42B3-9102-D03DF5E283B2}" srcOrd="2" destOrd="0" presId="urn:microsoft.com/office/officeart/2005/8/layout/list1"/>
    <dgm:cxn modelId="{B4897317-A1A7-4A75-8CC6-ADF5C9D56DCC}" type="presParOf" srcId="{DA343682-BE72-4E18-8574-E34C06E4B01D}" destId="{7F68F496-CB22-47EC-B92E-8615B171E10C}" srcOrd="3" destOrd="0" presId="urn:microsoft.com/office/officeart/2005/8/layout/list1"/>
    <dgm:cxn modelId="{24ECCF18-6F74-4386-AD57-4428636E8E59}" type="presParOf" srcId="{DA343682-BE72-4E18-8574-E34C06E4B01D}" destId="{3DE2B1F0-E3FC-4B76-9EAE-43AAFAF396B6}" srcOrd="4" destOrd="0" presId="urn:microsoft.com/office/officeart/2005/8/layout/list1"/>
    <dgm:cxn modelId="{D786A063-788F-404A-95CE-7EC721D037FC}" type="presParOf" srcId="{3DE2B1F0-E3FC-4B76-9EAE-43AAFAF396B6}" destId="{5F24F1E0-813D-4B34-9981-DB8801494754}" srcOrd="0" destOrd="0" presId="urn:microsoft.com/office/officeart/2005/8/layout/list1"/>
    <dgm:cxn modelId="{E76DEFF4-64D3-48F7-A958-965303D4E557}" type="presParOf" srcId="{3DE2B1F0-E3FC-4B76-9EAE-43AAFAF396B6}" destId="{3F170069-3595-4C3B-86CF-746B8F8A6693}" srcOrd="1" destOrd="0" presId="urn:microsoft.com/office/officeart/2005/8/layout/list1"/>
    <dgm:cxn modelId="{56083771-8AA0-4C2A-BE57-D9B6F21287AD}" type="presParOf" srcId="{DA343682-BE72-4E18-8574-E34C06E4B01D}" destId="{05B4D931-C56E-44B7-A9EE-188456BC2DDE}" srcOrd="5" destOrd="0" presId="urn:microsoft.com/office/officeart/2005/8/layout/list1"/>
    <dgm:cxn modelId="{4FE25F73-EF6A-45E3-8ABB-87277D8E0A06}" type="presParOf" srcId="{DA343682-BE72-4E18-8574-E34C06E4B01D}" destId="{01BFA33A-108E-4981-A6B7-9E3647793856}" srcOrd="6" destOrd="0" presId="urn:microsoft.com/office/officeart/2005/8/layout/list1"/>
    <dgm:cxn modelId="{AEF22567-0E02-4D7F-BA9D-052ACFF15E51}" type="presParOf" srcId="{DA343682-BE72-4E18-8574-E34C06E4B01D}" destId="{7DDA0B30-112A-4736-8CA1-16E5337BB17C}" srcOrd="7" destOrd="0" presId="urn:microsoft.com/office/officeart/2005/8/layout/list1"/>
    <dgm:cxn modelId="{B76EF19D-8A50-45EB-AD4A-0697C2CABB2B}" type="presParOf" srcId="{DA343682-BE72-4E18-8574-E34C06E4B01D}" destId="{E1E02095-F5E4-4467-BEC5-9081B6B5843E}" srcOrd="8" destOrd="0" presId="urn:microsoft.com/office/officeart/2005/8/layout/list1"/>
    <dgm:cxn modelId="{E1B2433A-D788-4B5E-95AE-4AD05BCDA1F9}" type="presParOf" srcId="{E1E02095-F5E4-4467-BEC5-9081B6B5843E}" destId="{B0D47C3B-BC0E-481B-A22C-17FC0E22C521}" srcOrd="0" destOrd="0" presId="urn:microsoft.com/office/officeart/2005/8/layout/list1"/>
    <dgm:cxn modelId="{630A9388-58B8-4753-8244-325813BDE212}" type="presParOf" srcId="{E1E02095-F5E4-4467-BEC5-9081B6B5843E}" destId="{B19E43DA-57AF-42EB-95DD-5EA27B3DBEFD}" srcOrd="1" destOrd="0" presId="urn:microsoft.com/office/officeart/2005/8/layout/list1"/>
    <dgm:cxn modelId="{CF99E7E2-B3F3-4B5A-BE23-28D2B6F19746}" type="presParOf" srcId="{DA343682-BE72-4E18-8574-E34C06E4B01D}" destId="{867D1046-2D92-4DDA-B4B8-88EEE6865910}" srcOrd="9" destOrd="0" presId="urn:microsoft.com/office/officeart/2005/8/layout/list1"/>
    <dgm:cxn modelId="{012137E2-84DA-4EF7-9DA4-1B39485B014E}" type="presParOf" srcId="{DA343682-BE72-4E18-8574-E34C06E4B01D}" destId="{23C78E6F-704F-4DC0-B2D3-3942E93F639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E161-73D6-42B3-9102-D03DF5E283B2}">
      <dsp:nvSpPr>
        <dsp:cNvPr id="0" name=""/>
        <dsp:cNvSpPr/>
      </dsp:nvSpPr>
      <dsp:spPr>
        <a:xfrm>
          <a:off x="0" y="679093"/>
          <a:ext cx="10480675" cy="680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8D28D2-283A-46A8-A5F9-C3AB94FA8426}">
      <dsp:nvSpPr>
        <dsp:cNvPr id="0" name=""/>
        <dsp:cNvSpPr/>
      </dsp:nvSpPr>
      <dsp:spPr>
        <a:xfrm>
          <a:off x="513286" y="45629"/>
          <a:ext cx="9965640" cy="103198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01" tIns="0" rIns="277301" bIns="0" numCol="1" spcCol="1270" anchor="ctr" anchorCtr="0">
          <a:noAutofit/>
        </a:bodyPr>
        <a:lstStyle/>
        <a:p>
          <a:pPr lvl="0" algn="l" defTabSz="1066800">
            <a:lnSpc>
              <a:spcPct val="90000"/>
            </a:lnSpc>
            <a:spcBef>
              <a:spcPct val="0"/>
            </a:spcBef>
            <a:spcAft>
              <a:spcPct val="35000"/>
            </a:spcAft>
          </a:pPr>
          <a:r>
            <a:rPr lang="pl-PL" sz="2400" kern="1200" dirty="0" smtClean="0"/>
            <a:t>Domy pomocy społeczne prowadzi 347 jednostek samorządu terytorialnego oraz 210 podmiotów niepublicznych</a:t>
          </a:r>
          <a:endParaRPr lang="pl-PL" sz="2400" kern="1200" dirty="0"/>
        </a:p>
      </dsp:txBody>
      <dsp:txXfrm>
        <a:off x="563663" y="96006"/>
        <a:ext cx="9864886" cy="931229"/>
      </dsp:txXfrm>
    </dsp:sp>
    <dsp:sp modelId="{01BFA33A-108E-4981-A6B7-9E3647793856}">
      <dsp:nvSpPr>
        <dsp:cNvPr id="0" name=""/>
        <dsp:cNvSpPr/>
      </dsp:nvSpPr>
      <dsp:spPr>
        <a:xfrm>
          <a:off x="0" y="1912030"/>
          <a:ext cx="10480675" cy="680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170069-3595-4C3B-86CF-746B8F8A6693}">
      <dsp:nvSpPr>
        <dsp:cNvPr id="0" name=""/>
        <dsp:cNvSpPr/>
      </dsp:nvSpPr>
      <dsp:spPr>
        <a:xfrm>
          <a:off x="498957" y="1505293"/>
          <a:ext cx="9979148" cy="80525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01" tIns="0" rIns="277301" bIns="0" numCol="1" spcCol="1270" anchor="ctr" anchorCtr="0">
          <a:noAutofit/>
        </a:bodyPr>
        <a:lstStyle/>
        <a:p>
          <a:pPr lvl="0" algn="l" defTabSz="1066800">
            <a:lnSpc>
              <a:spcPct val="90000"/>
            </a:lnSpc>
            <a:spcBef>
              <a:spcPct val="0"/>
            </a:spcBef>
            <a:spcAft>
              <a:spcPct val="35000"/>
            </a:spcAft>
          </a:pPr>
          <a:r>
            <a:rPr lang="pl-PL" sz="2400" kern="1200" dirty="0" smtClean="0"/>
            <a:t>W ponadgminnych domach pomocy społecznej pracuje 55  tysięcy osób </a:t>
          </a:r>
          <a:br>
            <a:rPr lang="pl-PL" sz="2400" kern="1200" dirty="0" smtClean="0"/>
          </a:br>
          <a:r>
            <a:rPr lang="pl-PL" sz="2400" kern="1200" dirty="0" smtClean="0"/>
            <a:t>(na 52,8 tysięcy etatach) </a:t>
          </a:r>
          <a:endParaRPr lang="pl-PL" sz="2400" kern="1200" dirty="0"/>
        </a:p>
      </dsp:txBody>
      <dsp:txXfrm>
        <a:off x="538266" y="1544602"/>
        <a:ext cx="9900530" cy="726639"/>
      </dsp:txXfrm>
    </dsp:sp>
    <dsp:sp modelId="{23C78E6F-704F-4DC0-B2D3-3942E93F6395}">
      <dsp:nvSpPr>
        <dsp:cNvPr id="0" name=""/>
        <dsp:cNvSpPr/>
      </dsp:nvSpPr>
      <dsp:spPr>
        <a:xfrm>
          <a:off x="0" y="3756887"/>
          <a:ext cx="10480675" cy="6804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E43DA-57AF-42EB-95DD-5EA27B3DBEFD}">
      <dsp:nvSpPr>
        <dsp:cNvPr id="0" name=""/>
        <dsp:cNvSpPr/>
      </dsp:nvSpPr>
      <dsp:spPr>
        <a:xfrm>
          <a:off x="528344" y="2738230"/>
          <a:ext cx="9952330" cy="141717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01" tIns="0" rIns="277301" bIns="0" numCol="1" spcCol="1270" anchor="ctr" anchorCtr="0">
          <a:noAutofit/>
        </a:bodyPr>
        <a:lstStyle/>
        <a:p>
          <a:pPr lvl="0" algn="l" defTabSz="1066800">
            <a:lnSpc>
              <a:spcPct val="90000"/>
            </a:lnSpc>
            <a:spcBef>
              <a:spcPct val="0"/>
            </a:spcBef>
            <a:spcAft>
              <a:spcPct val="35000"/>
            </a:spcAft>
          </a:pPr>
          <a:r>
            <a:rPr lang="pl-PL" sz="2400" kern="1200" dirty="0" smtClean="0"/>
            <a:t>W ponadgminnych domach pomocy społecznej mieszka 77,7 tysiąca osób</a:t>
          </a:r>
          <a:endParaRPr lang="pl-PL" sz="2400" kern="1200" dirty="0"/>
        </a:p>
      </dsp:txBody>
      <dsp:txXfrm>
        <a:off x="597525" y="2807411"/>
        <a:ext cx="9813968" cy="1278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EE161-73D6-42B3-9102-D03DF5E283B2}">
      <dsp:nvSpPr>
        <dsp:cNvPr id="0" name=""/>
        <dsp:cNvSpPr/>
      </dsp:nvSpPr>
      <dsp:spPr>
        <a:xfrm>
          <a:off x="0" y="695498"/>
          <a:ext cx="10480675" cy="730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8D28D2-283A-46A8-A5F9-C3AB94FA8426}">
      <dsp:nvSpPr>
        <dsp:cNvPr id="0" name=""/>
        <dsp:cNvSpPr/>
      </dsp:nvSpPr>
      <dsp:spPr>
        <a:xfrm>
          <a:off x="513286" y="11918"/>
          <a:ext cx="9965640" cy="11116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01" tIns="0" rIns="277301" bIns="0" numCol="1" spcCol="1270" anchor="ctr" anchorCtr="0">
          <a:noAutofit/>
        </a:bodyPr>
        <a:lstStyle/>
        <a:p>
          <a:pPr lvl="0" algn="l" defTabSz="711200">
            <a:lnSpc>
              <a:spcPct val="90000"/>
            </a:lnSpc>
            <a:spcBef>
              <a:spcPct val="0"/>
            </a:spcBef>
            <a:spcAft>
              <a:spcPct val="35000"/>
            </a:spcAft>
          </a:pPr>
          <a:r>
            <a:rPr lang="pl-PL" sz="1600" kern="1200" dirty="0" smtClean="0"/>
            <a:t> Nie przewiduje się skutków finansowych wejścia w życie projektowanego rozporządzenia (z tytułu  poszerzenia zakresu szkoleń dla pracowników domów pomocy społecznej, ani z tytułu nowych standardów), dla budżetów gmin, powiatów i innych podmiotów, które prowadzą domy pomocy społecznej o zasięgu gminnym lub ponadgminnym. </a:t>
          </a:r>
          <a:endParaRPr lang="pl-PL" sz="1600" kern="1200" dirty="0"/>
        </a:p>
      </dsp:txBody>
      <dsp:txXfrm>
        <a:off x="567551" y="66183"/>
        <a:ext cx="9857110" cy="1003089"/>
      </dsp:txXfrm>
    </dsp:sp>
    <dsp:sp modelId="{01BFA33A-108E-4981-A6B7-9E3647793856}">
      <dsp:nvSpPr>
        <dsp:cNvPr id="0" name=""/>
        <dsp:cNvSpPr/>
      </dsp:nvSpPr>
      <dsp:spPr>
        <a:xfrm>
          <a:off x="0" y="2019764"/>
          <a:ext cx="10480675" cy="730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170069-3595-4C3B-86CF-746B8F8A6693}">
      <dsp:nvSpPr>
        <dsp:cNvPr id="0" name=""/>
        <dsp:cNvSpPr/>
      </dsp:nvSpPr>
      <dsp:spPr>
        <a:xfrm>
          <a:off x="498957" y="1582898"/>
          <a:ext cx="9979148" cy="86490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01" tIns="0" rIns="277301" bIns="0" numCol="1" spcCol="1270" anchor="ctr" anchorCtr="0">
          <a:noAutofit/>
        </a:bodyPr>
        <a:lstStyle/>
        <a:p>
          <a:pPr lvl="0" algn="l" defTabSz="711200">
            <a:lnSpc>
              <a:spcPct val="90000"/>
            </a:lnSpc>
            <a:spcBef>
              <a:spcPct val="0"/>
            </a:spcBef>
            <a:spcAft>
              <a:spcPct val="35000"/>
            </a:spcAft>
          </a:pPr>
          <a:r>
            <a:rPr lang="pl-PL" sz="1600" kern="1200" dirty="0" smtClean="0"/>
            <a:t>Ujednolicenie standardu dla „starych” i „nowych” domów może wpłynąć na obniżenie kosztu tworzenia nowych domów pomocy społecznej, z uwagi na potencjalnie mniejszą liczbę łazienek i toalet. Nowe standardy w zakresie warunków bytowo - sanitarnych dotyczyć będą tylko domów, które będą utworzone po dniu 1 lipca 2018 roku).</a:t>
          </a:r>
          <a:endParaRPr lang="pl-PL" sz="1600" kern="1200" dirty="0"/>
        </a:p>
      </dsp:txBody>
      <dsp:txXfrm>
        <a:off x="541178" y="1625119"/>
        <a:ext cx="9894706" cy="780464"/>
      </dsp:txXfrm>
    </dsp:sp>
    <dsp:sp modelId="{23C78E6F-704F-4DC0-B2D3-3942E93F6395}">
      <dsp:nvSpPr>
        <dsp:cNvPr id="0" name=""/>
        <dsp:cNvSpPr/>
      </dsp:nvSpPr>
      <dsp:spPr>
        <a:xfrm>
          <a:off x="0" y="3608619"/>
          <a:ext cx="10480675" cy="730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E43DA-57AF-42EB-95DD-5EA27B3DBEFD}">
      <dsp:nvSpPr>
        <dsp:cNvPr id="0" name=""/>
        <dsp:cNvSpPr/>
      </dsp:nvSpPr>
      <dsp:spPr>
        <a:xfrm>
          <a:off x="528344" y="2907164"/>
          <a:ext cx="9952330" cy="112949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01" tIns="0" rIns="277301" bIns="0" numCol="1" spcCol="1270" anchor="ctr" anchorCtr="0">
          <a:noAutofit/>
        </a:bodyPr>
        <a:lstStyle/>
        <a:p>
          <a:pPr lvl="0" algn="l" defTabSz="711200">
            <a:lnSpc>
              <a:spcPct val="90000"/>
            </a:lnSpc>
            <a:spcBef>
              <a:spcPct val="0"/>
            </a:spcBef>
            <a:spcAft>
              <a:spcPct val="35000"/>
            </a:spcAft>
          </a:pPr>
          <a:r>
            <a:rPr lang="pl-PL" sz="1600" kern="1200" dirty="0" smtClean="0"/>
            <a:t>Dyrektor domu pomocy społecznej ma obowiązek organizowania szkoleń dla pracowników co najmniej raz na dwa lata na temat praw mieszkańców, kierunków  prowadzonej terapii oraz metod pracy z mieszkańcami. Ponadto, </a:t>
          </a:r>
          <a:br>
            <a:rPr lang="pl-PL" sz="1600" kern="1200" dirty="0" smtClean="0"/>
          </a:br>
          <a:r>
            <a:rPr lang="pl-PL" sz="1600" kern="1200" dirty="0" smtClean="0"/>
            <a:t>do zadań własnych  powiatu należy szkolenie i doskonalenie zawodowe kadr pomocy społecznej z terenu powiatu, a do zadań własnych samorządu województwa organizowanie kształcenia oraz szkolenia zawodowego kadr pomocy społecznej. </a:t>
          </a:r>
        </a:p>
      </dsp:txBody>
      <dsp:txXfrm>
        <a:off x="583481" y="2962301"/>
        <a:ext cx="9842056" cy="10192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BCABC-D0BB-4B76-AF0F-92C8B4ADCAD8}" type="datetimeFigureOut">
              <a:rPr lang="pl-PL" smtClean="0"/>
              <a:t>2017-11-15</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D614A5-FE89-4E3C-979B-4EB99F481265}" type="slidenum">
              <a:rPr lang="pl-PL" smtClean="0"/>
              <a:t>‹#›</a:t>
            </a:fld>
            <a:endParaRPr lang="pl-PL" dirty="0"/>
          </a:p>
        </p:txBody>
      </p:sp>
    </p:spTree>
    <p:extLst>
      <p:ext uri="{BB962C8B-B14F-4D97-AF65-F5344CB8AC3E}">
        <p14:creationId xmlns:p14="http://schemas.microsoft.com/office/powerpoint/2010/main" val="79760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pl-PL" smtClean="0"/>
              <a:t>2017-11-15</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pl-PL" smtClean="0"/>
              <a:t>‹#›</a:t>
            </a:fld>
            <a:endParaRPr lang="pl-PL"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DF61EA0F-A667-4B49-8422-0062BC55E249}" type="slidenum">
              <a:rPr lang="pl-PL" sz="1200" b="0" i="0">
                <a:solidFill>
                  <a:schemeClr val="tx1"/>
                </a:solidFill>
                <a:latin typeface="Calibri"/>
                <a:ea typeface="+mn-ea"/>
                <a:cs typeface="+mn-cs"/>
              </a:r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5</a:t>
            </a:fld>
            <a:endParaRPr lang="pl-PL" dirty="0"/>
          </a:p>
        </p:txBody>
      </p:sp>
    </p:spTree>
    <p:extLst>
      <p:ext uri="{BB962C8B-B14F-4D97-AF65-F5344CB8AC3E}">
        <p14:creationId xmlns:p14="http://schemas.microsoft.com/office/powerpoint/2010/main" val="126474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6</a:t>
            </a:fld>
            <a:endParaRPr lang="pl-PL" dirty="0"/>
          </a:p>
        </p:txBody>
      </p:sp>
    </p:spTree>
    <p:extLst>
      <p:ext uri="{BB962C8B-B14F-4D97-AF65-F5344CB8AC3E}">
        <p14:creationId xmlns:p14="http://schemas.microsoft.com/office/powerpoint/2010/main" val="132831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7</a:t>
            </a:fld>
            <a:endParaRPr lang="pl-PL" dirty="0"/>
          </a:p>
        </p:txBody>
      </p:sp>
    </p:spTree>
    <p:extLst>
      <p:ext uri="{BB962C8B-B14F-4D97-AF65-F5344CB8AC3E}">
        <p14:creationId xmlns:p14="http://schemas.microsoft.com/office/powerpoint/2010/main" val="2340618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9</a:t>
            </a:fld>
            <a:endParaRPr lang="pl-PL" dirty="0"/>
          </a:p>
        </p:txBody>
      </p:sp>
    </p:spTree>
    <p:extLst>
      <p:ext uri="{BB962C8B-B14F-4D97-AF65-F5344CB8AC3E}">
        <p14:creationId xmlns:p14="http://schemas.microsoft.com/office/powerpoint/2010/main" val="1190748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10</a:t>
            </a:fld>
            <a:endParaRPr lang="pl-PL" dirty="0"/>
          </a:p>
        </p:txBody>
      </p:sp>
    </p:spTree>
    <p:extLst>
      <p:ext uri="{BB962C8B-B14F-4D97-AF65-F5344CB8AC3E}">
        <p14:creationId xmlns:p14="http://schemas.microsoft.com/office/powerpoint/2010/main" val="887273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11</a:t>
            </a:fld>
            <a:endParaRPr lang="pl-PL" dirty="0"/>
          </a:p>
        </p:txBody>
      </p:sp>
    </p:spTree>
    <p:extLst>
      <p:ext uri="{BB962C8B-B14F-4D97-AF65-F5344CB8AC3E}">
        <p14:creationId xmlns:p14="http://schemas.microsoft.com/office/powerpoint/2010/main" val="1447289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F61EA0F-A667-4B49-8422-0062BC55E249}" type="slidenum">
              <a:rPr lang="pl-PL" smtClean="0"/>
              <a:t>12</a:t>
            </a:fld>
            <a:endParaRPr lang="pl-PL" dirty="0"/>
          </a:p>
        </p:txBody>
      </p:sp>
    </p:spTree>
    <p:extLst>
      <p:ext uri="{BB962C8B-B14F-4D97-AF65-F5344CB8AC3E}">
        <p14:creationId xmlns:p14="http://schemas.microsoft.com/office/powerpoint/2010/main" val="5483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ierwszy slaj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868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Dwa elementy zawartości">
    <p:spTree>
      <p:nvGrpSpPr>
        <p:cNvPr id="1" name=""/>
        <p:cNvGrpSpPr/>
        <p:nvPr/>
      </p:nvGrpSpPr>
      <p:grpSpPr>
        <a:xfrm>
          <a:off x="0" y="0"/>
          <a:ext cx="0" cy="0"/>
          <a:chOff x="0" y="0"/>
          <a:chExt cx="0" cy="0"/>
        </a:xfrm>
      </p:grpSpPr>
      <p:sp>
        <p:nvSpPr>
          <p:cNvPr id="10" name="Prostokąt z zaokrąglonym rogiem 9"/>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rgbClr val="58595B"/>
                </a:solidFill>
                <a:latin typeface="Roboto Light" panose="02000000000000000000" pitchFamily="2" charset="0"/>
                <a:ea typeface="Roboto Light" panose="02000000000000000000" pitchFamily="2" charset="0"/>
              </a:defRPr>
            </a:lvl1pPr>
            <a:lvl2pPr>
              <a:defRPr lang="en-US" sz="1400" smtClean="0">
                <a:solidFill>
                  <a:srgbClr val="58595B"/>
                </a:solidFill>
                <a:latin typeface="Roboto Light" panose="02000000000000000000" pitchFamily="2" charset="0"/>
                <a:ea typeface="Roboto Light" panose="02000000000000000000" pitchFamily="2" charset="0"/>
              </a:defRPr>
            </a:lvl2pPr>
            <a:lvl3pPr>
              <a:defRPr lang="en-US" sz="1200" smtClean="0">
                <a:solidFill>
                  <a:srgbClr val="58595B"/>
                </a:solidFill>
                <a:latin typeface="Roboto Light" panose="02000000000000000000" pitchFamily="2" charset="0"/>
                <a:ea typeface="Roboto Light" panose="02000000000000000000" pitchFamily="2" charset="0"/>
              </a:defRPr>
            </a:lvl3pPr>
            <a:lvl4pPr>
              <a:defRPr lang="en-US" sz="1100" smtClean="0">
                <a:solidFill>
                  <a:srgbClr val="58595B"/>
                </a:solidFill>
                <a:latin typeface="Roboto Light" panose="02000000000000000000" pitchFamily="2" charset="0"/>
                <a:ea typeface="Roboto Light" panose="02000000000000000000" pitchFamily="2" charset="0"/>
              </a:defRPr>
            </a:lvl4pPr>
            <a:lvl5pPr>
              <a:defRPr lang="en-US" sz="1100">
                <a:solidFill>
                  <a:srgbClr val="58595B"/>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5" name="Symbol zastępczy daty 4"/>
          <p:cNvSpPr>
            <a:spLocks noGrp="1"/>
          </p:cNvSpPr>
          <p:nvPr>
            <p:ph type="dt" sz="half" idx="10"/>
          </p:nvPr>
        </p:nvSpPr>
        <p:spPr/>
        <p:txBody>
          <a:bodyPr/>
          <a:lstStyle/>
          <a:p>
            <a:fld id="{39F9A06E-61FC-4DF0-B4B2-F48309153FF5}" type="datetime1">
              <a:rPr lang="pl-PL" smtClean="0"/>
              <a:t>2017-11-15</a:t>
            </a:fld>
            <a:endParaRPr lang="pl-PL" dirty="0"/>
          </a:p>
        </p:txBody>
      </p:sp>
      <p:sp>
        <p:nvSpPr>
          <p:cNvPr id="6" name="Symbol zastępczy stopki 5"/>
          <p:cNvSpPr>
            <a:spLocks noGrp="1"/>
          </p:cNvSpPr>
          <p:nvPr>
            <p:ph type="ftr" sz="quarter" idx="11"/>
          </p:nvPr>
        </p:nvSpPr>
        <p:spPr/>
        <p:txBody>
          <a:bodyPr/>
          <a:lstStyle/>
          <a:p>
            <a:r>
              <a:rPr lang="pl-PL" smtClean="0"/>
              <a:t>Związek Miast Polskich</a:t>
            </a:r>
            <a:endParaRPr lang="pl-PL" dirty="0"/>
          </a:p>
        </p:txBody>
      </p:sp>
      <p:sp>
        <p:nvSpPr>
          <p:cNvPr id="11" name="Symbol zastępczy zawartości 3"/>
          <p:cNvSpPr>
            <a:spLocks noGrp="1"/>
          </p:cNvSpPr>
          <p:nvPr>
            <p:ph sz="half" idx="2"/>
          </p:nvPr>
        </p:nvSpPr>
        <p:spPr>
          <a:xfrm>
            <a:off x="6172200" y="1825625"/>
            <a:ext cx="5181600" cy="4353502"/>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16" name="Łza 15"/>
          <p:cNvSpPr/>
          <p:nvPr userDrawn="1"/>
        </p:nvSpPr>
        <p:spPr>
          <a:xfrm rot="16200000">
            <a:off x="10338233" y="573257"/>
            <a:ext cx="1407088" cy="1407351"/>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Tree>
    <p:extLst>
      <p:ext uri="{BB962C8B-B14F-4D97-AF65-F5344CB8AC3E}">
        <p14:creationId xmlns:p14="http://schemas.microsoft.com/office/powerpoint/2010/main" val="6887419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ylko tytuł">
    <p:spTree>
      <p:nvGrpSpPr>
        <p:cNvPr id="1" name=""/>
        <p:cNvGrpSpPr/>
        <p:nvPr/>
      </p:nvGrpSpPr>
      <p:grpSpPr>
        <a:xfrm>
          <a:off x="0" y="0"/>
          <a:ext cx="0" cy="0"/>
          <a:chOff x="0" y="0"/>
          <a:chExt cx="0" cy="0"/>
        </a:xfrm>
      </p:grpSpPr>
      <p:sp>
        <p:nvSpPr>
          <p:cNvPr id="8" name="Prostokąt z zaokrąglonym rogiem 7"/>
          <p:cNvSpPr/>
          <p:nvPr userDrawn="1"/>
        </p:nvSpPr>
        <p:spPr>
          <a:xfrm flipV="1">
            <a:off x="0" y="0"/>
            <a:ext cx="12192000" cy="1332854"/>
          </a:xfrm>
          <a:prstGeom prst="round1Rect">
            <a:avLst>
              <a:gd name="adj" fmla="val 39535"/>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daty 2"/>
          <p:cNvSpPr>
            <a:spLocks noGrp="1"/>
          </p:cNvSpPr>
          <p:nvPr>
            <p:ph type="dt" sz="half" idx="10"/>
          </p:nvPr>
        </p:nvSpPr>
        <p:spPr/>
        <p:txBody>
          <a:bodyPr/>
          <a:lstStyle/>
          <a:p>
            <a:fld id="{BEF8129B-C6BA-4A32-B610-6C9ABFC6670D}" type="datetime1">
              <a:rPr lang="pl-PL" smtClean="0"/>
              <a:t>2017-11-15</a:t>
            </a:fld>
            <a:endParaRPr lang="pl-PL" dirty="0"/>
          </a:p>
        </p:txBody>
      </p:sp>
      <p:sp>
        <p:nvSpPr>
          <p:cNvPr id="4" name="Symbol zastępczy stopki 3"/>
          <p:cNvSpPr>
            <a:spLocks noGrp="1"/>
          </p:cNvSpPr>
          <p:nvPr>
            <p:ph type="ftr" sz="quarter" idx="11"/>
          </p:nvPr>
        </p:nvSpPr>
        <p:spPr/>
        <p:txBody>
          <a:bodyPr/>
          <a:lstStyle/>
          <a:p>
            <a:r>
              <a:rPr lang="pl-PL" smtClean="0"/>
              <a:t>Związek Miast Polskich</a:t>
            </a:r>
            <a:endParaRPr lang="pl-PL" dirty="0"/>
          </a:p>
        </p:txBody>
      </p:sp>
    </p:spTree>
    <p:extLst>
      <p:ext uri="{BB962C8B-B14F-4D97-AF65-F5344CB8AC3E}">
        <p14:creationId xmlns:p14="http://schemas.microsoft.com/office/powerpoint/2010/main" val="15815233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2_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pl-PL" dirty="0" smtClean="0"/>
              <a:t>Kliknij, aby edytować styl</a:t>
            </a:r>
            <a:endParaRPr lang="pl-PL" dirty="0"/>
          </a:p>
        </p:txBody>
      </p:sp>
      <p:sp>
        <p:nvSpPr>
          <p:cNvPr id="3" name="Symbol zastępczy daty 2"/>
          <p:cNvSpPr>
            <a:spLocks noGrp="1"/>
          </p:cNvSpPr>
          <p:nvPr>
            <p:ph type="dt" sz="half" idx="10"/>
          </p:nvPr>
        </p:nvSpPr>
        <p:spPr/>
        <p:txBody>
          <a:bodyPr/>
          <a:lstStyle/>
          <a:p>
            <a:fld id="{BEF8129B-C6BA-4A32-B610-6C9ABFC6670D}" type="datetime1">
              <a:rPr lang="pl-PL" smtClean="0"/>
              <a:t>2017-11-15</a:t>
            </a:fld>
            <a:endParaRPr lang="pl-PL" dirty="0"/>
          </a:p>
        </p:txBody>
      </p:sp>
      <p:sp>
        <p:nvSpPr>
          <p:cNvPr id="4" name="Symbol zastępczy stopki 3"/>
          <p:cNvSpPr>
            <a:spLocks noGrp="1"/>
          </p:cNvSpPr>
          <p:nvPr>
            <p:ph type="ftr" sz="quarter" idx="11"/>
          </p:nvPr>
        </p:nvSpPr>
        <p:spPr/>
        <p:txBody>
          <a:bodyPr/>
          <a:lstStyle/>
          <a:p>
            <a:r>
              <a:rPr lang="pl-PL" smtClean="0"/>
              <a:t>Związek Miast Polskich</a:t>
            </a:r>
            <a:endParaRPr lang="pl-PL" dirty="0"/>
          </a:p>
        </p:txBody>
      </p:sp>
      <p:sp>
        <p:nvSpPr>
          <p:cNvPr id="6" name="Prostokąt z zaokrąglonym rogiem 5"/>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7" name="Tytuł 1"/>
          <p:cNvSpPr txBox="1">
            <a:spLocks/>
          </p:cNvSpPr>
          <p:nvPr userDrawn="1"/>
        </p:nvSpPr>
        <p:spPr>
          <a:xfrm>
            <a:off x="723900" y="0"/>
            <a:ext cx="10744200" cy="12284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endParaRPr lang="pl-PL" dirty="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1008144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BEF8129B-C6BA-4A32-B610-6C9ABFC6670D}" type="datetime1">
              <a:rPr lang="pl-PL" smtClean="0"/>
              <a:t>2017-11-15</a:t>
            </a:fld>
            <a:endParaRPr lang="pl-PL" dirty="0"/>
          </a:p>
        </p:txBody>
      </p:sp>
      <p:sp>
        <p:nvSpPr>
          <p:cNvPr id="4" name="Symbol zastępczy stopki 3"/>
          <p:cNvSpPr>
            <a:spLocks noGrp="1"/>
          </p:cNvSpPr>
          <p:nvPr>
            <p:ph type="ftr" sz="quarter" idx="11"/>
          </p:nvPr>
        </p:nvSpPr>
        <p:spPr/>
        <p:txBody>
          <a:bodyPr/>
          <a:lstStyle/>
          <a:p>
            <a:r>
              <a:rPr lang="pl-PL" smtClean="0"/>
              <a:t>Związek Miast Polskich</a:t>
            </a:r>
            <a:endParaRPr lang="pl-PL" dirty="0"/>
          </a:p>
        </p:txBody>
      </p:sp>
      <p:sp>
        <p:nvSpPr>
          <p:cNvPr id="11" name="Łza 10"/>
          <p:cNvSpPr/>
          <p:nvPr userDrawn="1"/>
        </p:nvSpPr>
        <p:spPr>
          <a:xfrm rot="16200000">
            <a:off x="10338233" y="573257"/>
            <a:ext cx="1407088" cy="1407351"/>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Tree>
    <p:extLst>
      <p:ext uri="{BB962C8B-B14F-4D97-AF65-F5344CB8AC3E}">
        <p14:creationId xmlns:p14="http://schemas.microsoft.com/office/powerpoint/2010/main" val="9746320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Nagłówek sekcji">
    <p:spTree>
      <p:nvGrpSpPr>
        <p:cNvPr id="1" name=""/>
        <p:cNvGrpSpPr/>
        <p:nvPr/>
      </p:nvGrpSpPr>
      <p:grpSpPr>
        <a:xfrm>
          <a:off x="0" y="0"/>
          <a:ext cx="0" cy="0"/>
          <a:chOff x="0" y="0"/>
          <a:chExt cx="0" cy="0"/>
        </a:xfrm>
      </p:grpSpPr>
      <p:sp>
        <p:nvSpPr>
          <p:cNvPr id="7" name="Łza 6"/>
          <p:cNvSpPr/>
          <p:nvPr/>
        </p:nvSpPr>
        <p:spPr>
          <a:xfrm>
            <a:off x="6732702" y="0"/>
            <a:ext cx="5454000" cy="5455020"/>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4" name="Symbol zastępczy daty 3"/>
          <p:cNvSpPr>
            <a:spLocks noGrp="1"/>
          </p:cNvSpPr>
          <p:nvPr>
            <p:ph type="dt" sz="half" idx="10"/>
          </p:nvPr>
        </p:nvSpPr>
        <p:spPr/>
        <p:txBody>
          <a:bodyPr/>
          <a:lstStyle/>
          <a:p>
            <a:fld id="{3783DDDE-4B74-4BA4-AD64-0E207FAEBBFD}" type="datetime1">
              <a:rPr lang="pl-PL" smtClean="0"/>
              <a:t>2017-11-15</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pic>
        <p:nvPicPr>
          <p:cNvPr id="6" name="Obraz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val="23166706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Nagłówek sekcji">
    <p:spTree>
      <p:nvGrpSpPr>
        <p:cNvPr id="1" name=""/>
        <p:cNvGrpSpPr/>
        <p:nvPr/>
      </p:nvGrpSpPr>
      <p:grpSpPr>
        <a:xfrm>
          <a:off x="0" y="0"/>
          <a:ext cx="0" cy="0"/>
          <a:chOff x="0" y="0"/>
          <a:chExt cx="0" cy="0"/>
        </a:xfrm>
      </p:grpSpPr>
      <p:sp>
        <p:nvSpPr>
          <p:cNvPr id="7" name="Łza 6"/>
          <p:cNvSpPr/>
          <p:nvPr/>
        </p:nvSpPr>
        <p:spPr>
          <a:xfrm>
            <a:off x="6732702" y="0"/>
            <a:ext cx="5454000" cy="5455020"/>
          </a:xfrm>
          <a:prstGeom prst="teardrop">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4" name="Symbol zastępczy daty 3"/>
          <p:cNvSpPr>
            <a:spLocks noGrp="1"/>
          </p:cNvSpPr>
          <p:nvPr>
            <p:ph type="dt" sz="half" idx="10"/>
          </p:nvPr>
        </p:nvSpPr>
        <p:spPr/>
        <p:txBody>
          <a:bodyPr/>
          <a:lstStyle/>
          <a:p>
            <a:fld id="{3783DDDE-4B74-4BA4-AD64-0E207FAEBBFD}" type="datetime1">
              <a:rPr lang="pl-PL" smtClean="0"/>
              <a:t>2017-11-15</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pic>
        <p:nvPicPr>
          <p:cNvPr id="6" name="Obraz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val="296166063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Nagłówek sekcji">
    <p:spTree>
      <p:nvGrpSpPr>
        <p:cNvPr id="1" name=""/>
        <p:cNvGrpSpPr/>
        <p:nvPr/>
      </p:nvGrpSpPr>
      <p:grpSpPr>
        <a:xfrm>
          <a:off x="0" y="0"/>
          <a:ext cx="0" cy="0"/>
          <a:chOff x="0" y="0"/>
          <a:chExt cx="0" cy="0"/>
        </a:xfrm>
      </p:grpSpPr>
      <p:sp>
        <p:nvSpPr>
          <p:cNvPr id="7" name="Łza 6"/>
          <p:cNvSpPr/>
          <p:nvPr userDrawn="1"/>
        </p:nvSpPr>
        <p:spPr>
          <a:xfrm>
            <a:off x="6745351" y="0"/>
            <a:ext cx="5454000" cy="5455020"/>
          </a:xfrm>
          <a:prstGeom prst="teardrop">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4" name="Symbol zastępczy daty 3"/>
          <p:cNvSpPr>
            <a:spLocks noGrp="1"/>
          </p:cNvSpPr>
          <p:nvPr>
            <p:ph type="dt" sz="half" idx="10"/>
          </p:nvPr>
        </p:nvSpPr>
        <p:spPr/>
        <p:txBody>
          <a:bodyPr/>
          <a:lstStyle/>
          <a:p>
            <a:fld id="{3783DDDE-4B74-4BA4-AD64-0E207FAEBBFD}" type="datetime1">
              <a:rPr lang="pl-PL" smtClean="0"/>
              <a:t>2017-11-15</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
        <p:nvSpPr>
          <p:cNvPr id="8" name="Łza 7"/>
          <p:cNvSpPr/>
          <p:nvPr userDrawn="1"/>
        </p:nvSpPr>
        <p:spPr>
          <a:xfrm rot="16200000">
            <a:off x="5696107" y="1980184"/>
            <a:ext cx="3114986" cy="3115569"/>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pic>
        <p:nvPicPr>
          <p:cNvPr id="9" name="Obraz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val="32457006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C1BF7CB-6CC3-4C50-83EC-67E2ED911285}" type="datetime1">
              <a:rPr lang="pl-PL" smtClean="0"/>
              <a:t>2017-11-15</a:t>
            </a:fld>
            <a:endParaRPr lang="pl-PL" dirty="0"/>
          </a:p>
        </p:txBody>
      </p:sp>
      <p:sp>
        <p:nvSpPr>
          <p:cNvPr id="3" name="Symbol zastępczy stopki 2"/>
          <p:cNvSpPr>
            <a:spLocks noGrp="1"/>
          </p:cNvSpPr>
          <p:nvPr>
            <p:ph type="ftr" sz="quarter" idx="11"/>
          </p:nvPr>
        </p:nvSpPr>
        <p:spPr/>
        <p:txBody>
          <a:bodyPr/>
          <a:lstStyle/>
          <a:p>
            <a:r>
              <a:rPr lang="pl-PL" smtClean="0"/>
              <a:t>Związek Miast Polskich</a:t>
            </a:r>
            <a:endParaRPr lang="pl-PL" dirty="0"/>
          </a:p>
        </p:txBody>
      </p:sp>
      <p:sp>
        <p:nvSpPr>
          <p:cNvPr id="4" name="Symbol zastępczy numeru slajdu 3"/>
          <p:cNvSpPr>
            <a:spLocks noGrp="1"/>
          </p:cNvSpPr>
          <p:nvPr>
            <p:ph type="sldNum" sz="quarter" idx="12"/>
          </p:nvPr>
        </p:nvSpPr>
        <p:spPr/>
        <p:txBody>
          <a:bodyPr/>
          <a:lstStyle/>
          <a:p>
            <a:fld id="{9860EDB8-5305-433F-BE41-D7A86D811DB3}" type="slidenum">
              <a:rPr lang="pl-PL" smtClean="0"/>
              <a:t>‹#›</a:t>
            </a:fld>
            <a:endParaRPr lang="pl-PL" dirty="0"/>
          </a:p>
        </p:txBody>
      </p:sp>
    </p:spTree>
    <p:extLst>
      <p:ext uri="{BB962C8B-B14F-4D97-AF65-F5344CB8AC3E}">
        <p14:creationId xmlns:p14="http://schemas.microsoft.com/office/powerpoint/2010/main" val="40374320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ajd tytułowy">
    <p:spTree>
      <p:nvGrpSpPr>
        <p:cNvPr id="1" name=""/>
        <p:cNvGrpSpPr/>
        <p:nvPr/>
      </p:nvGrpSpPr>
      <p:grpSpPr>
        <a:xfrm>
          <a:off x="0" y="0"/>
          <a:ext cx="0" cy="0"/>
          <a:chOff x="0" y="0"/>
          <a:chExt cx="0" cy="0"/>
        </a:xfrm>
      </p:grpSpPr>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0215" y="5614961"/>
            <a:ext cx="2420032" cy="1177641"/>
          </a:xfrm>
          <a:prstGeom prst="rect">
            <a:avLst/>
          </a:prstGeom>
        </p:spPr>
      </p:pic>
      <p:sp>
        <p:nvSpPr>
          <p:cNvPr id="6" name="Podtytuł 2"/>
          <p:cNvSpPr txBox="1">
            <a:spLocks/>
          </p:cNvSpPr>
          <p:nvPr userDrawn="1"/>
        </p:nvSpPr>
        <p:spPr>
          <a:xfrm>
            <a:off x="838202" y="5110609"/>
            <a:ext cx="8503022" cy="1137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Font typeface="Arial" panose="020B0604020202020204" pitchFamily="34" charset="0"/>
              <a:buNone/>
            </a:pPr>
            <a:endParaRPr lang="pl-PL"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8" name="Prostokąt z zaokrąglonym rogiem 7"/>
          <p:cNvSpPr/>
          <p:nvPr userDrawn="1"/>
        </p:nvSpPr>
        <p:spPr>
          <a:xfrm flipV="1">
            <a:off x="0" y="0"/>
            <a:ext cx="12192000" cy="4866468"/>
          </a:xfrm>
          <a:prstGeom prst="round1Rect">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latin typeface="+mj-lt"/>
              <a:ea typeface="Roboto Light" panose="02000000000000000000" pitchFamily="2" charset="0"/>
            </a:endParaRPr>
          </a:p>
        </p:txBody>
      </p:sp>
    </p:spTree>
    <p:extLst>
      <p:ext uri="{BB962C8B-B14F-4D97-AF65-F5344CB8AC3E}">
        <p14:creationId xmlns:p14="http://schemas.microsoft.com/office/powerpoint/2010/main" val="1718549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pl-PL" smtClean="0"/>
              <a:t>Kliknij, aby edytować styl</a:t>
            </a:r>
            <a:endParaRPr lang="pl-PL" dirty="0"/>
          </a:p>
        </p:txBody>
      </p:sp>
      <p:sp>
        <p:nvSpPr>
          <p:cNvPr id="8" name="Prostokąt z zaokrąglonym rogiem 7"/>
          <p:cNvSpPr/>
          <p:nvPr userDrawn="1"/>
        </p:nvSpPr>
        <p:spPr>
          <a:xfrm flipV="1">
            <a:off x="0" y="0"/>
            <a:ext cx="12192000" cy="4866468"/>
          </a:xfrm>
          <a:prstGeom prst="round1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pic>
        <p:nvPicPr>
          <p:cNvPr id="6" name="Obraz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00215" y="5614961"/>
            <a:ext cx="2420032" cy="1177641"/>
          </a:xfrm>
          <a:prstGeom prst="rect">
            <a:avLst/>
          </a:prstGeom>
        </p:spPr>
      </p:pic>
    </p:spTree>
    <p:extLst>
      <p:ext uri="{BB962C8B-B14F-4D97-AF65-F5344CB8AC3E}">
        <p14:creationId xmlns:p14="http://schemas.microsoft.com/office/powerpoint/2010/main" val="29370331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pl-PL" smtClean="0"/>
              <a:t>Kliknij, aby edytować styl</a:t>
            </a:r>
            <a:endParaRPr lang="pl-PL" dirty="0"/>
          </a:p>
        </p:txBody>
      </p:sp>
      <p:sp>
        <p:nvSpPr>
          <p:cNvPr id="8" name="Prostokąt z zaokrąglonym rogiem 7"/>
          <p:cNvSpPr/>
          <p:nvPr userDrawn="1"/>
        </p:nvSpPr>
        <p:spPr>
          <a:xfrm flipV="1">
            <a:off x="0" y="0"/>
            <a:ext cx="12192000" cy="4866468"/>
          </a:xfrm>
          <a:prstGeom prst="round1Rect">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1" name="Łza 10"/>
          <p:cNvSpPr/>
          <p:nvPr userDrawn="1"/>
        </p:nvSpPr>
        <p:spPr>
          <a:xfrm rot="16200000">
            <a:off x="9503010" y="3538876"/>
            <a:ext cx="2048183" cy="2048566"/>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Tree>
    <p:extLst>
      <p:ext uri="{BB962C8B-B14F-4D97-AF65-F5344CB8AC3E}">
        <p14:creationId xmlns:p14="http://schemas.microsoft.com/office/powerpoint/2010/main" val="15852464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ytuł i zawartość">
    <p:spTree>
      <p:nvGrpSpPr>
        <p:cNvPr id="1" name=""/>
        <p:cNvGrpSpPr/>
        <p:nvPr/>
      </p:nvGrpSpPr>
      <p:grpSpPr>
        <a:xfrm>
          <a:off x="0" y="0"/>
          <a:ext cx="0" cy="0"/>
          <a:chOff x="0" y="0"/>
          <a:chExt cx="0" cy="0"/>
        </a:xfrm>
      </p:grpSpPr>
      <p:sp>
        <p:nvSpPr>
          <p:cNvPr id="9" name="Prostokąt z zaokrąglonym rogiem 8"/>
          <p:cNvSpPr/>
          <p:nvPr userDrawn="1"/>
        </p:nvSpPr>
        <p:spPr>
          <a:xfrm flipV="1">
            <a:off x="0" y="0"/>
            <a:ext cx="12192000" cy="1332854"/>
          </a:xfrm>
          <a:prstGeom prst="round1Rect">
            <a:avLst>
              <a:gd name="adj" fmla="val 39535"/>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rgbClr val="58595B"/>
                </a:solidFill>
                <a:latin typeface="Roboto Light" panose="02000000000000000000" pitchFamily="2" charset="0"/>
                <a:ea typeface="Roboto Light" panose="02000000000000000000" pitchFamily="2" charset="0"/>
              </a:defRPr>
            </a:lvl1pPr>
            <a:lvl2pPr>
              <a:lnSpc>
                <a:spcPct val="150000"/>
              </a:lnSpc>
              <a:spcAft>
                <a:spcPts val="1200"/>
              </a:spcAft>
              <a:defRPr sz="1400">
                <a:solidFill>
                  <a:srgbClr val="58595B"/>
                </a:solidFill>
                <a:latin typeface="Roboto Light" panose="02000000000000000000" pitchFamily="2" charset="0"/>
                <a:ea typeface="Roboto Light" panose="02000000000000000000" pitchFamily="2" charset="0"/>
              </a:defRPr>
            </a:lvl2pPr>
            <a:lvl3pPr>
              <a:lnSpc>
                <a:spcPct val="150000"/>
              </a:lnSpc>
              <a:spcAft>
                <a:spcPts val="1200"/>
              </a:spcAft>
              <a:defRPr sz="1200">
                <a:solidFill>
                  <a:srgbClr val="58595B"/>
                </a:solidFill>
                <a:latin typeface="Roboto Light" panose="02000000000000000000" pitchFamily="2" charset="0"/>
                <a:ea typeface="Roboto Light" panose="02000000000000000000" pitchFamily="2" charset="0"/>
              </a:defRPr>
            </a:lvl3pPr>
            <a:lvl4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4pPr>
            <a:lvl5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B6EBFA13-2D7A-40C9-AD8D-4522F71432DA}" type="datetime1">
              <a:rPr lang="pl-PL" smtClean="0"/>
              <a:t>2017-11-15</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Tree>
    <p:extLst>
      <p:ext uri="{BB962C8B-B14F-4D97-AF65-F5344CB8AC3E}">
        <p14:creationId xmlns:p14="http://schemas.microsoft.com/office/powerpoint/2010/main" val="1248596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ytuł i zawartość">
    <p:spTree>
      <p:nvGrpSpPr>
        <p:cNvPr id="1" name=""/>
        <p:cNvGrpSpPr/>
        <p:nvPr/>
      </p:nvGrpSpPr>
      <p:grpSpPr>
        <a:xfrm>
          <a:off x="0" y="0"/>
          <a:ext cx="0" cy="0"/>
          <a:chOff x="0" y="0"/>
          <a:chExt cx="0" cy="0"/>
        </a:xfrm>
      </p:grpSpPr>
      <p:sp>
        <p:nvSpPr>
          <p:cNvPr id="9" name="Prostokąt z zaokrąglonym rogiem 8"/>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rgbClr val="58595B"/>
                </a:solidFill>
                <a:latin typeface="Roboto Light" panose="02000000000000000000" pitchFamily="2" charset="0"/>
                <a:ea typeface="Roboto Light" panose="02000000000000000000" pitchFamily="2" charset="0"/>
              </a:defRPr>
            </a:lvl1pPr>
            <a:lvl2pPr>
              <a:lnSpc>
                <a:spcPct val="150000"/>
              </a:lnSpc>
              <a:spcAft>
                <a:spcPts val="1200"/>
              </a:spcAft>
              <a:defRPr sz="1400">
                <a:solidFill>
                  <a:srgbClr val="58595B"/>
                </a:solidFill>
                <a:latin typeface="Roboto Light" panose="02000000000000000000" pitchFamily="2" charset="0"/>
                <a:ea typeface="Roboto Light" panose="02000000000000000000" pitchFamily="2" charset="0"/>
              </a:defRPr>
            </a:lvl2pPr>
            <a:lvl3pPr>
              <a:lnSpc>
                <a:spcPct val="150000"/>
              </a:lnSpc>
              <a:spcAft>
                <a:spcPts val="1200"/>
              </a:spcAft>
              <a:defRPr sz="1200">
                <a:solidFill>
                  <a:srgbClr val="58595B"/>
                </a:solidFill>
                <a:latin typeface="Roboto Light" panose="02000000000000000000" pitchFamily="2" charset="0"/>
                <a:ea typeface="Roboto Light" panose="02000000000000000000" pitchFamily="2" charset="0"/>
              </a:defRPr>
            </a:lvl3pPr>
            <a:lvl4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4pPr>
            <a:lvl5pPr>
              <a:lnSpc>
                <a:spcPct val="150000"/>
              </a:lnSpc>
              <a:spcAft>
                <a:spcPts val="1200"/>
              </a:spcAft>
              <a:defRPr sz="1100">
                <a:solidFill>
                  <a:srgbClr val="58595B"/>
                </a:solidFill>
                <a:latin typeface="Roboto Light" panose="02000000000000000000" pitchFamily="2" charset="0"/>
                <a:ea typeface="Roboto Light" panose="02000000000000000000" pitchFamily="2"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B6EBFA13-2D7A-40C9-AD8D-4522F71432DA}" type="datetime1">
              <a:rPr lang="pl-PL" smtClean="0"/>
              <a:t>2017-11-15</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Tree>
    <p:extLst>
      <p:ext uri="{BB962C8B-B14F-4D97-AF65-F5344CB8AC3E}">
        <p14:creationId xmlns:p14="http://schemas.microsoft.com/office/powerpoint/2010/main" val="34077610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pl-PL" smtClean="0"/>
              <a:t>Kliknij, aby edytować styl</a:t>
            </a:r>
            <a:endParaRPr lang="pl-PL" dirty="0"/>
          </a:p>
        </p:txBody>
      </p:sp>
      <p:sp>
        <p:nvSpPr>
          <p:cNvPr id="3" name="Symbol zastępczy zawartości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latin typeface="Roboto Light" panose="02000000000000000000" pitchFamily="2" charset="0"/>
                <a:ea typeface="Roboto Light" panose="02000000000000000000" pitchFamily="2" charset="0"/>
              </a:defRPr>
            </a:lvl1pPr>
            <a:lvl2pPr>
              <a:lnSpc>
                <a:spcPct val="150000"/>
              </a:lnSpc>
              <a:spcAft>
                <a:spcPts val="1200"/>
              </a:spcAft>
              <a:defRPr sz="1400">
                <a:solidFill>
                  <a:schemeClr val="bg1">
                    <a:lumMod val="50000"/>
                  </a:schemeClr>
                </a:solidFill>
                <a:latin typeface="Roboto Light" panose="02000000000000000000" pitchFamily="2" charset="0"/>
                <a:ea typeface="Roboto Light" panose="02000000000000000000" pitchFamily="2" charset="0"/>
              </a:defRPr>
            </a:lvl2pPr>
            <a:lvl3pPr>
              <a:lnSpc>
                <a:spcPct val="150000"/>
              </a:lnSpc>
              <a:spcAft>
                <a:spcPts val="1200"/>
              </a:spcAft>
              <a:defRPr sz="1200">
                <a:solidFill>
                  <a:schemeClr val="bg1">
                    <a:lumMod val="50000"/>
                  </a:schemeClr>
                </a:solidFill>
                <a:latin typeface="Roboto Light" panose="02000000000000000000" pitchFamily="2" charset="0"/>
                <a:ea typeface="Roboto Light" panose="02000000000000000000" pitchFamily="2" charset="0"/>
              </a:defRPr>
            </a:lvl3pPr>
            <a:lvl4pPr>
              <a:lnSpc>
                <a:spcPct val="150000"/>
              </a:lnSpc>
              <a:spcAft>
                <a:spcPts val="1200"/>
              </a:spcAft>
              <a:defRPr sz="1100">
                <a:solidFill>
                  <a:schemeClr val="bg1">
                    <a:lumMod val="50000"/>
                  </a:schemeClr>
                </a:solidFill>
                <a:latin typeface="Roboto Light" panose="02000000000000000000" pitchFamily="2" charset="0"/>
                <a:ea typeface="Roboto Light" panose="02000000000000000000" pitchFamily="2" charset="0"/>
              </a:defRPr>
            </a:lvl4pPr>
            <a:lvl5pPr>
              <a:lnSpc>
                <a:spcPct val="150000"/>
              </a:lnSpc>
              <a:spcAft>
                <a:spcPts val="1200"/>
              </a:spcAft>
              <a:defRPr sz="1100">
                <a:solidFill>
                  <a:schemeClr val="bg1">
                    <a:lumMod val="50000"/>
                  </a:schemeClr>
                </a:solidFill>
                <a:latin typeface="Roboto Light" panose="02000000000000000000" pitchFamily="2" charset="0"/>
                <a:ea typeface="Roboto Light" panose="02000000000000000000" pitchFamily="2"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B6EBFA13-2D7A-40C9-AD8D-4522F71432DA}" type="datetime1">
              <a:rPr lang="pl-PL" smtClean="0"/>
              <a:t>2017-11-15</a:t>
            </a:fld>
            <a:endParaRPr lang="pl-PL" dirty="0"/>
          </a:p>
        </p:txBody>
      </p:sp>
      <p:sp>
        <p:nvSpPr>
          <p:cNvPr id="5" name="Symbol zastępczy stopki 4"/>
          <p:cNvSpPr>
            <a:spLocks noGrp="1"/>
          </p:cNvSpPr>
          <p:nvPr>
            <p:ph type="ftr" sz="quarter" idx="11"/>
          </p:nvPr>
        </p:nvSpPr>
        <p:spPr/>
        <p:txBody>
          <a:bodyPr/>
          <a:lstStyle/>
          <a:p>
            <a:r>
              <a:rPr lang="pl-PL" smtClean="0"/>
              <a:t>Związek Miast Polskich</a:t>
            </a:r>
            <a:endParaRPr lang="pl-PL" dirty="0"/>
          </a:p>
        </p:txBody>
      </p:sp>
      <p:sp>
        <p:nvSpPr>
          <p:cNvPr id="9" name="Prostokąt z zaokrąglonym rogiem 8"/>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0" name="Łza 9"/>
          <p:cNvSpPr/>
          <p:nvPr userDrawn="1"/>
        </p:nvSpPr>
        <p:spPr>
          <a:xfrm rot="16200000">
            <a:off x="10338233" y="573257"/>
            <a:ext cx="1407088" cy="1407351"/>
          </a:xfrm>
          <a:prstGeom prst="teardrop">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14" name="Tytuł 1"/>
          <p:cNvSpPr txBox="1">
            <a:spLocks/>
          </p:cNvSpPr>
          <p:nvPr userDrawn="1"/>
        </p:nvSpPr>
        <p:spPr>
          <a:xfrm>
            <a:off x="604434" y="0"/>
            <a:ext cx="10749367" cy="1208868"/>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bg1"/>
                </a:solidFill>
                <a:latin typeface="Roboto Light" panose="02000000000000000000" pitchFamily="2" charset="0"/>
                <a:ea typeface="Roboto Light" panose="02000000000000000000" pitchFamily="2" charset="0"/>
                <a:cs typeface="+mj-cs"/>
              </a:defRPr>
            </a:lvl1pPr>
          </a:lstStyle>
          <a:p>
            <a:endParaRPr lang="pl-PL" dirty="0"/>
          </a:p>
        </p:txBody>
      </p:sp>
    </p:spTree>
    <p:extLst>
      <p:ext uri="{BB962C8B-B14F-4D97-AF65-F5344CB8AC3E}">
        <p14:creationId xmlns:p14="http://schemas.microsoft.com/office/powerpoint/2010/main" val="21858365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pl-PL" smtClean="0"/>
              <a:t>Kliknij, aby edytować styl</a:t>
            </a:r>
            <a:endParaRPr lang="pl-PL" dirty="0"/>
          </a:p>
        </p:txBody>
      </p:sp>
      <p:sp>
        <p:nvSpPr>
          <p:cNvPr id="3" name="Symbol zastępczy zawartości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4" name="Symbol zastępczy zawartości 3"/>
          <p:cNvSpPr>
            <a:spLocks noGrp="1"/>
          </p:cNvSpPr>
          <p:nvPr>
            <p:ph sz="half" idx="2"/>
          </p:nvPr>
        </p:nvSpPr>
        <p:spPr>
          <a:xfrm>
            <a:off x="6172200" y="1825625"/>
            <a:ext cx="5181600" cy="4339648"/>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5" name="Symbol zastępczy daty 4"/>
          <p:cNvSpPr>
            <a:spLocks noGrp="1"/>
          </p:cNvSpPr>
          <p:nvPr>
            <p:ph type="dt" sz="half" idx="10"/>
          </p:nvPr>
        </p:nvSpPr>
        <p:spPr/>
        <p:txBody>
          <a:bodyPr/>
          <a:lstStyle/>
          <a:p>
            <a:fld id="{39F9A06E-61FC-4DF0-B4B2-F48309153FF5}" type="datetime1">
              <a:rPr lang="pl-PL" smtClean="0"/>
              <a:t>2017-11-15</a:t>
            </a:fld>
            <a:endParaRPr lang="pl-PL" dirty="0"/>
          </a:p>
        </p:txBody>
      </p:sp>
      <p:sp>
        <p:nvSpPr>
          <p:cNvPr id="6" name="Symbol zastępczy stopki 5"/>
          <p:cNvSpPr>
            <a:spLocks noGrp="1"/>
          </p:cNvSpPr>
          <p:nvPr>
            <p:ph type="ftr" sz="quarter" idx="11"/>
          </p:nvPr>
        </p:nvSpPr>
        <p:spPr/>
        <p:txBody>
          <a:bodyPr/>
          <a:lstStyle/>
          <a:p>
            <a:r>
              <a:rPr lang="pl-PL" smtClean="0"/>
              <a:t>Związek Miast Polskich</a:t>
            </a:r>
            <a:endParaRPr lang="pl-PL" dirty="0"/>
          </a:p>
        </p:txBody>
      </p:sp>
      <p:sp>
        <p:nvSpPr>
          <p:cNvPr id="11" name="Prostokąt z zaokrąglonym rogiem 10"/>
          <p:cNvSpPr/>
          <p:nvPr userDrawn="1"/>
        </p:nvSpPr>
        <p:spPr>
          <a:xfrm flipV="1">
            <a:off x="0" y="0"/>
            <a:ext cx="12192000" cy="1332854"/>
          </a:xfrm>
          <a:prstGeom prst="round1Rect">
            <a:avLst>
              <a:gd name="adj" fmla="val 39535"/>
            </a:avLst>
          </a:prstGeom>
          <a:solidFill>
            <a:srgbClr val="F68B1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smtClean="0">
              <a:ln>
                <a:noFill/>
              </a:ln>
              <a:solidFill>
                <a:prstClr val="white"/>
              </a:solidFill>
              <a:effectLst/>
              <a:uLnTx/>
              <a:uFillTx/>
              <a:latin typeface="Roboto Lt"/>
              <a:ea typeface="+mn-ea"/>
              <a:cs typeface="+mn-cs"/>
            </a:endParaRPr>
          </a:p>
        </p:txBody>
      </p:sp>
      <p:sp>
        <p:nvSpPr>
          <p:cNvPr id="9" name="Tytuł 1"/>
          <p:cNvSpPr txBox="1">
            <a:spLocks/>
          </p:cNvSpPr>
          <p:nvPr userDrawn="1"/>
        </p:nvSpPr>
        <p:spPr>
          <a:xfrm>
            <a:off x="723900" y="0"/>
            <a:ext cx="10744200" cy="12284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bg1"/>
                </a:solidFill>
                <a:latin typeface="Roboto Light" panose="02000000000000000000" pitchFamily="2" charset="0"/>
                <a:ea typeface="Roboto Light" panose="02000000000000000000" pitchFamily="2" charset="0"/>
                <a:cs typeface="+mj-cs"/>
              </a:defRPr>
            </a:lvl1pPr>
          </a:lstStyle>
          <a:p>
            <a:endParaRPr lang="pl-PL" dirty="0"/>
          </a:p>
        </p:txBody>
      </p:sp>
    </p:spTree>
    <p:extLst>
      <p:ext uri="{BB962C8B-B14F-4D97-AF65-F5344CB8AC3E}">
        <p14:creationId xmlns:p14="http://schemas.microsoft.com/office/powerpoint/2010/main" val="33282238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Dwa elementy zawartości">
    <p:spTree>
      <p:nvGrpSpPr>
        <p:cNvPr id="1" name=""/>
        <p:cNvGrpSpPr/>
        <p:nvPr/>
      </p:nvGrpSpPr>
      <p:grpSpPr>
        <a:xfrm>
          <a:off x="0" y="0"/>
          <a:ext cx="0" cy="0"/>
          <a:chOff x="0" y="0"/>
          <a:chExt cx="0" cy="0"/>
        </a:xfrm>
      </p:grpSpPr>
      <p:sp>
        <p:nvSpPr>
          <p:cNvPr id="10" name="Prostokąt z zaokrąglonym rogiem 9"/>
          <p:cNvSpPr/>
          <p:nvPr userDrawn="1"/>
        </p:nvSpPr>
        <p:spPr>
          <a:xfrm flipV="1">
            <a:off x="0" y="0"/>
            <a:ext cx="12192000" cy="1332854"/>
          </a:xfrm>
          <a:prstGeom prst="round1Rect">
            <a:avLst>
              <a:gd name="adj" fmla="val 39535"/>
            </a:avLst>
          </a:prstGeom>
          <a:solidFill>
            <a:srgbClr val="585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p>
        </p:txBody>
      </p:sp>
      <p:sp>
        <p:nvSpPr>
          <p:cNvPr id="3" name="Symbol zastępczy zawartości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rgbClr val="58595B"/>
                </a:solidFill>
                <a:latin typeface="Roboto Light" panose="02000000000000000000" pitchFamily="2" charset="0"/>
                <a:ea typeface="Roboto Light" panose="02000000000000000000" pitchFamily="2" charset="0"/>
              </a:defRPr>
            </a:lvl1pPr>
            <a:lvl2pPr>
              <a:defRPr lang="en-US" sz="1400" smtClean="0">
                <a:solidFill>
                  <a:srgbClr val="58595B"/>
                </a:solidFill>
                <a:latin typeface="Roboto Light" panose="02000000000000000000" pitchFamily="2" charset="0"/>
                <a:ea typeface="Roboto Light" panose="02000000000000000000" pitchFamily="2" charset="0"/>
              </a:defRPr>
            </a:lvl2pPr>
            <a:lvl3pPr>
              <a:defRPr lang="en-US" sz="1200" smtClean="0">
                <a:solidFill>
                  <a:srgbClr val="58595B"/>
                </a:solidFill>
                <a:latin typeface="Roboto Light" panose="02000000000000000000" pitchFamily="2" charset="0"/>
                <a:ea typeface="Roboto Light" panose="02000000000000000000" pitchFamily="2" charset="0"/>
              </a:defRPr>
            </a:lvl3pPr>
            <a:lvl4pPr>
              <a:defRPr lang="en-US" sz="1100" smtClean="0">
                <a:solidFill>
                  <a:srgbClr val="58595B"/>
                </a:solidFill>
                <a:latin typeface="Roboto Light" panose="02000000000000000000" pitchFamily="2" charset="0"/>
                <a:ea typeface="Roboto Light" panose="02000000000000000000" pitchFamily="2" charset="0"/>
              </a:defRPr>
            </a:lvl4pPr>
            <a:lvl5pPr>
              <a:defRPr lang="en-US" sz="1100">
                <a:solidFill>
                  <a:srgbClr val="58595B"/>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
        <p:nvSpPr>
          <p:cNvPr id="5" name="Symbol zastępczy daty 4"/>
          <p:cNvSpPr>
            <a:spLocks noGrp="1"/>
          </p:cNvSpPr>
          <p:nvPr>
            <p:ph type="dt" sz="half" idx="10"/>
          </p:nvPr>
        </p:nvSpPr>
        <p:spPr/>
        <p:txBody>
          <a:bodyPr/>
          <a:lstStyle/>
          <a:p>
            <a:fld id="{39F9A06E-61FC-4DF0-B4B2-F48309153FF5}" type="datetime1">
              <a:rPr lang="pl-PL" smtClean="0"/>
              <a:t>2017-11-15</a:t>
            </a:fld>
            <a:endParaRPr lang="pl-PL" dirty="0"/>
          </a:p>
        </p:txBody>
      </p:sp>
      <p:sp>
        <p:nvSpPr>
          <p:cNvPr id="6" name="Symbol zastępczy stopki 5"/>
          <p:cNvSpPr>
            <a:spLocks noGrp="1"/>
          </p:cNvSpPr>
          <p:nvPr>
            <p:ph type="ftr" sz="quarter" idx="11"/>
          </p:nvPr>
        </p:nvSpPr>
        <p:spPr/>
        <p:txBody>
          <a:bodyPr/>
          <a:lstStyle/>
          <a:p>
            <a:r>
              <a:rPr lang="pl-PL" smtClean="0"/>
              <a:t>Związek Miast Polskich</a:t>
            </a:r>
            <a:endParaRPr lang="pl-PL" dirty="0"/>
          </a:p>
        </p:txBody>
      </p:sp>
      <p:sp>
        <p:nvSpPr>
          <p:cNvPr id="8" name="Symbol zastępczy zawartości 3"/>
          <p:cNvSpPr>
            <a:spLocks noGrp="1"/>
          </p:cNvSpPr>
          <p:nvPr>
            <p:ph sz="half" idx="2"/>
          </p:nvPr>
        </p:nvSpPr>
        <p:spPr>
          <a:xfrm>
            <a:off x="6172200" y="1825625"/>
            <a:ext cx="5181600" cy="4353502"/>
          </a:xfrm>
        </p:spPr>
        <p:txBody>
          <a:bodyPr vert="horz" lIns="91440" tIns="45720" rIns="91440" bIns="45720" rtlCol="0">
            <a:normAutofit/>
          </a:bodyPr>
          <a:lstStyle>
            <a:lvl1pPr>
              <a:defRPr lang="en-US" sz="1600" smtClean="0">
                <a:solidFill>
                  <a:schemeClr val="bg1">
                    <a:lumMod val="50000"/>
                  </a:schemeClr>
                </a:solidFill>
                <a:latin typeface="Roboto Light" panose="02000000000000000000" pitchFamily="2" charset="0"/>
                <a:ea typeface="Roboto Light" panose="02000000000000000000" pitchFamily="2" charset="0"/>
              </a:defRPr>
            </a:lvl1pPr>
            <a:lvl2pPr>
              <a:defRPr lang="en-US" sz="1400" smtClean="0">
                <a:solidFill>
                  <a:schemeClr val="bg1">
                    <a:lumMod val="50000"/>
                  </a:schemeClr>
                </a:solidFill>
                <a:latin typeface="Roboto Light" panose="02000000000000000000" pitchFamily="2" charset="0"/>
                <a:ea typeface="Roboto Light" panose="02000000000000000000" pitchFamily="2" charset="0"/>
              </a:defRPr>
            </a:lvl2pPr>
            <a:lvl3pPr>
              <a:defRPr lang="en-US" sz="1200" smtClean="0">
                <a:solidFill>
                  <a:schemeClr val="bg1">
                    <a:lumMod val="50000"/>
                  </a:schemeClr>
                </a:solidFill>
                <a:latin typeface="Roboto Light" panose="02000000000000000000" pitchFamily="2" charset="0"/>
                <a:ea typeface="Roboto Light" panose="02000000000000000000" pitchFamily="2" charset="0"/>
              </a:defRPr>
            </a:lvl3pPr>
            <a:lvl4pPr>
              <a:defRPr lang="en-US" sz="1100" smtClean="0">
                <a:solidFill>
                  <a:schemeClr val="bg1">
                    <a:lumMod val="50000"/>
                  </a:schemeClr>
                </a:solidFill>
                <a:latin typeface="Roboto Light" panose="02000000000000000000" pitchFamily="2" charset="0"/>
                <a:ea typeface="Roboto Light" panose="02000000000000000000" pitchFamily="2" charset="0"/>
              </a:defRPr>
            </a:lvl4pPr>
            <a:lvl5pPr>
              <a:defRPr lang="en-US" sz="1100">
                <a:solidFill>
                  <a:schemeClr val="bg1">
                    <a:lumMod val="50000"/>
                  </a:schemeClr>
                </a:solidFill>
                <a:latin typeface="Roboto Light" panose="02000000000000000000" pitchFamily="2" charset="0"/>
                <a:ea typeface="Roboto Light" panose="02000000000000000000" pitchFamily="2" charset="0"/>
              </a:defRPr>
            </a:lvl5pPr>
          </a:lstStyle>
          <a:p>
            <a:pPr marL="0" lvl="0" indent="0">
              <a:lnSpc>
                <a:spcPct val="150000"/>
              </a:lnSpc>
              <a:spcAft>
                <a:spcPts val="1200"/>
              </a:spcAft>
              <a:buNone/>
            </a:pPr>
            <a:r>
              <a:rPr lang="pl-PL" dirty="0" smtClean="0"/>
              <a:t>Kliknij, aby edytować style wzorca tekstu</a:t>
            </a:r>
          </a:p>
          <a:p>
            <a:pPr marL="0" lvl="1" indent="0">
              <a:lnSpc>
                <a:spcPct val="150000"/>
              </a:lnSpc>
              <a:spcAft>
                <a:spcPts val="1200"/>
              </a:spcAft>
              <a:buNone/>
            </a:pPr>
            <a:r>
              <a:rPr lang="pl-PL" dirty="0" smtClean="0"/>
              <a:t>Drugi poziom</a:t>
            </a:r>
          </a:p>
          <a:p>
            <a:pPr marL="0" lvl="2" indent="0">
              <a:lnSpc>
                <a:spcPct val="150000"/>
              </a:lnSpc>
              <a:spcAft>
                <a:spcPts val="1200"/>
              </a:spcAft>
              <a:buNone/>
            </a:pPr>
            <a:r>
              <a:rPr lang="pl-PL" dirty="0" smtClean="0"/>
              <a:t>Trzeci poziom</a:t>
            </a:r>
          </a:p>
          <a:p>
            <a:pPr marL="0" lvl="3" indent="0">
              <a:lnSpc>
                <a:spcPct val="150000"/>
              </a:lnSpc>
              <a:spcAft>
                <a:spcPts val="1200"/>
              </a:spcAft>
              <a:buNone/>
            </a:pPr>
            <a:r>
              <a:rPr lang="pl-PL" dirty="0" smtClean="0"/>
              <a:t>Czwarty poziom</a:t>
            </a:r>
          </a:p>
          <a:p>
            <a:pPr marL="0" lvl="4" indent="0">
              <a:lnSpc>
                <a:spcPct val="150000"/>
              </a:lnSpc>
              <a:spcAft>
                <a:spcPts val="1200"/>
              </a:spcAft>
              <a:buNone/>
            </a:pPr>
            <a:r>
              <a:rPr lang="pl-PL" dirty="0" smtClean="0"/>
              <a:t>Piąty poziom</a:t>
            </a:r>
            <a:endParaRPr lang="pl-PL" dirty="0"/>
          </a:p>
        </p:txBody>
      </p:sp>
    </p:spTree>
    <p:extLst>
      <p:ext uri="{BB962C8B-B14F-4D97-AF65-F5344CB8AC3E}">
        <p14:creationId xmlns:p14="http://schemas.microsoft.com/office/powerpoint/2010/main" val="42930919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l-PL" dirty="0" smtClean="0"/>
              <a:t>Kliknij, aby edytować styl</a:t>
            </a:r>
            <a:endParaRPr lang="pl-PL" dirty="0"/>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E038D-F4C6-4CBF-8ADB-4BFCC40F692D}" type="datetime1">
              <a:rPr lang="pl-PL" smtClean="0"/>
              <a:t>2017-11-15</a:t>
            </a:fld>
            <a:endParaRPr lang="pl-PL" dirty="0"/>
          </a:p>
        </p:txBody>
      </p:sp>
      <p:sp>
        <p:nvSpPr>
          <p:cNvPr id="5" name="Symbol zastępczy stopki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Związek Miast Polskich</a:t>
            </a:r>
            <a:endParaRPr lang="pl-PL" dirty="0"/>
          </a:p>
        </p:txBody>
      </p:sp>
      <p:sp>
        <p:nvSpPr>
          <p:cNvPr id="6" name="Symbol zastępczy numeru slajdu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pl-PL" smtClean="0"/>
              <a:t>‹#›</a:t>
            </a:fld>
            <a:endParaRPr lang="pl-PL"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83" r:id="rId1"/>
    <p:sldLayoutId id="2147483661" r:id="rId2"/>
    <p:sldLayoutId id="2147483672" r:id="rId3"/>
    <p:sldLayoutId id="2147483673" r:id="rId4"/>
    <p:sldLayoutId id="2147483682" r:id="rId5"/>
    <p:sldLayoutId id="2147483681" r:id="rId6"/>
    <p:sldLayoutId id="2147483662" r:id="rId7"/>
    <p:sldLayoutId id="2147483664" r:id="rId8"/>
    <p:sldLayoutId id="2147483677" r:id="rId9"/>
    <p:sldLayoutId id="2147483678" r:id="rId10"/>
    <p:sldLayoutId id="2147483679" r:id="rId11"/>
    <p:sldLayoutId id="2147483666" r:id="rId12"/>
    <p:sldLayoutId id="2147483680" r:id="rId13"/>
    <p:sldLayoutId id="2147483674" r:id="rId14"/>
    <p:sldLayoutId id="2147483675" r:id="rId15"/>
    <p:sldLayoutId id="2147483676" r:id="rId16"/>
    <p:sldLayoutId id="2147483667" r:id="rId17"/>
  </p:sldLayoutIdLs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rgbClr val="58595B"/>
          </a:solidFill>
          <a:latin typeface="+mj-lt"/>
          <a:ea typeface="Roboto Light" pitchFamily="2" charset="0"/>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mn-lt"/>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mn-lt"/>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mn-lt"/>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mn-lt"/>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mn-lt"/>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odtytuł 2"/>
          <p:cNvSpPr txBox="1">
            <a:spLocks/>
          </p:cNvSpPr>
          <p:nvPr/>
        </p:nvSpPr>
        <p:spPr>
          <a:xfrm>
            <a:off x="838202" y="5110609"/>
            <a:ext cx="8503022" cy="113779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Font typeface="Arial" panose="020B0604020202020204" pitchFamily="34" charset="0"/>
              <a:buNone/>
            </a:pPr>
            <a:r>
              <a:rPr lang="pl-PL" dirty="0" smtClean="0">
                <a:solidFill>
                  <a:schemeClr val="tx1">
                    <a:lumMod val="50000"/>
                    <a:lumOff val="50000"/>
                  </a:schemeClr>
                </a:solidFill>
                <a:latin typeface="+mn-lt"/>
                <a:ea typeface="Tahoma" panose="020B0604030504040204" pitchFamily="34" charset="0"/>
                <a:cs typeface="Tahoma" panose="020B0604030504040204" pitchFamily="34" charset="0"/>
              </a:rPr>
              <a:t>Marek Wójcik</a:t>
            </a:r>
          </a:p>
          <a:p>
            <a:pPr marL="0" indent="0">
              <a:lnSpc>
                <a:spcPct val="150000"/>
              </a:lnSpc>
              <a:spcBef>
                <a:spcPts val="6"/>
              </a:spcBef>
              <a:buFont typeface="Arial" panose="020B0604020202020204" pitchFamily="34" charset="0"/>
              <a:buNone/>
            </a:pPr>
            <a:r>
              <a:rPr lang="pl-PL" dirty="0" smtClean="0">
                <a:solidFill>
                  <a:schemeClr val="tx1">
                    <a:lumMod val="50000"/>
                    <a:lumOff val="50000"/>
                  </a:schemeClr>
                </a:solidFill>
                <a:latin typeface="+mn-lt"/>
                <a:ea typeface="Tahoma" panose="020B0604030504040204" pitchFamily="34" charset="0"/>
                <a:cs typeface="Tahoma" panose="020B0604030504040204" pitchFamily="34" charset="0"/>
              </a:rPr>
              <a:t>mw@zmp.poznan.pl</a:t>
            </a:r>
            <a:endParaRPr lang="pl-PL"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14" name="Tytuł 3"/>
          <p:cNvSpPr txBox="1">
            <a:spLocks/>
          </p:cNvSpPr>
          <p:nvPr/>
        </p:nvSpPr>
        <p:spPr>
          <a:xfrm>
            <a:off x="838200" y="2061006"/>
            <a:ext cx="10515600" cy="2387600"/>
          </a:xfrm>
          <a:prstGeom prst="rect">
            <a:avLst/>
          </a:prstGeom>
        </p:spPr>
        <p:txBody>
          <a:bodyPr anchor="b"/>
          <a:lstStyle>
            <a:lvl1pPr algn="l" defTabSz="914400" rtl="0" eaLnBrk="1" latinLnBrk="0" hangingPunct="1">
              <a:spcBef>
                <a:spcPct val="0"/>
              </a:spcBef>
              <a:buNone/>
              <a:defRPr sz="4400" kern="1200">
                <a:solidFill>
                  <a:srgbClr val="58595B"/>
                </a:solidFill>
                <a:latin typeface="+mj-lt"/>
                <a:ea typeface="Roboto Light" pitchFamily="2" charset="0"/>
                <a:cs typeface="+mj-cs"/>
              </a:defRPr>
            </a:lvl1pPr>
          </a:lstStyle>
          <a:p>
            <a:r>
              <a:rPr lang="pl-PL" sz="3600" dirty="0">
                <a:solidFill>
                  <a:schemeClr val="tx1"/>
                </a:solidFill>
              </a:rPr>
              <a:t>Zmiana treści rozporządzenia Ministra Pracy i Polityki Społecznej z dnia 23 sierpnia 2012 r. w sprawie domów pomocy  społecznej </a:t>
            </a:r>
            <a:r>
              <a:rPr lang="pl-PL" sz="3600" dirty="0" smtClean="0">
                <a:solidFill>
                  <a:schemeClr val="tx1"/>
                </a:solidFill>
              </a:rPr>
              <a:t> (projekt z dnia 30.10.2017r.)</a:t>
            </a:r>
            <a:endParaRPr lang="pl-PL" sz="3600" dirty="0">
              <a:solidFill>
                <a:schemeClr val="tx1"/>
              </a:solidFill>
            </a:endParaRPr>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581639" y="-1115093"/>
            <a:ext cx="10649605" cy="5917324"/>
          </a:xfrm>
          <a:noFill/>
          <a:effectLst>
            <a:glow rad="127000">
              <a:schemeClr val="bg1"/>
            </a:glow>
          </a:effectLst>
        </p:spPr>
        <p:txBody>
          <a:bodyPr>
            <a:noAutofit/>
          </a:bodyPr>
          <a:lstStyle/>
          <a:p>
            <a:r>
              <a:rPr lang="pl-PL" sz="2800" b="1" dirty="0" smtClean="0">
                <a:solidFill>
                  <a:srgbClr val="FFC000"/>
                </a:solidFill>
              </a:rPr>
              <a:t># </a:t>
            </a:r>
            <a:r>
              <a:rPr lang="pl-PL" sz="2800" dirty="0" smtClean="0"/>
              <a:t>Wprowadzenie </a:t>
            </a:r>
            <a:r>
              <a:rPr lang="pl-PL" sz="2800" dirty="0"/>
              <a:t>nowego przepisu § 6 ust. 1 pkt 4 lit. d, dotyczącego standardu </a:t>
            </a:r>
            <a:r>
              <a:rPr lang="pl-PL" sz="2800" dirty="0" smtClean="0"/>
              <a:t>w </a:t>
            </a:r>
            <a:r>
              <a:rPr lang="pl-PL" sz="2800" dirty="0"/>
              <a:t>zakresie warunków bytowych polegającego na utworzeniu na każdej kondygnacji domu z pokojami mieszkalnymi, </a:t>
            </a:r>
            <a:r>
              <a:rPr lang="pl-PL" sz="2800" b="1" dirty="0">
                <a:solidFill>
                  <a:srgbClr val="FFC000"/>
                </a:solidFill>
              </a:rPr>
              <a:t>łazienki przystosowanej do kąpieli osób leżących</a:t>
            </a:r>
            <a:r>
              <a:rPr lang="pl-PL" sz="2800" dirty="0">
                <a:solidFill>
                  <a:srgbClr val="FFC000"/>
                </a:solidFill>
              </a:rPr>
              <a:t>,</a:t>
            </a:r>
            <a:r>
              <a:rPr lang="pl-PL" sz="2800" dirty="0"/>
              <a:t> wyposażonej w urządzenia ułatwiające wykonywanie czynności związanych z kąpielą, </a:t>
            </a:r>
            <a:r>
              <a:rPr lang="pl-PL" sz="2800" dirty="0" smtClean="0"/>
              <a:t/>
            </a:r>
            <a:br>
              <a:rPr lang="pl-PL" sz="2800" dirty="0" smtClean="0"/>
            </a:br>
            <a:r>
              <a:rPr lang="pl-PL" sz="2800" dirty="0" smtClean="0"/>
              <a:t>z </a:t>
            </a:r>
            <a:r>
              <a:rPr lang="pl-PL" sz="2800" dirty="0"/>
              <a:t>tym że przepis ten nie będzie miał zastosowania do domów prowadzonych w budynkach, w których w dniu wejścia </a:t>
            </a:r>
            <a:r>
              <a:rPr lang="pl-PL" sz="2800" dirty="0" smtClean="0"/>
              <a:t/>
            </a:r>
            <a:br>
              <a:rPr lang="pl-PL" sz="2800" dirty="0" smtClean="0"/>
            </a:br>
            <a:r>
              <a:rPr lang="pl-PL" sz="2800" dirty="0" smtClean="0"/>
              <a:t>w </a:t>
            </a:r>
            <a:r>
              <a:rPr lang="pl-PL" sz="2800" dirty="0"/>
              <a:t>życie tego przepisu projektu rozporządzenia </a:t>
            </a:r>
            <a:r>
              <a:rPr lang="pl-PL" sz="2800" dirty="0" smtClean="0"/>
              <a:t/>
            </a:r>
            <a:br>
              <a:rPr lang="pl-PL" sz="2800" dirty="0" smtClean="0"/>
            </a:br>
            <a:r>
              <a:rPr lang="pl-PL" sz="2800" dirty="0" smtClean="0"/>
              <a:t>był </a:t>
            </a:r>
            <a:r>
              <a:rPr lang="pl-PL" sz="2800" dirty="0"/>
              <a:t>prowadzony dom (odroczenie w czasie do dnia </a:t>
            </a:r>
            <a:r>
              <a:rPr lang="pl-PL" sz="2800" dirty="0" smtClean="0"/>
              <a:t>1.07.18 </a:t>
            </a:r>
            <a:r>
              <a:rPr lang="pl-PL" sz="2800" dirty="0"/>
              <a:t>r</a:t>
            </a:r>
            <a:r>
              <a:rPr lang="pl-PL" sz="2800" dirty="0" smtClean="0"/>
              <a:t>.)</a:t>
            </a:r>
            <a:br>
              <a:rPr lang="pl-PL" sz="2800" dirty="0" smtClean="0"/>
            </a:br>
            <a:endParaRPr lang="pl-PL" sz="28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292881" y="5353066"/>
            <a:ext cx="10294908" cy="1668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4200" b="1" dirty="0" smtClean="0"/>
              <a:t>Dodatkowe łazienki</a:t>
            </a:r>
            <a:endParaRPr lang="pl-PL" sz="4200"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t>Szczegółowe</a:t>
            </a:r>
            <a:br>
              <a:rPr lang="pl-PL" sz="2600" b="1" dirty="0" smtClean="0"/>
            </a:br>
            <a:r>
              <a:rPr lang="pl-PL" sz="2600" b="1" dirty="0" smtClean="0"/>
              <a:t>rozwiązania </a:t>
            </a:r>
            <a:endParaRPr lang="pl-PL" sz="2600" dirty="0"/>
          </a:p>
        </p:txBody>
      </p:sp>
    </p:spTree>
    <p:extLst>
      <p:ext uri="{BB962C8B-B14F-4D97-AF65-F5344CB8AC3E}">
        <p14:creationId xmlns:p14="http://schemas.microsoft.com/office/powerpoint/2010/main" val="2692181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581639" y="-1115093"/>
            <a:ext cx="10649605" cy="5917324"/>
          </a:xfrm>
          <a:noFill/>
          <a:effectLst>
            <a:glow rad="127000">
              <a:schemeClr val="bg1"/>
            </a:glow>
          </a:effectLst>
        </p:spPr>
        <p:txBody>
          <a:bodyPr>
            <a:noAutofit/>
          </a:bodyPr>
          <a:lstStyle/>
          <a:p>
            <a:r>
              <a:rPr lang="pl-PL" sz="2800" b="1" dirty="0" smtClean="0">
                <a:solidFill>
                  <a:srgbClr val="FFC000"/>
                </a:solidFill>
              </a:rPr>
              <a:t># </a:t>
            </a:r>
            <a:r>
              <a:rPr lang="pl-PL" sz="2800" dirty="0"/>
              <a:t>§ 3 jest </a:t>
            </a:r>
            <a:r>
              <a:rPr lang="pl-PL" sz="2800" dirty="0" smtClean="0"/>
              <a:t>przepisem </a:t>
            </a:r>
            <a:r>
              <a:rPr lang="pl-PL" sz="2800" dirty="0"/>
              <a:t>przejściowym i odnosi się do przepisów </a:t>
            </a:r>
            <a:r>
              <a:rPr lang="pl-PL" sz="2800" dirty="0" smtClean="0"/>
              <a:t>dotyczących nowych standardów wyposażenia </a:t>
            </a:r>
            <a:r>
              <a:rPr lang="pl-PL" sz="2800" dirty="0"/>
              <a:t>toalet i łazienek oraz </a:t>
            </a:r>
            <a:r>
              <a:rPr lang="pl-PL" sz="2800" dirty="0" smtClean="0"/>
              <a:t>standardów dotyczących łazienek </a:t>
            </a:r>
            <a:r>
              <a:rPr lang="pl-PL" sz="2800" dirty="0"/>
              <a:t>dla osób leżących) </a:t>
            </a:r>
            <a:r>
              <a:rPr lang="pl-PL" sz="2800" dirty="0" smtClean="0"/>
              <a:t>rozporządzenia, zmienianych</a:t>
            </a:r>
            <a:br>
              <a:rPr lang="pl-PL" sz="2800" dirty="0" smtClean="0"/>
            </a:br>
            <a:r>
              <a:rPr lang="pl-PL" sz="2800" dirty="0" smtClean="0"/>
              <a:t>w </a:t>
            </a:r>
            <a:r>
              <a:rPr lang="pl-PL" sz="2800" dirty="0"/>
              <a:t>§ 1 w brzmieniu nadanym niniejszym rozporządzeniem i stanowi, </a:t>
            </a:r>
            <a:r>
              <a:rPr lang="pl-PL" sz="2800" dirty="0" smtClean="0"/>
              <a:t/>
            </a:r>
            <a:br>
              <a:rPr lang="pl-PL" sz="2800" dirty="0" smtClean="0"/>
            </a:br>
            <a:r>
              <a:rPr lang="pl-PL" sz="2800" dirty="0" smtClean="0"/>
              <a:t>że </a:t>
            </a:r>
            <a:r>
              <a:rPr lang="pl-PL" sz="2800" dirty="0"/>
              <a:t>nie stosuje się ich do </a:t>
            </a:r>
            <a:r>
              <a:rPr lang="pl-PL" sz="2800" dirty="0" smtClean="0"/>
              <a:t>dps położonego w </a:t>
            </a:r>
            <a:r>
              <a:rPr lang="pl-PL" sz="2800" dirty="0"/>
              <a:t>budynku albo budynkach, </a:t>
            </a:r>
            <a:r>
              <a:rPr lang="pl-PL" sz="2800" dirty="0" smtClean="0"/>
              <a:t/>
            </a:r>
            <a:br>
              <a:rPr lang="pl-PL" sz="2800" dirty="0" smtClean="0"/>
            </a:br>
            <a:r>
              <a:rPr lang="pl-PL" sz="2800" dirty="0" smtClean="0"/>
              <a:t>w </a:t>
            </a:r>
            <a:r>
              <a:rPr lang="pl-PL" sz="2800" dirty="0"/>
              <a:t>których w dniu 1 lipca 2018 r., był prowadzony </a:t>
            </a:r>
            <a:r>
              <a:rPr lang="pl-PL" sz="2800" dirty="0" smtClean="0"/>
              <a:t>dps</a:t>
            </a:r>
            <a:br>
              <a:rPr lang="pl-PL" sz="2800" dirty="0" smtClean="0"/>
            </a:br>
            <a:r>
              <a:rPr lang="pl-PL" sz="2800" b="1" dirty="0">
                <a:solidFill>
                  <a:srgbClr val="FFC000"/>
                </a:solidFill>
              </a:rPr>
              <a:t># </a:t>
            </a:r>
            <a:r>
              <a:rPr lang="pl-PL" sz="2800" b="1" dirty="0" smtClean="0">
                <a:solidFill>
                  <a:srgbClr val="FFC000"/>
                </a:solidFill>
              </a:rPr>
              <a:t> </a:t>
            </a:r>
            <a:r>
              <a:rPr lang="pl-PL" sz="2800" b="1" dirty="0" smtClean="0"/>
              <a:t>W</a:t>
            </a:r>
            <a:r>
              <a:rPr lang="pl-PL" sz="2800" dirty="0" smtClean="0"/>
              <a:t>ejście </a:t>
            </a:r>
            <a:r>
              <a:rPr lang="pl-PL" sz="2800" dirty="0"/>
              <a:t>w życie tego przepisu  planuje się także </a:t>
            </a:r>
            <a:r>
              <a:rPr lang="pl-PL" sz="2800" dirty="0" smtClean="0"/>
              <a:t/>
            </a:r>
            <a:br>
              <a:rPr lang="pl-PL" sz="2800" dirty="0" smtClean="0"/>
            </a:br>
            <a:r>
              <a:rPr lang="pl-PL" sz="2800" dirty="0" smtClean="0"/>
              <a:t>na </a:t>
            </a:r>
            <a:r>
              <a:rPr lang="pl-PL" sz="2800" dirty="0"/>
              <a:t>dzień 1 lipca 2018 roku. </a:t>
            </a:r>
            <a:r>
              <a:rPr lang="pl-PL" sz="2800" dirty="0" smtClean="0"/>
              <a:t/>
            </a:r>
            <a:br>
              <a:rPr lang="pl-PL" sz="2800" dirty="0" smtClean="0"/>
            </a:br>
            <a:r>
              <a:rPr lang="pl-PL" sz="2800" dirty="0"/>
              <a:t/>
            </a:r>
            <a:br>
              <a:rPr lang="pl-PL" sz="2800" dirty="0"/>
            </a:br>
            <a:endParaRPr lang="pl-PL" sz="28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292881" y="5353066"/>
            <a:ext cx="10294908" cy="1668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4200" b="1" dirty="0" smtClean="0"/>
              <a:t>Przejściowo o serialu łazienkowym </a:t>
            </a:r>
            <a:endParaRPr lang="pl-PL" sz="4200"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solidFill>
                  <a:schemeClr val="bg1"/>
                </a:solidFill>
              </a:rPr>
              <a:t>Szczegółowe</a:t>
            </a:r>
            <a:br>
              <a:rPr lang="pl-PL" sz="2600" b="1" dirty="0" smtClean="0">
                <a:solidFill>
                  <a:schemeClr val="bg1"/>
                </a:solidFill>
              </a:rPr>
            </a:br>
            <a:r>
              <a:rPr lang="pl-PL" sz="2600" b="1" dirty="0" smtClean="0">
                <a:solidFill>
                  <a:schemeClr val="bg1"/>
                </a:solidFill>
              </a:rPr>
              <a:t>rozwiązania </a:t>
            </a:r>
            <a:endParaRPr lang="pl-PL" sz="2600" dirty="0">
              <a:solidFill>
                <a:schemeClr val="bg1"/>
              </a:solidFill>
            </a:endParaRPr>
          </a:p>
        </p:txBody>
      </p:sp>
    </p:spTree>
    <p:extLst>
      <p:ext uri="{BB962C8B-B14F-4D97-AF65-F5344CB8AC3E}">
        <p14:creationId xmlns:p14="http://schemas.microsoft.com/office/powerpoint/2010/main" val="1188846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543931" y="254523"/>
            <a:ext cx="10649605" cy="4364611"/>
          </a:xfrm>
          <a:noFill/>
          <a:effectLst>
            <a:glow rad="127000">
              <a:schemeClr val="bg1"/>
            </a:glow>
          </a:effectLst>
        </p:spPr>
        <p:txBody>
          <a:bodyPr>
            <a:noAutofit/>
          </a:bodyPr>
          <a:lstStyle/>
          <a:p>
            <a:r>
              <a:rPr lang="pl-PL" sz="1400" b="1" dirty="0" smtClean="0">
                <a:solidFill>
                  <a:srgbClr val="FFC000"/>
                </a:solidFill>
              </a:rPr>
              <a:t># </a:t>
            </a:r>
            <a:r>
              <a:rPr lang="pl-PL" sz="2000" dirty="0"/>
              <a:t>W § 2 projektowanego rozporządzenia wprowadza się odstępstwa od określonych standardów </a:t>
            </a:r>
            <a:r>
              <a:rPr lang="pl-PL" sz="2000" dirty="0" smtClean="0"/>
              <a:t/>
            </a:r>
            <a:br>
              <a:rPr lang="pl-PL" sz="2000" dirty="0" smtClean="0"/>
            </a:br>
            <a:r>
              <a:rPr lang="pl-PL" sz="2000" dirty="0" smtClean="0"/>
              <a:t>w </a:t>
            </a:r>
            <a:r>
              <a:rPr lang="pl-PL" sz="2000" dirty="0"/>
              <a:t>zakresie maksymalnej liczby miejsc w </a:t>
            </a:r>
            <a:r>
              <a:rPr lang="pl-PL" sz="2000" dirty="0" smtClean="0"/>
              <a:t>dps, które </a:t>
            </a:r>
            <a:r>
              <a:rPr lang="pl-PL" sz="2000" dirty="0"/>
              <a:t>dotyczyć będą </a:t>
            </a:r>
            <a:r>
              <a:rPr lang="pl-PL" sz="2000" dirty="0" smtClean="0"/>
              <a:t>dps </a:t>
            </a:r>
            <a:r>
              <a:rPr lang="pl-PL" sz="2000" dirty="0"/>
              <a:t>funkcjonujących w budynku albo budynkach, w których w dniu 31 grudnia </a:t>
            </a:r>
            <a:r>
              <a:rPr lang="pl-PL" sz="2000" dirty="0" smtClean="0"/>
              <a:t>2013r. był </a:t>
            </a:r>
            <a:r>
              <a:rPr lang="pl-PL" sz="2000" dirty="0"/>
              <a:t>prowadzony </a:t>
            </a:r>
            <a:r>
              <a:rPr lang="pl-PL" sz="2000" dirty="0" smtClean="0"/>
              <a:t>dps, </a:t>
            </a:r>
            <a:r>
              <a:rPr lang="pl-PL" sz="2000" dirty="0"/>
              <a:t>z jednoczesnym zastrzeżeniem, </a:t>
            </a:r>
            <a:r>
              <a:rPr lang="pl-PL" sz="2000" dirty="0" smtClean="0"/>
              <a:t/>
            </a:r>
            <a:br>
              <a:rPr lang="pl-PL" sz="2000" dirty="0" smtClean="0"/>
            </a:br>
            <a:r>
              <a:rPr lang="pl-PL" sz="2000" dirty="0" smtClean="0"/>
              <a:t>że </a:t>
            </a:r>
            <a:r>
              <a:rPr lang="pl-PL" sz="2000" b="1" dirty="0">
                <a:solidFill>
                  <a:srgbClr val="FFC000"/>
                </a:solidFill>
              </a:rPr>
              <a:t>liczba miejsc w </a:t>
            </a:r>
            <a:r>
              <a:rPr lang="pl-PL" sz="2000" b="1" dirty="0" smtClean="0">
                <a:solidFill>
                  <a:srgbClr val="FFC000"/>
                </a:solidFill>
              </a:rPr>
              <a:t>dps, w </a:t>
            </a:r>
            <a:r>
              <a:rPr lang="pl-PL" sz="2000" b="1" dirty="0">
                <a:solidFill>
                  <a:srgbClr val="FFC000"/>
                </a:solidFill>
              </a:rPr>
              <a:t>których w dniu 31 grudnia 2013 r  był prowadzony dom </a:t>
            </a:r>
            <a:r>
              <a:rPr lang="pl-PL" sz="2000" b="1" dirty="0" smtClean="0">
                <a:solidFill>
                  <a:srgbClr val="FFC000"/>
                </a:solidFill>
              </a:rPr>
              <a:t>może </a:t>
            </a:r>
            <a:r>
              <a:rPr lang="pl-PL" sz="2000" b="1" dirty="0">
                <a:solidFill>
                  <a:srgbClr val="FFC000"/>
                </a:solidFill>
              </a:rPr>
              <a:t>być wyższa niż </a:t>
            </a:r>
            <a:r>
              <a:rPr lang="pl-PL" sz="2000" b="1" dirty="0" smtClean="0">
                <a:solidFill>
                  <a:srgbClr val="FFC000"/>
                </a:solidFill>
              </a:rPr>
              <a:t>100, ale nie większa niż określona </a:t>
            </a:r>
            <a:r>
              <a:rPr lang="pl-PL" sz="2000" b="1" dirty="0">
                <a:solidFill>
                  <a:srgbClr val="FFC000"/>
                </a:solidFill>
              </a:rPr>
              <a:t>w zezwoleniu wojewody </a:t>
            </a:r>
            <a:r>
              <a:rPr lang="pl-PL" sz="2000" dirty="0" smtClean="0"/>
              <a:t>w </a:t>
            </a:r>
            <a:r>
              <a:rPr lang="pl-PL" sz="2000" dirty="0"/>
              <a:t>dniu wejścia w życie przepisu § 2 projektowanego rozporządzenia (wejście przepisu odroczone w czasie tj. od 1 lipca 2018 roku</a:t>
            </a:r>
            <a:r>
              <a:rPr lang="pl-PL" sz="2000" dirty="0" smtClean="0"/>
              <a:t>). </a:t>
            </a:r>
            <a:r>
              <a:rPr lang="pl-PL" sz="2000" dirty="0"/>
              <a:t/>
            </a:r>
            <a:br>
              <a:rPr lang="pl-PL" sz="2000" dirty="0"/>
            </a:br>
            <a:r>
              <a:rPr lang="pl-PL" sz="2000" b="1" dirty="0">
                <a:solidFill>
                  <a:srgbClr val="FFC000"/>
                </a:solidFill>
              </a:rPr>
              <a:t># </a:t>
            </a:r>
            <a:r>
              <a:rPr lang="pl-PL" sz="2000" dirty="0" smtClean="0"/>
              <a:t>Data </a:t>
            </a:r>
            <a:r>
              <a:rPr lang="pl-PL" sz="2000" dirty="0"/>
              <a:t>31 grudnia 2013 r. określona przepisami była datą graniczną, do której wszystkie domy musiały zakończyć programy naprawcze, a podmiot je prowadzący uzyskać zezwolenie wojewody </a:t>
            </a:r>
            <a:r>
              <a:rPr lang="pl-PL" sz="2000" dirty="0" smtClean="0"/>
              <a:t/>
            </a:r>
            <a:br>
              <a:rPr lang="pl-PL" sz="2000" dirty="0" smtClean="0"/>
            </a:br>
            <a:r>
              <a:rPr lang="pl-PL" sz="2000" dirty="0" smtClean="0"/>
              <a:t>na </a:t>
            </a:r>
            <a:r>
              <a:rPr lang="pl-PL" sz="2000" dirty="0"/>
              <a:t>prowadzenie domu. Termin utraty mocy zezwoleń warunkowych, ustalony pierwotnie </a:t>
            </a:r>
            <a:r>
              <a:rPr lang="pl-PL" sz="2000" dirty="0" smtClean="0"/>
              <a:t>na </a:t>
            </a:r>
            <a:r>
              <a:rPr lang="pl-PL" sz="2000" dirty="0"/>
              <a:t>31 grudnia 2010 r., został przez ustawodawcę dwukrotnie przedłużony, ostatni raz na mocy art. 4 ust. 1 ustawy </a:t>
            </a:r>
            <a:r>
              <a:rPr lang="pl-PL" sz="2000" dirty="0" smtClean="0"/>
              <a:t/>
            </a:r>
            <a:br>
              <a:rPr lang="pl-PL" sz="2000" dirty="0" smtClean="0"/>
            </a:br>
            <a:r>
              <a:rPr lang="pl-PL" sz="2000" dirty="0" smtClean="0"/>
              <a:t>z </a:t>
            </a:r>
            <a:r>
              <a:rPr lang="pl-PL" sz="2000" dirty="0"/>
              <a:t>dnia 22 lutego 2013 r. o zmianie ustawy o pomocy społecznej oraz niektórych </a:t>
            </a:r>
            <a:r>
              <a:rPr lang="pl-PL" sz="2000" dirty="0" smtClean="0"/>
              <a:t/>
            </a:r>
            <a:br>
              <a:rPr lang="pl-PL" sz="2000" dirty="0" smtClean="0"/>
            </a:br>
            <a:r>
              <a:rPr lang="pl-PL" sz="2000" dirty="0" smtClean="0"/>
              <a:t>innych ustaw (Dz</a:t>
            </a:r>
            <a:r>
              <a:rPr lang="pl-PL" sz="2000" dirty="0"/>
              <a:t>. U. poz. 509). Przepis art. 4 tej ustawy wszedł w </a:t>
            </a:r>
            <a:r>
              <a:rPr lang="pl-PL" sz="2000" dirty="0" smtClean="0"/>
              <a:t>życie</a:t>
            </a:r>
            <a:br>
              <a:rPr lang="pl-PL" sz="2000" dirty="0" smtClean="0"/>
            </a:br>
            <a:r>
              <a:rPr lang="pl-PL" sz="2000" dirty="0" smtClean="0"/>
              <a:t> </a:t>
            </a:r>
            <a:r>
              <a:rPr lang="pl-PL" sz="2000" dirty="0"/>
              <a:t>w dniu ogłoszenia (26 kwietnia 2013 r.) z mocą wsteczną od 31 grudnia 2012 r. </a:t>
            </a:r>
            <a:r>
              <a:rPr lang="pl-PL" sz="2000" dirty="0" smtClean="0"/>
              <a:t> </a:t>
            </a:r>
            <a:br>
              <a:rPr lang="pl-PL" sz="2000" dirty="0" smtClean="0"/>
            </a:br>
            <a:endParaRPr lang="pl-PL" sz="20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292881" y="5353066"/>
            <a:ext cx="10294908" cy="1668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4200" b="1" dirty="0" smtClean="0"/>
              <a:t>Pozostałości programów naprawczych </a:t>
            </a:r>
            <a:endParaRPr lang="pl-PL" sz="4200"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solidFill>
                  <a:schemeClr val="bg1"/>
                </a:solidFill>
              </a:rPr>
              <a:t>Szczegółowe</a:t>
            </a:r>
            <a:br>
              <a:rPr lang="pl-PL" sz="2600" b="1" dirty="0" smtClean="0">
                <a:solidFill>
                  <a:schemeClr val="bg1"/>
                </a:solidFill>
              </a:rPr>
            </a:br>
            <a:r>
              <a:rPr lang="pl-PL" sz="2600" b="1" dirty="0" smtClean="0">
                <a:solidFill>
                  <a:schemeClr val="bg1"/>
                </a:solidFill>
              </a:rPr>
              <a:t>rozwiązania </a:t>
            </a:r>
            <a:endParaRPr lang="pl-PL" sz="2600" dirty="0">
              <a:solidFill>
                <a:schemeClr val="bg1"/>
              </a:solidFill>
            </a:endParaRPr>
          </a:p>
        </p:txBody>
      </p:sp>
    </p:spTree>
    <p:extLst>
      <p:ext uri="{BB962C8B-B14F-4D97-AF65-F5344CB8AC3E}">
        <p14:creationId xmlns:p14="http://schemas.microsoft.com/office/powerpoint/2010/main" val="2065024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488727379"/>
              </p:ext>
            </p:extLst>
          </p:nvPr>
        </p:nvGraphicFramePr>
        <p:xfrm>
          <a:off x="838200" y="1825625"/>
          <a:ext cx="1048067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idx="4294967295"/>
          </p:nvPr>
        </p:nvSpPr>
        <p:spPr>
          <a:xfrm>
            <a:off x="0" y="0"/>
            <a:ext cx="11019934" cy="1208088"/>
          </a:xfrm>
        </p:spPr>
        <p:txBody>
          <a:bodyPr>
            <a:normAutofit/>
          </a:bodyPr>
          <a:lstStyle/>
          <a:p>
            <a:r>
              <a:rPr lang="pl-PL" b="1" dirty="0" smtClean="0"/>
              <a:t>Porozmawiajmy o pieniądzach (informacje z OSR) </a:t>
            </a:r>
            <a:endParaRPr lang="pl-PL" b="1" dirty="0"/>
          </a:p>
        </p:txBody>
      </p:sp>
    </p:spTree>
    <p:extLst>
      <p:ext uri="{BB962C8B-B14F-4D97-AF65-F5344CB8AC3E}">
        <p14:creationId xmlns:p14="http://schemas.microsoft.com/office/powerpoint/2010/main" val="2228771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3"/>
          <p:cNvSpPr txBox="1">
            <a:spLocks/>
          </p:cNvSpPr>
          <p:nvPr/>
        </p:nvSpPr>
        <p:spPr>
          <a:xfrm>
            <a:off x="927175" y="2101907"/>
            <a:ext cx="5671588" cy="218757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58595B"/>
                </a:solidFill>
                <a:latin typeface="Roboto Light" pitchFamily="2" charset="0"/>
                <a:ea typeface="Roboto Light" pitchFamily="2" charset="0"/>
                <a:cs typeface="+mj-cs"/>
              </a:defRPr>
            </a:lvl1pPr>
          </a:lstStyle>
          <a:p>
            <a:r>
              <a:rPr lang="pl-PL" sz="3200" dirty="0" smtClean="0">
                <a:solidFill>
                  <a:schemeClr val="tx1"/>
                </a:solidFill>
                <a:latin typeface="+mn-lt"/>
              </a:rPr>
              <a:t>Do </a:t>
            </a:r>
            <a:r>
              <a:rPr lang="pl-PL" sz="3200" dirty="0">
                <a:solidFill>
                  <a:schemeClr val="tx1"/>
                </a:solidFill>
                <a:latin typeface="+mn-lt"/>
              </a:rPr>
              <a:t>spraw wszczętych </a:t>
            </a:r>
          </a:p>
          <a:p>
            <a:r>
              <a:rPr lang="pl-PL" sz="3200" dirty="0">
                <a:solidFill>
                  <a:schemeClr val="tx1"/>
                </a:solidFill>
                <a:latin typeface="+mn-lt"/>
              </a:rPr>
              <a:t>i niezakończonych przed wejściem w życie </a:t>
            </a:r>
            <a:r>
              <a:rPr lang="pl-PL" sz="3200" dirty="0" smtClean="0">
                <a:solidFill>
                  <a:schemeClr val="tx1"/>
                </a:solidFill>
                <a:latin typeface="+mn-lt"/>
              </a:rPr>
              <a:t>nowelizowanego rozporządzenia </a:t>
            </a:r>
            <a:r>
              <a:rPr lang="pl-PL" sz="3200" dirty="0">
                <a:solidFill>
                  <a:schemeClr val="tx1"/>
                </a:solidFill>
                <a:latin typeface="+mn-lt"/>
              </a:rPr>
              <a:t>dotyczących zezwoleń na prowadzenie domu pomocy społecznej, stosuje się przepisy rozporządzenia </a:t>
            </a:r>
            <a:r>
              <a:rPr lang="pl-PL" sz="3200" dirty="0" smtClean="0">
                <a:solidFill>
                  <a:schemeClr val="tx1"/>
                </a:solidFill>
                <a:latin typeface="+mn-lt"/>
              </a:rPr>
              <a:t>zmienionego.</a:t>
            </a:r>
            <a:endParaRPr lang="pl-PL" sz="3200" b="1" dirty="0">
              <a:solidFill>
                <a:schemeClr val="tx1"/>
              </a:solidFill>
              <a:latin typeface="+mn-lt"/>
            </a:endParaRPr>
          </a:p>
        </p:txBody>
      </p:sp>
      <p:sp>
        <p:nvSpPr>
          <p:cNvPr id="7" name="Symbol zastępczy tekstu 4"/>
          <p:cNvSpPr txBox="1">
            <a:spLocks/>
          </p:cNvSpPr>
          <p:nvPr/>
        </p:nvSpPr>
        <p:spPr>
          <a:xfrm>
            <a:off x="6948137" y="1819452"/>
            <a:ext cx="4946073" cy="29787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l-PL" sz="4800" b="1" dirty="0" smtClean="0">
                <a:solidFill>
                  <a:schemeClr val="bg1"/>
                </a:solidFill>
                <a:latin typeface="+mn-lt"/>
              </a:rPr>
              <a:t>W „starych dps: …po staremu</a:t>
            </a:r>
            <a:endParaRPr lang="pl-PL" sz="4800" b="1" dirty="0">
              <a:solidFill>
                <a:schemeClr val="bg1"/>
              </a:solidFill>
              <a:latin typeface="+mn-lt"/>
            </a:endParaRPr>
          </a:p>
        </p:txBody>
      </p:sp>
    </p:spTree>
    <p:extLst>
      <p:ext uri="{BB962C8B-B14F-4D97-AF65-F5344CB8AC3E}">
        <p14:creationId xmlns:p14="http://schemas.microsoft.com/office/powerpoint/2010/main" val="1405712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idx="4294967295"/>
          </p:nvPr>
        </p:nvSpPr>
        <p:spPr>
          <a:xfrm>
            <a:off x="548640" y="2411797"/>
            <a:ext cx="4331368" cy="2187575"/>
          </a:xfrm>
        </p:spPr>
        <p:txBody>
          <a:bodyPr>
            <a:normAutofit fontScale="90000"/>
          </a:bodyPr>
          <a:lstStyle/>
          <a:p>
            <a:pPr algn="ctr"/>
            <a:r>
              <a:rPr lang="pl-PL" sz="4400" b="1" dirty="0" smtClean="0"/>
              <a:t>Dziękuję</a:t>
            </a:r>
            <a:br>
              <a:rPr lang="pl-PL" sz="4400" b="1" dirty="0" smtClean="0"/>
            </a:br>
            <a:r>
              <a:rPr lang="pl-PL" b="1" dirty="0" smtClean="0"/>
              <a:t>za uwagę</a:t>
            </a:r>
            <a:br>
              <a:rPr lang="pl-PL" b="1" dirty="0" smtClean="0"/>
            </a:br>
            <a:r>
              <a:rPr lang="pl-PL" b="1" dirty="0" smtClean="0"/>
              <a:t>Marek Wójcik</a:t>
            </a:r>
            <a:r>
              <a:rPr lang="pl-PL" b="1" smtClean="0"/>
              <a:t/>
            </a:r>
            <a:br>
              <a:rPr lang="pl-PL" b="1" smtClean="0"/>
            </a:br>
            <a:r>
              <a:rPr lang="pl-PL" b="1" smtClean="0"/>
              <a:t>mw@zmp.poznan.pl</a:t>
            </a:r>
            <a:endParaRPr lang="pl-PL" sz="4400" b="1" dirty="0"/>
          </a:p>
        </p:txBody>
      </p:sp>
    </p:spTree>
    <p:extLst>
      <p:ext uri="{BB962C8B-B14F-4D97-AF65-F5344CB8AC3E}">
        <p14:creationId xmlns:p14="http://schemas.microsoft.com/office/powerpoint/2010/main" val="2256473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zawartości 5"/>
          <p:cNvGraphicFramePr>
            <a:graphicFrameLocks noGrp="1"/>
          </p:cNvGraphicFramePr>
          <p:nvPr>
            <p:ph idx="1"/>
            <p:extLst>
              <p:ext uri="{D42A27DB-BD31-4B8C-83A1-F6EECF244321}">
                <p14:modId xmlns:p14="http://schemas.microsoft.com/office/powerpoint/2010/main" val="3959635557"/>
              </p:ext>
            </p:extLst>
          </p:nvPr>
        </p:nvGraphicFramePr>
        <p:xfrm>
          <a:off x="838200" y="1694046"/>
          <a:ext cx="10480675" cy="4482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ytuł 2"/>
          <p:cNvSpPr>
            <a:spLocks noGrp="1"/>
          </p:cNvSpPr>
          <p:nvPr>
            <p:ph type="title" idx="4294967295"/>
          </p:nvPr>
        </p:nvSpPr>
        <p:spPr>
          <a:xfrm>
            <a:off x="207389" y="0"/>
            <a:ext cx="11425287" cy="1208088"/>
          </a:xfrm>
        </p:spPr>
        <p:txBody>
          <a:bodyPr>
            <a:normAutofit fontScale="90000"/>
          </a:bodyPr>
          <a:lstStyle/>
          <a:p>
            <a:r>
              <a:rPr lang="pl-PL" b="1" dirty="0" smtClean="0"/>
              <a:t>Garść statystyki dotyczącej dps – ów (stan na 31.12.16r.)</a:t>
            </a:r>
            <a:endParaRPr lang="pl-PL" b="1" dirty="0"/>
          </a:p>
        </p:txBody>
      </p:sp>
    </p:spTree>
    <p:extLst>
      <p:ext uri="{BB962C8B-B14F-4D97-AF65-F5344CB8AC3E}">
        <p14:creationId xmlns:p14="http://schemas.microsoft.com/office/powerpoint/2010/main" val="306683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dtytuł 2"/>
          <p:cNvSpPr txBox="1">
            <a:spLocks/>
          </p:cNvSpPr>
          <p:nvPr/>
        </p:nvSpPr>
        <p:spPr>
          <a:xfrm>
            <a:off x="838202" y="5110609"/>
            <a:ext cx="8503022" cy="1137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3600" b="1" dirty="0" smtClean="0"/>
              <a:t>Co to jest „nowo powstający” dps?</a:t>
            </a:r>
            <a:endParaRPr lang="pl-PL" sz="3600" b="1"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4" name="Tytuł 3"/>
          <p:cNvSpPr>
            <a:spLocks noGrp="1"/>
          </p:cNvSpPr>
          <p:nvPr>
            <p:ph type="ctrTitle"/>
          </p:nvPr>
        </p:nvSpPr>
        <p:spPr>
          <a:xfrm>
            <a:off x="838200" y="2061006"/>
            <a:ext cx="10515600" cy="2616872"/>
          </a:xfrm>
        </p:spPr>
        <p:txBody>
          <a:bodyPr>
            <a:noAutofit/>
          </a:bodyPr>
          <a:lstStyle/>
          <a:p>
            <a:r>
              <a:rPr lang="pl-PL" sz="2400" b="1" dirty="0">
                <a:solidFill>
                  <a:srgbClr val="FFC000"/>
                </a:solidFill>
              </a:rPr>
              <a:t>Trudności interpretacyjne, dotyczące używanego w rozporządzeniu pojęcia </a:t>
            </a:r>
            <a:r>
              <a:rPr lang="pl-PL" sz="2400" b="1" dirty="0" smtClean="0">
                <a:solidFill>
                  <a:srgbClr val="FFC000"/>
                </a:solidFill>
              </a:rPr>
              <a:t/>
            </a:r>
            <a:br>
              <a:rPr lang="pl-PL" sz="2400" b="1" dirty="0" smtClean="0">
                <a:solidFill>
                  <a:srgbClr val="FFC000"/>
                </a:solidFill>
              </a:rPr>
            </a:br>
            <a:r>
              <a:rPr lang="pl-PL" sz="2400" b="1" dirty="0" smtClean="0">
                <a:solidFill>
                  <a:srgbClr val="FFC000"/>
                </a:solidFill>
              </a:rPr>
              <a:t>„</a:t>
            </a:r>
            <a:r>
              <a:rPr lang="pl-PL" sz="2400" b="1" dirty="0">
                <a:solidFill>
                  <a:srgbClr val="FFC000"/>
                </a:solidFill>
              </a:rPr>
              <a:t>nowo powstających domów”. </a:t>
            </a:r>
            <a:r>
              <a:rPr lang="pl-PL" sz="2400" dirty="0" smtClean="0"/>
              <a:t>W </a:t>
            </a:r>
            <a:r>
              <a:rPr lang="pl-PL" sz="2400" dirty="0"/>
              <a:t>związku z tym, że </a:t>
            </a:r>
            <a:r>
              <a:rPr lang="pl-PL" sz="2400" dirty="0" smtClean="0"/>
              <a:t>dps powstaje </a:t>
            </a:r>
            <a:r>
              <a:rPr lang="pl-PL" sz="2400" dirty="0"/>
              <a:t>po uzyskaniu  zezwolenia wojewody (w drodze decyzji administracyjnej) każdorazowa zmiana podmiotu prowadzącego </a:t>
            </a:r>
            <a:r>
              <a:rPr lang="pl-PL" sz="2400" dirty="0" smtClean="0"/>
              <a:t>dps czy </a:t>
            </a:r>
            <a:r>
              <a:rPr lang="pl-PL" sz="2400" dirty="0"/>
              <a:t>też zmiana organizacyjna (np. łączenie </a:t>
            </a:r>
            <a:r>
              <a:rPr lang="pl-PL" sz="2400" dirty="0" smtClean="0"/>
              <a:t>dps -ów) </a:t>
            </a:r>
            <a:r>
              <a:rPr lang="pl-PL" sz="2400" dirty="0"/>
              <a:t>wymaga wydania odrębnego zezwolenia na prowadzenie domu. Na tym gruncie pojawia się szereg problemów. Czy w takich przypadkach mamy do czynienia </a:t>
            </a:r>
            <a:r>
              <a:rPr lang="pl-PL" sz="2400" dirty="0" smtClean="0"/>
              <a:t/>
            </a:r>
            <a:br>
              <a:rPr lang="pl-PL" sz="2400" dirty="0" smtClean="0"/>
            </a:br>
            <a:r>
              <a:rPr lang="pl-PL" sz="2400" dirty="0" smtClean="0"/>
              <a:t>z </a:t>
            </a:r>
            <a:r>
              <a:rPr lang="pl-PL" sz="2400" dirty="0"/>
              <a:t>nowo powstającymi domami, czy też nie? Jakie stosować standardy – jak do nowo powstających domów, czy też „łagodniejsze standardy” – jak dla „starych” </a:t>
            </a:r>
            <a:r>
              <a:rPr lang="pl-PL" sz="2400" dirty="0" smtClean="0"/>
              <a:t>domów?</a:t>
            </a:r>
            <a:br>
              <a:rPr lang="pl-PL" sz="2400" dirty="0" smtClean="0"/>
            </a:br>
            <a:r>
              <a:rPr lang="pl-PL" sz="2400" dirty="0"/>
              <a:t>Problemy ze standardami dotyczącymi łazienek i toalet. W nowych dps – ach, </a:t>
            </a:r>
            <a:r>
              <a:rPr lang="pl-PL" sz="2400" dirty="0" smtClean="0"/>
              <a:t/>
            </a:r>
            <a:br>
              <a:rPr lang="pl-PL" sz="2400" dirty="0" smtClean="0"/>
            </a:br>
            <a:r>
              <a:rPr lang="pl-PL" sz="2400" dirty="0" smtClean="0"/>
              <a:t>na </a:t>
            </a:r>
            <a:r>
              <a:rPr lang="pl-PL" sz="2400" dirty="0"/>
              <a:t>jeden pokój miała przypadać jedna toaleta i łazienka. W starych domach przepisy zakładały, że liczba osób korzystająca z jednej toalety wynosi nie więcej niż 4, </a:t>
            </a:r>
            <a:r>
              <a:rPr lang="pl-PL" sz="2400" dirty="0" smtClean="0"/>
              <a:t/>
            </a:r>
            <a:br>
              <a:rPr lang="pl-PL" sz="2400" dirty="0" smtClean="0"/>
            </a:br>
            <a:r>
              <a:rPr lang="pl-PL" sz="2400" dirty="0" smtClean="0"/>
              <a:t>a </a:t>
            </a:r>
            <a:r>
              <a:rPr lang="pl-PL" sz="2400" dirty="0"/>
              <a:t>liczba osób korzystających z łazienki nie więcej niż 5. </a:t>
            </a:r>
          </a:p>
        </p:txBody>
      </p:sp>
    </p:spTree>
    <p:extLst>
      <p:ext uri="{BB962C8B-B14F-4D97-AF65-F5344CB8AC3E}">
        <p14:creationId xmlns:p14="http://schemas.microsoft.com/office/powerpoint/2010/main" val="2744115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dtytuł 2"/>
          <p:cNvSpPr txBox="1">
            <a:spLocks/>
          </p:cNvSpPr>
          <p:nvPr/>
        </p:nvSpPr>
        <p:spPr>
          <a:xfrm>
            <a:off x="838202" y="5110609"/>
            <a:ext cx="8503022" cy="113779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3600" b="1" dirty="0" smtClean="0"/>
              <a:t>Główne zmiany w treści rozporządzenia </a:t>
            </a:r>
            <a:endParaRPr lang="pl-PL" sz="3600" b="1"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4" name="Tytuł 3"/>
          <p:cNvSpPr>
            <a:spLocks noGrp="1"/>
          </p:cNvSpPr>
          <p:nvPr>
            <p:ph type="ctrTitle"/>
          </p:nvPr>
        </p:nvSpPr>
        <p:spPr>
          <a:xfrm>
            <a:off x="838202" y="356135"/>
            <a:ext cx="10515598" cy="4263991"/>
          </a:xfrm>
        </p:spPr>
        <p:txBody>
          <a:bodyPr>
            <a:noAutofit/>
          </a:bodyPr>
          <a:lstStyle/>
          <a:p>
            <a:r>
              <a:rPr lang="pl-PL" sz="1800" b="1" dirty="0" smtClean="0">
                <a:solidFill>
                  <a:srgbClr val="FFC000"/>
                </a:solidFill>
              </a:rPr>
              <a:t>#</a:t>
            </a:r>
            <a:r>
              <a:rPr lang="pl-PL" sz="1800" b="1" dirty="0" smtClean="0"/>
              <a:t> </a:t>
            </a:r>
            <a:r>
              <a:rPr lang="pl-PL" sz="1800" b="1" dirty="0">
                <a:solidFill>
                  <a:srgbClr val="FFC000"/>
                </a:solidFill>
              </a:rPr>
              <a:t>Projekt zakłada rezygnację z pojęcia „nowo powstających domów pomocy społecznej” </a:t>
            </a:r>
            <a:r>
              <a:rPr lang="pl-PL" sz="1800" dirty="0"/>
              <a:t>(tylko 30 domów spełniało standard dla „nowo powstających” </a:t>
            </a:r>
            <a:r>
              <a:rPr lang="pl-PL" sz="1800" dirty="0" smtClean="0"/>
              <a:t>domów, a 750 nie! ) oraz </a:t>
            </a:r>
            <a:r>
              <a:rPr lang="pl-PL" sz="1800" dirty="0"/>
              <a:t>ujednolicenie wymogu standardu dotyczącego liczby toalet i łazienek dla wszystkich domów </a:t>
            </a:r>
            <a:r>
              <a:rPr lang="pl-PL" sz="1800" dirty="0" smtClean="0"/>
              <a:t>nowych </a:t>
            </a:r>
            <a:r>
              <a:rPr lang="pl-PL" sz="1800" dirty="0"/>
              <a:t>i </a:t>
            </a:r>
            <a:r>
              <a:rPr lang="pl-PL" sz="1800" dirty="0" smtClean="0"/>
              <a:t>starych (porównywalny </a:t>
            </a:r>
            <a:r>
              <a:rPr lang="pl-PL" sz="1800" dirty="0"/>
              <a:t>standard </a:t>
            </a:r>
            <a:r>
              <a:rPr lang="pl-PL" sz="1800" dirty="0" smtClean="0"/>
              <a:t/>
            </a:r>
            <a:br>
              <a:rPr lang="pl-PL" sz="1800" dirty="0" smtClean="0"/>
            </a:br>
            <a:r>
              <a:rPr lang="pl-PL" sz="1800" dirty="0" smtClean="0"/>
              <a:t>dla </a:t>
            </a:r>
            <a:r>
              <a:rPr lang="pl-PL" sz="1800" dirty="0"/>
              <a:t>wszystkich </a:t>
            </a:r>
            <a:r>
              <a:rPr lang="pl-PL" sz="1800" dirty="0" smtClean="0"/>
              <a:t>domów, jednak </a:t>
            </a:r>
            <a:r>
              <a:rPr lang="pl-PL" sz="1800" dirty="0"/>
              <a:t>różniący się od "starych" domów wymogiem "związania łazienki lub </a:t>
            </a:r>
            <a:r>
              <a:rPr lang="pl-PL" sz="1800" dirty="0" smtClean="0"/>
              <a:t>toalety</a:t>
            </a:r>
            <a:br>
              <a:rPr lang="pl-PL" sz="1800" dirty="0" smtClean="0"/>
            </a:br>
            <a:r>
              <a:rPr lang="pl-PL" sz="1800" dirty="0" smtClean="0"/>
              <a:t>z </a:t>
            </a:r>
            <a:r>
              <a:rPr lang="pl-PL" sz="1800" dirty="0"/>
              <a:t>pokojami mieszkalnymi, </a:t>
            </a:r>
            <a:r>
              <a:rPr lang="pl-PL" sz="1800" dirty="0" smtClean="0"/>
              <a:t>co </a:t>
            </a:r>
            <a:r>
              <a:rPr lang="pl-PL" sz="1800" dirty="0"/>
              <a:t>w praktyce  oznaczać będzie dla nowych domów budowę łazienek przy pokojach. Obecnie w „starych domach” tylko liczba toalet i łazienek musi odpowiadać odpowiednio liczbie mieszkańców; natomiast przepisy rozporządzenia nie określają ich usytuowania. Przy czym, zmiana rozporządzenia nie będzie miała negatywnego wpływu na sytuację domów posiadających wyższy </a:t>
            </a:r>
            <a:r>
              <a:rPr lang="pl-PL" sz="1800" dirty="0" smtClean="0"/>
              <a:t>standard).</a:t>
            </a:r>
            <a:br>
              <a:rPr lang="pl-PL" sz="1800" dirty="0" smtClean="0"/>
            </a:br>
            <a:r>
              <a:rPr lang="pl-PL" sz="1800" b="1" dirty="0" smtClean="0">
                <a:solidFill>
                  <a:srgbClr val="FFC000"/>
                </a:solidFill>
              </a:rPr>
              <a:t>#</a:t>
            </a:r>
            <a:r>
              <a:rPr lang="pl-PL" sz="1800" b="1" dirty="0" smtClean="0"/>
              <a:t> </a:t>
            </a:r>
            <a:r>
              <a:rPr lang="pl-PL" sz="1800" dirty="0" smtClean="0"/>
              <a:t>Wprowadza </a:t>
            </a:r>
            <a:r>
              <a:rPr lang="pl-PL" sz="1800" dirty="0"/>
              <a:t>też </a:t>
            </a:r>
            <a:r>
              <a:rPr lang="pl-PL" sz="1800" b="1" dirty="0">
                <a:solidFill>
                  <a:srgbClr val="FFC000"/>
                </a:solidFill>
              </a:rPr>
              <a:t>ograniczenia odnośnie do możliwości dowolnego zwiększania liczby miejsc w </a:t>
            </a:r>
            <a:r>
              <a:rPr lang="pl-PL" sz="1800" b="1" dirty="0" smtClean="0">
                <a:solidFill>
                  <a:srgbClr val="FFC000"/>
                </a:solidFill>
              </a:rPr>
              <a:t>domach pomocy społecznej</a:t>
            </a:r>
            <a:r>
              <a:rPr lang="pl-PL" sz="1800" dirty="0" smtClean="0"/>
              <a:t>, które </a:t>
            </a:r>
            <a:r>
              <a:rPr lang="pl-PL" sz="1800" dirty="0"/>
              <a:t>przekraczają liczbę </a:t>
            </a:r>
            <a:r>
              <a:rPr lang="pl-PL" sz="1800" dirty="0" smtClean="0"/>
              <a:t>100;</a:t>
            </a:r>
            <a:br>
              <a:rPr lang="pl-PL" sz="1800" dirty="0" smtClean="0"/>
            </a:br>
            <a:r>
              <a:rPr lang="pl-PL" sz="1800" b="1" dirty="0" smtClean="0">
                <a:solidFill>
                  <a:srgbClr val="FFC000"/>
                </a:solidFill>
              </a:rPr>
              <a:t>#</a:t>
            </a:r>
            <a:r>
              <a:rPr lang="pl-PL" sz="1800" dirty="0"/>
              <a:t> </a:t>
            </a:r>
            <a:r>
              <a:rPr lang="pl-PL" sz="1800" dirty="0" smtClean="0"/>
              <a:t>Projekt </a:t>
            </a:r>
            <a:r>
              <a:rPr lang="pl-PL" sz="1800" dirty="0"/>
              <a:t>zakłada </a:t>
            </a:r>
            <a:r>
              <a:rPr lang="pl-PL" sz="1800" b="1" dirty="0">
                <a:solidFill>
                  <a:srgbClr val="FFC000"/>
                </a:solidFill>
              </a:rPr>
              <a:t>wpisanie do standardu usług nowej usługi w postaci komunikacji wspomagającej </a:t>
            </a:r>
            <a:r>
              <a:rPr lang="pl-PL" sz="1800" b="1" dirty="0" smtClean="0">
                <a:solidFill>
                  <a:srgbClr val="FFC000"/>
                </a:solidFill>
              </a:rPr>
              <a:t/>
            </a:r>
            <a:br>
              <a:rPr lang="pl-PL" sz="1800" b="1" dirty="0" smtClean="0">
                <a:solidFill>
                  <a:srgbClr val="FFC000"/>
                </a:solidFill>
              </a:rPr>
            </a:br>
            <a:r>
              <a:rPr lang="pl-PL" sz="1800" b="1" dirty="0" smtClean="0">
                <a:solidFill>
                  <a:srgbClr val="FFC000"/>
                </a:solidFill>
              </a:rPr>
              <a:t>i </a:t>
            </a:r>
            <a:r>
              <a:rPr lang="pl-PL" sz="1800" b="1" dirty="0">
                <a:solidFill>
                  <a:srgbClr val="FFC000"/>
                </a:solidFill>
              </a:rPr>
              <a:t>alternatywnej wobec mieszkańców </a:t>
            </a:r>
            <a:r>
              <a:rPr lang="pl-PL" sz="1800" dirty="0"/>
              <a:t>wymagających takich usług, a także szkolenia personelu w tym </a:t>
            </a:r>
            <a:r>
              <a:rPr lang="pl-PL" sz="1800" dirty="0" smtClean="0"/>
              <a:t>zakresie;</a:t>
            </a:r>
            <a:br>
              <a:rPr lang="pl-PL" sz="1800" dirty="0" smtClean="0"/>
            </a:br>
            <a:r>
              <a:rPr lang="pl-PL" sz="1800" b="1" dirty="0" smtClean="0">
                <a:solidFill>
                  <a:srgbClr val="FFC000"/>
                </a:solidFill>
              </a:rPr>
              <a:t># </a:t>
            </a:r>
            <a:r>
              <a:rPr lang="pl-PL" sz="1800" dirty="0" smtClean="0"/>
              <a:t>Ponadto </a:t>
            </a:r>
            <a:r>
              <a:rPr lang="pl-PL" sz="1800" dirty="0"/>
              <a:t>projekt zakłada, że w nowych domach, na każdym piętrze z pokojami mieszkalnymi usytuowana będzie </a:t>
            </a:r>
            <a:r>
              <a:rPr lang="pl-PL" sz="1800" b="1" dirty="0">
                <a:solidFill>
                  <a:srgbClr val="FFC000"/>
                </a:solidFill>
              </a:rPr>
              <a:t>dodatkowa łazienka dostosowana do kąpieli osób leżących</a:t>
            </a:r>
            <a:r>
              <a:rPr lang="pl-PL" sz="1800" dirty="0"/>
              <a:t>, </a:t>
            </a:r>
            <a:r>
              <a:rPr lang="pl-PL" sz="1800" dirty="0" smtClean="0"/>
              <a:t>z </a:t>
            </a:r>
            <a:r>
              <a:rPr lang="pl-PL" sz="1800" dirty="0"/>
              <a:t>odpowiednim wyposażeniem ułatwiającym wykonywanie tych </a:t>
            </a:r>
            <a:r>
              <a:rPr lang="pl-PL" sz="1800" dirty="0" smtClean="0"/>
              <a:t>czynności (liczba mieszkańców dps nieopuszczających </a:t>
            </a:r>
            <a:r>
              <a:rPr lang="pl-PL" sz="1800" dirty="0"/>
              <a:t>łóżek </a:t>
            </a:r>
            <a:r>
              <a:rPr lang="pl-PL" sz="1800" dirty="0" smtClean="0"/>
              <a:t>utrzymuje </a:t>
            </a:r>
            <a:r>
              <a:rPr lang="pl-PL" sz="1800" dirty="0"/>
              <a:t>się na poziomie </a:t>
            </a:r>
            <a:r>
              <a:rPr lang="pl-PL" sz="1800" dirty="0" smtClean="0"/>
              <a:t>około </a:t>
            </a:r>
            <a:r>
              <a:rPr lang="pl-PL" sz="1800" dirty="0"/>
              <a:t>10 </a:t>
            </a:r>
            <a:r>
              <a:rPr lang="pl-PL" sz="1800" dirty="0" smtClean="0"/>
              <a:t>tysięcy osób</a:t>
            </a:r>
            <a:r>
              <a:rPr lang="pl-PL" sz="1800" dirty="0"/>
              <a:t>, </a:t>
            </a:r>
            <a:r>
              <a:rPr lang="pl-PL" sz="1800" dirty="0" smtClean="0"/>
              <a:t>czyli blisko 13 proc. ogólnej </a:t>
            </a:r>
            <a:r>
              <a:rPr lang="pl-PL" sz="1800" dirty="0"/>
              <a:t>liczby </a:t>
            </a:r>
            <a:r>
              <a:rPr lang="pl-PL" sz="1800" dirty="0" smtClean="0"/>
              <a:t>mieszkańców dps).</a:t>
            </a:r>
            <a:endParaRPr lang="pl-PL" sz="1800" b="1" dirty="0"/>
          </a:p>
        </p:txBody>
      </p:sp>
    </p:spTree>
    <p:extLst>
      <p:ext uri="{BB962C8B-B14F-4D97-AF65-F5344CB8AC3E}">
        <p14:creationId xmlns:p14="http://schemas.microsoft.com/office/powerpoint/2010/main" val="99744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649016" y="-1240221"/>
            <a:ext cx="10649605" cy="5917324"/>
          </a:xfrm>
          <a:noFill/>
          <a:effectLst>
            <a:glow rad="127000">
              <a:schemeClr val="bg1"/>
            </a:glow>
          </a:effectLst>
        </p:spPr>
        <p:txBody>
          <a:bodyPr>
            <a:noAutofit/>
          </a:bodyPr>
          <a:lstStyle/>
          <a:p>
            <a:r>
              <a:rPr lang="pl-PL" sz="2800" b="1" dirty="0">
                <a:solidFill>
                  <a:srgbClr val="FFC000"/>
                </a:solidFill>
              </a:rPr>
              <a:t># </a:t>
            </a:r>
            <a:r>
              <a:rPr lang="pl-PL" sz="2800" dirty="0" smtClean="0"/>
              <a:t>Zmiana brzmienia </a:t>
            </a:r>
            <a:r>
              <a:rPr lang="pl-PL" sz="2800" dirty="0"/>
              <a:t>§ 5 ust. 1 pkt 3 lit. b, w której obok dotychczasowej regulacji pojawi się </a:t>
            </a:r>
            <a:r>
              <a:rPr lang="pl-PL" sz="2800" b="1" dirty="0">
                <a:solidFill>
                  <a:srgbClr val="FFC000"/>
                </a:solidFill>
              </a:rPr>
              <a:t>nowa forma usług i aktywizacji mieszkańców</a:t>
            </a:r>
            <a:r>
              <a:rPr lang="pl-PL" sz="2800" dirty="0"/>
              <a:t>, którzy mają problemy z komunikacją werbalną i może być wobec nich stosowana </a:t>
            </a:r>
            <a:r>
              <a:rPr lang="pl-PL" sz="2800" b="1" dirty="0">
                <a:solidFill>
                  <a:srgbClr val="FFC000"/>
                </a:solidFill>
              </a:rPr>
              <a:t>komunikacja wspomagająca lub alternatywna</a:t>
            </a:r>
            <a:r>
              <a:rPr lang="pl-PL" sz="2800" dirty="0"/>
              <a:t>, odpowiednia do potrzeb danego mieszkańca; formy tej komunikacji mogą być w zależności od potrzeb różne, w tym np. język migowy dla osób głuchych od urodzenia, pod warunkiem, że potrafią posługiwać się taką metodą ;</a:t>
            </a:r>
            <a:br>
              <a:rPr lang="pl-PL" sz="2800" dirty="0"/>
            </a:br>
            <a:r>
              <a:rPr lang="pl-PL" sz="2800" b="1" dirty="0">
                <a:solidFill>
                  <a:srgbClr val="FFC000"/>
                </a:solidFill>
              </a:rPr>
              <a:t># </a:t>
            </a:r>
            <a:r>
              <a:rPr lang="pl-PL" sz="2800" dirty="0" smtClean="0"/>
              <a:t>Zmiana w </a:t>
            </a:r>
            <a:r>
              <a:rPr lang="pl-PL" sz="2800" dirty="0"/>
              <a:t>§ 6 ust. 1 pkt 1 lit. d </a:t>
            </a:r>
            <a:r>
              <a:rPr lang="pl-PL" sz="2800" dirty="0" smtClean="0"/>
              <a:t>zmierzająca </a:t>
            </a:r>
            <a:br>
              <a:rPr lang="pl-PL" sz="2800" dirty="0" smtClean="0"/>
            </a:br>
            <a:r>
              <a:rPr lang="pl-PL" sz="2800" dirty="0" smtClean="0"/>
              <a:t>do </a:t>
            </a:r>
            <a:r>
              <a:rPr lang="pl-PL" sz="2800" dirty="0"/>
              <a:t>wyeliminowania pojęcia „nowo powstających domów”. </a:t>
            </a:r>
            <a:r>
              <a:rPr lang="pl-PL" sz="2800" dirty="0" smtClean="0"/>
              <a:t/>
            </a:r>
            <a:br>
              <a:rPr lang="pl-PL" sz="2800" dirty="0" smtClean="0"/>
            </a:br>
            <a:endParaRPr lang="pl-PL" sz="28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649016" y="5189437"/>
            <a:ext cx="9073053" cy="1668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4200" b="1" dirty="0" smtClean="0"/>
              <a:t>Pożegnanie „nowych domów”</a:t>
            </a:r>
            <a:endParaRPr lang="pl-PL" sz="4200"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solidFill>
                  <a:schemeClr val="bg1"/>
                </a:solidFill>
              </a:rPr>
              <a:t>Szczegółowe</a:t>
            </a:r>
            <a:br>
              <a:rPr lang="pl-PL" sz="2600" b="1" dirty="0" smtClean="0">
                <a:solidFill>
                  <a:schemeClr val="bg1"/>
                </a:solidFill>
              </a:rPr>
            </a:br>
            <a:r>
              <a:rPr lang="pl-PL" sz="2600" b="1" dirty="0" smtClean="0">
                <a:solidFill>
                  <a:schemeClr val="bg1"/>
                </a:solidFill>
              </a:rPr>
              <a:t>rozwiązania </a:t>
            </a:r>
            <a:endParaRPr lang="pl-PL" sz="2600" dirty="0">
              <a:solidFill>
                <a:schemeClr val="bg1"/>
              </a:solidFill>
            </a:endParaRPr>
          </a:p>
        </p:txBody>
      </p:sp>
    </p:spTree>
    <p:extLst>
      <p:ext uri="{BB962C8B-B14F-4D97-AF65-F5344CB8AC3E}">
        <p14:creationId xmlns:p14="http://schemas.microsoft.com/office/powerpoint/2010/main" val="2102849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581639" y="-1115093"/>
            <a:ext cx="10649605" cy="5917324"/>
          </a:xfrm>
          <a:noFill/>
          <a:effectLst>
            <a:glow rad="127000">
              <a:schemeClr val="bg1"/>
            </a:glow>
          </a:effectLst>
        </p:spPr>
        <p:txBody>
          <a:bodyPr>
            <a:noAutofit/>
          </a:bodyPr>
          <a:lstStyle/>
          <a:p>
            <a:r>
              <a:rPr lang="pl-PL" sz="2800" b="1" dirty="0" smtClean="0">
                <a:solidFill>
                  <a:srgbClr val="FFC000"/>
                </a:solidFill>
              </a:rPr>
              <a:t># </a:t>
            </a:r>
            <a:r>
              <a:rPr lang="pl-PL" sz="2800" dirty="0" smtClean="0"/>
              <a:t>Wprowadzenie w </a:t>
            </a:r>
            <a:r>
              <a:rPr lang="pl-PL" sz="2800" dirty="0"/>
              <a:t>§ 6 ust. 1 pkt 3a nowego przepisu, który stanowi, </a:t>
            </a:r>
            <a:r>
              <a:rPr lang="pl-PL" sz="2800" dirty="0" smtClean="0"/>
              <a:t/>
            </a:r>
            <a:br>
              <a:rPr lang="pl-PL" sz="2800" dirty="0" smtClean="0"/>
            </a:br>
            <a:r>
              <a:rPr lang="pl-PL" sz="2800" dirty="0" smtClean="0"/>
              <a:t>że </a:t>
            </a:r>
            <a:r>
              <a:rPr lang="pl-PL" sz="2800" b="1" dirty="0">
                <a:solidFill>
                  <a:srgbClr val="FFC000"/>
                </a:solidFill>
              </a:rPr>
              <a:t>mieszkaniec domu charakteryzujący się zaburzeniami interakcji społecznych </a:t>
            </a:r>
            <a:r>
              <a:rPr lang="pl-PL" sz="2800" b="1" dirty="0" smtClean="0">
                <a:solidFill>
                  <a:srgbClr val="FFC000"/>
                </a:solidFill>
              </a:rPr>
              <a:t>i </a:t>
            </a:r>
            <a:r>
              <a:rPr lang="pl-PL" sz="2800" b="1" dirty="0">
                <a:solidFill>
                  <a:srgbClr val="FFC000"/>
                </a:solidFill>
              </a:rPr>
              <a:t>komunikacji zamieszkuje w pokoju jednoosobowym, </a:t>
            </a:r>
            <a:r>
              <a:rPr lang="pl-PL" sz="2800" b="1" dirty="0" smtClean="0">
                <a:solidFill>
                  <a:srgbClr val="FFC000"/>
                </a:solidFill>
              </a:rPr>
              <a:t/>
            </a:r>
            <a:br>
              <a:rPr lang="pl-PL" sz="2800" b="1" dirty="0" smtClean="0">
                <a:solidFill>
                  <a:srgbClr val="FFC000"/>
                </a:solidFill>
              </a:rPr>
            </a:br>
            <a:r>
              <a:rPr lang="pl-PL" sz="2800" b="1" dirty="0" smtClean="0">
                <a:solidFill>
                  <a:srgbClr val="FFC000"/>
                </a:solidFill>
              </a:rPr>
              <a:t>za </a:t>
            </a:r>
            <a:r>
              <a:rPr lang="pl-PL" sz="2800" b="1" dirty="0">
                <a:solidFill>
                  <a:srgbClr val="FFC000"/>
                </a:solidFill>
              </a:rPr>
              <a:t>jego zgodą, </a:t>
            </a:r>
            <a:r>
              <a:rPr lang="pl-PL" sz="2800" b="1" dirty="0" smtClean="0">
                <a:solidFill>
                  <a:srgbClr val="FFC000"/>
                </a:solidFill>
              </a:rPr>
              <a:t>a </a:t>
            </a:r>
            <a:r>
              <a:rPr lang="pl-PL" sz="2800" b="1" dirty="0">
                <a:solidFill>
                  <a:srgbClr val="FFC000"/>
                </a:solidFill>
              </a:rPr>
              <a:t>w przypadku osób ubezwłasnowolnionych za zgodą opiekuna prawnego, o ile warunki w domu na to pozwalają i uzasadnione jest to względami </a:t>
            </a:r>
            <a:r>
              <a:rPr lang="pl-PL" sz="2800" b="1" dirty="0" smtClean="0">
                <a:solidFill>
                  <a:srgbClr val="FFC000"/>
                </a:solidFill>
              </a:rPr>
              <a:t>terapeutycznymi</a:t>
            </a:r>
            <a:r>
              <a:rPr lang="pl-PL" sz="2800" dirty="0" smtClean="0"/>
              <a:t>.</a:t>
            </a:r>
            <a:br>
              <a:rPr lang="pl-PL" sz="2800" dirty="0" smtClean="0"/>
            </a:br>
            <a:r>
              <a:rPr lang="pl-PL" sz="2800" b="1" dirty="0" smtClean="0">
                <a:solidFill>
                  <a:srgbClr val="FFC000"/>
                </a:solidFill>
              </a:rPr>
              <a:t># </a:t>
            </a:r>
            <a:r>
              <a:rPr lang="pl-PL" sz="2800" dirty="0" smtClean="0"/>
              <a:t>Przepis </a:t>
            </a:r>
            <a:r>
              <a:rPr lang="pl-PL" sz="2800" dirty="0"/>
              <a:t>ma na celu zwrócenie uwagi na specyficzne potrzeby tej grupy mieszkańców (głównie osoby z autyzmem</a:t>
            </a:r>
            <a:r>
              <a:rPr lang="pl-PL" sz="2800" dirty="0" smtClean="0"/>
              <a:t>). Specjaliści </a:t>
            </a:r>
            <a:r>
              <a:rPr lang="pl-PL" sz="2800" dirty="0"/>
              <a:t>pracujący </a:t>
            </a:r>
            <a:r>
              <a:rPr lang="pl-PL" sz="2800" dirty="0" smtClean="0"/>
              <a:t> </a:t>
            </a:r>
            <a:br>
              <a:rPr lang="pl-PL" sz="2800" dirty="0" smtClean="0"/>
            </a:br>
            <a:r>
              <a:rPr lang="pl-PL" sz="2800" dirty="0" smtClean="0"/>
              <a:t>z </a:t>
            </a:r>
            <a:r>
              <a:rPr lang="pl-PL" sz="2800" dirty="0"/>
              <a:t>takimi osobami </a:t>
            </a:r>
            <a:r>
              <a:rPr lang="pl-PL" sz="2800" dirty="0" smtClean="0"/>
              <a:t>zwracają </a:t>
            </a:r>
            <a:r>
              <a:rPr lang="pl-PL" sz="2800" dirty="0"/>
              <a:t>uwagę, że nie mogą oni przebywać </a:t>
            </a:r>
            <a:r>
              <a:rPr lang="pl-PL" sz="2800" dirty="0" smtClean="0"/>
              <a:t/>
            </a:r>
            <a:br>
              <a:rPr lang="pl-PL" sz="2800" dirty="0" smtClean="0"/>
            </a:br>
            <a:r>
              <a:rPr lang="pl-PL" sz="2800" dirty="0" smtClean="0"/>
              <a:t>w dużych grupach</a:t>
            </a:r>
            <a:r>
              <a:rPr lang="pl-PL" sz="2800" dirty="0"/>
              <a:t>, wymagają zajęć indywidualnych </a:t>
            </a:r>
            <a:r>
              <a:rPr lang="pl-PL" sz="2800" dirty="0" smtClean="0"/>
              <a:t/>
            </a:r>
            <a:br>
              <a:rPr lang="pl-PL" sz="2800" dirty="0" smtClean="0"/>
            </a:br>
            <a:r>
              <a:rPr lang="pl-PL" sz="2800" dirty="0" smtClean="0"/>
              <a:t>lub w </a:t>
            </a:r>
            <a:r>
              <a:rPr lang="pl-PL" sz="2800" dirty="0"/>
              <a:t>bardzo </a:t>
            </a:r>
            <a:r>
              <a:rPr lang="pl-PL" sz="2800" dirty="0" smtClean="0"/>
              <a:t>małych  grupach</a:t>
            </a:r>
            <a:endParaRPr lang="pl-PL" sz="28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292881" y="5353066"/>
            <a:ext cx="10294908" cy="166856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7600" b="1" dirty="0" smtClean="0"/>
              <a:t>Wsparcie mieszkańców z zaburzeniami</a:t>
            </a:r>
            <a:endParaRPr lang="pl-PL"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solidFill>
                  <a:schemeClr val="bg1"/>
                </a:solidFill>
              </a:rPr>
              <a:t>Szczegółowe</a:t>
            </a:r>
            <a:br>
              <a:rPr lang="pl-PL" sz="2600" b="1" dirty="0" smtClean="0">
                <a:solidFill>
                  <a:schemeClr val="bg1"/>
                </a:solidFill>
              </a:rPr>
            </a:br>
            <a:r>
              <a:rPr lang="pl-PL" sz="2600" b="1" dirty="0" smtClean="0">
                <a:solidFill>
                  <a:schemeClr val="bg1"/>
                </a:solidFill>
              </a:rPr>
              <a:t>rozwiązania </a:t>
            </a:r>
            <a:endParaRPr lang="pl-PL" sz="2600" dirty="0">
              <a:solidFill>
                <a:schemeClr val="bg1"/>
              </a:solidFill>
            </a:endParaRPr>
          </a:p>
        </p:txBody>
      </p:sp>
    </p:spTree>
    <p:extLst>
      <p:ext uri="{BB962C8B-B14F-4D97-AF65-F5344CB8AC3E}">
        <p14:creationId xmlns:p14="http://schemas.microsoft.com/office/powerpoint/2010/main" val="1179167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581639" y="-1115093"/>
            <a:ext cx="10649605" cy="5917324"/>
          </a:xfrm>
          <a:noFill/>
          <a:effectLst>
            <a:glow rad="127000">
              <a:schemeClr val="bg1"/>
            </a:glow>
          </a:effectLst>
        </p:spPr>
        <p:txBody>
          <a:bodyPr>
            <a:noAutofit/>
          </a:bodyPr>
          <a:lstStyle/>
          <a:p>
            <a:r>
              <a:rPr lang="pl-PL" sz="3200" b="1" dirty="0" smtClean="0">
                <a:solidFill>
                  <a:srgbClr val="FFC000"/>
                </a:solidFill>
              </a:rPr>
              <a:t># </a:t>
            </a:r>
            <a:r>
              <a:rPr lang="pl-PL" sz="3200" dirty="0" smtClean="0"/>
              <a:t>Zmiana brzmienia </a:t>
            </a:r>
            <a:r>
              <a:rPr lang="pl-PL" sz="3200" dirty="0"/>
              <a:t>§ 6 ust. 2 pkt 4, która jest konsekwencją zmiany wprowadzonej w § 5 ust. 1 pkt 3 lit. b i dotyczy uwzględnienia </a:t>
            </a:r>
            <a:r>
              <a:rPr lang="pl-PL" sz="3200" dirty="0" smtClean="0"/>
              <a:t>w </a:t>
            </a:r>
            <a:r>
              <a:rPr lang="pl-PL" sz="3200" dirty="0"/>
              <a:t>propozycji szkoleniowej dla </a:t>
            </a:r>
            <a:r>
              <a:rPr lang="pl-PL" sz="3200" dirty="0" smtClean="0"/>
              <a:t>pracowników</a:t>
            </a:r>
            <a:br>
              <a:rPr lang="pl-PL" sz="3200" dirty="0" smtClean="0"/>
            </a:br>
            <a:r>
              <a:rPr lang="pl-PL" sz="3200" dirty="0" smtClean="0"/>
              <a:t>treści z zakresu komunikacji </a:t>
            </a:r>
            <a:r>
              <a:rPr lang="pl-PL" sz="3200" dirty="0"/>
              <a:t>wspomagającej lub </a:t>
            </a:r>
            <a:r>
              <a:rPr lang="pl-PL" sz="3200" dirty="0" smtClean="0"/>
              <a:t>alternatywnej.</a:t>
            </a:r>
            <a:r>
              <a:rPr lang="pl-PL" sz="2800" dirty="0" smtClean="0"/>
              <a:t/>
            </a:r>
            <a:br>
              <a:rPr lang="pl-PL" sz="2800" dirty="0" smtClean="0"/>
            </a:br>
            <a:r>
              <a:rPr lang="pl-PL" sz="2800" dirty="0"/>
              <a:t/>
            </a:r>
            <a:br>
              <a:rPr lang="pl-PL" sz="2800" dirty="0"/>
            </a:br>
            <a:r>
              <a:rPr lang="pl-PL" sz="2800" dirty="0" smtClean="0"/>
              <a:t/>
            </a:r>
            <a:br>
              <a:rPr lang="pl-PL" sz="2800" dirty="0" smtClean="0"/>
            </a:br>
            <a:r>
              <a:rPr lang="pl-PL" sz="2800" dirty="0" smtClean="0"/>
              <a:t>,</a:t>
            </a:r>
            <a:r>
              <a:rPr lang="pl-PL" sz="2800" dirty="0"/>
              <a:t/>
            </a:r>
            <a:br>
              <a:rPr lang="pl-PL" sz="2800" dirty="0"/>
            </a:br>
            <a:endParaRPr lang="pl-PL" sz="28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292881" y="5353066"/>
            <a:ext cx="10294908" cy="166856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7600" b="1" dirty="0" smtClean="0"/>
              <a:t>Wsparcie mieszkańców z zaburzeniami</a:t>
            </a:r>
            <a:endParaRPr lang="pl-PL"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solidFill>
                  <a:schemeClr val="bg1"/>
                </a:solidFill>
              </a:rPr>
              <a:t>Szczegółowe</a:t>
            </a:r>
            <a:br>
              <a:rPr lang="pl-PL" sz="2600" b="1" dirty="0" smtClean="0">
                <a:solidFill>
                  <a:schemeClr val="bg1"/>
                </a:solidFill>
              </a:rPr>
            </a:br>
            <a:r>
              <a:rPr lang="pl-PL" sz="2600" b="1" dirty="0" smtClean="0">
                <a:solidFill>
                  <a:schemeClr val="bg1"/>
                </a:solidFill>
              </a:rPr>
              <a:t>rozwiązania </a:t>
            </a:r>
            <a:endParaRPr lang="pl-PL" sz="2600" dirty="0">
              <a:solidFill>
                <a:schemeClr val="bg1"/>
              </a:solidFill>
            </a:endParaRPr>
          </a:p>
        </p:txBody>
      </p:sp>
    </p:spTree>
    <p:extLst>
      <p:ext uri="{BB962C8B-B14F-4D97-AF65-F5344CB8AC3E}">
        <p14:creationId xmlns:p14="http://schemas.microsoft.com/office/powerpoint/2010/main" val="4214115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dtytuł 2"/>
          <p:cNvSpPr txBox="1">
            <a:spLocks/>
          </p:cNvSpPr>
          <p:nvPr/>
        </p:nvSpPr>
        <p:spPr>
          <a:xfrm>
            <a:off x="838202" y="5110609"/>
            <a:ext cx="8503022" cy="1137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4200" b="1" dirty="0" smtClean="0"/>
              <a:t>Łazienka przy pokoju</a:t>
            </a:r>
            <a:endParaRPr lang="pl-PL" sz="4200" b="1"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4" name="Tytuł 3"/>
          <p:cNvSpPr>
            <a:spLocks noGrp="1"/>
          </p:cNvSpPr>
          <p:nvPr>
            <p:ph type="ctrTitle"/>
          </p:nvPr>
        </p:nvSpPr>
        <p:spPr>
          <a:xfrm>
            <a:off x="838202" y="356135"/>
            <a:ext cx="10515598" cy="4263991"/>
          </a:xfrm>
        </p:spPr>
        <p:txBody>
          <a:bodyPr>
            <a:noAutofit/>
          </a:bodyPr>
          <a:lstStyle/>
          <a:p>
            <a:r>
              <a:rPr lang="pl-PL" sz="2000" b="1" dirty="0" smtClean="0">
                <a:solidFill>
                  <a:srgbClr val="FFC000"/>
                </a:solidFill>
              </a:rPr>
              <a:t>#</a:t>
            </a:r>
            <a:r>
              <a:rPr lang="pl-PL" sz="2000" dirty="0" smtClean="0"/>
              <a:t>  W </a:t>
            </a:r>
            <a:r>
              <a:rPr lang="pl-PL" sz="2000" dirty="0"/>
              <a:t>§ 6 ust. 1 pkt 4 lit. a ujednolicenie standardu w zakresie liczby toalet i łazienek w domach nowo powstających jak i już wcześniej funkcjonujących</a:t>
            </a:r>
            <a:r>
              <a:rPr lang="pl-PL" sz="2000" b="1" dirty="0">
                <a:solidFill>
                  <a:srgbClr val="FFC000"/>
                </a:solidFill>
              </a:rPr>
              <a:t>; likwiduje wymóg posiadania jednej toalety i łazienki na pokój w nowych domach oraz przewiduje zmianę w zakresie standardów dotyczących liczby osób przypadających na jedną łazienkę z pięciu do </a:t>
            </a:r>
            <a:r>
              <a:rPr lang="pl-PL" sz="2000" b="1" dirty="0" smtClean="0">
                <a:solidFill>
                  <a:srgbClr val="FFC000"/>
                </a:solidFill>
              </a:rPr>
              <a:t>sześciu </a:t>
            </a:r>
            <a:r>
              <a:rPr lang="pl-PL" sz="2000" dirty="0" smtClean="0"/>
              <a:t>(standard minimalny). </a:t>
            </a:r>
            <a:r>
              <a:rPr lang="pl-PL" sz="2000" dirty="0"/>
              <a:t>Różnica polegać będzie </a:t>
            </a:r>
            <a:r>
              <a:rPr lang="pl-PL" sz="2000" dirty="0" smtClean="0"/>
              <a:t/>
            </a:r>
            <a:br>
              <a:rPr lang="pl-PL" sz="2000" dirty="0" smtClean="0"/>
            </a:br>
            <a:r>
              <a:rPr lang="pl-PL" sz="2000" dirty="0" smtClean="0"/>
              <a:t>na </a:t>
            </a:r>
            <a:r>
              <a:rPr lang="pl-PL" sz="2000" dirty="0"/>
              <a:t>„związaniu” łazienek z pokojami; </a:t>
            </a:r>
            <a:r>
              <a:rPr lang="pl-PL" sz="2000" dirty="0" smtClean="0"/>
              <a:t/>
            </a:r>
            <a:br>
              <a:rPr lang="pl-PL" sz="2000" dirty="0" smtClean="0"/>
            </a:br>
            <a:r>
              <a:rPr lang="pl-PL" sz="2000" b="1" dirty="0" smtClean="0">
                <a:solidFill>
                  <a:srgbClr val="FFC000"/>
                </a:solidFill>
              </a:rPr>
              <a:t>#</a:t>
            </a:r>
            <a:r>
              <a:rPr lang="pl-PL" sz="2000" dirty="0" smtClean="0"/>
              <a:t> Średnia </a:t>
            </a:r>
            <a:r>
              <a:rPr lang="pl-PL" sz="2000" dirty="0"/>
              <a:t>wieku w </a:t>
            </a:r>
            <a:r>
              <a:rPr lang="pl-PL" sz="2000" dirty="0" smtClean="0"/>
              <a:t>dps stale </a:t>
            </a:r>
            <a:r>
              <a:rPr lang="pl-PL" sz="2000" dirty="0"/>
              <a:t>wzrasta. </a:t>
            </a:r>
            <a:r>
              <a:rPr lang="pl-PL" sz="2000" dirty="0" smtClean="0"/>
              <a:t>Trafiają do nich coraz </a:t>
            </a:r>
            <a:r>
              <a:rPr lang="pl-PL" sz="2000" dirty="0"/>
              <a:t>częściej  </a:t>
            </a:r>
            <a:r>
              <a:rPr lang="pl-PL" sz="2000" dirty="0" smtClean="0"/>
              <a:t>osoby </a:t>
            </a:r>
            <a:r>
              <a:rPr lang="pl-PL" sz="2000" dirty="0"/>
              <a:t>w ciężkich stanach, </a:t>
            </a:r>
            <a:r>
              <a:rPr lang="pl-PL" sz="2000" dirty="0" smtClean="0"/>
              <a:t/>
            </a:r>
            <a:br>
              <a:rPr lang="pl-PL" sz="2000" dirty="0" smtClean="0"/>
            </a:br>
            <a:r>
              <a:rPr lang="pl-PL" sz="2000" dirty="0" smtClean="0"/>
              <a:t>które </a:t>
            </a:r>
            <a:r>
              <a:rPr lang="pl-PL" sz="2000" dirty="0"/>
              <a:t>nie korzystają samodzielnie z toalet i łazienek lub aby móc z nich samodzielnie skorzystać, powinny mieć je usytuowane przy </a:t>
            </a:r>
            <a:r>
              <a:rPr lang="pl-PL" sz="2000" dirty="0" smtClean="0"/>
              <a:t>pokoju;</a:t>
            </a:r>
            <a:br>
              <a:rPr lang="pl-PL" sz="2000" dirty="0" smtClean="0"/>
            </a:br>
            <a:r>
              <a:rPr lang="pl-PL" sz="2000" dirty="0" smtClean="0"/>
              <a:t> </a:t>
            </a:r>
            <a:r>
              <a:rPr lang="pl-PL" sz="2000" b="1" dirty="0">
                <a:solidFill>
                  <a:srgbClr val="FFC000"/>
                </a:solidFill>
              </a:rPr>
              <a:t># </a:t>
            </a:r>
            <a:r>
              <a:rPr lang="pl-PL" sz="2000" b="1" dirty="0" smtClean="0"/>
              <a:t>K</a:t>
            </a:r>
            <a:r>
              <a:rPr lang="pl-PL" sz="2000" dirty="0" smtClean="0"/>
              <a:t>onieczność </a:t>
            </a:r>
            <a:r>
              <a:rPr lang="pl-PL" sz="2000" dirty="0"/>
              <a:t>ujednolicenia  standardu  w zakresie liczby toalet i łazienek wynika z licznych sygnałów zgłaszanych przez powiaty prowadzące </a:t>
            </a:r>
            <a:r>
              <a:rPr lang="pl-PL" sz="2000" dirty="0" smtClean="0"/>
              <a:t>dps – y, które </a:t>
            </a:r>
            <a:r>
              <a:rPr lang="pl-PL" sz="2000" dirty="0"/>
              <a:t>chciałyby zlecić prowadzenie tych jednostek podmiotom </a:t>
            </a:r>
            <a:r>
              <a:rPr lang="pl-PL" sz="2000" dirty="0" smtClean="0"/>
              <a:t>niepublicznym. W </a:t>
            </a:r>
            <a:r>
              <a:rPr lang="pl-PL" sz="2000" dirty="0"/>
              <a:t>takiej sytuacji nowy podmiot prowadzący musi ubiegać się o nowe zezwolenie na prowadzenie </a:t>
            </a:r>
            <a:r>
              <a:rPr lang="pl-PL" sz="2000" dirty="0" smtClean="0"/>
              <a:t>dps </a:t>
            </a:r>
            <a:r>
              <a:rPr lang="pl-PL" sz="2000" dirty="0"/>
              <a:t>(traktowany jest wówczas jak „nowo powstający” dom), który musi spełniać także standard jednej łazienki i toalety na 1 pokój, co jest w praktyce niemożliwe </a:t>
            </a:r>
            <a:r>
              <a:rPr lang="pl-PL" sz="2000" dirty="0" smtClean="0"/>
              <a:t/>
            </a:r>
            <a:br>
              <a:rPr lang="pl-PL" sz="2000" dirty="0" smtClean="0"/>
            </a:br>
            <a:r>
              <a:rPr lang="pl-PL" sz="2000" dirty="0" smtClean="0"/>
              <a:t>do </a:t>
            </a:r>
            <a:r>
              <a:rPr lang="pl-PL" sz="2000" dirty="0"/>
              <a:t>spełnienia w wielu już funkcjonujących </a:t>
            </a:r>
            <a:r>
              <a:rPr lang="pl-PL" sz="2000" dirty="0" smtClean="0"/>
              <a:t>dps;  </a:t>
            </a:r>
            <a:endParaRPr lang="pl-PL" sz="2000" b="1" dirty="0"/>
          </a:p>
        </p:txBody>
      </p:sp>
    </p:spTree>
    <p:extLst>
      <p:ext uri="{BB962C8B-B14F-4D97-AF65-F5344CB8AC3E}">
        <p14:creationId xmlns:p14="http://schemas.microsoft.com/office/powerpoint/2010/main" val="3130923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ctrTitle"/>
          </p:nvPr>
        </p:nvSpPr>
        <p:spPr>
          <a:xfrm>
            <a:off x="581639" y="-1115093"/>
            <a:ext cx="10649605" cy="5917324"/>
          </a:xfrm>
          <a:noFill/>
          <a:effectLst>
            <a:glow rad="127000">
              <a:schemeClr val="bg1"/>
            </a:glow>
          </a:effectLst>
        </p:spPr>
        <p:txBody>
          <a:bodyPr>
            <a:noAutofit/>
          </a:bodyPr>
          <a:lstStyle/>
          <a:p>
            <a:r>
              <a:rPr lang="pl-PL" sz="2800" b="1" dirty="0" smtClean="0">
                <a:solidFill>
                  <a:srgbClr val="FFC000"/>
                </a:solidFill>
              </a:rPr>
              <a:t>#</a:t>
            </a:r>
            <a:r>
              <a:rPr lang="pl-PL" sz="2800" dirty="0"/>
              <a:t> </a:t>
            </a:r>
            <a:r>
              <a:rPr lang="pl-PL" sz="2800" dirty="0" smtClean="0"/>
              <a:t>Wprowadzenie </a:t>
            </a:r>
            <a:r>
              <a:rPr lang="pl-PL" sz="2800" dirty="0"/>
              <a:t>w § 6 ust. 1 pkt 4 lit. c minimalnego standardu </a:t>
            </a:r>
            <a:r>
              <a:rPr lang="pl-PL" sz="2800" dirty="0" smtClean="0"/>
              <a:t/>
            </a:r>
            <a:br>
              <a:rPr lang="pl-PL" sz="2800" dirty="0" smtClean="0"/>
            </a:br>
            <a:r>
              <a:rPr lang="pl-PL" sz="2800" dirty="0" smtClean="0"/>
              <a:t>w </a:t>
            </a:r>
            <a:r>
              <a:rPr lang="pl-PL" sz="2800" dirty="0"/>
              <a:t>zakresie wyposażenia toalet i łazienek (co najmniej miska ustępowa, umywalka </a:t>
            </a:r>
            <a:r>
              <a:rPr lang="pl-PL" sz="2800" dirty="0" smtClean="0"/>
              <a:t>i </a:t>
            </a:r>
            <a:r>
              <a:rPr lang="pl-PL" sz="2800" dirty="0"/>
              <a:t>prysznic w łazience albo toaleta wyposażona co najmniej </a:t>
            </a:r>
            <a:r>
              <a:rPr lang="pl-PL" sz="2800" dirty="0" smtClean="0"/>
              <a:t/>
            </a:r>
            <a:br>
              <a:rPr lang="pl-PL" sz="2800" dirty="0" smtClean="0"/>
            </a:br>
            <a:r>
              <a:rPr lang="pl-PL" sz="2800" dirty="0" smtClean="0"/>
              <a:t>w </a:t>
            </a:r>
            <a:r>
              <a:rPr lang="pl-PL" sz="2800" dirty="0"/>
              <a:t>miskę ustępową i umywalkę oraz łazienka wyposażona co najmniej </a:t>
            </a:r>
            <a:r>
              <a:rPr lang="pl-PL" sz="2800" dirty="0" smtClean="0"/>
              <a:t/>
            </a:r>
            <a:br>
              <a:rPr lang="pl-PL" sz="2800" dirty="0" smtClean="0"/>
            </a:br>
            <a:r>
              <a:rPr lang="pl-PL" sz="2800" dirty="0" smtClean="0"/>
              <a:t>w </a:t>
            </a:r>
            <a:r>
              <a:rPr lang="pl-PL" sz="2800" dirty="0"/>
              <a:t>prysznic i umywalkę), przy czym przepis ten nie będzie miał zastosowania do domu prowadzonego </a:t>
            </a:r>
            <a:r>
              <a:rPr lang="pl-PL" sz="2800" dirty="0" smtClean="0"/>
              <a:t>w </a:t>
            </a:r>
            <a:r>
              <a:rPr lang="pl-PL" sz="2800" dirty="0"/>
              <a:t>budynku albo budynkach, </a:t>
            </a:r>
            <a:r>
              <a:rPr lang="pl-PL" sz="2800" dirty="0" smtClean="0"/>
              <a:t/>
            </a:r>
            <a:br>
              <a:rPr lang="pl-PL" sz="2800" dirty="0" smtClean="0"/>
            </a:br>
            <a:r>
              <a:rPr lang="pl-PL" sz="2800" dirty="0" smtClean="0"/>
              <a:t>w </a:t>
            </a:r>
            <a:r>
              <a:rPr lang="pl-PL" sz="2800" dirty="0"/>
              <a:t>których w dniu wejścia w życie tego przepisu prowadzony był dom (wejście przepisu odroczone w czasie do dnia 1 lipca 2018 r</a:t>
            </a:r>
            <a:r>
              <a:rPr lang="pl-PL" sz="2800" dirty="0" smtClean="0"/>
              <a:t>.)</a:t>
            </a:r>
            <a:br>
              <a:rPr lang="pl-PL" sz="2800" dirty="0" smtClean="0"/>
            </a:br>
            <a:r>
              <a:rPr lang="pl-PL" sz="2800" b="1" dirty="0">
                <a:solidFill>
                  <a:srgbClr val="FFC000"/>
                </a:solidFill>
              </a:rPr>
              <a:t>#</a:t>
            </a:r>
            <a:r>
              <a:rPr lang="pl-PL" sz="2800" dirty="0"/>
              <a:t> P</a:t>
            </a:r>
            <a:r>
              <a:rPr lang="pl-PL" sz="2800" dirty="0" smtClean="0"/>
              <a:t>onadto </a:t>
            </a:r>
            <a:r>
              <a:rPr lang="pl-PL" sz="2800" dirty="0"/>
              <a:t>nowy standard dopuszcza aby łazienka i </a:t>
            </a:r>
            <a:r>
              <a:rPr lang="pl-PL" sz="2800" dirty="0" smtClean="0"/>
              <a:t>toaleta</a:t>
            </a:r>
            <a:br>
              <a:rPr lang="pl-PL" sz="2800" dirty="0" smtClean="0"/>
            </a:br>
            <a:r>
              <a:rPr lang="pl-PL" sz="2800" dirty="0" smtClean="0"/>
              <a:t>mogły </a:t>
            </a:r>
            <a:r>
              <a:rPr lang="pl-PL" sz="2800" dirty="0"/>
              <a:t>znajdować się </a:t>
            </a:r>
            <a:r>
              <a:rPr lang="pl-PL" sz="2800" dirty="0" smtClean="0"/>
              <a:t>w </a:t>
            </a:r>
            <a:r>
              <a:rPr lang="pl-PL" sz="2800" dirty="0"/>
              <a:t>jednym pomieszczeniu lub </a:t>
            </a:r>
            <a:r>
              <a:rPr lang="pl-PL" sz="2800" dirty="0" smtClean="0"/>
              <a:t/>
            </a:r>
            <a:br>
              <a:rPr lang="pl-PL" sz="2800" dirty="0" smtClean="0"/>
            </a:br>
            <a:r>
              <a:rPr lang="pl-PL" sz="2800" dirty="0" smtClean="0"/>
              <a:t>w </a:t>
            </a:r>
            <a:r>
              <a:rPr lang="pl-PL" sz="2800" dirty="0"/>
              <a:t>odrębnych </a:t>
            </a:r>
            <a:r>
              <a:rPr lang="pl-PL" sz="2800" dirty="0" smtClean="0"/>
              <a:t>z określonym minimalnym wyposażeniem;</a:t>
            </a:r>
            <a:endParaRPr lang="pl-PL" sz="2800" b="1" dirty="0">
              <a:ea typeface="Tahoma" panose="020B0604030504040204" pitchFamily="34" charset="0"/>
              <a:cs typeface="Tahoma" panose="020B0604030504040204" pitchFamily="34" charset="0"/>
            </a:endParaRPr>
          </a:p>
        </p:txBody>
      </p:sp>
      <p:sp>
        <p:nvSpPr>
          <p:cNvPr id="7" name="Podtytuł 2"/>
          <p:cNvSpPr txBox="1">
            <a:spLocks/>
          </p:cNvSpPr>
          <p:nvPr/>
        </p:nvSpPr>
        <p:spPr>
          <a:xfrm>
            <a:off x="292881" y="5353066"/>
            <a:ext cx="10294908" cy="1668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rgbClr val="58595B"/>
                </a:solidFill>
                <a:latin typeface="Roboto Light" pitchFamily="2" charset="0"/>
                <a:ea typeface="Roboto Light" pitchFamily="2" charset="0"/>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rgbClr val="58595B"/>
                </a:solidFill>
                <a:latin typeface="Roboto Light" pitchFamily="2" charset="0"/>
                <a:ea typeface="Roboto Light" pitchFamily="2" charset="0"/>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rgbClr val="58595B"/>
                </a:solidFill>
                <a:latin typeface="Roboto Light" pitchFamily="2" charset="0"/>
                <a:ea typeface="Roboto Light" pitchFamily="2" charset="0"/>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rgbClr val="58595B"/>
                </a:solidFill>
                <a:latin typeface="Roboto Light" pitchFamily="2" charset="0"/>
                <a:ea typeface="Roboto Light" pitchFamily="2" charset="0"/>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
              </a:spcBef>
              <a:buNone/>
            </a:pPr>
            <a:r>
              <a:rPr lang="pl-PL" sz="4200" b="1" dirty="0" smtClean="0"/>
              <a:t>Wyposażenie łazienki</a:t>
            </a:r>
            <a:endParaRPr lang="pl-PL" sz="4200" dirty="0">
              <a:solidFill>
                <a:schemeClr val="tx1">
                  <a:lumMod val="50000"/>
                  <a:lumOff val="50000"/>
                </a:schemeClr>
              </a:solidFill>
              <a:latin typeface="+mn-lt"/>
              <a:ea typeface="Tahoma" panose="020B0604030504040204" pitchFamily="34" charset="0"/>
              <a:cs typeface="Tahoma" panose="020B0604030504040204" pitchFamily="34" charset="0"/>
            </a:endParaRPr>
          </a:p>
        </p:txBody>
      </p:sp>
      <p:sp>
        <p:nvSpPr>
          <p:cNvPr id="2" name="pole tekstowe 1"/>
          <p:cNvSpPr txBox="1"/>
          <p:nvPr/>
        </p:nvSpPr>
        <p:spPr>
          <a:xfrm>
            <a:off x="9577603" y="3817947"/>
            <a:ext cx="1832233" cy="892552"/>
          </a:xfrm>
          <a:prstGeom prst="rect">
            <a:avLst/>
          </a:prstGeom>
          <a:noFill/>
        </p:spPr>
        <p:txBody>
          <a:bodyPr wrap="none" rtlCol="0">
            <a:spAutoFit/>
          </a:bodyPr>
          <a:lstStyle/>
          <a:p>
            <a:pPr algn="ctr"/>
            <a:r>
              <a:rPr lang="pl-PL" sz="2600" b="1" dirty="0" smtClean="0"/>
              <a:t>Szczegółowe</a:t>
            </a:r>
            <a:br>
              <a:rPr lang="pl-PL" sz="2600" b="1" dirty="0" smtClean="0"/>
            </a:br>
            <a:r>
              <a:rPr lang="pl-PL" sz="2600" b="1" dirty="0" smtClean="0"/>
              <a:t>rozwiązania </a:t>
            </a:r>
            <a:endParaRPr lang="pl-PL" sz="2600" dirty="0"/>
          </a:p>
        </p:txBody>
      </p:sp>
    </p:spTree>
    <p:extLst>
      <p:ext uri="{BB962C8B-B14F-4D97-AF65-F5344CB8AC3E}">
        <p14:creationId xmlns:p14="http://schemas.microsoft.com/office/powerpoint/2010/main" val="273061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ZM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ZMP-Calibri">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elcome to PowerPoint_TP102923943" id="{01FC8EAD-4A0B-4F26-87F4-4BA89417ECDB}" vid="{16E11136-12C7-4FC0-81A3-8AEFAFB807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667</Words>
  <Application>Microsoft Office PowerPoint</Application>
  <PresentationFormat>Niestandardowy</PresentationFormat>
  <Paragraphs>50</Paragraphs>
  <Slides>15</Slides>
  <Notes>8</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ZMP</vt:lpstr>
      <vt:lpstr>Prezentacja programu PowerPoint</vt:lpstr>
      <vt:lpstr>Garść statystyki dotyczącej dps – ów (stan na 31.12.16r.)</vt:lpstr>
      <vt:lpstr>Trudności interpretacyjne, dotyczące używanego w rozporządzeniu pojęcia  „nowo powstających domów”. W związku z tym, że dps powstaje po uzyskaniu  zezwolenia wojewody (w drodze decyzji administracyjnej) każdorazowa zmiana podmiotu prowadzącego dps czy też zmiana organizacyjna (np. łączenie dps -ów) wymaga wydania odrębnego zezwolenia na prowadzenie domu. Na tym gruncie pojawia się szereg problemów. Czy w takich przypadkach mamy do czynienia  z nowo powstającymi domami, czy też nie? Jakie stosować standardy – jak do nowo powstających domów, czy też „łagodniejsze standardy” – jak dla „starych” domów? Problemy ze standardami dotyczącymi łazienek i toalet. W nowych dps – ach,  na jeden pokój miała przypadać jedna toaleta i łazienka. W starych domach przepisy zakładały, że liczba osób korzystająca z jednej toalety wynosi nie więcej niż 4,  a liczba osób korzystających z łazienki nie więcej niż 5. </vt:lpstr>
      <vt:lpstr># Projekt zakłada rezygnację z pojęcia „nowo powstających domów pomocy społecznej” (tylko 30 domów spełniało standard dla „nowo powstających” domów, a 750 nie! ) oraz ujednolicenie wymogu standardu dotyczącego liczby toalet i łazienek dla wszystkich domów nowych i starych (porównywalny standard  dla wszystkich domów, jednak różniący się od "starych" domów wymogiem "związania łazienki lub toalety z pokojami mieszkalnymi, co w praktyce  oznaczać będzie dla nowych domów budowę łazienek przy pokojach. Obecnie w „starych domach” tylko liczba toalet i łazienek musi odpowiadać odpowiednio liczbie mieszkańców; natomiast przepisy rozporządzenia nie określają ich usytuowania. Przy czym, zmiana rozporządzenia nie będzie miała negatywnego wpływu na sytuację domów posiadających wyższy standard). # Wprowadza też ograniczenia odnośnie do możliwości dowolnego zwiększania liczby miejsc w domach pomocy społecznej, które przekraczają liczbę 100; # Projekt zakłada wpisanie do standardu usług nowej usługi w postaci komunikacji wspomagającej  i alternatywnej wobec mieszkańców wymagających takich usług, a także szkolenia personelu w tym zakresie; # Ponadto projekt zakłada, że w nowych domach, na każdym piętrze z pokojami mieszkalnymi usytuowana będzie dodatkowa łazienka dostosowana do kąpieli osób leżących, z odpowiednim wyposażeniem ułatwiającym wykonywanie tych czynności (liczba mieszkańców dps nieopuszczających łóżek utrzymuje się na poziomie około 10 tysięcy osób, czyli blisko 13 proc. ogólnej liczby mieszkańców dps).</vt:lpstr>
      <vt:lpstr># Zmiana brzmienia § 5 ust. 1 pkt 3 lit. b, w której obok dotychczasowej regulacji pojawi się nowa forma usług i aktywizacji mieszkańców, którzy mają problemy z komunikacją werbalną i może być wobec nich stosowana komunikacja wspomagająca lub alternatywna, odpowiednia do potrzeb danego mieszkańca; formy tej komunikacji mogą być w zależności od potrzeb różne, w tym np. język migowy dla osób głuchych od urodzenia, pod warunkiem, że potrafią posługiwać się taką metodą ; # Zmiana w § 6 ust. 1 pkt 1 lit. d zmierzająca  do wyeliminowania pojęcia „nowo powstających domów”.  </vt:lpstr>
      <vt:lpstr># Wprowadzenie w § 6 ust. 1 pkt 3a nowego przepisu, który stanowi,  że mieszkaniec domu charakteryzujący się zaburzeniami interakcji społecznych i komunikacji zamieszkuje w pokoju jednoosobowym,  za jego zgodą, a w przypadku osób ubezwłasnowolnionych za zgodą opiekuna prawnego, o ile warunki w domu na to pozwalają i uzasadnione jest to względami terapeutycznymi. # Przepis ma na celu zwrócenie uwagi na specyficzne potrzeby tej grupy mieszkańców (głównie osoby z autyzmem). Specjaliści pracujący   z takimi osobami zwracają uwagę, że nie mogą oni przebywać  w dużych grupach, wymagają zajęć indywidualnych  lub w bardzo małych  grupach</vt:lpstr>
      <vt:lpstr># Zmiana brzmienia § 6 ust. 2 pkt 4, która jest konsekwencją zmiany wprowadzonej w § 5 ust. 1 pkt 3 lit. b i dotyczy uwzględnienia w propozycji szkoleniowej dla pracowników treści z zakresu komunikacji wspomagającej lub alternatywnej.   , </vt:lpstr>
      <vt:lpstr>#  W § 6 ust. 1 pkt 4 lit. a ujednolicenie standardu w zakresie liczby toalet i łazienek w domach nowo powstających jak i już wcześniej funkcjonujących; likwiduje wymóg posiadania jednej toalety i łazienki na pokój w nowych domach oraz przewiduje zmianę w zakresie standardów dotyczących liczby osób przypadających na jedną łazienkę z pięciu do sześciu (standard minimalny). Różnica polegać będzie  na „związaniu” łazienek z pokojami;  # Średnia wieku w dps stale wzrasta. Trafiają do nich coraz częściej  osoby w ciężkich stanach,  które nie korzystają samodzielnie z toalet i łazienek lub aby móc z nich samodzielnie skorzystać, powinny mieć je usytuowane przy pokoju;  # Konieczność ujednolicenia  standardu  w zakresie liczby toalet i łazienek wynika z licznych sygnałów zgłaszanych przez powiaty prowadzące dps – y, które chciałyby zlecić prowadzenie tych jednostek podmiotom niepublicznym. W takiej sytuacji nowy podmiot prowadzący musi ubiegać się o nowe zezwolenie na prowadzenie dps (traktowany jest wówczas jak „nowo powstający” dom), który musi spełniać także standard jednej łazienki i toalety na 1 pokój, co jest w praktyce niemożliwe  do spełnienia w wielu już funkcjonujących dps;  </vt:lpstr>
      <vt:lpstr># Wprowadzenie w § 6 ust. 1 pkt 4 lit. c minimalnego standardu  w zakresie wyposażenia toalet i łazienek (co najmniej miska ustępowa, umywalka i prysznic w łazience albo toaleta wyposażona co najmniej  w miskę ustępową i umywalkę oraz łazienka wyposażona co najmniej  w prysznic i umywalkę), przy czym przepis ten nie będzie miał zastosowania do domu prowadzonego w budynku albo budynkach,  w których w dniu wejścia w życie tego przepisu prowadzony był dom (wejście przepisu odroczone w czasie do dnia 1 lipca 2018 r.) # Ponadto nowy standard dopuszcza aby łazienka i toaleta mogły znajdować się w jednym pomieszczeniu lub  w odrębnych z określonym minimalnym wyposażeniem;</vt:lpstr>
      <vt:lpstr># Wprowadzenie nowego przepisu § 6 ust. 1 pkt 4 lit. d, dotyczącego standardu w zakresie warunków bytowych polegającego na utworzeniu na każdej kondygnacji domu z pokojami mieszkalnymi, łazienki przystosowanej do kąpieli osób leżących, wyposażonej w urządzenia ułatwiające wykonywanie czynności związanych z kąpielą,  z tym że przepis ten nie będzie miał zastosowania do domów prowadzonych w budynkach, w których w dniu wejścia  w życie tego przepisu projektu rozporządzenia  był prowadzony dom (odroczenie w czasie do dnia 1.07.18 r.) </vt:lpstr>
      <vt:lpstr># § 3 jest przepisem przejściowym i odnosi się do przepisów dotyczących nowych standardów wyposażenia toalet i łazienek oraz standardów dotyczących łazienek dla osób leżących) rozporządzenia, zmienianych w § 1 w brzmieniu nadanym niniejszym rozporządzeniem i stanowi,  że nie stosuje się ich do dps położonego w budynku albo budynkach,  w których w dniu 1 lipca 2018 r., był prowadzony dps #  Wejście w życie tego przepisu  planuje się także  na dzień 1 lipca 2018 roku.   </vt:lpstr>
      <vt:lpstr># W § 2 projektowanego rozporządzenia wprowadza się odstępstwa od określonych standardów  w zakresie maksymalnej liczby miejsc w dps, które dotyczyć będą dps funkcjonujących w budynku albo budynkach, w których w dniu 31 grudnia 2013r. był prowadzony dps, z jednoczesnym zastrzeżeniem,  że liczba miejsc w dps, w których w dniu 31 grudnia 2013 r  był prowadzony dom może być wyższa niż 100, ale nie większa niż określona w zezwoleniu wojewody w dniu wejścia w życie przepisu § 2 projektowanego rozporządzenia (wejście przepisu odroczone w czasie tj. od 1 lipca 2018 roku).  # Data 31 grudnia 2013 r. określona przepisami była datą graniczną, do której wszystkie domy musiały zakończyć programy naprawcze, a podmiot je prowadzący uzyskać zezwolenie wojewody  na prowadzenie domu. Termin utraty mocy zezwoleń warunkowych, ustalony pierwotnie na 31 grudnia 2010 r., został przez ustawodawcę dwukrotnie przedłużony, ostatni raz na mocy art. 4 ust. 1 ustawy  z dnia 22 lutego 2013 r. o zmianie ustawy o pomocy społecznej oraz niektórych  innych ustaw (Dz. U. poz. 509). Przepis art. 4 tej ustawy wszedł w życie  w dniu ogłoszenia (26 kwietnia 2013 r.) z mocą wsteczną od 31 grudnia 2012 r.   </vt:lpstr>
      <vt:lpstr>Porozmawiajmy o pieniądzach (informacje z OSR) </vt:lpstr>
      <vt:lpstr>Prezentacja programu PowerPoint</vt:lpstr>
      <vt:lpstr>Dziękuję za uwagę Marek Wójcik mw@zmp.poznan.pl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2017-01-02T12:00:26Z</dcterms:created>
  <dcterms:modified xsi:type="dcterms:W3CDTF">2017-11-15T10:57:05Z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