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3.xml" ContentType="application/vnd.openxmlformats-officedocument.themeOverr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6.xml" ContentType="application/vnd.openxmlformats-officedocument.presentationml.notesSlide+xml"/>
  <Override PartName="/ppt/charts/chart19.xml" ContentType="application/vnd.openxmlformats-officedocument.drawingml.chart+xml"/>
  <Override PartName="/ppt/drawings/drawing3.xml" ContentType="application/vnd.openxmlformats-officedocument.drawingml.chartshapes+xml"/>
  <Override PartName="/ppt/charts/chart2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olors90.xml" ContentType="application/vnd.ms-office.chartcolorstyle+xml"/>
  <Override PartName="/ppt/charts/style90.xml" ContentType="application/vnd.ms-office.chartstyle+xml"/>
  <Override PartName="/ppt/theme/themeOverride10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  <p:sldMasterId id="2147484278" r:id="rId2"/>
  </p:sldMasterIdLst>
  <p:notesMasterIdLst>
    <p:notesMasterId r:id="rId40"/>
  </p:notesMasterIdLst>
  <p:handoutMasterIdLst>
    <p:handoutMasterId r:id="rId41"/>
  </p:handoutMasterIdLst>
  <p:sldIdLst>
    <p:sldId id="320" r:id="rId3"/>
    <p:sldId id="321" r:id="rId4"/>
    <p:sldId id="476" r:id="rId5"/>
    <p:sldId id="477" r:id="rId6"/>
    <p:sldId id="478" r:id="rId7"/>
    <p:sldId id="519" r:id="rId8"/>
    <p:sldId id="402" r:id="rId9"/>
    <p:sldId id="516" r:id="rId10"/>
    <p:sldId id="506" r:id="rId11"/>
    <p:sldId id="505" r:id="rId12"/>
    <p:sldId id="507" r:id="rId13"/>
    <p:sldId id="332" r:id="rId14"/>
    <p:sldId id="404" r:id="rId15"/>
    <p:sldId id="405" r:id="rId16"/>
    <p:sldId id="406" r:id="rId17"/>
    <p:sldId id="504" r:id="rId18"/>
    <p:sldId id="510" r:id="rId19"/>
    <p:sldId id="334" r:id="rId20"/>
    <p:sldId id="458" r:id="rId21"/>
    <p:sldId id="359" r:id="rId22"/>
    <p:sldId id="455" r:id="rId23"/>
    <p:sldId id="471" r:id="rId24"/>
    <p:sldId id="472" r:id="rId25"/>
    <p:sldId id="473" r:id="rId26"/>
    <p:sldId id="485" r:id="rId27"/>
    <p:sldId id="466" r:id="rId28"/>
    <p:sldId id="469" r:id="rId29"/>
    <p:sldId id="470" r:id="rId30"/>
    <p:sldId id="475" r:id="rId31"/>
    <p:sldId id="479" r:id="rId32"/>
    <p:sldId id="481" r:id="rId33"/>
    <p:sldId id="482" r:id="rId34"/>
    <p:sldId id="514" r:id="rId35"/>
    <p:sldId id="518" r:id="rId36"/>
    <p:sldId id="517" r:id="rId37"/>
    <p:sldId id="515" r:id="rId38"/>
    <p:sldId id="496" r:id="rId39"/>
  </p:sldIdLst>
  <p:sldSz cx="9144000" cy="6858000" type="screen4x3"/>
  <p:notesSz cx="6797675" cy="9928225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66CC"/>
    <a:srgbClr val="FF9933"/>
    <a:srgbClr val="99CCFF"/>
    <a:srgbClr val="6699FF"/>
    <a:srgbClr val="3366FF"/>
    <a:srgbClr val="3366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070" autoAdjust="0"/>
    <p:restoredTop sz="94660"/>
  </p:normalViewPr>
  <p:slideViewPr>
    <p:cSldViewPr>
      <p:cViewPr varScale="1">
        <p:scale>
          <a:sx n="66" d="100"/>
          <a:sy n="66" d="100"/>
        </p:scale>
        <p:origin x="114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BYN\AppData\Local\Microsoft\Windows\INetCache\Content.Outlook\1B1447RH\2017-09-22_GP_prognozy%20podstawowe_IR.xls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BYN\Desktop\MF\Prezentacja%20przestrzeni%20bud&#380;etowej\Dane%20podatkow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Arkusz_programu_Microsoft_Excel3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Arkusz_programu_Microsoft_Excel4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Arkusz_programu_Microsoft_Excel5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d:\FZHW\Desktop\Kopia%20wykresy%20i%20inne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D:\GBYN\Desktop\MF\Prezentacja%20na%20RM%20bud&#380;et\wykresy%20i%20inne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BYN\Desktop\MF\Prezentacja%20przestrzeni%20bud&#380;etowej\minmaln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GBYN\Desktop\MF\Prezentacja%20przestrzeni%20bud&#380;etowej\wykr_pk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BYN\AppData\Local\Microsoft\Windows\INetCache\Content.Outlook\1B1447RH\2017-09-22_GP_prognozy%20podstawowe_IR.xls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BYN\AppData\Local\Temp\Temp1_stan_i_struktura_ludno_oraz_ruch_naturalny_w_przekroju_teryt_stan-na-31-12-2016_-_tablice.zip\EXCEL\Tabela_I.xls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BYN\Desktop\Kopia%20Wydatki%20BP%20wykres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BYN\Desktop\Kopia%20Wydatki%20BP%20wykres1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BYN\Desktop\MF\Kopia%20d&#322;ug%202007-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BYN\Desktop\MF\Kopia%20d&#322;ug%202007-20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BYN\AppData\Local\Microsoft\Windows\INetCache\Content.Outlook\1B1447RH\v6.5%20wykresy_podatki_sekto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BYN\Desktop\Kopia%20v6.5%20wykresy_podatki_sekto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90.xml"/><Relationship Id="rId2" Type="http://schemas.microsoft.com/office/2011/relationships/chartStyle" Target="style90.xml"/><Relationship Id="rId1" Type="http://schemas.openxmlformats.org/officeDocument/2006/relationships/oleObject" Target="file:///d:\GBYN\Desktop\MF\Kopia%20Wydatki%20bp_2017_2018_9%20zada&#324;.xlsx" TargetMode="External"/><Relationship Id="rId4" Type="http://schemas.openxmlformats.org/officeDocument/2006/relationships/themeOverride" Target="../theme/themeOverride1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Prognozy realnego wzrostu PKB w latach 2017-2018</a:t>
            </a:r>
          </a:p>
        </c:rich>
      </c:tx>
      <c:layout>
        <c:manualLayout>
          <c:xMode val="edge"/>
          <c:yMode val="edge"/>
          <c:x val="0.27735319052802876"/>
          <c:y val="1.73885217761406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400339663424423E-2"/>
          <c:y val="0.11426370918052989"/>
          <c:w val="0.90520981936081524"/>
          <c:h val="0.688516612395179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Arkusz1!$C$1</c:f>
              <c:strCache>
                <c:ptCount val="1"/>
                <c:pt idx="0">
                  <c:v>realny wzrost PKB w 2017 r.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Arkusz1!$A$2:$A$10</c:f>
              <c:strCache>
                <c:ptCount val="9"/>
                <c:pt idx="0">
                  <c:v>NBP</c:v>
                </c:pt>
                <c:pt idx="1">
                  <c:v>MF</c:v>
                </c:pt>
                <c:pt idx="2">
                  <c:v>REUTERS (mediana)</c:v>
                </c:pt>
                <c:pt idx="3">
                  <c:v>IMF</c:v>
                </c:pt>
                <c:pt idx="4">
                  <c:v>S&amp;P</c:v>
                </c:pt>
                <c:pt idx="5">
                  <c:v>OECD</c:v>
                </c:pt>
                <c:pt idx="6">
                  <c:v>KE</c:v>
                </c:pt>
                <c:pt idx="7">
                  <c:v>Moody's</c:v>
                </c:pt>
                <c:pt idx="8">
                  <c:v>Fitch</c:v>
                </c:pt>
              </c:strCache>
            </c:strRef>
          </c:cat>
          <c:val>
            <c:numRef>
              <c:f>Arkusz1!$C$2:$C$10</c:f>
              <c:numCache>
                <c:formatCode>0.0</c:formatCode>
                <c:ptCount val="9"/>
                <c:pt idx="0">
                  <c:v>4</c:v>
                </c:pt>
                <c:pt idx="1">
                  <c:v>3.6</c:v>
                </c:pt>
                <c:pt idx="2" formatCode="General">
                  <c:v>3.95</c:v>
                </c:pt>
                <c:pt idx="3" formatCode="General">
                  <c:v>3.6</c:v>
                </c:pt>
                <c:pt idx="4" formatCode="General">
                  <c:v>3.6</c:v>
                </c:pt>
                <c:pt idx="5">
                  <c:v>3.6</c:v>
                </c:pt>
                <c:pt idx="6">
                  <c:v>3.5</c:v>
                </c:pt>
                <c:pt idx="7" formatCode="General">
                  <c:v>4.3</c:v>
                </c:pt>
                <c:pt idx="8">
                  <c:v>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C5-41F3-88EA-52B6E65FA365}"/>
            </c:ext>
          </c:extLst>
        </c:ser>
        <c:ser>
          <c:idx val="1"/>
          <c:order val="1"/>
          <c:tx>
            <c:strRef>
              <c:f>Arkusz1!$D$1</c:f>
              <c:strCache>
                <c:ptCount val="1"/>
                <c:pt idx="0">
                  <c:v>realny wzrost PKB w 2018 r. 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Arkusz1!$A$2:$A$10</c:f>
              <c:strCache>
                <c:ptCount val="9"/>
                <c:pt idx="0">
                  <c:v>NBP</c:v>
                </c:pt>
                <c:pt idx="1">
                  <c:v>MF</c:v>
                </c:pt>
                <c:pt idx="2">
                  <c:v>REUTERS (mediana)</c:v>
                </c:pt>
                <c:pt idx="3">
                  <c:v>IMF</c:v>
                </c:pt>
                <c:pt idx="4">
                  <c:v>S&amp;P</c:v>
                </c:pt>
                <c:pt idx="5">
                  <c:v>OECD</c:v>
                </c:pt>
                <c:pt idx="6">
                  <c:v>KE</c:v>
                </c:pt>
                <c:pt idx="7">
                  <c:v>Moody's</c:v>
                </c:pt>
                <c:pt idx="8">
                  <c:v>Fitch</c:v>
                </c:pt>
              </c:strCache>
            </c:strRef>
          </c:cat>
          <c:val>
            <c:numRef>
              <c:f>Arkusz1!$D$2:$D$10</c:f>
              <c:numCache>
                <c:formatCode>General</c:formatCode>
                <c:ptCount val="9"/>
                <c:pt idx="0">
                  <c:v>3.5</c:v>
                </c:pt>
                <c:pt idx="1">
                  <c:v>3.8</c:v>
                </c:pt>
                <c:pt idx="2">
                  <c:v>3.75</c:v>
                </c:pt>
                <c:pt idx="3">
                  <c:v>3.3</c:v>
                </c:pt>
                <c:pt idx="4">
                  <c:v>3.1</c:v>
                </c:pt>
                <c:pt idx="5">
                  <c:v>3.1</c:v>
                </c:pt>
                <c:pt idx="6">
                  <c:v>3.2</c:v>
                </c:pt>
                <c:pt idx="7">
                  <c:v>3.5</c:v>
                </c:pt>
                <c:pt idx="8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C5-41F3-88EA-52B6E65FA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0"/>
        <c:axId val="627180400"/>
        <c:axId val="627183664"/>
      </c:barChart>
      <c:catAx>
        <c:axId val="62718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627183664"/>
        <c:crosses val="autoZero"/>
        <c:auto val="1"/>
        <c:lblAlgn val="ctr"/>
        <c:lblOffset val="100"/>
        <c:noMultiLvlLbl val="0"/>
      </c:catAx>
      <c:valAx>
        <c:axId val="627183664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6271804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1353071365000081"/>
          <c:y val="0.94281660410189161"/>
          <c:w val="0.59778580197338937"/>
          <c:h val="4.8059193098711435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299-428F-A5AC-F77E75802650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8299-428F-A5AC-F77E75802650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299-428F-A5AC-F77E75802650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8299-428F-A5AC-F77E75802650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299-428F-A5AC-F77E75802650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8299-428F-A5AC-F77E75802650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299-428F-A5AC-F77E75802650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99-428F-A5AC-F77E75802650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99-428F-A5AC-F77E75802650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299-428F-A5AC-F77E75802650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299-428F-A5AC-F77E75802650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299-428F-A5AC-F77E75802650}"/>
              </c:ext>
            </c:extLst>
          </c:dPt>
          <c:dLbls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32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299-428F-A5AC-F77E7580265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dane!$D$1:$N$1</c:f>
              <c:numCache>
                <c:formatCode>0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dane!$D$7:$N$7</c:f>
              <c:numCache>
                <c:formatCode>#,##0.0</c:formatCode>
                <c:ptCount val="11"/>
                <c:pt idx="0">
                  <c:v>24.156597000000001</c:v>
                </c:pt>
                <c:pt idx="1">
                  <c:v>21.769869147999998</c:v>
                </c:pt>
                <c:pt idx="2">
                  <c:v>24.861922</c:v>
                </c:pt>
                <c:pt idx="3">
                  <c:v>25.14573625908</c:v>
                </c:pt>
                <c:pt idx="4">
                  <c:v>23.075274760550002</c:v>
                </c:pt>
                <c:pt idx="5">
                  <c:v>23.266187815809996</c:v>
                </c:pt>
                <c:pt idx="6">
                  <c:v>25.813385651919997</c:v>
                </c:pt>
                <c:pt idx="7">
                  <c:v>26.381397</c:v>
                </c:pt>
                <c:pt idx="8">
                  <c:v>28.452999999999999</c:v>
                </c:pt>
                <c:pt idx="9">
                  <c:v>32.4</c:v>
                </c:pt>
                <c:pt idx="10">
                  <c:v>34.4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299-428F-A5AC-F77E75802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-30"/>
        <c:axId val="668254080"/>
        <c:axId val="668255168"/>
      </c:barChart>
      <c:catAx>
        <c:axId val="66825408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68255168"/>
        <c:crosses val="autoZero"/>
        <c:auto val="1"/>
        <c:lblAlgn val="ctr"/>
        <c:lblOffset val="100"/>
        <c:noMultiLvlLbl val="0"/>
      </c:catAx>
      <c:valAx>
        <c:axId val="668255168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66825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891323200796186E-2"/>
          <c:y val="0"/>
          <c:w val="0.92930288910297532"/>
          <c:h val="0.768801160653168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'1'!$C$54</c:f>
              <c:strCache>
                <c:ptCount val="1"/>
                <c:pt idx="0">
                  <c:v>Wydatki socjalne</c:v>
                </c:pt>
              </c:strCache>
            </c:strRef>
          </c:tx>
          <c:spPr>
            <a:solidFill>
              <a:srgbClr val="FFC000"/>
            </a:solidFill>
            <a:ln w="25361">
              <a:noFill/>
            </a:ln>
          </c:spPr>
          <c:invertIfNegative val="0"/>
          <c:dLbls>
            <c:spPr>
              <a:noFill/>
              <a:ln w="2536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8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'1'!$D$53:$I$53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'1'!$D$54:$I$54</c:f>
              <c:numCache>
                <c:formatCode>#,#00</c:formatCode>
                <c:ptCount val="6"/>
                <c:pt idx="0">
                  <c:v>17.009600000000002</c:v>
                </c:pt>
                <c:pt idx="1">
                  <c:v>17.450099999999999</c:v>
                </c:pt>
                <c:pt idx="2">
                  <c:v>17.995799999999999</c:v>
                </c:pt>
                <c:pt idx="3">
                  <c:v>18.614699999999999</c:v>
                </c:pt>
                <c:pt idx="4">
                  <c:v>30.199999999999996</c:v>
                </c:pt>
                <c:pt idx="5">
                  <c:v>38.980500000000006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25-4596-9A93-8365A4A49C99}"/>
            </c:ext>
          </c:extLst>
        </c:ser>
        <c:ser>
          <c:idx val="1"/>
          <c:order val="1"/>
          <c:tx>
            <c:strRef>
              <c:f>'1'!$C$55</c:f>
              <c:strCache>
                <c:ptCount val="1"/>
                <c:pt idx="0">
                  <c:v>500+</c:v>
                </c:pt>
              </c:strCache>
            </c:strRef>
          </c:tx>
          <c:spPr>
            <a:solidFill>
              <a:srgbClr val="C0504D"/>
            </a:solidFill>
            <a:ln w="25361">
              <a:noFill/>
            </a:ln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25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225-4596-9A93-8365A4A49C9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36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8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'1'!$D$53:$I$53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'1'!$D$55:$I$55</c:f>
              <c:numCache>
                <c:formatCode>General</c:formatCode>
                <c:ptCount val="6"/>
                <c:pt idx="4" formatCode="#,#00">
                  <c:v>17.100000000000001</c:v>
                </c:pt>
                <c:pt idx="5" formatCode="#,#00">
                  <c:v>23.2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225-4596-9A93-8365A4A49C99}"/>
            </c:ext>
          </c:extLst>
        </c:ser>
        <c:ser>
          <c:idx val="2"/>
          <c:order val="2"/>
          <c:tx>
            <c:strRef>
              <c:f>'1'!$C$57</c:f>
              <c:strCache>
                <c:ptCount val="1"/>
                <c:pt idx="0">
                  <c:v>Restrukturyzacja górnictwa</c:v>
                </c:pt>
              </c:strCache>
            </c:strRef>
          </c:tx>
          <c:spPr>
            <a:solidFill>
              <a:srgbClr val="3366FF"/>
            </a:solidFill>
            <a:ln w="25361">
              <a:noFill/>
            </a:ln>
          </c:spPr>
          <c:invertIfNegative val="0"/>
          <c:dLbls>
            <c:dLbl>
              <c:idx val="4"/>
              <c:layout>
                <c:manualLayout>
                  <c:x val="3.9646886720414321E-3"/>
                  <c:y val="-3.4718203911584304E-2"/>
                </c:manualLayout>
              </c:layout>
              <c:spPr>
                <a:noFill/>
                <a:ln w="25361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6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225-4596-9A93-8365A4A49C9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36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'1'!$D$53:$I$53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'1'!$D$57:$I$57</c:f>
              <c:numCache>
                <c:formatCode>General</c:formatCode>
                <c:ptCount val="6"/>
                <c:pt idx="4">
                  <c:v>1.7</c:v>
                </c:pt>
                <c:pt idx="5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225-4596-9A93-8365A4A49C99}"/>
            </c:ext>
          </c:extLst>
        </c:ser>
        <c:ser>
          <c:idx val="3"/>
          <c:order val="3"/>
          <c:tx>
            <c:strRef>
              <c:f>'1'!$C$56</c:f>
              <c:strCache>
                <c:ptCount val="1"/>
                <c:pt idx="0">
                  <c:v>Obniżenie wieku emerytalnego</c:v>
                </c:pt>
              </c:strCache>
            </c:strRef>
          </c:tx>
          <c:spPr>
            <a:solidFill>
              <a:srgbClr val="00B050"/>
            </a:solidFill>
            <a:ln w="25361">
              <a:noFill/>
            </a:ln>
          </c:spPr>
          <c:invertIfNegative val="0"/>
          <c:dLbls>
            <c:dLbl>
              <c:idx val="5"/>
              <c:layout>
                <c:manualLayout>
                  <c:x val="-1.8930581631687842E-3"/>
                  <c:y val="-6.5933449786919011E-3"/>
                </c:manualLayout>
              </c:layout>
              <c:spPr>
                <a:noFill/>
                <a:ln w="25361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8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225-4596-9A93-8365A4A49C9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36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8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'1'!$D$53:$I$53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'1'!$D$56:$I$56</c:f>
              <c:numCache>
                <c:formatCode>General</c:formatCode>
                <c:ptCount val="6"/>
                <c:pt idx="5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225-4596-9A93-8365A4A49C99}"/>
            </c:ext>
          </c:extLst>
        </c:ser>
        <c:ser>
          <c:idx val="4"/>
          <c:order val="4"/>
          <c:tx>
            <c:strRef>
              <c:f>'1'!$C$58</c:f>
              <c:strCache>
                <c:ptCount val="1"/>
                <c:pt idx="0">
                  <c:v>Leki 75+</c:v>
                </c:pt>
              </c:strCache>
            </c:strRef>
          </c:tx>
          <c:spPr>
            <a:solidFill>
              <a:srgbClr val="FF0000"/>
            </a:solidFill>
            <a:ln w="25361">
              <a:noFill/>
            </a:ln>
          </c:spPr>
          <c:invertIfNegative val="0"/>
          <c:dLbls>
            <c:dLbl>
              <c:idx val="5"/>
              <c:layout>
                <c:manualLayout>
                  <c:x val="-7.4521230664894981E-4"/>
                  <c:y val="-3.667551647559978E-2"/>
                </c:manualLayout>
              </c:layout>
              <c:spPr>
                <a:noFill/>
                <a:ln w="25361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8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225-4596-9A93-8365A4A49C9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 w="2536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98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'1'!$D$53:$I$53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'1'!$D$58:$I$58</c:f>
              <c:numCache>
                <c:formatCode>General</c:formatCode>
                <c:ptCount val="6"/>
                <c:pt idx="5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225-4596-9A93-8365A4A49C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0892256"/>
        <c:axId val="670890624"/>
      </c:barChart>
      <c:catAx>
        <c:axId val="67089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98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70890624"/>
        <c:crosses val="autoZero"/>
        <c:auto val="1"/>
        <c:lblAlgn val="ctr"/>
        <c:lblOffset val="100"/>
        <c:noMultiLvlLbl val="0"/>
      </c:catAx>
      <c:valAx>
        <c:axId val="670890624"/>
        <c:scaling>
          <c:orientation val="minMax"/>
        </c:scaling>
        <c:delete val="1"/>
        <c:axPos val="l"/>
        <c:numFmt formatCode="#,#00" sourceLinked="1"/>
        <c:majorTickMark val="out"/>
        <c:minorTickMark val="none"/>
        <c:tickLblPos val="nextTo"/>
        <c:crossAx val="670892256"/>
        <c:crosses val="autoZero"/>
        <c:crossBetween val="between"/>
      </c:valAx>
      <c:spPr>
        <a:noFill/>
        <a:ln w="25361">
          <a:noFill/>
        </a:ln>
      </c:spPr>
    </c:plotArea>
    <c:legend>
      <c:legendPos val="b"/>
      <c:layout>
        <c:manualLayout>
          <c:xMode val="edge"/>
          <c:yMode val="edge"/>
          <c:x val="4.7863296367233375E-2"/>
          <c:y val="0.8586515971217884"/>
          <c:w val="0.95213670363276659"/>
          <c:h val="0.13970985769635935"/>
        </c:manualLayout>
      </c:layout>
      <c:overlay val="0"/>
      <c:spPr>
        <a:noFill/>
        <a:ln w="2536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6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793273584611062E-2"/>
          <c:y val="1.4904447236692011E-2"/>
          <c:w val="0.92282496955313364"/>
          <c:h val="0.91504895387210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MRPiPS!$K$7</c:f>
              <c:strCache>
                <c:ptCount val="1"/>
                <c:pt idx="0">
                  <c:v>Wydatki na rodzinę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MRPiPS!$L$6:$N$6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MRPiPS!$L$7:$N$7</c:f>
              <c:numCache>
                <c:formatCode>General</c:formatCode>
                <c:ptCount val="3"/>
                <c:pt idx="0">
                  <c:v>25529.351999999999</c:v>
                </c:pt>
                <c:pt idx="1">
                  <c:v>36658.175000000003</c:v>
                </c:pt>
                <c:pt idx="2">
                  <c:v>38793.586000000003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89-4A60-A9A0-26D5C0DC07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0899328"/>
        <c:axId val="670884096"/>
      </c:barChart>
      <c:catAx>
        <c:axId val="67089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70884096"/>
        <c:crosses val="autoZero"/>
        <c:auto val="1"/>
        <c:lblAlgn val="ctr"/>
        <c:lblOffset val="100"/>
        <c:noMultiLvlLbl val="0"/>
      </c:catAx>
      <c:valAx>
        <c:axId val="670884096"/>
        <c:scaling>
          <c:orientation val="minMax"/>
          <c:min val="20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7089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MON!$E$34:$E$35</c:f>
              <c:strCache>
                <c:ptCount val="2"/>
                <c:pt idx="0">
                  <c:v>Wydatki obronne (mld zł) - lewa oś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MON!$C$36:$C$50</c:f>
              <c:numCache>
                <c:formatCode>General</c:formatCode>
                <c:ptCount val="1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</c:numCache>
            </c:numRef>
          </c:cat>
          <c:val>
            <c:numRef>
              <c:f>MON!$E$36:$E$50</c:f>
              <c:numCache>
                <c:formatCode>#,##0.0</c:formatCode>
                <c:ptCount val="15"/>
                <c:pt idx="0">
                  <c:v>41.143999999999998</c:v>
                </c:pt>
                <c:pt idx="1">
                  <c:v>43.707999999999998</c:v>
                </c:pt>
                <c:pt idx="2">
                  <c:v>48.843900000000005</c:v>
                </c:pt>
                <c:pt idx="3">
                  <c:v>54.311399999999999</c:v>
                </c:pt>
                <c:pt idx="4">
                  <c:v>57.5916</c:v>
                </c:pt>
                <c:pt idx="5">
                  <c:v>60.984000000000002</c:v>
                </c:pt>
                <c:pt idx="6">
                  <c:v>67.415300000000002</c:v>
                </c:pt>
                <c:pt idx="7">
                  <c:v>71.221800000000002</c:v>
                </c:pt>
                <c:pt idx="8">
                  <c:v>78.48</c:v>
                </c:pt>
                <c:pt idx="9">
                  <c:v>82.814399999999992</c:v>
                </c:pt>
                <c:pt idx="10">
                  <c:v>87.314399999999992</c:v>
                </c:pt>
                <c:pt idx="11">
                  <c:v>91.98960000000001</c:v>
                </c:pt>
                <c:pt idx="12">
                  <c:v>100.8775</c:v>
                </c:pt>
                <c:pt idx="13">
                  <c:v>106.1</c:v>
                </c:pt>
                <c:pt idx="14">
                  <c:v>111.47750000000001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C2-4406-865D-8EC1D4B080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72"/>
        <c:axId val="670896608"/>
        <c:axId val="670892800"/>
      </c:barChart>
      <c:lineChart>
        <c:grouping val="stacked"/>
        <c:varyColors val="0"/>
        <c:ser>
          <c:idx val="0"/>
          <c:order val="0"/>
          <c:tx>
            <c:strRef>
              <c:f>MON!$D$34:$D$35</c:f>
              <c:strCache>
                <c:ptCount val="2"/>
                <c:pt idx="0">
                  <c:v>% PKB - prawa oś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MON!$C$36:$C$50</c:f>
              <c:numCache>
                <c:formatCode>General</c:formatCode>
                <c:ptCount val="1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</c:numCache>
            </c:numRef>
          </c:cat>
          <c:val>
            <c:numRef>
              <c:f>MON!$D$36:$D$50</c:f>
              <c:numCache>
                <c:formatCode>0.0%</c:formatCode>
                <c:ptCount val="15"/>
                <c:pt idx="0">
                  <c:v>0.02</c:v>
                </c:pt>
                <c:pt idx="1">
                  <c:v>0.02</c:v>
                </c:pt>
                <c:pt idx="2">
                  <c:v>2.1000000000000001E-2</c:v>
                </c:pt>
                <c:pt idx="3">
                  <c:v>2.1999999999999999E-2</c:v>
                </c:pt>
                <c:pt idx="4">
                  <c:v>2.1999999999999999E-2</c:v>
                </c:pt>
                <c:pt idx="5">
                  <c:v>2.1999999999999999E-2</c:v>
                </c:pt>
                <c:pt idx="6">
                  <c:v>2.3E-2</c:v>
                </c:pt>
                <c:pt idx="7">
                  <c:v>2.3E-2</c:v>
                </c:pt>
                <c:pt idx="8">
                  <c:v>2.4E-2</c:v>
                </c:pt>
                <c:pt idx="9">
                  <c:v>2.4E-2</c:v>
                </c:pt>
                <c:pt idx="10">
                  <c:v>2.4E-2</c:v>
                </c:pt>
                <c:pt idx="11">
                  <c:v>2.4E-2</c:v>
                </c:pt>
                <c:pt idx="12">
                  <c:v>2.5000000000000001E-2</c:v>
                </c:pt>
                <c:pt idx="13">
                  <c:v>2.5000000000000001E-2</c:v>
                </c:pt>
                <c:pt idx="14">
                  <c:v>2.5000000000000001E-2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5C2-4406-865D-8EC1D4B080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0884640"/>
        <c:axId val="670887360"/>
      </c:lineChart>
      <c:catAx>
        <c:axId val="67089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70892800"/>
        <c:crosses val="autoZero"/>
        <c:auto val="1"/>
        <c:lblAlgn val="ctr"/>
        <c:lblOffset val="100"/>
        <c:noMultiLvlLbl val="0"/>
      </c:catAx>
      <c:valAx>
        <c:axId val="670892800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70896608"/>
        <c:crosses val="autoZero"/>
        <c:crossBetween val="between"/>
      </c:valAx>
      <c:valAx>
        <c:axId val="670887360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70884640"/>
        <c:crosses val="max"/>
        <c:crossBetween val="between"/>
      </c:valAx>
      <c:catAx>
        <c:axId val="670884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08873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MZ!$I$6</c:f>
              <c:strCache>
                <c:ptCount val="1"/>
                <c:pt idx="0">
                  <c:v>Nakłady na ochronę zdrowia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MZ!$J$5:$L$5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MZ!$J$6:$L$6</c:f>
              <c:numCache>
                <c:formatCode>General</c:formatCode>
                <c:ptCount val="3"/>
                <c:pt idx="0">
                  <c:v>82624.870960319982</c:v>
                </c:pt>
                <c:pt idx="1">
                  <c:v>86632.782000000021</c:v>
                </c:pt>
                <c:pt idx="2" formatCode="#\ ##0.0">
                  <c:v>92571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41-47F5-9137-F91E99424F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0890080"/>
        <c:axId val="670886272"/>
      </c:barChart>
      <c:catAx>
        <c:axId val="67089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70886272"/>
        <c:crosses val="autoZero"/>
        <c:auto val="1"/>
        <c:lblAlgn val="ctr"/>
        <c:lblOffset val="100"/>
        <c:noMultiLvlLbl val="0"/>
      </c:catAx>
      <c:valAx>
        <c:axId val="670886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70890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MIiB!$B$4</c:f>
              <c:strCache>
                <c:ptCount val="1"/>
                <c:pt idx="0">
                  <c:v>UB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MIiB!$C$3:$E$3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MIiB!$C$4:$E$4</c:f>
              <c:numCache>
                <c:formatCode>0.00</c:formatCode>
                <c:ptCount val="3"/>
                <c:pt idx="0">
                  <c:v>33154.1</c:v>
                </c:pt>
                <c:pt idx="1">
                  <c:v>45181.8</c:v>
                </c:pt>
                <c:pt idx="2">
                  <c:v>49173.8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4D-49A4-8044-EBF918FA01D7}"/>
            </c:ext>
          </c:extLst>
        </c:ser>
        <c:ser>
          <c:idx val="1"/>
          <c:order val="1"/>
          <c:tx>
            <c:strRef>
              <c:f>MIiB!$B$5</c:f>
              <c:strCache>
                <c:ptCount val="1"/>
                <c:pt idx="0">
                  <c:v>Uwzględnione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MIiB!$C$3:$E$3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MIiB!$C$5:$E$5</c:f>
              <c:numCache>
                <c:formatCode>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4D-49A4-8044-EBF918FA01D7}"/>
            </c:ext>
          </c:extLst>
        </c:ser>
        <c:ser>
          <c:idx val="2"/>
          <c:order val="2"/>
          <c:tx>
            <c:strRef>
              <c:f>MIiB!$B$6</c:f>
              <c:strCache>
                <c:ptCount val="1"/>
                <c:pt idx="0">
                  <c:v>Nieuwzglęnione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MIiB!$C$3:$E$3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MIiB!$C$6:$E$6</c:f>
              <c:numCache>
                <c:formatCode>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4D-49A4-8044-EBF918FA0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0897152"/>
        <c:axId val="670887904"/>
      </c:barChart>
      <c:catAx>
        <c:axId val="67089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70887904"/>
        <c:crosses val="autoZero"/>
        <c:auto val="1"/>
        <c:lblAlgn val="ctr"/>
        <c:lblOffset val="100"/>
        <c:noMultiLvlLbl val="0"/>
      </c:catAx>
      <c:valAx>
        <c:axId val="670887904"/>
        <c:scaling>
          <c:orientation val="minMax"/>
          <c:min val="200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7089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MEN!$I$4:$N$4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MEN!$I$5:$N$5</c:f>
              <c:numCache>
                <c:formatCode>General</c:formatCode>
                <c:ptCount val="6"/>
                <c:pt idx="0">
                  <c:v>43001.777000000002</c:v>
                </c:pt>
                <c:pt idx="1">
                  <c:v>44080.326999999997</c:v>
                </c:pt>
                <c:pt idx="2">
                  <c:v>44976.517999999996</c:v>
                </c:pt>
                <c:pt idx="3">
                  <c:v>45885.536999999997</c:v>
                </c:pt>
                <c:pt idx="4">
                  <c:v>46444.741000000002</c:v>
                </c:pt>
                <c:pt idx="5">
                  <c:v>47262.98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85F-4DDF-98F5-5CD8F63AD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0893888"/>
        <c:axId val="670891168"/>
      </c:lineChart>
      <c:catAx>
        <c:axId val="67089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70891168"/>
        <c:crosses val="autoZero"/>
        <c:auto val="1"/>
        <c:lblAlgn val="ctr"/>
        <c:lblOffset val="100"/>
        <c:noMultiLvlLbl val="0"/>
      </c:catAx>
      <c:valAx>
        <c:axId val="670891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7089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Wynagrodzenie minimalne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Arkusz1!$A$3:$A$19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Arkusz1!$M$3:$M$19</c:f>
              <c:numCache>
                <c:formatCode>General</c:formatCode>
                <c:ptCount val="17"/>
                <c:pt idx="0" formatCode="0.0%">
                  <c:v>1.0667142857142857</c:v>
                </c:pt>
                <c:pt idx="1">
                  <c:v>1.1143234285714285</c:v>
                </c:pt>
                <c:pt idx="2">
                  <c:v>1.1087518114285713</c:v>
                </c:pt>
                <c:pt idx="3">
                  <c:v>1.1191073380557002</c:v>
                </c:pt>
                <c:pt idx="4">
                  <c:v>1.1739554609491014</c:v>
                </c:pt>
                <c:pt idx="5">
                  <c:v>1.1927869286785402</c:v>
                </c:pt>
                <c:pt idx="6">
                  <c:v>1.3848154294357109</c:v>
                </c:pt>
                <c:pt idx="7">
                  <c:v>1.5208249661508932</c:v>
                </c:pt>
                <c:pt idx="8">
                  <c:v>1.5301501499558814</c:v>
                </c:pt>
                <c:pt idx="9">
                  <c:v>1.5445210134371301</c:v>
                </c:pt>
                <c:pt idx="10">
                  <c:v>1.6144122608546987</c:v>
                </c:pt>
                <c:pt idx="11">
                  <c:v>1.7075100345639862</c:v>
                </c:pt>
                <c:pt idx="12">
                  <c:v>1.7928855362921856</c:v>
                </c:pt>
                <c:pt idx="13">
                  <c:v>1.8837250701309896</c:v>
                </c:pt>
                <c:pt idx="14">
                  <c:v>2.0026688531306891</c:v>
                </c:pt>
                <c:pt idx="15">
                  <c:v>2.1289993694335818</c:v>
                </c:pt>
                <c:pt idx="16">
                  <c:v>2.1651923587139525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101-4CD5-BDB3-ACC5DC0F4783}"/>
            </c:ext>
          </c:extLst>
        </c:ser>
        <c:ser>
          <c:idx val="1"/>
          <c:order val="1"/>
          <c:tx>
            <c:v>Przeciętne realne wynagrodzenie brutto w gospodarce narodowej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Arkusz1!$A$3:$A$19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Arkusz1!$N$3:$N$19</c:f>
              <c:numCache>
                <c:formatCode>General</c:formatCode>
                <c:ptCount val="17"/>
                <c:pt idx="0" formatCode="0.0%">
                  <c:v>1.0070000000000001</c:v>
                </c:pt>
                <c:pt idx="1">
                  <c:v>1.0412380000000001</c:v>
                </c:pt>
                <c:pt idx="2">
                  <c:v>1.0485266660000003</c:v>
                </c:pt>
                <c:pt idx="3">
                  <c:v>1.0674001459880003</c:v>
                </c:pt>
                <c:pt idx="4">
                  <c:v>1.1100961518275203</c:v>
                </c:pt>
                <c:pt idx="5">
                  <c:v>1.1711514401780339</c:v>
                </c:pt>
                <c:pt idx="6">
                  <c:v>1.2402493751485379</c:v>
                </c:pt>
                <c:pt idx="7">
                  <c:v>1.2650543626515087</c:v>
                </c:pt>
                <c:pt idx="8">
                  <c:v>1.2827651237286299</c:v>
                </c:pt>
                <c:pt idx="9">
                  <c:v>1.3007238354608308</c:v>
                </c:pt>
                <c:pt idx="10">
                  <c:v>1.3020245592962916</c:v>
                </c:pt>
                <c:pt idx="11">
                  <c:v>1.3384812469565879</c:v>
                </c:pt>
                <c:pt idx="12">
                  <c:v>1.3813126468591987</c:v>
                </c:pt>
                <c:pt idx="13">
                  <c:v>1.4434717159678625</c:v>
                </c:pt>
                <c:pt idx="14">
                  <c:v>1.5040975280385127</c:v>
                </c:pt>
                <c:pt idx="15">
                  <c:v>1.5762942093843615</c:v>
                </c:pt>
                <c:pt idx="16">
                  <c:v>1.6503800372254265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101-4CD5-BDB3-ACC5DC0F47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0889536"/>
        <c:axId val="670898240"/>
      </c:lineChart>
      <c:catAx>
        <c:axId val="67088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70898240"/>
        <c:crosses val="autoZero"/>
        <c:auto val="1"/>
        <c:lblAlgn val="ctr"/>
        <c:lblOffset val="100"/>
        <c:noMultiLvlLbl val="0"/>
      </c:catAx>
      <c:valAx>
        <c:axId val="67089824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7088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Sektor przedsiębiorstw</c:v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2.0807324178110848E-2"/>
                  <c:y val="0.103795966785290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49C-495A-A17E-1379088D5F7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Arkusz1!$I$1:$S$1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Arkusz1!$I$7:$S$7</c:f>
              <c:numCache>
                <c:formatCode>0.0%</c:formatCode>
                <c:ptCount val="11"/>
                <c:pt idx="0">
                  <c:v>4.2000000000000037E-2</c:v>
                </c:pt>
                <c:pt idx="1">
                  <c:v>0.11285600000000007</c:v>
                </c:pt>
                <c:pt idx="2">
                  <c:v>0.18074021600000001</c:v>
                </c:pt>
                <c:pt idx="3">
                  <c:v>0.19372835837599989</c:v>
                </c:pt>
                <c:pt idx="4">
                  <c:v>0.20327818524300789</c:v>
                </c:pt>
                <c:pt idx="5">
                  <c:v>0.21410768891019516</c:v>
                </c:pt>
                <c:pt idx="6">
                  <c:v>0.21167947353237482</c:v>
                </c:pt>
                <c:pt idx="7">
                  <c:v>0.23591306300302239</c:v>
                </c:pt>
                <c:pt idx="8">
                  <c:v>0.28164184633413414</c:v>
                </c:pt>
                <c:pt idx="9">
                  <c:v>0.33931572941916999</c:v>
                </c:pt>
                <c:pt idx="10">
                  <c:v>0.39824562151361342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49C-495A-A17E-1379088D5F76}"/>
            </c:ext>
          </c:extLst>
        </c:ser>
        <c:ser>
          <c:idx val="1"/>
          <c:order val="1"/>
          <c:tx>
            <c:v>Sfera budzetowa</c:v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9.7794423637120265E-2"/>
                  <c:y val="-2.96559905100830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49C-495A-A17E-1379088D5F7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Arkusz1!$I$1:$S$1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Arkusz1!$I$8:$S$8</c:f>
              <c:numCache>
                <c:formatCode>0.0%</c:formatCode>
                <c:ptCount val="11"/>
                <c:pt idx="0">
                  <c:v>3.9000000000000146E-2</c:v>
                </c:pt>
                <c:pt idx="1">
                  <c:v>7.4326000000000114E-2</c:v>
                </c:pt>
                <c:pt idx="2">
                  <c:v>0.15382612400000029</c:v>
                </c:pt>
                <c:pt idx="3">
                  <c:v>0.19305621221600022</c:v>
                </c:pt>
                <c:pt idx="4">
                  <c:v>0.23123401100691221</c:v>
                </c:pt>
                <c:pt idx="5">
                  <c:v>0.24847128716100908</c:v>
                </c:pt>
                <c:pt idx="6">
                  <c:v>0.25471364359681403</c:v>
                </c:pt>
                <c:pt idx="7">
                  <c:v>0.29110033926112178</c:v>
                </c:pt>
                <c:pt idx="8">
                  <c:v>0.32725114876043326</c:v>
                </c:pt>
                <c:pt idx="9">
                  <c:v>0.37237768781828806</c:v>
                </c:pt>
                <c:pt idx="10">
                  <c:v>0.42727279533101958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49C-495A-A17E-1379088D5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5593648"/>
        <c:axId val="715581680"/>
      </c:lineChart>
      <c:catAx>
        <c:axId val="71559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15581680"/>
        <c:crosses val="autoZero"/>
        <c:auto val="1"/>
        <c:lblAlgn val="ctr"/>
        <c:lblOffset val="100"/>
        <c:noMultiLvlLbl val="0"/>
      </c:catAx>
      <c:valAx>
        <c:axId val="71558168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1559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23070182397883"/>
          <c:y val="3.2429731821737785E-2"/>
          <c:w val="0.88951358024691363"/>
          <c:h val="0.91021805555555557"/>
        </c:manualLayout>
      </c:layout>
      <c:barChart>
        <c:barDir val="col"/>
        <c:grouping val="percentStacked"/>
        <c:varyColors val="0"/>
        <c:ser>
          <c:idx val="3"/>
          <c:order val="2"/>
          <c:spPr>
            <a:solidFill>
              <a:schemeClr val="accent3">
                <a:lumMod val="75000"/>
              </a:schemeClr>
            </a:solidFill>
          </c:spPr>
          <c:invertIfNegative val="0"/>
          <c:val>
            <c:numRef>
              <c:f>'1.1'!$C$12:$W$12</c:f>
              <c:numCache>
                <c:formatCode>General</c:formatCode>
                <c:ptCount val="21"/>
                <c:pt idx="11">
                  <c:v>30000</c:v>
                </c:pt>
                <c:pt idx="12">
                  <c:v>30000</c:v>
                </c:pt>
                <c:pt idx="13">
                  <c:v>30000</c:v>
                </c:pt>
                <c:pt idx="14">
                  <c:v>30000</c:v>
                </c:pt>
                <c:pt idx="15">
                  <c:v>30000</c:v>
                </c:pt>
                <c:pt idx="16">
                  <c:v>30000</c:v>
                </c:pt>
                <c:pt idx="17">
                  <c:v>30000</c:v>
                </c:pt>
                <c:pt idx="18">
                  <c:v>30000</c:v>
                </c:pt>
                <c:pt idx="19">
                  <c:v>30000</c:v>
                </c:pt>
                <c:pt idx="20">
                  <c:v>30000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54-4CA7-8671-CC80AD63D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715584944"/>
        <c:axId val="715589296"/>
      </c:barChart>
      <c:lineChart>
        <c:grouping val="standard"/>
        <c:varyColors val="0"/>
        <c:ser>
          <c:idx val="1"/>
          <c:order val="0"/>
          <c:tx>
            <c:v>liczba ludności w wieku produkcyjnym+Ukraińcy</c:v>
          </c:tx>
          <c:spPr>
            <a:ln w="15875">
              <a:solidFill>
                <a:srgbClr val="00468C"/>
              </a:solidFill>
            </a:ln>
          </c:spPr>
          <c:marker>
            <c:symbol val="none"/>
          </c:marker>
          <c:cat>
            <c:strRef>
              <c:f>'1.1'!$C$13:$W$13</c:f>
              <c:strCach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2016P</c:v>
                </c:pt>
                <c:pt idx="12">
                  <c:v>2017P</c:v>
                </c:pt>
                <c:pt idx="13">
                  <c:v>2018P</c:v>
                </c:pt>
                <c:pt idx="14">
                  <c:v>2019P</c:v>
                </c:pt>
                <c:pt idx="15">
                  <c:v>2020P</c:v>
                </c:pt>
                <c:pt idx="16">
                  <c:v>2021P</c:v>
                </c:pt>
                <c:pt idx="17">
                  <c:v>2022P</c:v>
                </c:pt>
                <c:pt idx="18">
                  <c:v>2023P</c:v>
                </c:pt>
                <c:pt idx="19">
                  <c:v>2024P</c:v>
                </c:pt>
                <c:pt idx="20">
                  <c:v>2025P</c:v>
                </c:pt>
              </c:strCache>
            </c:strRef>
          </c:cat>
          <c:val>
            <c:numRef>
              <c:f>'1.1'!$C$9:$W$9</c:f>
              <c:numCache>
                <c:formatCode>General</c:formatCode>
                <c:ptCount val="21"/>
                <c:pt idx="0">
                  <c:v>27676.72697028831</c:v>
                </c:pt>
                <c:pt idx="1">
                  <c:v>27851.710952477606</c:v>
                </c:pt>
                <c:pt idx="2">
                  <c:v>28003.971335999999</c:v>
                </c:pt>
                <c:pt idx="3">
                  <c:v>27949.061696000001</c:v>
                </c:pt>
                <c:pt idx="4">
                  <c:v>28099.685943999997</c:v>
                </c:pt>
                <c:pt idx="5">
                  <c:v>28262.250549999997</c:v>
                </c:pt>
                <c:pt idx="6">
                  <c:v>28298.579750000001</c:v>
                </c:pt>
                <c:pt idx="7">
                  <c:v>28310.276699999999</c:v>
                </c:pt>
                <c:pt idx="8">
                  <c:v>28293.251899999999</c:v>
                </c:pt>
                <c:pt idx="9">
                  <c:v>28186.799399999996</c:v>
                </c:pt>
                <c:pt idx="10">
                  <c:v>28085.308000000005</c:v>
                </c:pt>
                <c:pt idx="11">
                  <c:v>28264.949286499748</c:v>
                </c:pt>
                <c:pt idx="12">
                  <c:v>28022.863286499749</c:v>
                </c:pt>
                <c:pt idx="13">
                  <c:v>27753.687286499749</c:v>
                </c:pt>
                <c:pt idx="14">
                  <c:v>27485.75928649975</c:v>
                </c:pt>
                <c:pt idx="15">
                  <c:v>27234.222286499749</c:v>
                </c:pt>
                <c:pt idx="16">
                  <c:v>26987.716286499744</c:v>
                </c:pt>
                <c:pt idx="17">
                  <c:v>26757.166286499745</c:v>
                </c:pt>
                <c:pt idx="18">
                  <c:v>26539.251286499748</c:v>
                </c:pt>
                <c:pt idx="19">
                  <c:v>26334.764286499751</c:v>
                </c:pt>
                <c:pt idx="20">
                  <c:v>26152.317286499747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B54-4CA7-8671-CC80AD63DFC1}"/>
            </c:ext>
          </c:extLst>
        </c:ser>
        <c:ser>
          <c:idx val="2"/>
          <c:order val="1"/>
          <c:tx>
            <c:v>liczba ludności w wieku produkcyjnym</c:v>
          </c:tx>
          <c:spPr>
            <a:ln w="15875">
              <a:solidFill>
                <a:srgbClr val="939393"/>
              </a:solidFill>
            </a:ln>
          </c:spPr>
          <c:marker>
            <c:symbol val="none"/>
          </c:marker>
          <c:cat>
            <c:strRef>
              <c:f>'1.1'!$C$13:$W$13</c:f>
              <c:strCach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2016P</c:v>
                </c:pt>
                <c:pt idx="12">
                  <c:v>2017P</c:v>
                </c:pt>
                <c:pt idx="13">
                  <c:v>2018P</c:v>
                </c:pt>
                <c:pt idx="14">
                  <c:v>2019P</c:v>
                </c:pt>
                <c:pt idx="15">
                  <c:v>2020P</c:v>
                </c:pt>
                <c:pt idx="16">
                  <c:v>2021P</c:v>
                </c:pt>
                <c:pt idx="17">
                  <c:v>2022P</c:v>
                </c:pt>
                <c:pt idx="18">
                  <c:v>2023P</c:v>
                </c:pt>
                <c:pt idx="19">
                  <c:v>2024P</c:v>
                </c:pt>
                <c:pt idx="20">
                  <c:v>2025P</c:v>
                </c:pt>
              </c:strCache>
            </c:strRef>
          </c:cat>
          <c:val>
            <c:numRef>
              <c:f>'1.1'!$C$6:$W$6</c:f>
              <c:numCache>
                <c:formatCode>General</c:formatCode>
                <c:ptCount val="21"/>
                <c:pt idx="0">
                  <c:v>27396.371999999996</c:v>
                </c:pt>
                <c:pt idx="1">
                  <c:v>27523.407000000003</c:v>
                </c:pt>
                <c:pt idx="2">
                  <c:v>27643.685999999998</c:v>
                </c:pt>
                <c:pt idx="3">
                  <c:v>27761.288</c:v>
                </c:pt>
                <c:pt idx="4">
                  <c:v>27864.387999999995</c:v>
                </c:pt>
                <c:pt idx="5">
                  <c:v>27930.191999999995</c:v>
                </c:pt>
                <c:pt idx="6">
                  <c:v>27876.63</c:v>
                </c:pt>
                <c:pt idx="7">
                  <c:v>27802.787999999997</c:v>
                </c:pt>
                <c:pt idx="8">
                  <c:v>27692.5</c:v>
                </c:pt>
                <c:pt idx="9">
                  <c:v>27531.196999999996</c:v>
                </c:pt>
                <c:pt idx="10">
                  <c:v>27322.608000000004</c:v>
                </c:pt>
                <c:pt idx="11">
                  <c:v>27101.608</c:v>
                </c:pt>
                <c:pt idx="12">
                  <c:v>26834.522000000001</c:v>
                </c:pt>
                <c:pt idx="13">
                  <c:v>26540.346000000001</c:v>
                </c:pt>
                <c:pt idx="14">
                  <c:v>26247.418000000001</c:v>
                </c:pt>
                <c:pt idx="15">
                  <c:v>25970.881000000001</c:v>
                </c:pt>
                <c:pt idx="16">
                  <c:v>25699.374999999996</c:v>
                </c:pt>
                <c:pt idx="17">
                  <c:v>25443.824999999997</c:v>
                </c:pt>
                <c:pt idx="18">
                  <c:v>25200.91</c:v>
                </c:pt>
                <c:pt idx="19">
                  <c:v>24971.423000000003</c:v>
                </c:pt>
                <c:pt idx="20">
                  <c:v>24763.975999999999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B54-4CA7-8671-CC80AD63D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5580592"/>
        <c:axId val="715582224"/>
      </c:lineChart>
      <c:catAx>
        <c:axId val="71558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latin typeface="PKO Bank Polski" panose="020B0604020202020204" pitchFamily="34" charset="0"/>
              </a:defRPr>
            </a:pPr>
            <a:endParaRPr lang="pl-PL"/>
          </a:p>
        </c:txPr>
        <c:crossAx val="71558222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715582224"/>
        <c:scaling>
          <c:orientation val="minMax"/>
          <c:max val="30000"/>
          <c:min val="240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latin typeface="PKO Bank Polski" panose="020B0604020202020204" pitchFamily="34" charset="0"/>
              </a:defRPr>
            </a:pPr>
            <a:endParaRPr lang="pl-PL"/>
          </a:p>
        </c:txPr>
        <c:crossAx val="715580592"/>
        <c:crosses val="autoZero"/>
        <c:crossBetween val="between"/>
        <c:majorUnit val="2000"/>
      </c:valAx>
      <c:valAx>
        <c:axId val="715589296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715584944"/>
        <c:crosses val="max"/>
        <c:crossBetween val="between"/>
      </c:valAx>
      <c:catAx>
        <c:axId val="715584944"/>
        <c:scaling>
          <c:orientation val="minMax"/>
        </c:scaling>
        <c:delete val="1"/>
        <c:axPos val="b"/>
        <c:majorTickMark val="out"/>
        <c:minorTickMark val="none"/>
        <c:tickLblPos val="nextTo"/>
        <c:crossAx val="715589296"/>
        <c:crosses val="autoZero"/>
        <c:auto val="1"/>
        <c:lblAlgn val="ctr"/>
        <c:lblOffset val="100"/>
        <c:noMultiLvlLbl val="0"/>
      </c:catAx>
      <c:spPr>
        <a:ln>
          <a:solidFill>
            <a:schemeClr val="bg1"/>
          </a:solidFill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9.468857908884476E-2"/>
          <c:y val="0.49408481976297824"/>
          <c:w val="0.46523554324759064"/>
          <c:h val="0.28530795745507903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Prognozy inflacji w latach 2017-2018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1227257641878137E-2"/>
          <c:y val="9.8203401782517991E-2"/>
          <c:w val="0.90555488134098816"/>
          <c:h val="0.707831267204878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Arkusz1!$C$12</c:f>
              <c:strCache>
                <c:ptCount val="1"/>
                <c:pt idx="0">
                  <c:v>CPI w 2017 r.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Arkusz1!$A$13:$A$21</c:f>
              <c:strCache>
                <c:ptCount val="9"/>
                <c:pt idx="0">
                  <c:v>IMF</c:v>
                </c:pt>
                <c:pt idx="1">
                  <c:v>NBP</c:v>
                </c:pt>
                <c:pt idx="2">
                  <c:v>KE*</c:v>
                </c:pt>
                <c:pt idx="3">
                  <c:v>REUTERS (mediana)</c:v>
                </c:pt>
                <c:pt idx="4">
                  <c:v>Moody's</c:v>
                </c:pt>
                <c:pt idx="5">
                  <c:v>MF</c:v>
                </c:pt>
                <c:pt idx="6">
                  <c:v>S&amp;P</c:v>
                </c:pt>
                <c:pt idx="7">
                  <c:v>Fitch</c:v>
                </c:pt>
                <c:pt idx="8">
                  <c:v>OECD</c:v>
                </c:pt>
              </c:strCache>
            </c:strRef>
          </c:cat>
          <c:val>
            <c:numRef>
              <c:f>Arkusz1!$C$13:$C$21</c:f>
              <c:numCache>
                <c:formatCode>0.0</c:formatCode>
                <c:ptCount val="9"/>
                <c:pt idx="0">
                  <c:v>2.1</c:v>
                </c:pt>
                <c:pt idx="1">
                  <c:v>1.9</c:v>
                </c:pt>
                <c:pt idx="2">
                  <c:v>1.8</c:v>
                </c:pt>
                <c:pt idx="3">
                  <c:v>1.8</c:v>
                </c:pt>
                <c:pt idx="4">
                  <c:v>2</c:v>
                </c:pt>
                <c:pt idx="5">
                  <c:v>1.8</c:v>
                </c:pt>
                <c:pt idx="6">
                  <c:v>1.8</c:v>
                </c:pt>
                <c:pt idx="7">
                  <c:v>1.6</c:v>
                </c:pt>
                <c:pt idx="8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F9-4EC5-8474-24C401CBFC89}"/>
            </c:ext>
          </c:extLst>
        </c:ser>
        <c:ser>
          <c:idx val="1"/>
          <c:order val="1"/>
          <c:tx>
            <c:strRef>
              <c:f>Arkusz1!$D$12</c:f>
              <c:strCache>
                <c:ptCount val="1"/>
                <c:pt idx="0">
                  <c:v>CPI w 2018 r. 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Arkusz1!$A$13:$A$21</c:f>
              <c:strCache>
                <c:ptCount val="9"/>
                <c:pt idx="0">
                  <c:v>IMF</c:v>
                </c:pt>
                <c:pt idx="1">
                  <c:v>NBP</c:v>
                </c:pt>
                <c:pt idx="2">
                  <c:v>KE*</c:v>
                </c:pt>
                <c:pt idx="3">
                  <c:v>REUTERS (mediana)</c:v>
                </c:pt>
                <c:pt idx="4">
                  <c:v>Moody's</c:v>
                </c:pt>
                <c:pt idx="5">
                  <c:v>MF</c:v>
                </c:pt>
                <c:pt idx="6">
                  <c:v>S&amp;P</c:v>
                </c:pt>
                <c:pt idx="7">
                  <c:v>Fitch</c:v>
                </c:pt>
                <c:pt idx="8">
                  <c:v>OECD</c:v>
                </c:pt>
              </c:strCache>
            </c:strRef>
          </c:cat>
          <c:val>
            <c:numRef>
              <c:f>Arkusz1!$D$13:$D$21</c:f>
              <c:numCache>
                <c:formatCode>0.0</c:formatCode>
                <c:ptCount val="9"/>
                <c:pt idx="0">
                  <c:v>2.5</c:v>
                </c:pt>
                <c:pt idx="1">
                  <c:v>2</c:v>
                </c:pt>
                <c:pt idx="2">
                  <c:v>2.1</c:v>
                </c:pt>
                <c:pt idx="3" formatCode="0.00">
                  <c:v>1.95</c:v>
                </c:pt>
                <c:pt idx="4">
                  <c:v>2.2000000000000002</c:v>
                </c:pt>
                <c:pt idx="5">
                  <c:v>2.2999999999999998</c:v>
                </c:pt>
                <c:pt idx="6">
                  <c:v>2</c:v>
                </c:pt>
                <c:pt idx="7">
                  <c:v>2.2999999999999998</c:v>
                </c:pt>
                <c:pt idx="8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F9-4EC5-8474-24C401CBFC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6"/>
        <c:overlap val="-39"/>
        <c:axId val="627191280"/>
        <c:axId val="627188016"/>
      </c:barChart>
      <c:catAx>
        <c:axId val="62719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627188016"/>
        <c:crosses val="autoZero"/>
        <c:auto val="1"/>
        <c:lblAlgn val="ctr"/>
        <c:lblOffset val="100"/>
        <c:noMultiLvlLbl val="0"/>
      </c:catAx>
      <c:valAx>
        <c:axId val="62718801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6271912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541370906623208"/>
          <c:y val="0.93127557586194132"/>
          <c:w val="0.30831108425260417"/>
          <c:h val="4.6428692876393902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Emigracja vs. Imigracja</a:t>
            </a:r>
            <a:r>
              <a:rPr lang="pl-PL"/>
              <a:t>  (w tys.)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'[Tabela_I.xls]Tabl. A-ogółem'!$A$49</c:f>
              <c:strCache>
                <c:ptCount val="1"/>
                <c:pt idx="0">
                  <c:v>   Imigracja  (w tys.) 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'[Tabela_I.xls]Tabl. A-ogółem'!$B$6:$X$6</c:f>
              <c:numCache>
                <c:formatCode>General</c:formatCode>
                <c:ptCount val="23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'[Tabela_I.xls]Tabl. A-ogółem'!$B$49:$X$49</c:f>
              <c:numCache>
                <c:formatCode>0.0</c:formatCode>
                <c:ptCount val="23"/>
                <c:pt idx="0" formatCode="General">
                  <c:v>1.6</c:v>
                </c:pt>
                <c:pt idx="1">
                  <c:v>2.6</c:v>
                </c:pt>
                <c:pt idx="2">
                  <c:v>8.1</c:v>
                </c:pt>
                <c:pt idx="3">
                  <c:v>8.4</c:v>
                </c:pt>
                <c:pt idx="4">
                  <c:v>8.9</c:v>
                </c:pt>
                <c:pt idx="5">
                  <c:v>7.5</c:v>
                </c:pt>
                <c:pt idx="6">
                  <c:v>7.3</c:v>
                </c:pt>
                <c:pt idx="7">
                  <c:v>6.6</c:v>
                </c:pt>
                <c:pt idx="8">
                  <c:v>6.6</c:v>
                </c:pt>
                <c:pt idx="9">
                  <c:v>7</c:v>
                </c:pt>
                <c:pt idx="10">
                  <c:v>9.5</c:v>
                </c:pt>
                <c:pt idx="11">
                  <c:v>9.3000000000000007</c:v>
                </c:pt>
                <c:pt idx="12">
                  <c:v>10.8</c:v>
                </c:pt>
                <c:pt idx="13">
                  <c:v>15</c:v>
                </c:pt>
                <c:pt idx="14" formatCode="General">
                  <c:v>15.3</c:v>
                </c:pt>
                <c:pt idx="15" formatCode="General">
                  <c:v>17.399999999999999</c:v>
                </c:pt>
                <c:pt idx="16" formatCode="General">
                  <c:v>15.2</c:v>
                </c:pt>
                <c:pt idx="17" formatCode="General">
                  <c:v>15.5</c:v>
                </c:pt>
                <c:pt idx="18" formatCode="General">
                  <c:v>14.6</c:v>
                </c:pt>
                <c:pt idx="19" formatCode="General">
                  <c:v>12.2</c:v>
                </c:pt>
                <c:pt idx="20" formatCode="General">
                  <c:v>12.3</c:v>
                </c:pt>
                <c:pt idx="21" formatCode="General">
                  <c:v>12.9</c:v>
                </c:pt>
                <c:pt idx="22" formatCode="General">
                  <c:v>13.5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F4C-440C-9C38-81611F72F10F}"/>
            </c:ext>
          </c:extLst>
        </c:ser>
        <c:ser>
          <c:idx val="1"/>
          <c:order val="1"/>
          <c:tx>
            <c:strRef>
              <c:f>'[Tabela_I.xls]Tabl. A-ogółem'!$A$50</c:f>
              <c:strCache>
                <c:ptCount val="1"/>
                <c:pt idx="0">
                  <c:v>   Emigracja   (w tys.) 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'[Tabela_I.xls]Tabl. A-ogółem'!$B$6:$X$6</c:f>
              <c:numCache>
                <c:formatCode>General</c:formatCode>
                <c:ptCount val="23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'[Tabela_I.xls]Tabl. A-ogółem'!$B$50:$X$50</c:f>
              <c:numCache>
                <c:formatCode>0.0</c:formatCode>
                <c:ptCount val="23"/>
                <c:pt idx="0" formatCode="General">
                  <c:v>20.5</c:v>
                </c:pt>
                <c:pt idx="1">
                  <c:v>18.399999999999999</c:v>
                </c:pt>
                <c:pt idx="2">
                  <c:v>26.3</c:v>
                </c:pt>
                <c:pt idx="3">
                  <c:v>20.2</c:v>
                </c:pt>
                <c:pt idx="4">
                  <c:v>22.2</c:v>
                </c:pt>
                <c:pt idx="5">
                  <c:v>21.5</c:v>
                </c:pt>
                <c:pt idx="6">
                  <c:v>27</c:v>
                </c:pt>
                <c:pt idx="7">
                  <c:v>23.3</c:v>
                </c:pt>
                <c:pt idx="8">
                  <c:v>24.5</c:v>
                </c:pt>
                <c:pt idx="9">
                  <c:v>20.8</c:v>
                </c:pt>
                <c:pt idx="10">
                  <c:v>18.899999999999999</c:v>
                </c:pt>
                <c:pt idx="11">
                  <c:v>22.2</c:v>
                </c:pt>
                <c:pt idx="12">
                  <c:v>46.9</c:v>
                </c:pt>
                <c:pt idx="13">
                  <c:v>35.5</c:v>
                </c:pt>
                <c:pt idx="14" formatCode="General">
                  <c:v>30.1</c:v>
                </c:pt>
                <c:pt idx="15" formatCode="General">
                  <c:v>18.600000000000001</c:v>
                </c:pt>
                <c:pt idx="16" formatCode="General">
                  <c:v>17.399999999999999</c:v>
                </c:pt>
                <c:pt idx="17" formatCode="General">
                  <c:v>19.899999999999999</c:v>
                </c:pt>
                <c:pt idx="18" formatCode="General">
                  <c:v>21.2</c:v>
                </c:pt>
                <c:pt idx="19" formatCode="General">
                  <c:v>32.1</c:v>
                </c:pt>
                <c:pt idx="20" formatCode="General">
                  <c:v>28.1</c:v>
                </c:pt>
                <c:pt idx="21" formatCode="General">
                  <c:v>20.05</c:v>
                </c:pt>
                <c:pt idx="22">
                  <c:v>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F4C-440C-9C38-81611F72F1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5592016"/>
        <c:axId val="715582768"/>
      </c:lineChart>
      <c:catAx>
        <c:axId val="71559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15582768"/>
        <c:crosses val="autoZero"/>
        <c:auto val="1"/>
        <c:lblAlgn val="ctr"/>
        <c:lblOffset val="100"/>
        <c:noMultiLvlLbl val="0"/>
      </c:catAx>
      <c:valAx>
        <c:axId val="715582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1559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3223353252724E-2"/>
          <c:y val="9.9935647354411503E-2"/>
          <c:w val="0.93280672048455282"/>
          <c:h val="0.846489095844369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'BP wydatki'!$H$9</c:f>
              <c:strCache>
                <c:ptCount val="1"/>
                <c:pt idx="0">
                  <c:v>Wydatki BP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EA-4F30-A047-C4105AE38874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EA-4F30-A047-C4105AE38874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EA-4F30-A047-C4105AE38874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EA-4F30-A047-C4105AE38874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3EA-4F30-A047-C4105AE38874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3EA-4F30-A047-C4105AE38874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3EA-4F30-A047-C4105AE38874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3EA-4F30-A047-C4105AE38874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3EA-4F30-A047-C4105AE38874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3EA-4F30-A047-C4105AE38874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384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3EA-4F30-A047-C4105AE3887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397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3EA-4F30-A047-C4105AE3887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425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3EA-4F30-A047-C4105AE3887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'BP wydatki'!$J$8:$Q$8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p</c:v>
                </c:pt>
                <c:pt idx="7">
                  <c:v>2019 p</c:v>
                </c:pt>
              </c:strCache>
            </c:strRef>
          </c:cat>
          <c:val>
            <c:numRef>
              <c:f>'BP wydatki'!$J$9:$Q$9</c:f>
              <c:numCache>
                <c:formatCode>0</c:formatCode>
                <c:ptCount val="8"/>
                <c:pt idx="0">
                  <c:v>318.00186059666004</c:v>
                </c:pt>
                <c:pt idx="1">
                  <c:v>321.34528559493992</c:v>
                </c:pt>
                <c:pt idx="2">
                  <c:v>312.51952684958985</c:v>
                </c:pt>
                <c:pt idx="3">
                  <c:v>332</c:v>
                </c:pt>
                <c:pt idx="4">
                  <c:v>362</c:v>
                </c:pt>
                <c:pt idx="5">
                  <c:v>388</c:v>
                </c:pt>
                <c:pt idx="6">
                  <c:v>410</c:v>
                </c:pt>
                <c:pt idx="7">
                  <c:v>425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03EA-4F30-A047-C4105AE38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7190736"/>
        <c:axId val="549295760"/>
      </c:barChart>
      <c:catAx>
        <c:axId val="62719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49295760"/>
        <c:crosses val="autoZero"/>
        <c:auto val="1"/>
        <c:lblAlgn val="ctr"/>
        <c:lblOffset val="100"/>
        <c:noMultiLvlLbl val="0"/>
      </c:catAx>
      <c:valAx>
        <c:axId val="549295760"/>
        <c:scaling>
          <c:orientation val="minMax"/>
          <c:min val="200"/>
        </c:scaling>
        <c:delete val="1"/>
        <c:axPos val="l"/>
        <c:numFmt formatCode="0" sourceLinked="1"/>
        <c:majorTickMark val="none"/>
        <c:minorTickMark val="none"/>
        <c:tickLblPos val="nextTo"/>
        <c:crossAx val="62719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26386320729011E-2"/>
          <c:y val="0.15153589239717316"/>
          <c:w val="0.90604991695499504"/>
          <c:h val="0.771556269773514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5682-4238-BDC9-2F4278BA19C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682-4238-BDC9-2F4278BA19CD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682-4238-BDC9-2F4278BA19CD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682-4238-BDC9-2F4278BA19CD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682-4238-BDC9-2F4278BA19CD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F34-40B6-B533-E43F79A1EA11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0C-4EE8-B794-F893EAC7427C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30C-4EE8-B794-F893EAC7427C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0C-4EE8-B794-F893EAC7427C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30C-4EE8-B794-F893EAC7427C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748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682-4238-BDC9-2F4278BA19C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765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F34-40B6-B533-E43F79A1EA1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804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30C-4EE8-B794-F893EAC7427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838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30C-4EE8-B794-F893EAC7427C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SFP!$J$2:$Q$2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SFP!$J$6:$Q$6</c:f>
              <c:numCache>
                <c:formatCode>#,##0.0</c:formatCode>
                <c:ptCount val="8"/>
                <c:pt idx="0">
                  <c:v>683.56740225420458</c:v>
                </c:pt>
                <c:pt idx="1">
                  <c:v>698.74626297610746</c:v>
                </c:pt>
                <c:pt idx="2">
                  <c:v>715.86357000000055</c:v>
                </c:pt>
                <c:pt idx="3">
                  <c:v>731.83799999999985</c:v>
                </c:pt>
                <c:pt idx="4" formatCode="General">
                  <c:v>764</c:v>
                </c:pt>
                <c:pt idx="5" formatCode="General">
                  <c:v>800</c:v>
                </c:pt>
                <c:pt idx="6" formatCode="General">
                  <c:v>837</c:v>
                </c:pt>
                <c:pt idx="7" formatCode="General">
                  <c:v>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0C-4EE8-B794-F893EAC74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8247008"/>
        <c:axId val="668250816"/>
      </c:barChart>
      <c:catAx>
        <c:axId val="66824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68250816"/>
        <c:crosses val="autoZero"/>
        <c:auto val="1"/>
        <c:lblAlgn val="ctr"/>
        <c:lblOffset val="100"/>
        <c:noMultiLvlLbl val="0"/>
      </c:catAx>
      <c:valAx>
        <c:axId val="668250816"/>
        <c:scaling>
          <c:orientation val="minMax"/>
          <c:min val="400"/>
        </c:scaling>
        <c:delete val="1"/>
        <c:axPos val="l"/>
        <c:numFmt formatCode="#,##0" sourceLinked="0"/>
        <c:majorTickMark val="none"/>
        <c:minorTickMark val="none"/>
        <c:tickLblPos val="nextTo"/>
        <c:crossAx val="66824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Defic</a:t>
            </a:r>
            <a:r>
              <a:rPr lang="pl-PL" dirty="0" err="1" smtClean="0"/>
              <a:t>yt</a:t>
            </a:r>
            <a:r>
              <a:rPr lang="en-US" dirty="0" smtClean="0"/>
              <a:t> </a:t>
            </a:r>
            <a:r>
              <a:rPr lang="en-US" dirty="0" err="1"/>
              <a:t>sektora</a:t>
            </a:r>
            <a:r>
              <a:rPr lang="en-US" dirty="0"/>
              <a:t> GG</a:t>
            </a:r>
            <a:r>
              <a:rPr lang="pl-PL" dirty="0"/>
              <a:t> (mld zł)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'[2]DEFICYT I DŁUG INST'!$O$21:$Z$21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'[2]DEFICYT I DŁUG INST'!$O$22:$Z$22</c:f>
              <c:numCache>
                <c:formatCode>#,##0.0</c:formatCode>
                <c:ptCount val="12"/>
                <c:pt idx="0">
                  <c:v>39.241</c:v>
                </c:pt>
                <c:pt idx="1">
                  <c:v>38.057000000000002</c:v>
                </c:pt>
                <c:pt idx="2">
                  <c:v>22.006</c:v>
                </c:pt>
                <c:pt idx="3">
                  <c:v>46.3</c:v>
                </c:pt>
                <c:pt idx="4">
                  <c:v>99.522000000000006</c:v>
                </c:pt>
                <c:pt idx="5">
                  <c:v>106.11499999999999</c:v>
                </c:pt>
                <c:pt idx="6">
                  <c:v>75.531000000000006</c:v>
                </c:pt>
                <c:pt idx="7">
                  <c:v>60.137999999999998</c:v>
                </c:pt>
                <c:pt idx="8">
                  <c:v>68.144000000000005</c:v>
                </c:pt>
                <c:pt idx="9">
                  <c:v>59.991</c:v>
                </c:pt>
                <c:pt idx="10">
                  <c:v>46.198999999999998</c:v>
                </c:pt>
                <c:pt idx="11">
                  <c:v>44.734999999999999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B2-4485-B4A7-12D34FE4F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27"/>
        <c:axId val="668245376"/>
        <c:axId val="66824483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'[2]DEFICYT I DŁUG INST'!$O$21:$Z$21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'[2]DEFICYT I DŁUG INST'!$L$21:$Z$21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2002</c:v>
                      </c:pt>
                      <c:pt idx="1">
                        <c:v>2003</c:v>
                      </c:pt>
                      <c:pt idx="2">
                        <c:v>2004</c:v>
                      </c:pt>
                      <c:pt idx="3">
                        <c:v>2005</c:v>
                      </c:pt>
                      <c:pt idx="4">
                        <c:v>2006</c:v>
                      </c:pt>
                      <c:pt idx="5">
                        <c:v>2007</c:v>
                      </c:pt>
                      <c:pt idx="6">
                        <c:v>2008</c:v>
                      </c:pt>
                      <c:pt idx="7">
                        <c:v>2009</c:v>
                      </c:pt>
                      <c:pt idx="8">
                        <c:v>2010</c:v>
                      </c:pt>
                      <c:pt idx="9">
                        <c:v>2011</c:v>
                      </c:pt>
                      <c:pt idx="10">
                        <c:v>2012</c:v>
                      </c:pt>
                      <c:pt idx="11">
                        <c:v>2013</c:v>
                      </c:pt>
                      <c:pt idx="12">
                        <c:v>2014</c:v>
                      </c:pt>
                      <c:pt idx="13">
                        <c:v>2015</c:v>
                      </c:pt>
                      <c:pt idx="14">
                        <c:v>2016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9CB2-4485-B4A7-12D34FE4FC7B}"/>
                  </c:ext>
                </c:extLst>
              </c15:ser>
            </c15:filteredBarSeries>
          </c:ext>
        </c:extLst>
      </c:barChart>
      <c:catAx>
        <c:axId val="66824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68244832"/>
        <c:crosses val="autoZero"/>
        <c:auto val="1"/>
        <c:lblAlgn val="ctr"/>
        <c:lblOffset val="100"/>
        <c:noMultiLvlLbl val="0"/>
      </c:catAx>
      <c:valAx>
        <c:axId val="668244832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6824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'Dług w relacji do PKB'!$H$2:$S$2</c:f>
              <c:strCach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Prognoza 2017</c:v>
                </c:pt>
                <c:pt idx="11">
                  <c:v> UB2018</c:v>
                </c:pt>
              </c:strCache>
            </c:strRef>
          </c:cat>
          <c:val>
            <c:numRef>
              <c:f>'Dług w relacji do PKB'!$H$4:$S$4</c:f>
              <c:numCache>
                <c:formatCode>0.0%</c:formatCode>
                <c:ptCount val="12"/>
                <c:pt idx="0">
                  <c:v>0.44156116905946907</c:v>
                </c:pt>
                <c:pt idx="1">
                  <c:v>0.46294560296835935</c:v>
                </c:pt>
                <c:pt idx="2">
                  <c:v>0.49433315327312627</c:v>
                </c:pt>
                <c:pt idx="3">
                  <c:v>0.5312704398615814</c:v>
                </c:pt>
                <c:pt idx="4">
                  <c:v>0.54103860664464787</c:v>
                </c:pt>
                <c:pt idx="5">
                  <c:v>0.53706206287239966</c:v>
                </c:pt>
                <c:pt idx="6">
                  <c:v>0.55693612125064862</c:v>
                </c:pt>
                <c:pt idx="7">
                  <c:v>0.50239073742324503</c:v>
                </c:pt>
                <c:pt idx="8">
                  <c:v>0.51106862703126099</c:v>
                </c:pt>
                <c:pt idx="9">
                  <c:v>0.54359046579787851</c:v>
                </c:pt>
                <c:pt idx="10">
                  <c:v>0.53839344721283322</c:v>
                </c:pt>
                <c:pt idx="11">
                  <c:v>0.54200000000000004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39-47B9-ACBB-862ED366C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-60"/>
        <c:axId val="668249184"/>
        <c:axId val="668242656"/>
      </c:barChart>
      <c:catAx>
        <c:axId val="66824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68242656"/>
        <c:crosses val="autoZero"/>
        <c:auto val="1"/>
        <c:lblAlgn val="ctr"/>
        <c:lblOffset val="100"/>
        <c:noMultiLvlLbl val="0"/>
      </c:catAx>
      <c:valAx>
        <c:axId val="668242656"/>
        <c:scaling>
          <c:orientation val="minMax"/>
          <c:min val="0.30000000000000004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6824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 b="1" dirty="0" err="1" smtClean="0"/>
              <a:t>CIT+VAT+PIT+Akcyza</a:t>
            </a:r>
            <a:r>
              <a:rPr lang="pl-PL" sz="2000" b="1" baseline="0" dirty="0" smtClean="0"/>
              <a:t> (mld zł)</a:t>
            </a:r>
            <a:endParaRPr lang="pl-PL" sz="2000" b="1" dirty="0"/>
          </a:p>
        </c:rich>
      </c:tx>
      <c:layout>
        <c:manualLayout>
          <c:xMode val="edge"/>
          <c:yMode val="edge"/>
          <c:x val="0.1240400739863065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2099008457276164E-2"/>
          <c:y val="3.0866359269839369E-2"/>
          <c:w val="0.92629605327111886"/>
          <c:h val="0.8977762301636138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F33-41FF-92EF-1B9CC014951C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AF33-41FF-92EF-1B9CC014951C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F33-41FF-92EF-1B9CC014951C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AF33-41FF-92EF-1B9CC014951C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F33-41FF-92EF-1B9CC014951C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AF33-41FF-92EF-1B9CC014951C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F33-41FF-92EF-1B9CC014951C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AF33-41FF-92EF-1B9CC014951C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F33-41FF-92EF-1B9CC014951C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F33-41FF-92EF-1B9CC014951C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F33-41FF-92EF-1B9CC014951C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F33-41FF-92EF-1B9CC014951C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F33-41FF-92EF-1B9CC014951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dane!$C$1:$O$1</c:f>
              <c:numCache>
                <c:formatCode>0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dane!$C$21:$O$21</c:f>
              <c:numCache>
                <c:formatCode>#,##0.0</c:formatCode>
                <c:ptCount val="13"/>
                <c:pt idx="0">
                  <c:v>219.49938023500005</c:v>
                </c:pt>
                <c:pt idx="1">
                  <c:v>214.87883473299996</c:v>
                </c:pt>
                <c:pt idx="2">
                  <c:v>222.55268694600002</c:v>
                </c:pt>
                <c:pt idx="3">
                  <c:v>243.21093587700003</c:v>
                </c:pt>
                <c:pt idx="4">
                  <c:v>248.27457217578001</c:v>
                </c:pt>
                <c:pt idx="5">
                  <c:v>241.65092364297993</c:v>
                </c:pt>
                <c:pt idx="6">
                  <c:v>254.78098497115997</c:v>
                </c:pt>
                <c:pt idx="7">
                  <c:v>259.67351073591999</c:v>
                </c:pt>
                <c:pt idx="8">
                  <c:v>273.13841311076999</c:v>
                </c:pt>
                <c:pt idx="9">
                  <c:v>297.53030000000001</c:v>
                </c:pt>
                <c:pt idx="10">
                  <c:v>331.80756000000002</c:v>
                </c:pt>
                <c:pt idx="11">
                  <c:v>355.00155999999998</c:v>
                </c:pt>
                <c:pt idx="12">
                  <c:v>378.29455999999993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F33-41FF-92EF-1B9CC0149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8243200"/>
        <c:axId val="668249728"/>
      </c:barChart>
      <c:catAx>
        <c:axId val="66824320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68249728"/>
        <c:crosses val="autoZero"/>
        <c:auto val="1"/>
        <c:lblAlgn val="ctr"/>
        <c:lblOffset val="100"/>
        <c:noMultiLvlLbl val="0"/>
      </c:catAx>
      <c:valAx>
        <c:axId val="668249728"/>
        <c:scaling>
          <c:orientation val="minMax"/>
          <c:min val="100"/>
        </c:scaling>
        <c:delete val="1"/>
        <c:axPos val="l"/>
        <c:numFmt formatCode="#,##0" sourceLinked="0"/>
        <c:majorTickMark val="none"/>
        <c:minorTickMark val="none"/>
        <c:tickLblPos val="nextTo"/>
        <c:crossAx val="66824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dane!$C$89</c:f>
              <c:strCache>
                <c:ptCount val="1"/>
                <c:pt idx="0">
                  <c:v>2008-2015 (8 lat)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dane!$B$90:$B$92</c:f>
              <c:strCache>
                <c:ptCount val="3"/>
                <c:pt idx="0">
                  <c:v>CIT</c:v>
                </c:pt>
                <c:pt idx="1">
                  <c:v>VAT </c:v>
                </c:pt>
                <c:pt idx="2">
                  <c:v>PIT</c:v>
                </c:pt>
              </c:strCache>
            </c:strRef>
          </c:cat>
          <c:val>
            <c:numRef>
              <c:f>dane!$C$90:$C$92</c:f>
              <c:numCache>
                <c:formatCode>0%</c:formatCode>
                <c:ptCount val="3"/>
                <c:pt idx="0">
                  <c:v>5.1881934146368103E-2</c:v>
                </c:pt>
                <c:pt idx="1">
                  <c:v>0.18</c:v>
                </c:pt>
                <c:pt idx="2">
                  <c:v>0.27380972191648456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F9-4537-9165-805541F08C1B}"/>
            </c:ext>
          </c:extLst>
        </c:ser>
        <c:ser>
          <c:idx val="1"/>
          <c:order val="1"/>
          <c:tx>
            <c:strRef>
              <c:f>dane!$D$89</c:f>
              <c:strCache>
                <c:ptCount val="1"/>
                <c:pt idx="0">
                  <c:v>2016-2019 (4 lata)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BF9-4094-89F5-049C9F70C1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dane!$B$90:$B$92</c:f>
              <c:strCache>
                <c:ptCount val="3"/>
                <c:pt idx="0">
                  <c:v>CIT</c:v>
                </c:pt>
                <c:pt idx="1">
                  <c:v>VAT </c:v>
                </c:pt>
                <c:pt idx="2">
                  <c:v>PIT</c:v>
                </c:pt>
              </c:strCache>
            </c:strRef>
          </c:cat>
          <c:val>
            <c:numRef>
              <c:f>dane!$D$90:$D$92</c:f>
              <c:numCache>
                <c:formatCode>0%</c:formatCode>
                <c:ptCount val="3"/>
                <c:pt idx="0">
                  <c:v>0.31</c:v>
                </c:pt>
                <c:pt idx="1">
                  <c:v>0.42</c:v>
                </c:pt>
                <c:pt idx="2">
                  <c:v>0.34196143180588345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F9-4537-9165-805541F08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8251904"/>
        <c:axId val="668243744"/>
      </c:barChart>
      <c:catAx>
        <c:axId val="66825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68243744"/>
        <c:crosses val="autoZero"/>
        <c:auto val="1"/>
        <c:lblAlgn val="ctr"/>
        <c:lblOffset val="100"/>
        <c:noMultiLvlLbl val="0"/>
      </c:catAx>
      <c:valAx>
        <c:axId val="6682437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825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879274641748412E-2"/>
          <c:y val="1.5304467804230903E-2"/>
          <c:w val="0.96561828270582395"/>
          <c:h val="0.883390315694210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D98-4511-916A-6703896C3F4F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1D98-4511-916A-6703896C3F4F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D98-4511-916A-6703896C3F4F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1D98-4511-916A-6703896C3F4F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D98-4511-916A-6703896C3F4F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1D98-4511-916A-6703896C3F4F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D98-4511-916A-6703896C3F4F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1D98-4511-916A-6703896C3F4F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98-4511-916A-6703896C3F4F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D98-4511-916A-6703896C3F4F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D98-4511-916A-6703896C3F4F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D98-4511-916A-6703896C3F4F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D98-4511-916A-6703896C3F4F}"/>
              </c:ext>
            </c:extLst>
          </c:dPt>
          <c:dLbls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143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D98-4511-916A-6703896C3F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166</a:t>
                    </a:r>
                  </a:p>
                  <a:p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D98-4511-916A-6703896C3F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8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dane!$D$1:$N$1</c:f>
              <c:numCache>
                <c:formatCode>0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dane!$D$3:$N$3</c:f>
              <c:numCache>
                <c:formatCode>#,##0.0</c:formatCode>
                <c:ptCount val="11"/>
                <c:pt idx="0">
                  <c:v>99.454721000000006</c:v>
                </c:pt>
                <c:pt idx="1">
                  <c:v>107.880327448</c:v>
                </c:pt>
                <c:pt idx="2">
                  <c:v>120.83195101199999</c:v>
                </c:pt>
                <c:pt idx="3">
                  <c:v>120.00069729849993</c:v>
                </c:pt>
                <c:pt idx="4">
                  <c:v>113.41154149652002</c:v>
                </c:pt>
                <c:pt idx="5">
                  <c:v>124.26224284822</c:v>
                </c:pt>
                <c:pt idx="6">
                  <c:v>123.12079809783999</c:v>
                </c:pt>
                <c:pt idx="7">
                  <c:v>126.58412</c:v>
                </c:pt>
                <c:pt idx="8">
                  <c:v>143.1</c:v>
                </c:pt>
                <c:pt idx="9">
                  <c:v>167.3</c:v>
                </c:pt>
                <c:pt idx="10">
                  <c:v>180.3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D98-4511-916A-6703896C3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668252448"/>
        <c:axId val="668252992"/>
      </c:barChart>
      <c:catAx>
        <c:axId val="66825244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8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l-PL"/>
          </a:p>
        </c:txPr>
        <c:crossAx val="668252992"/>
        <c:crosses val="autoZero"/>
        <c:auto val="1"/>
        <c:lblAlgn val="ctr"/>
        <c:lblOffset val="100"/>
        <c:noMultiLvlLbl val="0"/>
      </c:catAx>
      <c:valAx>
        <c:axId val="668252992"/>
        <c:scaling>
          <c:orientation val="minMax"/>
          <c:min val="50"/>
        </c:scaling>
        <c:delete val="1"/>
        <c:axPos val="l"/>
        <c:numFmt formatCode="#,##0.0" sourceLinked="1"/>
        <c:majorTickMark val="out"/>
        <c:minorTickMark val="none"/>
        <c:tickLblPos val="nextTo"/>
        <c:crossAx val="668252448"/>
        <c:crosses val="autoZero"/>
        <c:crossBetween val="between"/>
      </c:valAx>
      <c:spPr>
        <a:noFill/>
        <a:ln w="25368">
          <a:noFill/>
        </a:ln>
        <a:effectLst/>
      </c:spPr>
    </c:plotArea>
    <c:plotVisOnly val="1"/>
    <c:dispBlanksAs val="gap"/>
    <c:showDLblsOverMax val="0"/>
  </c:chart>
  <c:spPr>
    <a:noFill/>
    <a:ln w="9513" cap="flat" cmpd="sng" algn="ctr">
      <a:noFill/>
      <a:prstDash val="solid"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'opis % 2018'!$B$58:$B$67</cx:f>
        <cx:lvl ptCount="10">
          <cx:pt idx="0">ZUS</cx:pt>
          <cx:pt idx="1">Ochrona zdrowia</cx:pt>
          <cx:pt idx="2">Obrona narodowa</cx:pt>
          <cx:pt idx="3">Rodzina 500 plus</cx:pt>
          <cx:pt idx="4">Środki własne UE</cx:pt>
          <cx:pt idx="5">Współfinansowanie</cx:pt>
          <cx:pt idx="6">Jednostki pozarządowe</cx:pt>
          <cx:pt idx="7">Subwencje ogólne dla JST</cx:pt>
          <cx:pt idx="8">Dotacje FUS, FER, FEP</cx:pt>
          <cx:pt idx="9">Obsługa długu SP</cx:pt>
        </cx:lvl>
      </cx:strDim>
      <cx:numDim type="val">
        <cx:f>'opis % 2018'!$C$58:$C$67</cx:f>
        <cx:lvl ptCount="10" formatCode="0,0">
          <cx:pt idx="0">18.600000000000001</cx:pt>
          <cx:pt idx="1">5.7999999999999998</cx:pt>
          <cx:pt idx="2">3.992</cx:pt>
          <cx:pt idx="3">2.2999999999999998</cx:pt>
          <cx:pt idx="4">1.4782109999999999</cx:pt>
          <cx:pt idx="5">1.419454</cx:pt>
          <cx:pt idx="6">1.081628</cx:pt>
          <cx:pt idx="7">1.0129509999999999</cx:pt>
          <cx:pt idx="8">0.44999400000000001</cx:pt>
          <cx:pt idx="9">0.29999999999999999</cx:pt>
        </cx:lvl>
      </cx:numDim>
    </cx:data>
  </cx:chartData>
  <cx:chart>
    <cx:plotArea>
      <cx:plotAreaRegion>
        <cx:series layoutId="waterfall" uniqueId="{582E03B0-159F-452A-AD55-617A53718F49}">
          <cx:dataLabels pos="outEnd"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sz="1200" b="1"/>
                </a:pPr>
                <a:endParaRPr lang="pl-PL" sz="1200" b="1"/>
              </a:p>
            </cx:txPr>
            <cx:visibility seriesName="0" categoryName="0" value="1"/>
          </cx:dataLabels>
          <cx:dataId val="0"/>
          <cx:layoutPr>
            <cx:subtotals/>
          </cx:layoutPr>
        </cx:series>
      </cx:plotAreaRegion>
      <cx:axis id="0">
        <cx:catScaling gapWidth="0.5"/>
        <cx:tickLabels/>
        <cx:txPr>
          <a:bodyPr spcFirstLastPara="1" vertOverflow="ellipsis" wrap="square" lIns="0" tIns="0" rIns="0" bIns="0" anchor="ctr" anchorCtr="1"/>
          <a:lstStyle/>
          <a:p>
            <a:pPr>
              <a:defRPr sz="1000" b="1"/>
            </a:pPr>
            <a:endParaRPr lang="pl-PL" sz="1000" b="1"/>
          </a:p>
        </cx:txPr>
      </cx:axis>
      <cx:axis id="1">
        <cx:valScaling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10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0.51585</cdr:x>
      <cdr:y>0.10659</cdr:y>
    </cdr:from>
    <cdr:to>
      <cdr:x>0.92467</cdr:x>
      <cdr:y>0.29609</cdr:y>
    </cdr:to>
    <cdr:cxnSp macro="">
      <cdr:nvCxnSpPr>
        <cdr:cNvPr id="2" name="Łącznik prosty ze strzałką 1"/>
        <cdr:cNvCxnSpPr/>
      </cdr:nvCxnSpPr>
      <cdr:spPr>
        <a:xfrm xmlns:a="http://schemas.openxmlformats.org/drawingml/2006/main" flipV="1">
          <a:off x="4116320" y="579773"/>
          <a:ext cx="3262246" cy="1030769"/>
        </a:xfrm>
        <a:prstGeom xmlns:a="http://schemas.openxmlformats.org/drawingml/2006/main" prst="straightConnector1">
          <a:avLst/>
        </a:prstGeom>
        <a:ln xmlns:a="http://schemas.openxmlformats.org/drawingml/2006/main" w="34925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0.00427</cdr:x>
      <cdr:y>0.01344</cdr:y>
    </cdr:from>
    <cdr:to>
      <cdr:x>0.71962</cdr:x>
      <cdr:y>0.15977</cdr:y>
    </cdr:to>
    <cdr:sp macro="" textlink="">
      <cdr:nvSpPr>
        <cdr:cNvPr id="2" name="Prostokąt zaokrąglony 1"/>
        <cdr:cNvSpPr/>
      </cdr:nvSpPr>
      <cdr:spPr>
        <a:xfrm xmlns:a="http://schemas.openxmlformats.org/drawingml/2006/main">
          <a:off x="34706" y="65810"/>
          <a:ext cx="5813229" cy="716511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66CC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l-PL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altLang="pl-PL" sz="1800" b="1" dirty="0">
              <a:solidFill>
                <a:schemeClr val="bg1"/>
              </a:solidFill>
            </a:rPr>
            <a:t>Jeden z najwyższych planowanych wzrostów w </a:t>
          </a:r>
          <a:r>
            <a:rPr lang="pl-PL" altLang="pl-PL" sz="1800" b="1" dirty="0" smtClean="0">
              <a:solidFill>
                <a:schemeClr val="bg1"/>
              </a:solidFill>
            </a:rPr>
            <a:t>UE</a:t>
          </a:r>
          <a:endParaRPr lang="pl-PL" altLang="pl-PL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0.73514</cdr:x>
      <cdr:y>0.26434</cdr:y>
    </cdr:from>
    <cdr:to>
      <cdr:x>0.8007</cdr:x>
      <cdr:y>0.32316</cdr:y>
    </cdr:to>
    <cdr:sp macro="" textlink="">
      <cdr:nvSpPr>
        <cdr:cNvPr id="3" name="Prostokąt 2"/>
        <cdr:cNvSpPr/>
      </cdr:nvSpPr>
      <cdr:spPr>
        <a:xfrm xmlns:a="http://schemas.openxmlformats.org/drawingml/2006/main">
          <a:off x="5974015" y="1294367"/>
          <a:ext cx="532800" cy="288015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Overflow="overflow" horzOverflow="overflow" vert="horz" wrap="square" lIns="0" tIns="0" rIns="0" bIns="0" numCol="1" spcCol="0" rtlCol="0" fromWordArt="0" anchor="ctr" anchorCtr="1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r>
            <a:rPr lang="pl-PL" sz="1600" b="1" dirty="0" smtClean="0">
              <a:solidFill>
                <a:srgbClr val="FF0000"/>
              </a:solidFill>
            </a:rPr>
            <a:t>+6 </a:t>
          </a:r>
          <a:endParaRPr lang="pl-PL" sz="1600" b="1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0.00935</cdr:x>
      <cdr:y>0.02707</cdr:y>
    </cdr:from>
    <cdr:to>
      <cdr:x>0.12878</cdr:x>
      <cdr:y>0.13535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33817" y="72008"/>
          <a:ext cx="432042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1600" b="0" dirty="0">
              <a:latin typeface="PKO Bank Polski Rg" pitchFamily="2" charset="0"/>
            </a:rPr>
            <a:t>tys.</a:t>
          </a:r>
          <a:r>
            <a:rPr lang="pl-PL" sz="900" b="0" dirty="0">
              <a:latin typeface="PKO Bank Polski Rg" pitchFamily="2" charset="0"/>
            </a:rPr>
            <a:t> </a:t>
          </a:r>
        </a:p>
      </cdr:txBody>
    </cdr:sp>
  </cdr:relSizeAnchor>
  <cdr:relSizeAnchor xmlns:cdr="http://schemas.openxmlformats.org/drawingml/2006/chartDrawing">
    <cdr:from>
      <cdr:x>0.57342</cdr:x>
      <cdr:y>0.16082</cdr:y>
    </cdr:from>
    <cdr:to>
      <cdr:x>0.90933</cdr:x>
      <cdr:y>0.24261</cdr:y>
    </cdr:to>
    <cdr:sp macro="" textlink="">
      <cdr:nvSpPr>
        <cdr:cNvPr id="3" name="pole tekstowe 1"/>
        <cdr:cNvSpPr txBox="1"/>
      </cdr:nvSpPr>
      <cdr:spPr>
        <a:xfrm xmlns:a="http://schemas.openxmlformats.org/drawingml/2006/main">
          <a:off x="2074374" y="427780"/>
          <a:ext cx="1215165" cy="217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1800" b="0" dirty="0">
              <a:latin typeface="Calibri" panose="020F0502020204030204" pitchFamily="34" charset="0"/>
            </a:rPr>
            <a:t>Projekcja</a:t>
          </a:r>
          <a:endParaRPr lang="pl-PL" sz="1000" b="0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0.56199</cdr:x>
      <cdr:y>0.4373</cdr:y>
    </cdr:from>
    <cdr:to>
      <cdr:x>0.75406</cdr:x>
      <cdr:y>0.44097</cdr:y>
    </cdr:to>
    <cdr:cxnSp macro="">
      <cdr:nvCxnSpPr>
        <cdr:cNvPr id="4" name="Łącznik prostoliniowy 3"/>
        <cdr:cNvCxnSpPr/>
      </cdr:nvCxnSpPr>
      <cdr:spPr>
        <a:xfrm xmlns:a="http://schemas.openxmlformats.org/drawingml/2006/main">
          <a:off x="3641725" y="1889125"/>
          <a:ext cx="1244600" cy="158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0.75455</cdr:x>
      <cdr:y>0.4395</cdr:y>
    </cdr:from>
    <cdr:to>
      <cdr:x>0.75847</cdr:x>
      <cdr:y>0.93266</cdr:y>
    </cdr:to>
    <cdr:cxnSp macro="">
      <cdr:nvCxnSpPr>
        <cdr:cNvPr id="6" name="Łącznik prostoliniowy 5"/>
        <cdr:cNvCxnSpPr/>
      </cdr:nvCxnSpPr>
      <cdr:spPr>
        <a:xfrm xmlns:a="http://schemas.openxmlformats.org/drawingml/2006/main" flipH="1" flipV="1">
          <a:off x="4889501" y="1898651"/>
          <a:ext cx="25399" cy="21304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0.56208</cdr:x>
      <cdr:y>0.8121</cdr:y>
    </cdr:from>
    <cdr:to>
      <cdr:x>0.75562</cdr:x>
      <cdr:y>0.85987</cdr:y>
    </cdr:to>
    <cdr:sp macro="" textlink="">
      <cdr:nvSpPr>
        <cdr:cNvPr id="8" name="Nawias klamrowy zamykający 7"/>
        <cdr:cNvSpPr/>
      </cdr:nvSpPr>
      <cdr:spPr>
        <a:xfrm xmlns:a="http://schemas.openxmlformats.org/drawingml/2006/main" rot="16200000">
          <a:off x="2319888" y="1873707"/>
          <a:ext cx="127071" cy="700137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0.60606</cdr:x>
      <cdr:y>0.70729</cdr:y>
    </cdr:from>
    <cdr:to>
      <cdr:x>0.76114</cdr:x>
      <cdr:y>0.82925</cdr:y>
    </cdr:to>
    <cdr:sp macro="" textlink="">
      <cdr:nvSpPr>
        <cdr:cNvPr id="9" name="pole tekstowe 1"/>
        <cdr:cNvSpPr txBox="1"/>
      </cdr:nvSpPr>
      <cdr:spPr>
        <a:xfrm xmlns:a="http://schemas.openxmlformats.org/drawingml/2006/main">
          <a:off x="2192443" y="1881442"/>
          <a:ext cx="560993" cy="324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1200" b="0" dirty="0">
              <a:latin typeface="PKO Bank Polski" panose="020B0604020202020204" pitchFamily="34" charset="0"/>
            </a:rPr>
            <a:t>~5 lat</a:t>
          </a:r>
          <a:endParaRPr lang="pl-PL" sz="1200" b="0" dirty="0">
            <a:latin typeface="PKO Bank Polski Rg" pitchFamily="2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9A539-7C36-48A4-B384-0899A4CBB922}" type="datetimeFigureOut">
              <a:rPr lang="pl-PL" smtClean="0"/>
              <a:t>26.09.2017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BF779-0C1D-46E6-B1F0-FCC5F19455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68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07C9E2C-08BA-4FDC-ACA9-28403C49E039}" type="datetimeFigureOut">
              <a:rPr lang="pl-PL"/>
              <a:pPr>
                <a:defRPr/>
              </a:pPr>
              <a:t>26.09.2017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Edytuj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4B3D5C0-57C6-4282-9155-7AA8CD7EC52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037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84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D31D1189-BEFC-48E2-9FD7-F0B68BE1AE0C}" type="slidenum">
              <a:rPr lang="pl-PL" altLang="pl-PL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12</a:t>
            </a:fld>
            <a:endParaRPr lang="pl-PL" altLang="pl-PL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07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84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D31D1189-BEFC-48E2-9FD7-F0B68BE1AE0C}" type="slidenum">
              <a:rPr lang="pl-PL" altLang="pl-PL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13</a:t>
            </a:fld>
            <a:endParaRPr lang="pl-PL" altLang="pl-PL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069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15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0894D481-E286-4FCA-8252-4D815A76F9CB}" type="slidenum">
              <a:rPr lang="pl-PL" altLang="pl-PL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14</a:t>
            </a:fld>
            <a:endParaRPr lang="pl-PL" altLang="pl-PL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814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15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0894D481-E286-4FCA-8252-4D815A76F9CB}" type="slidenum">
              <a:rPr lang="pl-PL" altLang="pl-PL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15</a:t>
            </a:fld>
            <a:endParaRPr lang="pl-PL" altLang="pl-PL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91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pl-PL" altLang="pl-PL" dirty="0" smtClean="0"/>
          </a:p>
        </p:txBody>
      </p:sp>
      <p:sp>
        <p:nvSpPr>
          <p:cNvPr id="71683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6798" indent="-275692">
              <a:defRPr kumimoji="1"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02766" indent="-220553">
              <a:defRPr kumimoji="1"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43873" indent="-220553">
              <a:defRPr kumimoji="1"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84980" indent="-220553">
              <a:defRPr kumimoji="1"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26086" indent="-220553" defTabSz="502371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67193" indent="-220553" defTabSz="502371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08299" indent="-220553" defTabSz="502371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49406" indent="-220553" defTabSz="502371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833A5B3-DABF-47AE-9EC0-54995EDED0AD}" type="slidenum">
              <a:rPr kumimoji="0" lang="pl-PL" altLang="pl-PL" sz="1200">
                <a:latin typeface="PKOBankPolski-Regular" charset="0"/>
              </a:rPr>
              <a:pPr/>
              <a:t>33</a:t>
            </a:fld>
            <a:endParaRPr kumimoji="0" lang="pl-PL" altLang="pl-PL" sz="1200">
              <a:latin typeface="PKOBankPolski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789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25DAE7-AA2E-4CD3-B370-40F0962DCA88}" type="slidenum">
              <a:rPr lang="pl-PL" altLang="pl-PL" smtClean="0"/>
              <a:pPr>
                <a:defRPr/>
              </a:pPr>
              <a:t>35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8687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png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zawartość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3175" cy="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45" name="think-cell Slide" r:id="rId5" imgW="38100" imgH="38100" progId="">
                  <p:embed/>
                </p:oleObj>
              </mc:Choice>
              <mc:Fallback>
                <p:oleObj name="think-cell Slide" r:id="rId5" imgW="38100" imgH="3810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4" rIns="121909" bIns="60954" anchor="ctr"/>
          <a:lstStyle/>
          <a:p>
            <a:pPr algn="ctr">
              <a:defRPr/>
            </a:pPr>
            <a:r>
              <a:rPr lang="pl-PL" dirty="0"/>
              <a:t>mate</a:t>
            </a:r>
          </a:p>
        </p:txBody>
      </p:sp>
      <p:cxnSp>
        <p:nvCxnSpPr>
          <p:cNvPr id="5" name="Straight Connector 12"/>
          <p:cNvCxnSpPr/>
          <p:nvPr/>
        </p:nvCxnSpPr>
        <p:spPr>
          <a:xfrm>
            <a:off x="457200" y="858838"/>
            <a:ext cx="8210551" cy="0"/>
          </a:xfrm>
          <a:prstGeom prst="line">
            <a:avLst/>
          </a:prstGeom>
          <a:ln w="22225">
            <a:gradFill flip="none" rotWithShape="1">
              <a:gsLst>
                <a:gs pos="55000">
                  <a:srgbClr val="0166B6"/>
                </a:gs>
                <a:gs pos="81000">
                  <a:srgbClr val="C1E3FF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758238" y="6637338"/>
            <a:ext cx="254000" cy="1698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437F621D-EA30-470A-BA44-04E880D536E8}" type="slidenum">
              <a:rPr lang="en-US" altLang="pl-PL" sz="1100" b="1" smtClean="0">
                <a:solidFill>
                  <a:srgbClr val="4D4D4D"/>
                </a:solidFill>
                <a:latin typeface="Calibri" panose="020F0502020204030204" pitchFamily="34" charset="0"/>
              </a:rPr>
              <a:pPr eaLnBrk="1" hangingPunct="1">
                <a:defRPr/>
              </a:pPr>
              <a:t>‹#›</a:t>
            </a:fld>
            <a:endParaRPr lang="en-US" altLang="pl-PL" sz="1100" b="1" smtClean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altLang="pl-PL" sz="800" b="1" smtClean="0">
              <a:solidFill>
                <a:srgbClr val="4D4D4D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7207250" y="6053138"/>
            <a:ext cx="1936750" cy="466725"/>
            <a:chOff x="4894376" y="4525264"/>
            <a:chExt cx="1963624" cy="348354"/>
          </a:xfrm>
        </p:grpSpPr>
        <p:pic>
          <p:nvPicPr>
            <p:cNvPr id="8" name="flag_poland" descr="Datei:Flag of Poland.svg"/>
            <p:cNvPicPr>
              <a:picLocks noChangeArrowheads="1"/>
            </p:cNvPicPr>
            <p:nvPr userDrawn="1"/>
          </p:nvPicPr>
          <p:blipFill>
            <a:blip r:embed="rId7"/>
            <a:srcRect r="6250"/>
            <a:stretch>
              <a:fillRect/>
            </a:stretch>
          </p:blipFill>
          <p:spPr bwMode="auto">
            <a:xfrm flipH="1">
              <a:off x="5055329" y="4704180"/>
              <a:ext cx="1802671" cy="109009"/>
            </a:xfrm>
            <a:prstGeom prst="rect">
              <a:avLst/>
            </a:prstGeom>
            <a:noFill/>
            <a:ln>
              <a:noFill/>
            </a:ln>
            <a:effectLst>
              <a:outerShdw blurRad="101600" dist="38100" dir="18900000" algn="bl" rotWithShape="0">
                <a:srgbClr val="808080">
                  <a:alpha val="20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3"/>
            <p:cNvSpPr/>
            <p:nvPr userDrawn="1"/>
          </p:nvSpPr>
          <p:spPr>
            <a:xfrm>
              <a:off x="4894376" y="4525264"/>
              <a:ext cx="1088524" cy="348354"/>
            </a:xfrm>
            <a:prstGeom prst="rect">
              <a:avLst/>
            </a:prstGeom>
            <a:gradFill>
              <a:gsLst>
                <a:gs pos="68000">
                  <a:srgbClr val="FFFFFF">
                    <a:alpha val="76000"/>
                  </a:srgbClr>
                </a:gs>
                <a:gs pos="2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21594000" scaled="0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pic>
        <p:nvPicPr>
          <p:cNvPr id="10" name="Picture 149" descr="https://www.mr.gov.pl/media/13021/logo_p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6494463"/>
            <a:ext cx="9493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384"/>
            <a:ext cx="8210551" cy="753533"/>
          </a:xfrm>
          <a:prstGeom prst="rect">
            <a:avLst/>
          </a:prstGeom>
        </p:spPr>
        <p:txBody>
          <a:bodyPr lIns="121909" tIns="60954" rIns="121909" bIns="60954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021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5151-6231-4C9D-ABC8-FA2401ADDE30}" type="datetimeFigureOut">
              <a:rPr lang="pl-PL" smtClean="0"/>
              <a:t>26.09.2017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F7E1-4EA5-4A3D-B94D-B47D71F176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617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5151-6231-4C9D-ABC8-FA2401ADDE30}" type="datetimeFigureOut">
              <a:rPr lang="pl-PL" smtClean="0"/>
              <a:t>26.09.2017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F7E1-4EA5-4A3D-B94D-B47D71F176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117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5151-6231-4C9D-ABC8-FA2401ADDE30}" type="datetimeFigureOut">
              <a:rPr lang="pl-PL" smtClean="0"/>
              <a:t>26.09.2017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F7E1-4EA5-4A3D-B94D-B47D71F176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3698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5151-6231-4C9D-ABC8-FA2401ADDE30}" type="datetimeFigureOut">
              <a:rPr lang="pl-PL" smtClean="0"/>
              <a:t>26.09.2017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F7E1-4EA5-4A3D-B94D-B47D71F176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4519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5151-6231-4C9D-ABC8-FA2401ADDE30}" type="datetimeFigureOut">
              <a:rPr lang="pl-PL" smtClean="0"/>
              <a:t>26.09.2017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F7E1-4EA5-4A3D-B94D-B47D71F176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3400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5151-6231-4C9D-ABC8-FA2401ADDE30}" type="datetimeFigureOut">
              <a:rPr lang="pl-PL" smtClean="0"/>
              <a:t>26.09.2017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F7E1-4EA5-4A3D-B94D-B47D71F176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4332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5151-6231-4C9D-ABC8-FA2401ADDE30}" type="datetimeFigureOut">
              <a:rPr lang="pl-PL" smtClean="0"/>
              <a:t>26.09.2017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F7E1-4EA5-4A3D-B94D-B47D71F176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0014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5151-6231-4C9D-ABC8-FA2401ADDE30}" type="datetimeFigureOut">
              <a:rPr lang="pl-PL" smtClean="0"/>
              <a:t>26.09.2017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F7E1-4EA5-4A3D-B94D-B47D71F176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3784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5151-6231-4C9D-ABC8-FA2401ADDE30}" type="datetimeFigureOut">
              <a:rPr lang="pl-PL" smtClean="0"/>
              <a:t>26.09.2017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F7E1-4EA5-4A3D-B94D-B47D71F176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5247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5151-6231-4C9D-ABC8-FA2401ADDE30}" type="datetimeFigureOut">
              <a:rPr lang="pl-PL" smtClean="0"/>
              <a:t>26.09.2017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F7E1-4EA5-4A3D-B94D-B47D71F176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814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zawartość bez logo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3175" cy="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9" name="think-cell Slide" r:id="rId5" imgW="38100" imgH="38100" progId="">
                  <p:embed/>
                </p:oleObj>
              </mc:Choice>
              <mc:Fallback>
                <p:oleObj name="think-cell Slide" r:id="rId5" imgW="38100" imgH="38100" progId="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4" rIns="121909" bIns="60954" anchor="ctr"/>
          <a:lstStyle/>
          <a:p>
            <a:pPr algn="ctr">
              <a:defRPr/>
            </a:pPr>
            <a:r>
              <a:rPr lang="pl-PL" dirty="0"/>
              <a:t>mate</a:t>
            </a:r>
          </a:p>
        </p:txBody>
      </p:sp>
      <p:cxnSp>
        <p:nvCxnSpPr>
          <p:cNvPr id="5" name="Straight Connector 12"/>
          <p:cNvCxnSpPr/>
          <p:nvPr/>
        </p:nvCxnSpPr>
        <p:spPr>
          <a:xfrm>
            <a:off x="457200" y="858838"/>
            <a:ext cx="8210551" cy="0"/>
          </a:xfrm>
          <a:prstGeom prst="line">
            <a:avLst/>
          </a:prstGeom>
          <a:ln w="22225">
            <a:gradFill flip="none" rotWithShape="1">
              <a:gsLst>
                <a:gs pos="55000">
                  <a:srgbClr val="0166B6"/>
                </a:gs>
                <a:gs pos="81000">
                  <a:srgbClr val="C1E3FF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758238" y="6637338"/>
            <a:ext cx="254000" cy="1698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BEDAED6C-B215-4122-BF88-EED1336BD6BE}" type="slidenum">
              <a:rPr lang="en-US" altLang="pl-PL" sz="1100" b="1" smtClean="0">
                <a:solidFill>
                  <a:srgbClr val="4D4D4D"/>
                </a:solidFill>
                <a:latin typeface="Calibri" panose="020F0502020204030204" pitchFamily="34" charset="0"/>
              </a:rPr>
              <a:pPr eaLnBrk="1" hangingPunct="1">
                <a:defRPr/>
              </a:pPr>
              <a:t>‹#›</a:t>
            </a:fld>
            <a:endParaRPr lang="en-US" altLang="pl-PL" sz="1100" b="1" smtClean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altLang="pl-PL" sz="800" b="1" smtClean="0">
              <a:solidFill>
                <a:srgbClr val="4D4D4D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7207250" y="6053138"/>
            <a:ext cx="1936750" cy="466725"/>
            <a:chOff x="4894376" y="4525264"/>
            <a:chExt cx="1963624" cy="348354"/>
          </a:xfrm>
        </p:grpSpPr>
        <p:pic>
          <p:nvPicPr>
            <p:cNvPr id="8" name="flag_poland" descr="Datei:Flag of Poland.svg"/>
            <p:cNvPicPr>
              <a:picLocks noChangeArrowheads="1"/>
            </p:cNvPicPr>
            <p:nvPr userDrawn="1"/>
          </p:nvPicPr>
          <p:blipFill>
            <a:blip r:embed="rId7"/>
            <a:srcRect r="6250"/>
            <a:stretch>
              <a:fillRect/>
            </a:stretch>
          </p:blipFill>
          <p:spPr bwMode="auto">
            <a:xfrm flipH="1">
              <a:off x="5055329" y="4704180"/>
              <a:ext cx="1802671" cy="109009"/>
            </a:xfrm>
            <a:prstGeom prst="rect">
              <a:avLst/>
            </a:prstGeom>
            <a:noFill/>
            <a:ln>
              <a:noFill/>
            </a:ln>
            <a:effectLst>
              <a:outerShdw blurRad="101600" dist="38100" dir="18900000" algn="bl" rotWithShape="0">
                <a:srgbClr val="808080">
                  <a:alpha val="20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3"/>
            <p:cNvSpPr/>
            <p:nvPr userDrawn="1"/>
          </p:nvSpPr>
          <p:spPr>
            <a:xfrm>
              <a:off x="4894376" y="4525264"/>
              <a:ext cx="1088524" cy="348354"/>
            </a:xfrm>
            <a:prstGeom prst="rect">
              <a:avLst/>
            </a:prstGeom>
            <a:gradFill>
              <a:gsLst>
                <a:gs pos="68000">
                  <a:srgbClr val="FFFFFF">
                    <a:alpha val="76000"/>
                  </a:srgbClr>
                </a:gs>
                <a:gs pos="2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21594000" scaled="0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384"/>
            <a:ext cx="8210551" cy="753533"/>
          </a:xfrm>
          <a:prstGeom prst="rect">
            <a:avLst/>
          </a:prstGeom>
        </p:spPr>
        <p:txBody>
          <a:bodyPr lIns="121909" tIns="60954" rIns="121909" bIns="60954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9775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ytuł i zawartość bez logo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0"/>
          <a:ext cx="3175" cy="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7" name="think-cell Slide" r:id="rId5" imgW="38100" imgH="38100" progId="">
                  <p:embed/>
                </p:oleObj>
              </mc:Choice>
              <mc:Fallback>
                <p:oleObj name="think-cell Slide" r:id="rId5" imgW="38100" imgH="38100" progId="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3175" cy="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r>
              <a:rPr lang="pl-PL" sz="1350" dirty="0"/>
              <a:t>mate</a:t>
            </a:r>
          </a:p>
        </p:txBody>
      </p:sp>
      <p:cxnSp>
        <p:nvCxnSpPr>
          <p:cNvPr id="5" name="Straight Connector 12"/>
          <p:cNvCxnSpPr/>
          <p:nvPr/>
        </p:nvCxnSpPr>
        <p:spPr>
          <a:xfrm>
            <a:off x="457201" y="858838"/>
            <a:ext cx="8210551" cy="0"/>
          </a:xfrm>
          <a:prstGeom prst="line">
            <a:avLst/>
          </a:prstGeom>
          <a:ln w="22225">
            <a:gradFill flip="none" rotWithShape="1">
              <a:gsLst>
                <a:gs pos="55000">
                  <a:srgbClr val="0166B6"/>
                </a:gs>
                <a:gs pos="81000">
                  <a:srgbClr val="C1E3FF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758239" y="6637338"/>
            <a:ext cx="254000" cy="1698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BEDAED6C-B215-4122-BF88-EED1336BD6BE}" type="slidenum">
              <a:rPr lang="en-US" altLang="pl-PL" sz="825" b="1" smtClean="0">
                <a:solidFill>
                  <a:srgbClr val="4D4D4D"/>
                </a:solidFill>
                <a:latin typeface="Calibri" panose="020F0502020204030204" pitchFamily="34" charset="0"/>
              </a:rPr>
              <a:pPr eaLnBrk="1" hangingPunct="1">
                <a:defRPr/>
              </a:pPr>
              <a:t>‹#›</a:t>
            </a:fld>
            <a:endParaRPr lang="en-US" altLang="pl-PL" sz="825" b="1" smtClean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altLang="pl-PL" sz="600" b="1" smtClean="0">
              <a:solidFill>
                <a:srgbClr val="4D4D4D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7207251" y="6053140"/>
            <a:ext cx="1936750" cy="466725"/>
            <a:chOff x="4894376" y="4525264"/>
            <a:chExt cx="1963624" cy="348354"/>
          </a:xfrm>
        </p:grpSpPr>
        <p:pic>
          <p:nvPicPr>
            <p:cNvPr id="8" name="flag_poland" descr="Datei:Flag of Poland.svg"/>
            <p:cNvPicPr>
              <a:picLocks noChangeArrowheads="1"/>
            </p:cNvPicPr>
            <p:nvPr userDrawn="1"/>
          </p:nvPicPr>
          <p:blipFill>
            <a:blip r:embed="rId7"/>
            <a:srcRect r="6250"/>
            <a:stretch>
              <a:fillRect/>
            </a:stretch>
          </p:blipFill>
          <p:spPr bwMode="auto">
            <a:xfrm flipH="1">
              <a:off x="5055329" y="4704180"/>
              <a:ext cx="1802671" cy="109009"/>
            </a:xfrm>
            <a:prstGeom prst="rect">
              <a:avLst/>
            </a:prstGeom>
            <a:noFill/>
            <a:ln>
              <a:noFill/>
            </a:ln>
            <a:effectLst>
              <a:outerShdw blurRad="101600" dist="38100" dir="18900000" algn="bl" rotWithShape="0">
                <a:srgbClr val="808080">
                  <a:alpha val="20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3"/>
            <p:cNvSpPr/>
            <p:nvPr userDrawn="1"/>
          </p:nvSpPr>
          <p:spPr>
            <a:xfrm>
              <a:off x="4894376" y="4525264"/>
              <a:ext cx="1088524" cy="348354"/>
            </a:xfrm>
            <a:prstGeom prst="rect">
              <a:avLst/>
            </a:prstGeom>
            <a:gradFill>
              <a:gsLst>
                <a:gs pos="68000">
                  <a:srgbClr val="FFFFFF">
                    <a:alpha val="76000"/>
                  </a:srgbClr>
                </a:gs>
                <a:gs pos="2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21594000" scaled="0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 sz="1350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188386"/>
            <a:ext cx="8210551" cy="753533"/>
          </a:xfrm>
          <a:prstGeom prst="rect">
            <a:avLst/>
          </a:prstGeom>
        </p:spPr>
        <p:txBody>
          <a:bodyPr lIns="121909" tIns="60954" rIns="121909" bIns="60954"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869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3175" cy="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93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4" rIns="121909" bIns="60954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Rectangle 14"/>
          <p:cNvSpPr/>
          <p:nvPr/>
        </p:nvSpPr>
        <p:spPr>
          <a:xfrm flipV="1">
            <a:off x="0" y="-8994"/>
            <a:ext cx="9144000" cy="243819"/>
          </a:xfrm>
          <a:prstGeom prst="rect">
            <a:avLst/>
          </a:prstGeom>
          <a:solidFill>
            <a:srgbClr val="0D5681"/>
          </a:solidFill>
          <a:ln w="22225" cap="flat" cmpd="sng" algn="ctr">
            <a:noFill/>
            <a:prstDash val="solid"/>
          </a:ln>
          <a:effectLst>
            <a:innerShdw blurRad="101600" dist="88900" dir="5400000">
              <a:prstClr val="black">
                <a:alpha val="14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9" tIns="60954" rIns="121909" bIns="60954"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6" name="Straight Connector 16"/>
          <p:cNvCxnSpPr/>
          <p:nvPr/>
        </p:nvCxnSpPr>
        <p:spPr>
          <a:xfrm>
            <a:off x="1868488" y="2741613"/>
            <a:ext cx="259715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s://www.mr.gov.pl/media/13021/logo_p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200150"/>
            <a:ext cx="3556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/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r="39140" b="31804"/>
          <a:stretch>
            <a:fillRect/>
          </a:stretch>
        </p:blipFill>
        <p:spPr bwMode="auto">
          <a:xfrm>
            <a:off x="5713413" y="547688"/>
            <a:ext cx="341947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0"/>
          <p:cNvSpPr/>
          <p:nvPr/>
        </p:nvSpPr>
        <p:spPr>
          <a:xfrm>
            <a:off x="5643563" y="547688"/>
            <a:ext cx="3495675" cy="4295775"/>
          </a:xfrm>
          <a:prstGeom prst="rect">
            <a:avLst/>
          </a:prstGeom>
          <a:solidFill>
            <a:schemeClr val="bg1">
              <a:alpha val="71000"/>
            </a:schemeClr>
          </a:solid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4" rIns="121909" bIns="60954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0" name="Rectangle 21"/>
          <p:cNvSpPr/>
          <p:nvPr/>
        </p:nvSpPr>
        <p:spPr>
          <a:xfrm>
            <a:off x="0" y="4843849"/>
            <a:ext cx="9144000" cy="2014152"/>
          </a:xfrm>
          <a:prstGeom prst="rect">
            <a:avLst/>
          </a:prstGeom>
          <a:solidFill>
            <a:srgbClr val="0D5681"/>
          </a:solidFill>
          <a:ln w="22225" cap="flat" cmpd="sng" algn="ctr">
            <a:noFill/>
            <a:prstDash val="solid"/>
          </a:ln>
          <a:effectLst>
            <a:innerShdw blurRad="254000" dist="127000" dir="5400000">
              <a:prstClr val="black">
                <a:alpha val="16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9" tIns="60954" rIns="121909" bIns="60954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1" name="Tytuł 1"/>
          <p:cNvSpPr txBox="1">
            <a:spLocks/>
          </p:cNvSpPr>
          <p:nvPr/>
        </p:nvSpPr>
        <p:spPr bwMode="auto">
          <a:xfrm>
            <a:off x="1855788" y="2755900"/>
            <a:ext cx="6678612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0954" rIns="0" bIns="60954"/>
          <a:lstStyle>
            <a:lvl1pPr eaLnBrk="0" hangingPunct="0">
              <a:defRPr>
                <a:solidFill>
                  <a:schemeClr val="tx1"/>
                </a:solidFill>
                <a:latin typeface="Gill Sans MT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  <a:cs typeface="Arial" pitchFamily="34" charset="0"/>
              </a:defRPr>
            </a:lvl9pPr>
          </a:lstStyle>
          <a:p>
            <a:pPr>
              <a:defRPr/>
            </a:pPr>
            <a:endParaRPr lang="pl-PL" altLang="pl-PL" sz="2700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0"/>
          </p:nvPr>
        </p:nvSpPr>
        <p:spPr>
          <a:xfrm>
            <a:off x="1869017" y="2741084"/>
            <a:ext cx="4927600" cy="126153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3200" b="1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61217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be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3175" cy="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17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4" rIns="121909" bIns="60954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" name="Rectangle 14"/>
          <p:cNvSpPr/>
          <p:nvPr/>
        </p:nvSpPr>
        <p:spPr>
          <a:xfrm flipV="1">
            <a:off x="0" y="-8994"/>
            <a:ext cx="9144000" cy="243819"/>
          </a:xfrm>
          <a:prstGeom prst="rect">
            <a:avLst/>
          </a:prstGeom>
          <a:solidFill>
            <a:srgbClr val="0D5681"/>
          </a:solidFill>
          <a:ln w="22225" cap="flat" cmpd="sng" algn="ctr">
            <a:noFill/>
            <a:prstDash val="solid"/>
          </a:ln>
          <a:effectLst>
            <a:innerShdw blurRad="101600" dist="88900" dir="5400000">
              <a:prstClr val="black">
                <a:alpha val="14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9" tIns="60954" rIns="121909" bIns="60954"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5" name="Straight Connector 16"/>
          <p:cNvCxnSpPr/>
          <p:nvPr/>
        </p:nvCxnSpPr>
        <p:spPr>
          <a:xfrm>
            <a:off x="1868488" y="2741613"/>
            <a:ext cx="259715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9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r="39140" b="31804"/>
          <a:stretch>
            <a:fillRect/>
          </a:stretch>
        </p:blipFill>
        <p:spPr bwMode="auto">
          <a:xfrm>
            <a:off x="5713413" y="547688"/>
            <a:ext cx="341947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0"/>
          <p:cNvSpPr/>
          <p:nvPr/>
        </p:nvSpPr>
        <p:spPr>
          <a:xfrm>
            <a:off x="5643563" y="547688"/>
            <a:ext cx="3495675" cy="4295775"/>
          </a:xfrm>
          <a:prstGeom prst="rect">
            <a:avLst/>
          </a:prstGeom>
          <a:solidFill>
            <a:schemeClr val="bg1">
              <a:alpha val="71000"/>
            </a:schemeClr>
          </a:solid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4" rIns="121909" bIns="60954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" name="Rectangle 21"/>
          <p:cNvSpPr/>
          <p:nvPr/>
        </p:nvSpPr>
        <p:spPr>
          <a:xfrm>
            <a:off x="0" y="4843849"/>
            <a:ext cx="9144000" cy="2014152"/>
          </a:xfrm>
          <a:prstGeom prst="rect">
            <a:avLst/>
          </a:prstGeom>
          <a:solidFill>
            <a:srgbClr val="0D5681"/>
          </a:solidFill>
          <a:ln w="22225" cap="flat" cmpd="sng" algn="ctr">
            <a:noFill/>
            <a:prstDash val="solid"/>
          </a:ln>
          <a:effectLst>
            <a:innerShdw blurRad="254000" dist="127000" dir="5400000">
              <a:prstClr val="black">
                <a:alpha val="16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9" tIns="60954" rIns="121909" bIns="60954" anchor="ctr"/>
          <a:lstStyle/>
          <a:p>
            <a:pPr algn="ctr"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421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ałączn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3175" cy="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1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4" rIns="121909" bIns="60954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" name="Rectangle 14"/>
          <p:cNvSpPr/>
          <p:nvPr/>
        </p:nvSpPr>
        <p:spPr>
          <a:xfrm flipV="1">
            <a:off x="0" y="-8994"/>
            <a:ext cx="9144000" cy="243819"/>
          </a:xfrm>
          <a:prstGeom prst="rect">
            <a:avLst/>
          </a:prstGeom>
          <a:solidFill>
            <a:srgbClr val="0D5681"/>
          </a:solidFill>
          <a:ln w="22225" cap="flat" cmpd="sng" algn="ctr">
            <a:noFill/>
            <a:prstDash val="solid"/>
          </a:ln>
          <a:effectLst>
            <a:innerShdw blurRad="101600" dist="88900" dir="5400000">
              <a:prstClr val="black">
                <a:alpha val="14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9" tIns="60954" rIns="121909" bIns="60954"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5" name="Straight Connector 16"/>
          <p:cNvCxnSpPr/>
          <p:nvPr/>
        </p:nvCxnSpPr>
        <p:spPr>
          <a:xfrm>
            <a:off x="1868488" y="2741613"/>
            <a:ext cx="259715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s://www.mr.gov.pl/media/13021/logo_p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200150"/>
            <a:ext cx="3556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/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r="39140" b="31804"/>
          <a:stretch>
            <a:fillRect/>
          </a:stretch>
        </p:blipFill>
        <p:spPr bwMode="auto">
          <a:xfrm>
            <a:off x="5713413" y="547688"/>
            <a:ext cx="341947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0"/>
          <p:cNvSpPr/>
          <p:nvPr/>
        </p:nvSpPr>
        <p:spPr>
          <a:xfrm>
            <a:off x="5643563" y="547688"/>
            <a:ext cx="3495675" cy="4295775"/>
          </a:xfrm>
          <a:prstGeom prst="rect">
            <a:avLst/>
          </a:prstGeom>
          <a:solidFill>
            <a:schemeClr val="bg1">
              <a:alpha val="71000"/>
            </a:schemeClr>
          </a:solid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4" rIns="121909" bIns="60954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Rectangle 21"/>
          <p:cNvSpPr/>
          <p:nvPr/>
        </p:nvSpPr>
        <p:spPr>
          <a:xfrm>
            <a:off x="0" y="4843849"/>
            <a:ext cx="9144000" cy="2014152"/>
          </a:xfrm>
          <a:prstGeom prst="rect">
            <a:avLst/>
          </a:prstGeom>
          <a:solidFill>
            <a:srgbClr val="0D5681"/>
          </a:solidFill>
          <a:ln w="22225" cap="flat" cmpd="sng" algn="ctr">
            <a:noFill/>
            <a:prstDash val="solid"/>
          </a:ln>
          <a:effectLst>
            <a:innerShdw blurRad="254000" dist="127000" dir="5400000">
              <a:prstClr val="black">
                <a:alpha val="16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9" tIns="60954" rIns="121909" bIns="60954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501650" y="1122363"/>
            <a:ext cx="4176713" cy="178435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hangingPunct="1">
              <a:defRPr/>
            </a:pP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70088" y="3086100"/>
            <a:ext cx="3270250" cy="96043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 kumimoji="1" sz="2400">
                <a:solidFill>
                  <a:schemeClr val="tx1"/>
                </a:solidFill>
                <a:latin typeface="Gill Sans MT" pitchFamily="1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ill Sans MT" pitchFamily="1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ill Sans MT" pitchFamily="1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ill Sans MT" pitchFamily="1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ill Sans MT" pitchFamily="1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ill Sans MT" pitchFamily="1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ill Sans MT" pitchFamily="1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ill Sans MT" pitchFamily="1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ill Sans MT" pitchFamily="1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pl-PL" altLang="pl-PL" sz="3200" b="1" smtClean="0">
                <a:solidFill>
                  <a:srgbClr val="808080"/>
                </a:solidFill>
                <a:latin typeface="Calibri" pitchFamily="34" charset="0"/>
              </a:rPr>
              <a:t>Załącznik</a:t>
            </a:r>
          </a:p>
        </p:txBody>
      </p:sp>
    </p:spTree>
    <p:extLst>
      <p:ext uri="{BB962C8B-B14F-4D97-AF65-F5344CB8AC3E}">
        <p14:creationId xmlns:p14="http://schemas.microsoft.com/office/powerpoint/2010/main" val="127046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końcowy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3175" cy="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5" name="think-cell Slide" r:id="rId5" imgW="38100" imgH="38100" progId="">
                  <p:embed/>
                </p:oleObj>
              </mc:Choice>
              <mc:Fallback>
                <p:oleObj name="think-cell Slide" r:id="rId5" imgW="38100" imgH="38100" progId="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raz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3090863"/>
            <a:ext cx="3095625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" y="4689140"/>
            <a:ext cx="9128820" cy="753533"/>
          </a:xfrm>
          <a:prstGeom prst="rect">
            <a:avLst/>
          </a:prstGeom>
        </p:spPr>
        <p:txBody>
          <a:bodyPr lIns="121909" tIns="60954" rIns="121909" bIns="60954"/>
          <a:lstStyle>
            <a:lvl1pPr algn="ctr">
              <a:defRPr b="1" baseline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580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lajd końcowy - bez log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3175" cy="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89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hape 96"/>
          <p:cNvCxnSpPr>
            <a:cxnSpLocks noChangeShapeType="1"/>
          </p:cNvCxnSpPr>
          <p:nvPr/>
        </p:nvCxnSpPr>
        <p:spPr bwMode="auto">
          <a:xfrm>
            <a:off x="317500" y="620713"/>
            <a:ext cx="8502650" cy="0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6698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DBC6-C89A-47D6-AFF5-7C55A28E57FC}" type="datetime1">
              <a:rPr lang="pl-PL" smtClean="0"/>
              <a:t>26.09.2017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4BFC00F2-0EAA-4636-8C02-B90C33E70BCA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19605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5151-6231-4C9D-ABC8-FA2401ADDE30}" type="datetimeFigureOut">
              <a:rPr lang="pl-PL" smtClean="0"/>
              <a:t>26.09.2017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F7E1-4EA5-4A3D-B94D-B47D71F176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293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3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1588" y="1588"/>
          <a:ext cx="3175" cy="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" name="think-cell Slide" r:id="rId13" imgW="38100" imgH="38100" progId="">
                  <p:embed/>
                </p:oleObj>
              </mc:Choice>
              <mc:Fallback>
                <p:oleObj name="think-cell Slide" r:id="rId13" imgW="38100" imgH="38100" progId="">
                  <p:embed/>
                  <p:pic>
                    <p:nvPicPr>
                      <p:cNvPr id="0" name="Object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chemeClr val="bg1"/>
          </a:solidFill>
          <a:latin typeface="Calibri" pitchFamily="34" charset="0"/>
          <a:ea typeface="Arial" charset="0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chemeClr val="bg1"/>
          </a:solidFill>
          <a:latin typeface="Calibri" pitchFamily="34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chemeClr val="bg1"/>
          </a:solidFill>
          <a:latin typeface="Calibri" pitchFamily="34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chemeClr val="bg1"/>
          </a:solidFill>
          <a:latin typeface="Calibri" pitchFamily="34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chemeClr val="bg1"/>
          </a:solidFill>
          <a:latin typeface="Calibri" pitchFamily="34" charset="0"/>
          <a:ea typeface="Arial" charset="0"/>
          <a:cs typeface="Calibri" pitchFamily="34" charset="0"/>
        </a:defRPr>
      </a:lvl5pPr>
      <a:lvl6pPr marL="60952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6pPr>
      <a:lvl7pPr marL="121904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7pPr>
      <a:lvl8pPr marL="182857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8pPr>
      <a:lvl9pPr marL="243809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9pPr>
    </p:titleStyle>
    <p:bodyStyle>
      <a:lvl1pPr marL="454025" indent="-454025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rgbClr val="606060"/>
          </a:solidFill>
          <a:latin typeface="Calibri" pitchFamily="34" charset="0"/>
          <a:ea typeface="Arial" charset="0"/>
          <a:cs typeface="Calibri" pitchFamily="34" charset="0"/>
        </a:defRPr>
      </a:lvl1pPr>
      <a:lvl2pPr marL="987425" indent="-377825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rgbClr val="606060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520825" indent="-301625" algn="l" rtl="0" eaLnBrk="0" fontAlgn="base" hangingPunct="0">
        <a:spcBef>
          <a:spcPct val="20000"/>
        </a:spcBef>
        <a:spcAft>
          <a:spcPct val="0"/>
        </a:spcAft>
        <a:buChar char="•"/>
        <a:defRPr kumimoji="1" sz="1900">
          <a:solidFill>
            <a:srgbClr val="606060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2130425" indent="-301625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rgbClr val="606060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740025" indent="-301625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606060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3352380" indent="-30476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61906" indent="-30476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71428" indent="-30476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80953" indent="-30476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48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8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05151-6231-4C9D-ABC8-FA2401ADDE30}" type="datetimeFigureOut">
              <a:rPr lang="pl-PL" smtClean="0"/>
              <a:t>26.09.2017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8F7E1-4EA5-4A3D-B94D-B47D71F176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21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  <p:sldLayoutId id="214748429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le tekstowe 1"/>
          <p:cNvSpPr txBox="1">
            <a:spLocks noChangeArrowheads="1"/>
          </p:cNvSpPr>
          <p:nvPr/>
        </p:nvSpPr>
        <p:spPr bwMode="auto">
          <a:xfrm>
            <a:off x="1259632" y="1772816"/>
            <a:ext cx="46878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l-PL" altLang="pl-PL" sz="2800" b="1" dirty="0" smtClean="0">
                <a:solidFill>
                  <a:schemeClr val="tx2">
                    <a:lumMod val="50000"/>
                  </a:schemeClr>
                </a:solidFill>
              </a:rPr>
              <a:t>Projekt ustawy budżetowej na rok 2018</a:t>
            </a:r>
            <a:endParaRPr lang="pl-PL" altLang="pl-PL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pole tekstowe 1"/>
          <p:cNvSpPr txBox="1">
            <a:spLocks noChangeArrowheads="1"/>
          </p:cNvSpPr>
          <p:nvPr/>
        </p:nvSpPr>
        <p:spPr bwMode="auto">
          <a:xfrm>
            <a:off x="251520" y="4221088"/>
            <a:ext cx="4687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000" b="1" i="1" dirty="0" smtClean="0">
                <a:solidFill>
                  <a:schemeClr val="tx2">
                    <a:lumMod val="50000"/>
                  </a:schemeClr>
                </a:solidFill>
              </a:rPr>
              <a:t>Posiedzenie Rady Dialogu Społecznego</a:t>
            </a:r>
          </a:p>
        </p:txBody>
      </p:sp>
      <p:sp>
        <p:nvSpPr>
          <p:cNvPr id="4" name="pole tekstowe 1"/>
          <p:cNvSpPr txBox="1">
            <a:spLocks noChangeArrowheads="1"/>
          </p:cNvSpPr>
          <p:nvPr/>
        </p:nvSpPr>
        <p:spPr bwMode="auto">
          <a:xfrm>
            <a:off x="2267744" y="5532914"/>
            <a:ext cx="4687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800" b="1" dirty="0" smtClean="0">
                <a:solidFill>
                  <a:schemeClr val="bg1"/>
                </a:solidFill>
              </a:rPr>
              <a:t>22.09.2017</a:t>
            </a:r>
            <a:endParaRPr lang="pl-PL" altLang="pl-PL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solidFill>
                  <a:srgbClr val="00468C"/>
                </a:solidFill>
                <a:latin typeface="Calibri" pitchFamily="34" charset="0"/>
                <a:ea typeface="Arial" charset="0"/>
                <a:cs typeface="Calibri" pitchFamily="34" charset="0"/>
              </a:rPr>
              <a:t>Polska była w środku grupy krajów UE pod względem zadłużenia tuż przed wybuchem kryzysu finansowego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fld id="{4355CF8F-6C7B-42CC-8064-CC8ABBFC6A87}" type="slidenum">
              <a:rPr lang="pl-PL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</a:t>
            </a:fld>
            <a:endParaRPr lang="pl-PL" dirty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539552" y="980728"/>
            <a:ext cx="8280920" cy="5472608"/>
            <a:chOff x="1115616" y="1692089"/>
            <a:chExt cx="7198010" cy="4331745"/>
          </a:xfrm>
        </p:grpSpPr>
        <p:sp>
          <p:nvSpPr>
            <p:cNvPr id="3" name="pole tekstowe 2">
              <a:extLst>
                <a:ext uri="{FF2B5EF4-FFF2-40B4-BE49-F238E27FC236}">
                  <a16:creationId xmlns:a16="http://schemas.microsoft.com/office/drawing/2014/main" xmlns="" id="{713F9818-2FB5-4674-B33A-5D7B619AF268}"/>
                </a:ext>
              </a:extLst>
            </p:cNvPr>
            <p:cNvSpPr txBox="1"/>
            <p:nvPr/>
          </p:nvSpPr>
          <p:spPr>
            <a:xfrm>
              <a:off x="5181278" y="5804543"/>
              <a:ext cx="3132348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825" i="1" dirty="0"/>
                <a:t>Źródło: AMECO (baza: 11-05-2017)</a:t>
              </a:r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xmlns="" id="{D0D940FF-40CE-42D6-88E3-19E35B468E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692089"/>
              <a:ext cx="7017965" cy="4061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431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solidFill>
                  <a:srgbClr val="00468C"/>
                </a:solidFill>
                <a:latin typeface="Calibri" pitchFamily="34" charset="0"/>
                <a:ea typeface="Arial" charset="0"/>
                <a:cs typeface="Calibri" pitchFamily="34" charset="0"/>
              </a:rPr>
              <a:t>Mimo wzrostu poziomu zadłużenia Polski, kryzys silniej uderzył w inne kraje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fld id="{4355CF8F-6C7B-42CC-8064-CC8ABBFC6A87}" type="slidenum">
              <a:rPr lang="pl-PL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</a:t>
            </a:fld>
            <a:endParaRPr lang="pl-PL" dirty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395536" y="1052736"/>
            <a:ext cx="8496944" cy="5328592"/>
            <a:chOff x="755576" y="1052736"/>
            <a:chExt cx="7538172" cy="4868705"/>
          </a:xfrm>
        </p:grpSpPr>
        <p:sp>
          <p:nvSpPr>
            <p:cNvPr id="3" name="pole tekstowe 2">
              <a:extLst>
                <a:ext uri="{FF2B5EF4-FFF2-40B4-BE49-F238E27FC236}">
                  <a16:creationId xmlns:a16="http://schemas.microsoft.com/office/drawing/2014/main" xmlns="" id="{C53C598C-2E20-4546-B6F2-AC78D72B20B3}"/>
                </a:ext>
              </a:extLst>
            </p:cNvPr>
            <p:cNvSpPr txBox="1"/>
            <p:nvPr/>
          </p:nvSpPr>
          <p:spPr>
            <a:xfrm>
              <a:off x="5161400" y="5702150"/>
              <a:ext cx="3132348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825" i="1" dirty="0"/>
                <a:t>Źródło: AMECO (baza: 11-05-2017)</a:t>
              </a:r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xmlns="" id="{3DD12FBE-FCBF-428C-9ABA-4BF345B90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052736"/>
              <a:ext cx="7248428" cy="4649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244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 bwMode="auto">
          <a:xfrm>
            <a:off x="457200" y="260350"/>
            <a:ext cx="8210550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kumimoji="0" lang="pl-PL" altLang="pl-PL" b="1" dirty="0">
                <a:solidFill>
                  <a:srgbClr val="00468C"/>
                </a:solidFill>
              </a:rPr>
              <a:t>Wzrost planowanych dochodów podatkowych jest </a:t>
            </a:r>
            <a:r>
              <a:rPr kumimoji="0" lang="pl-PL" altLang="pl-PL" b="1" dirty="0" smtClean="0">
                <a:solidFill>
                  <a:srgbClr val="00468C"/>
                </a:solidFill>
              </a:rPr>
              <a:t>ambitny (I)</a:t>
            </a:r>
            <a:endParaRPr kumimoji="0" lang="pl-PL" altLang="pl-PL" b="1" dirty="0">
              <a:solidFill>
                <a:srgbClr val="00468C"/>
              </a:solidFill>
            </a:endParaRPr>
          </a:p>
        </p:txBody>
      </p:sp>
      <p:graphicFrame>
        <p:nvGraphicFramePr>
          <p:cNvPr id="4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249465"/>
              </p:ext>
            </p:extLst>
          </p:nvPr>
        </p:nvGraphicFramePr>
        <p:xfrm>
          <a:off x="323528" y="1196752"/>
          <a:ext cx="842493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upa 6"/>
          <p:cNvGrpSpPr/>
          <p:nvPr/>
        </p:nvGrpSpPr>
        <p:grpSpPr>
          <a:xfrm>
            <a:off x="1115616" y="1844824"/>
            <a:ext cx="4368796" cy="1013778"/>
            <a:chOff x="1524004" y="2372994"/>
            <a:chExt cx="4074157" cy="1013778"/>
          </a:xfrm>
          <a:solidFill>
            <a:srgbClr val="00B050"/>
          </a:solidFill>
        </p:grpSpPr>
        <p:sp>
          <p:nvSpPr>
            <p:cNvPr id="8" name="Prostokąt zaokrąglony 7"/>
            <p:cNvSpPr/>
            <p:nvPr/>
          </p:nvSpPr>
          <p:spPr>
            <a:xfrm>
              <a:off x="3037842" y="2372994"/>
              <a:ext cx="1036318" cy="61976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 smtClean="0"/>
                <a:t>+19%</a:t>
              </a:r>
              <a:endParaRPr lang="pl-PL" b="1" dirty="0"/>
            </a:p>
          </p:txBody>
        </p:sp>
        <p:sp>
          <p:nvSpPr>
            <p:cNvPr id="9" name="Nawias klamrowy zamykający 8"/>
            <p:cNvSpPr/>
            <p:nvPr/>
          </p:nvSpPr>
          <p:spPr>
            <a:xfrm rot="-5400000">
              <a:off x="3391696" y="1180307"/>
              <a:ext cx="338773" cy="4074157"/>
            </a:xfrm>
            <a:prstGeom prst="rightBrace">
              <a:avLst/>
            </a:prstGeom>
            <a:noFill/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cxnSp>
        <p:nvCxnSpPr>
          <p:cNvPr id="10" name="Łącznik prosty ze strzałką 9"/>
          <p:cNvCxnSpPr/>
          <p:nvPr/>
        </p:nvCxnSpPr>
        <p:spPr>
          <a:xfrm flipV="1">
            <a:off x="5724128" y="1196752"/>
            <a:ext cx="2408808" cy="151216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zaokrąglony 10"/>
          <p:cNvSpPr/>
          <p:nvPr/>
        </p:nvSpPr>
        <p:spPr>
          <a:xfrm>
            <a:off x="5796136" y="1200625"/>
            <a:ext cx="1111263" cy="61976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+45%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 bwMode="auto">
          <a:xfrm>
            <a:off x="457200" y="260350"/>
            <a:ext cx="8210550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kumimoji="0" lang="pl-PL" altLang="pl-PL" b="1" dirty="0">
                <a:solidFill>
                  <a:srgbClr val="00468C"/>
                </a:solidFill>
              </a:rPr>
              <a:t>Wzrost planowanych dochodów podatkowych jest </a:t>
            </a:r>
            <a:r>
              <a:rPr kumimoji="0" lang="pl-PL" altLang="pl-PL" b="1" dirty="0" smtClean="0">
                <a:solidFill>
                  <a:srgbClr val="00468C"/>
                </a:solidFill>
              </a:rPr>
              <a:t>ambitny (II)</a:t>
            </a:r>
            <a:endParaRPr kumimoji="0" lang="pl-PL" altLang="pl-PL" b="1" dirty="0">
              <a:solidFill>
                <a:srgbClr val="00468C"/>
              </a:solidFill>
            </a:endParaRP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115874"/>
              </p:ext>
            </p:extLst>
          </p:nvPr>
        </p:nvGraphicFramePr>
        <p:xfrm>
          <a:off x="909955" y="1196752"/>
          <a:ext cx="7305040" cy="516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72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10550" cy="75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kumimoji="0" lang="pl-PL" altLang="pl-PL" b="1" dirty="0" smtClean="0">
                <a:solidFill>
                  <a:srgbClr val="00468C"/>
                </a:solidFill>
              </a:rPr>
              <a:t>Wzrost planowanych dochodów z VAT (mld zł)</a:t>
            </a:r>
            <a:endParaRPr kumimoji="0" lang="pl-PL" altLang="pl-PL" b="1" dirty="0">
              <a:solidFill>
                <a:srgbClr val="00468C"/>
              </a:solidFill>
            </a:endParaRPr>
          </a:p>
        </p:txBody>
      </p:sp>
      <p:graphicFrame>
        <p:nvGraphicFramePr>
          <p:cNvPr id="8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885809"/>
              </p:ext>
            </p:extLst>
          </p:nvPr>
        </p:nvGraphicFramePr>
        <p:xfrm>
          <a:off x="422494" y="1268760"/>
          <a:ext cx="812641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5535062" y="4293096"/>
            <a:ext cx="2875055" cy="338554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l-PL" sz="1600" b="1" dirty="0" smtClean="0">
                <a:solidFill>
                  <a:schemeClr val="tx2">
                    <a:lumMod val="50000"/>
                  </a:schemeClr>
                </a:solidFill>
              </a:rPr>
              <a:t>+42% w latach 2016-2019</a:t>
            </a:r>
            <a:endParaRPr lang="pl-PL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422494" y="2348880"/>
            <a:ext cx="5112568" cy="71651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altLang="pl-PL" sz="1800" b="1" dirty="0" smtClean="0">
                <a:solidFill>
                  <a:schemeClr val="bg1"/>
                </a:solidFill>
              </a:rPr>
              <a:t>Do sierpnia 2017 wzrost VAT </a:t>
            </a:r>
            <a:r>
              <a:rPr lang="pl-PL" altLang="pl-PL" sz="1800" b="1" u="sng" dirty="0" smtClean="0">
                <a:solidFill>
                  <a:schemeClr val="bg1"/>
                </a:solidFill>
              </a:rPr>
              <a:t>+23,5%</a:t>
            </a:r>
            <a:endParaRPr lang="pl-PL" altLang="pl-PL" sz="18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7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10550" cy="75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kumimoji="0" lang="pl-PL" altLang="pl-PL" b="1" dirty="0" smtClean="0">
                <a:solidFill>
                  <a:srgbClr val="00468C"/>
                </a:solidFill>
              </a:rPr>
              <a:t>Wzrost dochodów z CIT (z udziałami JST) ma bardzo istotne znaczenie w programie uszczelniania (mld zł)</a:t>
            </a:r>
            <a:endParaRPr kumimoji="0" lang="pl-PL" altLang="pl-PL" b="1" dirty="0">
              <a:solidFill>
                <a:srgbClr val="00468C"/>
              </a:solidFill>
            </a:endParaRP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461029"/>
              </p:ext>
            </p:extLst>
          </p:nvPr>
        </p:nvGraphicFramePr>
        <p:xfrm>
          <a:off x="611560" y="1196752"/>
          <a:ext cx="77152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5436096" y="4293096"/>
            <a:ext cx="2757997" cy="338554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l-PL" sz="1600" b="1" dirty="0" smtClean="0">
                <a:solidFill>
                  <a:schemeClr val="tx2">
                    <a:lumMod val="50000"/>
                  </a:schemeClr>
                </a:solidFill>
              </a:rPr>
              <a:t>+31% w latach 2016-2019</a:t>
            </a:r>
            <a:endParaRPr lang="pl-PL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611560" y="1556792"/>
            <a:ext cx="5813229" cy="716511"/>
          </a:xfrm>
          <a:prstGeom prst="round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altLang="pl-PL" sz="1800" b="1" dirty="0" smtClean="0">
                <a:solidFill>
                  <a:schemeClr val="bg1"/>
                </a:solidFill>
              </a:rPr>
              <a:t>Lata 2009-2015 to stagnacja dochodów CIT</a:t>
            </a:r>
            <a:endParaRPr lang="pl-PL" altLang="pl-PL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8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solidFill>
                  <a:srgbClr val="00468C"/>
                </a:solidFill>
                <a:latin typeface="Calibri" pitchFamily="34" charset="0"/>
                <a:ea typeface="Arial" charset="0"/>
                <a:cs typeface="Calibri" pitchFamily="34" charset="0"/>
              </a:rPr>
              <a:t>…choć jeszcze przed 2015 r. byliśmy w ogonie Europy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fld id="{4355CF8F-6C7B-42CC-8064-CC8ABBFC6A87}" type="slidenum">
              <a:rPr lang="pl-PL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16</a:t>
            </a:fld>
            <a:endParaRPr lang="pl-P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DA1185E7-0D60-4924-9782-C3707E115665}"/>
              </a:ext>
            </a:extLst>
          </p:cNvPr>
          <p:cNvSpPr txBox="1"/>
          <p:nvPr/>
        </p:nvSpPr>
        <p:spPr>
          <a:xfrm>
            <a:off x="4934710" y="5804543"/>
            <a:ext cx="291629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825" i="1" dirty="0"/>
              <a:t>Źródło: AMECO (baza: 11-05-2017)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B1662F6-F100-4068-AC67-2542B4805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124744"/>
            <a:ext cx="7995727" cy="525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wal 4"/>
          <p:cNvSpPr/>
          <p:nvPr/>
        </p:nvSpPr>
        <p:spPr>
          <a:xfrm>
            <a:off x="1835696" y="5343159"/>
            <a:ext cx="288032" cy="6506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72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pl-PL" sz="2000" b="1" dirty="0">
                <a:solidFill>
                  <a:srgbClr val="00468C"/>
                </a:solidFill>
                <a:latin typeface="Calibri" pitchFamily="34" charset="0"/>
                <a:ea typeface="Arial" charset="0"/>
                <a:cs typeface="Calibri" pitchFamily="34" charset="0"/>
              </a:rPr>
              <a:t>R</a:t>
            </a:r>
            <a:r>
              <a:rPr lang="pl-PL" sz="2000" b="1" dirty="0" smtClean="0">
                <a:solidFill>
                  <a:srgbClr val="00468C"/>
                </a:solidFill>
                <a:latin typeface="Calibri" pitchFamily="34" charset="0"/>
                <a:ea typeface="Arial" charset="0"/>
                <a:cs typeface="Calibri" pitchFamily="34" charset="0"/>
              </a:rPr>
              <a:t>eguła </a:t>
            </a:r>
            <a:r>
              <a:rPr lang="pl-PL" sz="2000" b="1" dirty="0">
                <a:solidFill>
                  <a:srgbClr val="00468C"/>
                </a:solidFill>
                <a:latin typeface="Calibri" pitchFamily="34" charset="0"/>
                <a:ea typeface="Arial" charset="0"/>
                <a:cs typeface="Calibri" pitchFamily="34" charset="0"/>
              </a:rPr>
              <a:t>pozwala na coroczny wzrost wydatków o około 35 mld zł w sektorze i stopniową realizację celów politycznych rządu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fld id="{4355CF8F-6C7B-42CC-8064-CC8ABBFC6A87}" type="slidenum">
              <a:rPr lang="pl-PL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17</a:t>
            </a:fld>
            <a:endParaRPr lang="pl-PL" dirty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57201" y="881750"/>
            <a:ext cx="8003231" cy="5250614"/>
            <a:chOff x="457201" y="881750"/>
            <a:chExt cx="8003231" cy="525061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782E211-5135-41C9-BDE9-4237969561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1" y="881750"/>
              <a:ext cx="8003231" cy="5250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Prostokąt 3"/>
            <p:cNvSpPr/>
            <p:nvPr/>
          </p:nvSpPr>
          <p:spPr>
            <a:xfrm>
              <a:off x="1691680" y="941919"/>
              <a:ext cx="1008112" cy="3268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332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 bwMode="auto">
          <a:xfrm>
            <a:off x="414994" y="260648"/>
            <a:ext cx="8210550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b="1" kern="1200" dirty="0">
                <a:solidFill>
                  <a:srgbClr val="00468C"/>
                </a:solidFill>
              </a:rPr>
              <a:t>Reguła wydatkowa </a:t>
            </a:r>
            <a:r>
              <a:rPr lang="pl-PL" altLang="pl-PL" b="1" kern="1200" dirty="0" err="1">
                <a:solidFill>
                  <a:srgbClr val="00468C"/>
                </a:solidFill>
              </a:rPr>
              <a:t>uspójnia</a:t>
            </a:r>
            <a:r>
              <a:rPr lang="pl-PL" altLang="pl-PL" b="1" kern="1200" dirty="0">
                <a:solidFill>
                  <a:srgbClr val="00468C"/>
                </a:solidFill>
              </a:rPr>
              <a:t> polskie regulacje z wymogami unijnymi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496888" y="1412875"/>
            <a:ext cx="8151812" cy="4800600"/>
          </a:xfrm>
          <a:prstGeom prst="rect">
            <a:avLst/>
          </a:prstGeom>
        </p:spPr>
        <p:txBody>
          <a:bodyPr/>
          <a:lstStyle/>
          <a:p>
            <a:pPr marL="0" indent="0" algn="just">
              <a:spcBef>
                <a:spcPts val="600"/>
              </a:spcBef>
              <a:buFont typeface="Arial" charset="0"/>
              <a:buNone/>
              <a:defRPr/>
            </a:pPr>
            <a:r>
              <a:rPr lang="pl-PL" sz="2000" u="sng" kern="1200" dirty="0">
                <a:solidFill>
                  <a:schemeClr val="tx1"/>
                </a:solidFill>
              </a:rPr>
              <a:t>Unijny Pakt Stabilności i Wzrostu </a:t>
            </a:r>
            <a:r>
              <a:rPr lang="pl-PL" sz="2000" kern="1200" dirty="0">
                <a:solidFill>
                  <a:schemeClr val="tx1"/>
                </a:solidFill>
              </a:rPr>
              <a:t>zakłada:</a:t>
            </a:r>
          </a:p>
          <a:p>
            <a:pPr algn="just">
              <a:spcBef>
                <a:spcPts val="600"/>
              </a:spcBef>
              <a:defRPr/>
            </a:pPr>
            <a:r>
              <a:rPr lang="pl-PL" sz="2000" b="1" kern="1200" dirty="0" smtClean="0">
                <a:solidFill>
                  <a:schemeClr val="tx1"/>
                </a:solidFill>
              </a:rPr>
              <a:t>Automatyczne </a:t>
            </a:r>
            <a:r>
              <a:rPr lang="pl-PL" sz="2000" b="1" kern="1200" dirty="0">
                <a:solidFill>
                  <a:schemeClr val="tx1"/>
                </a:solidFill>
              </a:rPr>
              <a:t>sankcje </a:t>
            </a:r>
            <a:r>
              <a:rPr lang="pl-PL" sz="2000" kern="1200" dirty="0">
                <a:solidFill>
                  <a:schemeClr val="tx1"/>
                </a:solidFill>
              </a:rPr>
              <a:t>w zakresie funduszy europejskich (np. zamrożenie środków na rolnictwo i politykę spójności) w przypadku przekroczenia przez deficyt </a:t>
            </a:r>
            <a:r>
              <a:rPr lang="pl-PL" sz="2000" b="1" kern="1200" dirty="0">
                <a:solidFill>
                  <a:schemeClr val="tx1"/>
                </a:solidFill>
              </a:rPr>
              <a:t>progu 3% PKB </a:t>
            </a:r>
            <a:r>
              <a:rPr lang="pl-PL" sz="2000" kern="1200" dirty="0">
                <a:solidFill>
                  <a:schemeClr val="tx1"/>
                </a:solidFill>
              </a:rPr>
              <a:t>(procedura nadmiernego deficytu</a:t>
            </a:r>
            <a:r>
              <a:rPr lang="pl-PL" sz="2000" kern="1200" dirty="0" smtClean="0">
                <a:solidFill>
                  <a:schemeClr val="tx1"/>
                </a:solidFill>
              </a:rPr>
              <a:t>).</a:t>
            </a:r>
            <a:endParaRPr lang="pl-PL" sz="2000" kern="1200" dirty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defRPr/>
            </a:pPr>
            <a:r>
              <a:rPr lang="pl-PL" sz="2000" kern="1200" dirty="0" smtClean="0">
                <a:solidFill>
                  <a:schemeClr val="tx1"/>
                </a:solidFill>
              </a:rPr>
              <a:t>Sankcje </a:t>
            </a:r>
            <a:r>
              <a:rPr lang="pl-PL" sz="2000" kern="1200" dirty="0">
                <a:solidFill>
                  <a:schemeClr val="tx1"/>
                </a:solidFill>
              </a:rPr>
              <a:t>z tytułu nierealizowania zaleceń </a:t>
            </a:r>
            <a:r>
              <a:rPr lang="pl-PL" sz="2000" b="1" kern="1200" dirty="0">
                <a:solidFill>
                  <a:schemeClr val="tx1"/>
                </a:solidFill>
              </a:rPr>
              <a:t>Rady </a:t>
            </a:r>
            <a:r>
              <a:rPr lang="pl-PL" sz="2000" b="1" kern="1200" dirty="0" err="1">
                <a:solidFill>
                  <a:schemeClr val="tx1"/>
                </a:solidFill>
              </a:rPr>
              <a:t>Ecofin</a:t>
            </a:r>
            <a:r>
              <a:rPr lang="pl-PL" sz="2000" b="1" kern="1200" dirty="0">
                <a:solidFill>
                  <a:schemeClr val="tx1"/>
                </a:solidFill>
              </a:rPr>
              <a:t> </a:t>
            </a:r>
            <a:r>
              <a:rPr lang="pl-PL" sz="2000" kern="1200" dirty="0">
                <a:solidFill>
                  <a:schemeClr val="tx1"/>
                </a:solidFill>
              </a:rPr>
              <a:t>(np. renegocjacja umowy partnerstwa) – procedura nadmiernego odchylenia od wymaganej ścieżki redukcji deficytu do tzw. średniookresowego celu budżetowego (MTO</a:t>
            </a:r>
            <a:r>
              <a:rPr lang="pl-PL" sz="2000" kern="1200" dirty="0" smtClean="0">
                <a:solidFill>
                  <a:schemeClr val="tx1"/>
                </a:solidFill>
              </a:rPr>
              <a:t>), </a:t>
            </a:r>
            <a:r>
              <a:rPr lang="pl-PL" sz="2000" kern="1200" dirty="0">
                <a:solidFill>
                  <a:schemeClr val="tx1"/>
                </a:solidFill>
              </a:rPr>
              <a:t>gdy ścieżka dojścia do MTO nie jest </a:t>
            </a:r>
            <a:r>
              <a:rPr lang="pl-PL" sz="2000" kern="1200" dirty="0" smtClean="0">
                <a:solidFill>
                  <a:schemeClr val="tx1"/>
                </a:solidFill>
              </a:rPr>
              <a:t>zachowana.</a:t>
            </a:r>
            <a:endParaRPr lang="pl-PL" sz="2000" kern="1200" dirty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defRPr/>
            </a:pPr>
            <a:r>
              <a:rPr lang="pl-PL" sz="2000" kern="1200" dirty="0" smtClean="0">
                <a:solidFill>
                  <a:schemeClr val="tx1"/>
                </a:solidFill>
              </a:rPr>
              <a:t>Postępowanie </a:t>
            </a:r>
            <a:r>
              <a:rPr lang="pl-PL" sz="2000" kern="1200" dirty="0">
                <a:solidFill>
                  <a:schemeClr val="tx1"/>
                </a:solidFill>
              </a:rPr>
              <a:t>przed </a:t>
            </a:r>
            <a:r>
              <a:rPr lang="pl-PL" sz="2000" b="1" kern="1200" dirty="0">
                <a:solidFill>
                  <a:schemeClr val="tx1"/>
                </a:solidFill>
              </a:rPr>
              <a:t>Europejskim Trybunałem Sprawiedliwości</a:t>
            </a:r>
            <a:r>
              <a:rPr lang="pl-PL" sz="2000" kern="1200" dirty="0">
                <a:solidFill>
                  <a:schemeClr val="tx1"/>
                </a:solidFill>
              </a:rPr>
              <a:t> i sankcje finansowe w przypadku braku reguły</a:t>
            </a:r>
            <a:r>
              <a:rPr lang="pl-PL" sz="2000" kern="12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600"/>
              </a:spcBef>
              <a:defRPr/>
            </a:pPr>
            <a:r>
              <a:rPr lang="pl-PL" sz="2400" b="1" kern="1200" dirty="0" smtClean="0">
                <a:solidFill>
                  <a:schemeClr val="tx1"/>
                </a:solidFill>
              </a:rPr>
              <a:t>Kontekst…</a:t>
            </a:r>
            <a:endParaRPr lang="pl-PL" sz="2400" b="1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kern="1200" dirty="0" smtClean="0">
                <a:solidFill>
                  <a:srgbClr val="00468C"/>
                </a:solidFill>
              </a:rPr>
              <a:t>Głównie pozycje wydatków w 2018 roku</a:t>
            </a:r>
            <a:endParaRPr lang="pl-PL" b="1" kern="1200" dirty="0">
              <a:solidFill>
                <a:srgbClr val="00468C"/>
              </a:solidFill>
            </a:endParaRPr>
          </a:p>
        </p:txBody>
      </p:sp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7" name="Wykres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62384021"/>
                  </p:ext>
                </p:extLst>
              </p:nvPr>
            </p:nvGraphicFramePr>
            <p:xfrm>
              <a:off x="457200" y="941916"/>
              <a:ext cx="8363272" cy="536740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7" name="Wykres 6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00" y="941916"/>
                <a:ext cx="8363272" cy="5367403"/>
              </a:xfrm>
              <a:prstGeom prst="rect">
                <a:avLst/>
              </a:prstGeom>
            </p:spPr>
          </p:pic>
        </mc:Fallback>
      </mc:AlternateContent>
      <p:sp>
        <p:nvSpPr>
          <p:cNvPr id="8" name="Prostokąt zaokrąglony 7"/>
          <p:cNvSpPr/>
          <p:nvPr/>
        </p:nvSpPr>
        <p:spPr bwMode="auto">
          <a:xfrm>
            <a:off x="3635896" y="3356992"/>
            <a:ext cx="4527799" cy="7651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1800" b="1" dirty="0" smtClean="0">
                <a:solidFill>
                  <a:srgbClr val="FFFFFF"/>
                </a:solidFill>
              </a:rPr>
              <a:t>W sumie wzrost największych wydatków wyniesie 38,8 mld zł</a:t>
            </a:r>
          </a:p>
        </p:txBody>
      </p:sp>
    </p:spTree>
    <p:extLst>
      <p:ext uri="{BB962C8B-B14F-4D97-AF65-F5344CB8AC3E}">
        <p14:creationId xmlns:p14="http://schemas.microsoft.com/office/powerpoint/2010/main" val="58398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 bwMode="auto">
          <a:xfrm>
            <a:off x="395536" y="188640"/>
            <a:ext cx="8210550" cy="75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b="1" kern="1200" dirty="0">
                <a:solidFill>
                  <a:srgbClr val="00468C"/>
                </a:solidFill>
              </a:rPr>
              <a:t>Plan prezentacji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4294967295"/>
          </p:nvPr>
        </p:nvSpPr>
        <p:spPr bwMode="auto">
          <a:xfrm>
            <a:off x="539750" y="1412875"/>
            <a:ext cx="75438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 algn="just">
              <a:buFontTx/>
              <a:buAutoNum type="arabicPeriod"/>
            </a:pPr>
            <a:r>
              <a:rPr lang="pl-PL" altLang="pl-PL" sz="2400" dirty="0" smtClean="0">
                <a:solidFill>
                  <a:schemeClr val="tx1"/>
                </a:solidFill>
                <a:ea typeface="Arial" panose="020B0604020202020204" pitchFamily="34" charset="0"/>
              </a:rPr>
              <a:t>Sytuacja makroekonomiczna – uwarunkowania wewnętrzne i zewnętrzne</a:t>
            </a:r>
          </a:p>
          <a:p>
            <a:pPr marL="514350" indent="-514350" algn="just">
              <a:buFontTx/>
              <a:buAutoNum type="arabicPeriod"/>
            </a:pPr>
            <a:r>
              <a:rPr lang="pl-PL" altLang="pl-PL" sz="2400" dirty="0" smtClean="0">
                <a:solidFill>
                  <a:schemeClr val="tx1"/>
                </a:solidFill>
                <a:ea typeface="Arial" panose="020B0604020202020204" pitchFamily="34" charset="0"/>
              </a:rPr>
              <a:t>Wydatki i dochody budżetowe</a:t>
            </a:r>
          </a:p>
          <a:p>
            <a:pPr marL="514350" indent="-514350" algn="just">
              <a:buFontTx/>
              <a:buAutoNum type="arabicPeriod"/>
            </a:pPr>
            <a:r>
              <a:rPr lang="pl-PL" altLang="pl-PL" sz="2400" dirty="0" smtClean="0">
                <a:solidFill>
                  <a:schemeClr val="tx1"/>
                </a:solidFill>
                <a:ea typeface="Arial" panose="020B0604020202020204" pitchFamily="34" charset="0"/>
              </a:rPr>
              <a:t>Stabilizująca Reguła Wydatkowa i jej skutki dla Finansów </a:t>
            </a:r>
            <a:r>
              <a:rPr lang="pl-PL" altLang="pl-PL" sz="2400" dirty="0">
                <a:solidFill>
                  <a:schemeClr val="tx1"/>
                </a:solidFill>
                <a:ea typeface="Arial" panose="020B0604020202020204" pitchFamily="34" charset="0"/>
              </a:rPr>
              <a:t>P</a:t>
            </a:r>
            <a:r>
              <a:rPr lang="pl-PL" altLang="pl-PL" sz="2400" dirty="0" smtClean="0">
                <a:solidFill>
                  <a:schemeClr val="tx1"/>
                </a:solidFill>
                <a:ea typeface="Arial" panose="020B0604020202020204" pitchFamily="34" charset="0"/>
              </a:rPr>
              <a:t>ublicznych</a:t>
            </a:r>
          </a:p>
          <a:p>
            <a:pPr marL="514350" indent="-514350" algn="just">
              <a:buFontTx/>
              <a:buAutoNum type="arabicPeriod"/>
            </a:pPr>
            <a:r>
              <a:rPr lang="pl-PL" altLang="pl-PL" sz="2400" dirty="0" smtClean="0">
                <a:solidFill>
                  <a:schemeClr val="tx1"/>
                </a:solidFill>
                <a:ea typeface="Arial" panose="020B0604020202020204" pitchFamily="34" charset="0"/>
              </a:rPr>
              <a:t>Plan budżetu w wybranych obszarach</a:t>
            </a:r>
          </a:p>
          <a:p>
            <a:pPr marL="514350" indent="-514350" algn="just">
              <a:buFontTx/>
              <a:buAutoNum type="arabicPeriod"/>
            </a:pPr>
            <a:r>
              <a:rPr lang="pl-PL" altLang="pl-PL" sz="2400" dirty="0" smtClean="0">
                <a:solidFill>
                  <a:schemeClr val="tx1"/>
                </a:solidFill>
                <a:ea typeface="Arial" panose="020B0604020202020204" pitchFamily="34" charset="0"/>
              </a:rPr>
              <a:t>Podsumowanie</a:t>
            </a:r>
          </a:p>
          <a:p>
            <a:pPr marL="514350" indent="-514350">
              <a:buFontTx/>
              <a:buAutoNum type="arabicPeriod"/>
            </a:pPr>
            <a:endParaRPr lang="pl-PL" altLang="pl-PL" sz="2400" dirty="0" smtClean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 bwMode="auto">
          <a:xfrm>
            <a:off x="468313" y="303213"/>
            <a:ext cx="8210550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b="1" kern="1200" dirty="0">
                <a:solidFill>
                  <a:srgbClr val="00468C"/>
                </a:solidFill>
              </a:rPr>
              <a:t>Najbardziej rosną wydatki sztywne, co daje już ponad 32 mld zł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395536" y="1052736"/>
            <a:ext cx="7829550" cy="6021288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1200"/>
              </a:spcBef>
              <a:defRPr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Wydatki na program </a:t>
            </a: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Rodzina 500+ </a:t>
            </a:r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mogą przekroczyć </a:t>
            </a:r>
            <a:r>
              <a:rPr lang="pl-PL" sz="2000" b="1" dirty="0">
                <a:solidFill>
                  <a:srgbClr val="0066CC"/>
                </a:solidFill>
                <a:cs typeface="Arial" charset="0"/>
              </a:rPr>
              <a:t>25 mld </a:t>
            </a:r>
            <a:r>
              <a:rPr lang="pl-PL" sz="2000" b="1" dirty="0" smtClean="0">
                <a:solidFill>
                  <a:srgbClr val="0066CC"/>
                </a:solidFill>
                <a:cs typeface="Arial" charset="0"/>
              </a:rPr>
              <a:t>zł – oznacza to przyrost o 2,3 mld zł.</a:t>
            </a:r>
            <a:endParaRPr lang="pl-PL" sz="20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algn="just">
              <a:spcBef>
                <a:spcPts val="1200"/>
              </a:spcBef>
              <a:defRPr/>
            </a:pPr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Wydatki emerytalno-rentowe </a:t>
            </a: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FUS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(przy założeniu ustawowej waloryzacji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rent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i emerytur) </a:t>
            </a:r>
            <a:endParaRPr lang="pl-PL" sz="2000" dirty="0" smtClean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marL="533400" lvl="1" indent="0" algn="just">
              <a:spcBef>
                <a:spcPts val="1200"/>
              </a:spcBef>
              <a:buFontTx/>
              <a:buNone/>
              <a:defRPr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  <a:sym typeface="Wingdings" panose="05000000000000000000" pitchFamily="2" charset="2"/>
              </a:rPr>
              <a:t></a:t>
            </a:r>
            <a:r>
              <a:rPr lang="pl-PL" sz="2000" b="1" dirty="0" smtClean="0">
                <a:solidFill>
                  <a:srgbClr val="0066CC"/>
                </a:solidFill>
                <a:cs typeface="Arial" charset="0"/>
                <a:sym typeface="Wingdings" panose="05000000000000000000" pitchFamily="2" charset="2"/>
              </a:rPr>
              <a:t>Wzrost </a:t>
            </a:r>
            <a:r>
              <a:rPr lang="pl-PL" sz="2000" b="1" dirty="0">
                <a:solidFill>
                  <a:srgbClr val="0066CC"/>
                </a:solidFill>
                <a:cs typeface="Arial" charset="0"/>
              </a:rPr>
              <a:t>w 2018 r. </a:t>
            </a:r>
            <a:r>
              <a:rPr lang="pl-PL" sz="2000" b="1" dirty="0" smtClean="0">
                <a:solidFill>
                  <a:srgbClr val="0066CC"/>
                </a:solidFill>
                <a:cs typeface="Arial" charset="0"/>
              </a:rPr>
              <a:t>o ok. </a:t>
            </a:r>
            <a:r>
              <a:rPr lang="pl-PL" sz="2000" b="1" dirty="0">
                <a:solidFill>
                  <a:srgbClr val="0066CC"/>
                </a:solidFill>
                <a:cs typeface="Arial" charset="0"/>
              </a:rPr>
              <a:t>19 mld zł, </a:t>
            </a:r>
            <a:r>
              <a:rPr lang="pl-PL" sz="2000" b="1" dirty="0" smtClean="0">
                <a:solidFill>
                  <a:srgbClr val="0066CC"/>
                </a:solidFill>
                <a:cs typeface="Arial" charset="0"/>
              </a:rPr>
              <a:t>w tym o ok. 9,5 mld zł  z tytułu obniżenia wieku emerytalnego oraz 9,5 mld zł z tytułu waloryzacji</a:t>
            </a:r>
            <a:endParaRPr lang="pl-PL" sz="2000" b="1" dirty="0">
              <a:solidFill>
                <a:srgbClr val="0066CC"/>
              </a:solidFill>
              <a:cs typeface="Arial" charset="0"/>
            </a:endParaRPr>
          </a:p>
          <a:p>
            <a:pPr algn="just">
              <a:spcBef>
                <a:spcPts val="1200"/>
              </a:spcBef>
              <a:defRPr/>
            </a:pP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Wydatki na zdrowie </a:t>
            </a:r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w 2018 roku wyniosą 92 mld zł, co oznacza wzrost o ponad 10 mld zł w dwa lata.</a:t>
            </a:r>
          </a:p>
          <a:p>
            <a:pPr algn="just">
              <a:spcBef>
                <a:spcPts val="1200"/>
              </a:spcBef>
              <a:defRPr/>
            </a:pPr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Wydatki NFZ </a:t>
            </a: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rosną w 2018 r. o ok. 5,8 mld zł do kwoty ok. 83 mld zł</a:t>
            </a:r>
          </a:p>
          <a:p>
            <a:pPr algn="just">
              <a:spcBef>
                <a:spcPts val="1200"/>
              </a:spcBef>
              <a:defRPr/>
            </a:pP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Wydatki na obronę narodową </a:t>
            </a:r>
          </a:p>
          <a:p>
            <a:pPr marL="885825" indent="-342900" algn="just">
              <a:spcBef>
                <a:spcPts val="1200"/>
              </a:spcBef>
              <a:buFont typeface="Wingdings" panose="05000000000000000000" pitchFamily="2" charset="2"/>
              <a:buChar char="à"/>
              <a:defRPr/>
            </a:pPr>
            <a:r>
              <a:rPr lang="pl-PL" sz="2000" b="1" dirty="0">
                <a:solidFill>
                  <a:srgbClr val="0066CC"/>
                </a:solidFill>
                <a:cs typeface="Arial" charset="0"/>
              </a:rPr>
              <a:t>Wzrost na 2018 r. o ok. 4 mld zł wg metodologii </a:t>
            </a:r>
            <a:r>
              <a:rPr lang="pl-PL" sz="2000" b="1" dirty="0" smtClean="0">
                <a:solidFill>
                  <a:srgbClr val="0066CC"/>
                </a:solidFill>
                <a:cs typeface="Arial" charset="0"/>
              </a:rPr>
              <a:t>NATO</a:t>
            </a:r>
          </a:p>
          <a:p>
            <a:pPr marL="0" indent="-34290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Na współfinansowanie wydamy ok. 1 mld </a:t>
            </a:r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zł więcej niż w 2017 roku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10551" cy="1368152"/>
          </a:xfrm>
        </p:spPr>
        <p:txBody>
          <a:bodyPr/>
          <a:lstStyle/>
          <a:p>
            <a:r>
              <a:rPr kumimoji="0" lang="pl-PL" sz="3600" b="1" dirty="0">
                <a:solidFill>
                  <a:srgbClr val="00468C"/>
                </a:solidFill>
              </a:rPr>
              <a:t>Projekty wydatków budżetowych </a:t>
            </a:r>
            <a:r>
              <a:rPr kumimoji="0" lang="pl-PL" sz="3600" b="1" dirty="0" smtClean="0">
                <a:solidFill>
                  <a:srgbClr val="00468C"/>
                </a:solidFill>
              </a:rPr>
              <a:t/>
            </a:r>
            <a:br>
              <a:rPr kumimoji="0" lang="pl-PL" sz="3600" b="1" dirty="0" smtClean="0">
                <a:solidFill>
                  <a:srgbClr val="00468C"/>
                </a:solidFill>
              </a:rPr>
            </a:br>
            <a:r>
              <a:rPr kumimoji="0" lang="pl-PL" sz="3600" b="1" dirty="0" smtClean="0">
                <a:solidFill>
                  <a:srgbClr val="00468C"/>
                </a:solidFill>
              </a:rPr>
              <a:t>w wybranych obszarach</a:t>
            </a:r>
            <a:endParaRPr kumimoji="0" lang="pl-PL" sz="3600" b="1" dirty="0">
              <a:solidFill>
                <a:srgbClr val="0046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01176"/>
              </p:ext>
            </p:extLst>
          </p:nvPr>
        </p:nvGraphicFramePr>
        <p:xfrm>
          <a:off x="498380" y="1124744"/>
          <a:ext cx="75300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3" name="Tytuł 1"/>
          <p:cNvSpPr>
            <a:spLocks noGrp="1"/>
          </p:cNvSpPr>
          <p:nvPr>
            <p:ph type="title"/>
          </p:nvPr>
        </p:nvSpPr>
        <p:spPr bwMode="auto">
          <a:xfrm>
            <a:off x="374072" y="117604"/>
            <a:ext cx="7385681" cy="6783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kumimoji="0" lang="pl-PL" altLang="pl-PL" b="1" dirty="0" smtClean="0">
                <a:solidFill>
                  <a:srgbClr val="00468C"/>
                </a:solidFill>
              </a:rPr>
              <a:t>[POLITYKA SPOŁECZNA] 2015-2017</a:t>
            </a:r>
            <a:r>
              <a:rPr kumimoji="0" lang="pl-PL" altLang="pl-PL" b="1" dirty="0">
                <a:solidFill>
                  <a:srgbClr val="00468C"/>
                </a:solidFill>
              </a:rPr>
              <a:t>: </a:t>
            </a:r>
            <a:r>
              <a:rPr kumimoji="0" lang="pl-PL" altLang="pl-PL" b="1" dirty="0" smtClean="0">
                <a:solidFill>
                  <a:srgbClr val="00468C"/>
                </a:solidFill>
              </a:rPr>
              <a:t>Prawie </a:t>
            </a:r>
            <a:r>
              <a:rPr kumimoji="0" lang="pl-PL" altLang="pl-PL" b="1" dirty="0">
                <a:solidFill>
                  <a:srgbClr val="00468C"/>
                </a:solidFill>
              </a:rPr>
              <a:t>czterokrotny </a:t>
            </a:r>
            <a:r>
              <a:rPr kumimoji="0" lang="pl-PL" altLang="pl-PL" b="1" dirty="0" smtClean="0">
                <a:solidFill>
                  <a:srgbClr val="00468C"/>
                </a:solidFill>
              </a:rPr>
              <a:t>wzrost wydatków społecznych</a:t>
            </a:r>
            <a:endParaRPr kumimoji="0" lang="pl-PL" altLang="pl-PL" b="1" dirty="0">
              <a:solidFill>
                <a:srgbClr val="00468C"/>
              </a:solidFill>
            </a:endParaRPr>
          </a:p>
        </p:txBody>
      </p:sp>
      <p:sp>
        <p:nvSpPr>
          <p:cNvPr id="6" name="Nawias klamrowy zamykający 5"/>
          <p:cNvSpPr/>
          <p:nvPr/>
        </p:nvSpPr>
        <p:spPr>
          <a:xfrm>
            <a:off x="7759753" y="1656423"/>
            <a:ext cx="189406" cy="331339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8028384" y="3100102"/>
            <a:ext cx="864096" cy="519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050" b="1" dirty="0">
                <a:solidFill>
                  <a:schemeClr val="tx1"/>
                </a:solidFill>
              </a:rPr>
              <a:t>71 mld zł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132360" y="1435562"/>
            <a:ext cx="4159719" cy="2425486"/>
            <a:chOff x="1132361" y="1435562"/>
            <a:chExt cx="2798784" cy="1921431"/>
          </a:xfrm>
        </p:grpSpPr>
        <p:sp>
          <p:nvSpPr>
            <p:cNvPr id="14" name="Prostokąt zaokrąglony 13"/>
            <p:cNvSpPr/>
            <p:nvPr/>
          </p:nvSpPr>
          <p:spPr>
            <a:xfrm>
              <a:off x="1132361" y="1435562"/>
              <a:ext cx="1225221" cy="426047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l-PL" sz="1200" b="1" dirty="0">
                  <a:solidFill>
                    <a:srgbClr val="FFFFFF"/>
                  </a:solidFill>
                </a:rPr>
                <a:t>Obniżenie wieku emerytalnego</a:t>
              </a:r>
            </a:p>
          </p:txBody>
        </p:sp>
        <p:sp>
          <p:nvSpPr>
            <p:cNvPr id="11" name="Prostokąt zaokrąglony 10"/>
            <p:cNvSpPr/>
            <p:nvPr/>
          </p:nvSpPr>
          <p:spPr>
            <a:xfrm>
              <a:off x="1132361" y="2428544"/>
              <a:ext cx="1416199" cy="427196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l-PL" sz="1200" b="1" dirty="0">
                  <a:solidFill>
                    <a:srgbClr val="FFFFFF"/>
                  </a:solidFill>
                </a:rPr>
                <a:t>Rodzina 500+</a:t>
              </a:r>
            </a:p>
          </p:txBody>
        </p:sp>
        <p:sp>
          <p:nvSpPr>
            <p:cNvPr id="12" name="Prostokąt zaokrąglony 11"/>
            <p:cNvSpPr/>
            <p:nvPr/>
          </p:nvSpPr>
          <p:spPr>
            <a:xfrm>
              <a:off x="1132361" y="2929797"/>
              <a:ext cx="1416199" cy="427196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l-PL" sz="1200" b="1" dirty="0">
                  <a:solidFill>
                    <a:srgbClr val="FFFFFF"/>
                  </a:solidFill>
                </a:rPr>
                <a:t>Restrukturyzacja górnictwa</a:t>
              </a:r>
            </a:p>
          </p:txBody>
        </p:sp>
        <p:sp>
          <p:nvSpPr>
            <p:cNvPr id="17" name="Prostokąt zaokrąglony 16"/>
            <p:cNvSpPr/>
            <p:nvPr/>
          </p:nvSpPr>
          <p:spPr>
            <a:xfrm>
              <a:off x="1132361" y="1441516"/>
              <a:ext cx="1416199" cy="427196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l-PL" sz="1200" b="1" dirty="0">
                  <a:solidFill>
                    <a:srgbClr val="FFFFFF"/>
                  </a:solidFill>
                </a:rPr>
                <a:t>Obniżenie wieku emerytalnego</a:t>
              </a:r>
            </a:p>
          </p:txBody>
        </p:sp>
        <p:sp>
          <p:nvSpPr>
            <p:cNvPr id="22" name="Prostokąt zaokrąglony 21"/>
            <p:cNvSpPr/>
            <p:nvPr/>
          </p:nvSpPr>
          <p:spPr>
            <a:xfrm>
              <a:off x="1132361" y="1935625"/>
              <a:ext cx="1416199" cy="426047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l-PL" sz="1200" b="1" dirty="0" smtClean="0">
                  <a:solidFill>
                    <a:srgbClr val="FFFFFF"/>
                  </a:solidFill>
                </a:rPr>
                <a:t>Mieszkanie+</a:t>
              </a:r>
              <a:endParaRPr lang="pl-PL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5" name="Prostokąt zaokrąglony 14"/>
            <p:cNvSpPr/>
            <p:nvPr/>
          </p:nvSpPr>
          <p:spPr>
            <a:xfrm>
              <a:off x="2627785" y="1435562"/>
              <a:ext cx="1224136" cy="426047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l-PL" sz="1200" b="1" dirty="0">
                  <a:solidFill>
                    <a:srgbClr val="FFFFFF"/>
                  </a:solidFill>
                </a:rPr>
                <a:t>Restrukturyzacja górnictwa</a:t>
              </a:r>
            </a:p>
          </p:txBody>
        </p:sp>
        <p:sp>
          <p:nvSpPr>
            <p:cNvPr id="18" name="Prostokąt zaokrąglony 17"/>
            <p:cNvSpPr/>
            <p:nvPr/>
          </p:nvSpPr>
          <p:spPr>
            <a:xfrm>
              <a:off x="2627784" y="1435562"/>
              <a:ext cx="1303361" cy="426047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l-PL" sz="1200" b="1" dirty="0">
                  <a:solidFill>
                    <a:srgbClr val="FFFFFF"/>
                  </a:solidFill>
                </a:rPr>
                <a:t>Ubezpieczenia dla rolników</a:t>
              </a:r>
            </a:p>
          </p:txBody>
        </p:sp>
        <p:sp>
          <p:nvSpPr>
            <p:cNvPr id="19" name="Prostokąt zaokrąglony 18"/>
            <p:cNvSpPr/>
            <p:nvPr/>
          </p:nvSpPr>
          <p:spPr>
            <a:xfrm>
              <a:off x="2627785" y="1928482"/>
              <a:ext cx="1303360" cy="427196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l-PL" sz="1200" b="1" dirty="0">
                  <a:solidFill>
                    <a:srgbClr val="FFFFFF"/>
                  </a:solidFill>
                </a:rPr>
                <a:t>Leki dla seniorów</a:t>
              </a:r>
            </a:p>
          </p:txBody>
        </p:sp>
        <p:sp>
          <p:nvSpPr>
            <p:cNvPr id="20" name="Prostokąt zaokrąglony 19"/>
            <p:cNvSpPr/>
            <p:nvPr/>
          </p:nvSpPr>
          <p:spPr>
            <a:xfrm>
              <a:off x="2627785" y="2428544"/>
              <a:ext cx="1303360" cy="427196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l-PL" sz="1200" b="1" dirty="0">
                  <a:solidFill>
                    <a:srgbClr val="FFFFFF"/>
                  </a:solidFill>
                </a:rPr>
                <a:t>Dodatkowe świadczenia rodzinne i społeczne</a:t>
              </a:r>
            </a:p>
          </p:txBody>
        </p:sp>
        <p:sp>
          <p:nvSpPr>
            <p:cNvPr id="21" name="Prostokąt zaokrąglony 20"/>
            <p:cNvSpPr/>
            <p:nvPr/>
          </p:nvSpPr>
          <p:spPr>
            <a:xfrm>
              <a:off x="2627785" y="2929797"/>
              <a:ext cx="1303360" cy="427196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l-PL" sz="1200" b="1" dirty="0">
                  <a:solidFill>
                    <a:srgbClr val="FFFFFF"/>
                  </a:solidFill>
                </a:rPr>
                <a:t>Inne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782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Wykres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547438"/>
              </p:ext>
            </p:extLst>
          </p:nvPr>
        </p:nvGraphicFramePr>
        <p:xfrm>
          <a:off x="467544" y="1124744"/>
          <a:ext cx="806489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66" name="Tytuł 3"/>
          <p:cNvSpPr>
            <a:spLocks noGrp="1"/>
          </p:cNvSpPr>
          <p:nvPr>
            <p:ph type="title"/>
          </p:nvPr>
        </p:nvSpPr>
        <p:spPr bwMode="auto">
          <a:xfrm>
            <a:off x="323528" y="264667"/>
            <a:ext cx="7848872" cy="5637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kumimoji="0" lang="pl-PL" altLang="pl-PL" b="1" dirty="0">
                <a:solidFill>
                  <a:srgbClr val="00468C"/>
                </a:solidFill>
              </a:rPr>
              <a:t>[POLITYKA SPOŁECZNA] </a:t>
            </a:r>
            <a:r>
              <a:rPr kumimoji="0" lang="pl-PL" altLang="en-US" b="1" dirty="0" smtClean="0">
                <a:solidFill>
                  <a:srgbClr val="00468C"/>
                </a:solidFill>
              </a:rPr>
              <a:t>Dalszy wzrost wydatków na rodzinę </a:t>
            </a:r>
            <a:endParaRPr kumimoji="0" lang="pl-PL" altLang="en-US" b="1" dirty="0">
              <a:solidFill>
                <a:srgbClr val="00468C"/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 bwMode="auto">
          <a:xfrm>
            <a:off x="1763688" y="1726538"/>
            <a:ext cx="2214246" cy="30070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1350" b="1" dirty="0">
                <a:solidFill>
                  <a:srgbClr val="FFFFFF"/>
                </a:solidFill>
              </a:rPr>
              <a:t>+ </a:t>
            </a:r>
            <a:r>
              <a:rPr lang="pl-PL" sz="1350" b="1" dirty="0" smtClean="0">
                <a:solidFill>
                  <a:srgbClr val="FFFFFF"/>
                </a:solidFill>
              </a:rPr>
              <a:t>52% </a:t>
            </a:r>
            <a:r>
              <a:rPr lang="pl-PL" sz="1350" b="1" dirty="0">
                <a:solidFill>
                  <a:srgbClr val="FFFFFF"/>
                </a:solidFill>
              </a:rPr>
              <a:t>2016 -&gt; 2018</a:t>
            </a:r>
          </a:p>
        </p:txBody>
      </p:sp>
      <p:cxnSp>
        <p:nvCxnSpPr>
          <p:cNvPr id="7" name="Łącznik prosty ze strzałką 6"/>
          <p:cNvCxnSpPr/>
          <p:nvPr/>
        </p:nvCxnSpPr>
        <p:spPr>
          <a:xfrm flipV="1">
            <a:off x="4644008" y="1628800"/>
            <a:ext cx="2520280" cy="792088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 flipV="1">
            <a:off x="2123728" y="2554631"/>
            <a:ext cx="2520280" cy="2350533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zaokrąglony 9"/>
          <p:cNvSpPr/>
          <p:nvPr/>
        </p:nvSpPr>
        <p:spPr bwMode="auto">
          <a:xfrm>
            <a:off x="2555776" y="3510008"/>
            <a:ext cx="1368152" cy="56706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1350" b="1" dirty="0">
                <a:solidFill>
                  <a:srgbClr val="FFFFFF"/>
                </a:solidFill>
              </a:rPr>
              <a:t>+ 43,6%</a:t>
            </a:r>
          </a:p>
          <a:p>
            <a:pPr algn="ctr">
              <a:defRPr/>
            </a:pPr>
            <a:r>
              <a:rPr lang="pl-PL" sz="1350" b="1" dirty="0">
                <a:solidFill>
                  <a:srgbClr val="FFFFFF"/>
                </a:solidFill>
              </a:rPr>
              <a:t>+ 11 mld PLN</a:t>
            </a:r>
          </a:p>
        </p:txBody>
      </p:sp>
      <p:sp>
        <p:nvSpPr>
          <p:cNvPr id="13" name="Prostokąt zaokrąglony 12"/>
          <p:cNvSpPr/>
          <p:nvPr/>
        </p:nvSpPr>
        <p:spPr bwMode="auto">
          <a:xfrm>
            <a:off x="5064183" y="1819632"/>
            <a:ext cx="1561274" cy="66415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1350" b="1" dirty="0">
                <a:solidFill>
                  <a:srgbClr val="FFFFFF"/>
                </a:solidFill>
              </a:rPr>
              <a:t>+ 5,8%</a:t>
            </a:r>
          </a:p>
          <a:p>
            <a:pPr algn="ctr">
              <a:defRPr/>
            </a:pPr>
            <a:r>
              <a:rPr lang="pl-PL" sz="1350" b="1" dirty="0">
                <a:solidFill>
                  <a:srgbClr val="FFFFFF"/>
                </a:solidFill>
              </a:rPr>
              <a:t>+ </a:t>
            </a:r>
            <a:r>
              <a:rPr lang="pl-PL" sz="1350" b="1" dirty="0" smtClean="0">
                <a:solidFill>
                  <a:srgbClr val="FFFFFF"/>
                </a:solidFill>
              </a:rPr>
              <a:t>2,1 </a:t>
            </a:r>
            <a:r>
              <a:rPr lang="pl-PL" sz="1350" b="1" dirty="0">
                <a:solidFill>
                  <a:srgbClr val="FFFFFF"/>
                </a:solidFill>
              </a:rPr>
              <a:t>mld PLN</a:t>
            </a:r>
          </a:p>
        </p:txBody>
      </p:sp>
    </p:spTree>
    <p:extLst>
      <p:ext uri="{BB962C8B-B14F-4D97-AF65-F5344CB8AC3E}">
        <p14:creationId xmlns:p14="http://schemas.microsoft.com/office/powerpoint/2010/main" val="17682133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85" y="2477496"/>
            <a:ext cx="3829839" cy="3111744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70" y="3013468"/>
            <a:ext cx="2714964" cy="2205908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53" y="3410372"/>
            <a:ext cx="1738699" cy="1412693"/>
          </a:xfrm>
          <a:prstGeom prst="rect">
            <a:avLst/>
          </a:prstGeom>
        </p:spPr>
      </p:pic>
      <p:sp>
        <p:nvSpPr>
          <p:cNvPr id="32770" name="Tytuł 1"/>
          <p:cNvSpPr>
            <a:spLocks noGrp="1"/>
          </p:cNvSpPr>
          <p:nvPr>
            <p:ph type="title"/>
          </p:nvPr>
        </p:nvSpPr>
        <p:spPr bwMode="auto">
          <a:xfrm>
            <a:off x="323528" y="220435"/>
            <a:ext cx="7848872" cy="5610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kumimoji="0" lang="pl-PL" altLang="pl-PL" b="1" dirty="0">
                <a:solidFill>
                  <a:srgbClr val="00468C"/>
                </a:solidFill>
              </a:rPr>
              <a:t>[POLITYKA SPOŁECZNA] Przeciętne świadczenie na dziecko wzrosło ponad 3-krotnie</a:t>
            </a:r>
          </a:p>
        </p:txBody>
      </p:sp>
      <p:sp>
        <p:nvSpPr>
          <p:cNvPr id="32774" name="pole tekstowe 3"/>
          <p:cNvSpPr txBox="1">
            <a:spLocks noChangeArrowheads="1"/>
          </p:cNvSpPr>
          <p:nvPr/>
        </p:nvSpPr>
        <p:spPr bwMode="auto">
          <a:xfrm>
            <a:off x="1146824" y="1888540"/>
            <a:ext cx="1556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b="1" u="sng" dirty="0">
                <a:solidFill>
                  <a:srgbClr val="000000"/>
                </a:solidFill>
                <a:latin typeface="Arial" panose="020B0604020202020204" pitchFamily="34" charset="0"/>
              </a:rPr>
              <a:t>2012</a:t>
            </a:r>
          </a:p>
        </p:txBody>
      </p:sp>
      <p:sp>
        <p:nvSpPr>
          <p:cNvPr id="32775" name="pole tekstowe 10"/>
          <p:cNvSpPr txBox="1">
            <a:spLocks noChangeArrowheads="1"/>
          </p:cNvSpPr>
          <p:nvPr/>
        </p:nvSpPr>
        <p:spPr bwMode="auto">
          <a:xfrm>
            <a:off x="3479303" y="1889949"/>
            <a:ext cx="1556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b="1" u="sng" dirty="0">
                <a:solidFill>
                  <a:srgbClr val="000000"/>
                </a:solidFill>
                <a:latin typeface="Arial" panose="020B0604020202020204" pitchFamily="34" charset="0"/>
              </a:rPr>
              <a:t>2016</a:t>
            </a:r>
          </a:p>
        </p:txBody>
      </p:sp>
      <p:sp>
        <p:nvSpPr>
          <p:cNvPr id="32776" name="pole tekstowe 11"/>
          <p:cNvSpPr txBox="1">
            <a:spLocks noChangeArrowheads="1"/>
          </p:cNvSpPr>
          <p:nvPr/>
        </p:nvSpPr>
        <p:spPr bwMode="auto">
          <a:xfrm>
            <a:off x="5695432" y="1896041"/>
            <a:ext cx="1556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b="1" u="sng" dirty="0">
                <a:solidFill>
                  <a:srgbClr val="000000"/>
                </a:solidFill>
                <a:latin typeface="Arial" panose="020B0604020202020204" pitchFamily="34" charset="0"/>
              </a:rPr>
              <a:t>2017</a:t>
            </a:r>
          </a:p>
        </p:txBody>
      </p:sp>
      <p:sp>
        <p:nvSpPr>
          <p:cNvPr id="32777" name="pole tekstowe 12"/>
          <p:cNvSpPr txBox="1">
            <a:spLocks noChangeArrowheads="1"/>
          </p:cNvSpPr>
          <p:nvPr/>
        </p:nvSpPr>
        <p:spPr bwMode="auto">
          <a:xfrm>
            <a:off x="5772482" y="5022403"/>
            <a:ext cx="1556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b="1" dirty="0">
                <a:solidFill>
                  <a:srgbClr val="0066CC"/>
                </a:solidFill>
                <a:latin typeface="Arial" panose="020B0604020202020204" pitchFamily="34" charset="0"/>
              </a:rPr>
              <a:t>8 600 PLN</a:t>
            </a:r>
            <a:endParaRPr lang="en-GB" altLang="pl-PL" b="1" dirty="0">
              <a:solidFill>
                <a:srgbClr val="0066CC"/>
              </a:solidFill>
              <a:latin typeface="Arial" panose="020B0604020202020204" pitchFamily="34" charset="0"/>
            </a:endParaRPr>
          </a:p>
        </p:txBody>
      </p:sp>
      <p:sp>
        <p:nvSpPr>
          <p:cNvPr id="32778" name="pole tekstowe 13"/>
          <p:cNvSpPr txBox="1">
            <a:spLocks noChangeArrowheads="1"/>
          </p:cNvSpPr>
          <p:nvPr/>
        </p:nvSpPr>
        <p:spPr bwMode="auto">
          <a:xfrm>
            <a:off x="3338849" y="4823065"/>
            <a:ext cx="15549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b="1" dirty="0">
                <a:solidFill>
                  <a:srgbClr val="0066CC"/>
                </a:solidFill>
                <a:latin typeface="Arial" panose="020B0604020202020204" pitchFamily="34" charset="0"/>
              </a:rPr>
              <a:t>7 600 PLN</a:t>
            </a:r>
            <a:endParaRPr lang="en-GB" altLang="pl-PL" b="1" dirty="0">
              <a:solidFill>
                <a:srgbClr val="0066CC"/>
              </a:solidFill>
              <a:latin typeface="Arial" panose="020B0604020202020204" pitchFamily="34" charset="0"/>
            </a:endParaRPr>
          </a:p>
        </p:txBody>
      </p:sp>
      <p:sp>
        <p:nvSpPr>
          <p:cNvPr id="32779" name="pole tekstowe 14"/>
          <p:cNvSpPr txBox="1">
            <a:spLocks noChangeArrowheads="1"/>
          </p:cNvSpPr>
          <p:nvPr/>
        </p:nvSpPr>
        <p:spPr bwMode="auto">
          <a:xfrm>
            <a:off x="1057824" y="4535914"/>
            <a:ext cx="15549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b="1" dirty="0">
                <a:solidFill>
                  <a:srgbClr val="0066CC"/>
                </a:solidFill>
                <a:latin typeface="Arial" panose="020B0604020202020204" pitchFamily="34" charset="0"/>
              </a:rPr>
              <a:t>2 600PLN</a:t>
            </a:r>
            <a:endParaRPr lang="en-GB" altLang="pl-PL" b="1" dirty="0">
              <a:solidFill>
                <a:srgbClr val="0066CC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Łącznik prosty ze strzałką 9"/>
          <p:cNvCxnSpPr/>
          <p:nvPr/>
        </p:nvCxnSpPr>
        <p:spPr>
          <a:xfrm flipV="1">
            <a:off x="2096492" y="2739542"/>
            <a:ext cx="4521872" cy="8166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1" name="pole tekstowe 18"/>
          <p:cNvSpPr txBox="1">
            <a:spLocks noChangeArrowheads="1"/>
          </p:cNvSpPr>
          <p:nvPr/>
        </p:nvSpPr>
        <p:spPr bwMode="auto">
          <a:xfrm rot="-535496">
            <a:off x="2963084" y="2718073"/>
            <a:ext cx="2304695" cy="369332"/>
          </a:xfrm>
          <a:prstGeom prst="rect">
            <a:avLst/>
          </a:prstGeom>
          <a:noFill/>
          <a:ln w="28575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b="1" u="sng">
                <a:solidFill>
                  <a:srgbClr val="C00000"/>
                </a:solidFill>
                <a:latin typeface="Arial" panose="020B0604020202020204" pitchFamily="34" charset="0"/>
              </a:rPr>
              <a:t>Wzrost ponad 3x!!!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1908103" y="1296204"/>
            <a:ext cx="5400600" cy="4429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1400" b="1" dirty="0">
                <a:solidFill>
                  <a:srgbClr val="FFFFFF"/>
                </a:solidFill>
              </a:rPr>
              <a:t>Praktycznie wyeliminowaliśmy biedę wśród dzieci</a:t>
            </a:r>
          </a:p>
        </p:txBody>
      </p:sp>
    </p:spTree>
    <p:extLst>
      <p:ext uri="{BB962C8B-B14F-4D97-AF65-F5344CB8AC3E}">
        <p14:creationId xmlns:p14="http://schemas.microsoft.com/office/powerpoint/2010/main" val="23071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3"/>
          <p:cNvSpPr>
            <a:spLocks noGrp="1"/>
          </p:cNvSpPr>
          <p:nvPr>
            <p:ph type="title"/>
          </p:nvPr>
        </p:nvSpPr>
        <p:spPr bwMode="auto">
          <a:xfrm>
            <a:off x="323528" y="260648"/>
            <a:ext cx="7848872" cy="377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kumimoji="0" lang="pl-PL" altLang="pl-PL" b="1" dirty="0">
                <a:solidFill>
                  <a:srgbClr val="00468C"/>
                </a:solidFill>
              </a:rPr>
              <a:t>[POLITYKA SPOŁECZNA] </a:t>
            </a:r>
            <a:r>
              <a:rPr kumimoji="0" lang="pl-PL" altLang="en-US" b="1" dirty="0" smtClean="0">
                <a:solidFill>
                  <a:srgbClr val="00468C"/>
                </a:solidFill>
              </a:rPr>
              <a:t>Rodzina i polityka społeczna – kluczowe zmiany</a:t>
            </a:r>
            <a:endParaRPr kumimoji="0" lang="pl-PL" altLang="en-US" b="1" dirty="0">
              <a:solidFill>
                <a:srgbClr val="00468C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3528" y="941111"/>
            <a:ext cx="828092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dirty="0">
              <a:latin typeface="Calibri" panose="020F0502020204030204" pitchFamily="34" charset="0"/>
              <a:ea typeface="Cambria" panose="020405030504060302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Cambria" panose="02040503050406030204" pitchFamily="18" charset="0"/>
              </a:rPr>
              <a:t>Realizacja </a:t>
            </a:r>
            <a:r>
              <a:rPr lang="pl-PL" sz="2000" b="1" dirty="0">
                <a:latin typeface="Calibri" panose="020F0502020204030204" pitchFamily="34" charset="0"/>
                <a:ea typeface="Cambria" panose="02040503050406030204" pitchFamily="18" charset="0"/>
              </a:rPr>
              <a:t>Programu "Rodzina </a:t>
            </a:r>
            <a:r>
              <a:rPr lang="pl-PL" sz="2000" b="1" dirty="0" smtClean="0">
                <a:latin typeface="Calibri" panose="020F0502020204030204" pitchFamily="34" charset="0"/>
                <a:ea typeface="Cambria" panose="02040503050406030204" pitchFamily="18" charset="0"/>
              </a:rPr>
              <a:t>500+"</a:t>
            </a:r>
            <a:r>
              <a:rPr lang="pl-PL" sz="2000" dirty="0" smtClean="0">
                <a:latin typeface="Calibri" panose="020F0502020204030204" pitchFamily="34" charset="0"/>
                <a:ea typeface="Cambria" panose="02040503050406030204" pitchFamily="18" charset="0"/>
              </a:rPr>
              <a:t> </a:t>
            </a:r>
            <a:r>
              <a:rPr lang="pl-PL" sz="2000" dirty="0">
                <a:latin typeface="Calibri" panose="020F0502020204030204" pitchFamily="34" charset="0"/>
                <a:ea typeface="Cambria" panose="02040503050406030204" pitchFamily="18" charset="0"/>
              </a:rPr>
              <a:t>– </a:t>
            </a: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o </a:t>
            </a:r>
            <a:r>
              <a:rPr lang="pl-PL" sz="2000" dirty="0" smtClean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2,3 </a:t>
            </a: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mld więcej</a:t>
            </a:r>
            <a:r>
              <a:rPr lang="pl-PL" sz="2000" dirty="0">
                <a:latin typeface="Calibri" panose="020F0502020204030204" pitchFamily="34" charset="0"/>
                <a:ea typeface="Cambria" panose="02040503050406030204" pitchFamily="18" charset="0"/>
              </a:rPr>
              <a:t> niż w 2017 (łącznie 24,5 </a:t>
            </a:r>
            <a:r>
              <a:rPr lang="pl-PL" sz="2000" dirty="0" smtClean="0">
                <a:latin typeface="Calibri" panose="020F0502020204030204" pitchFamily="34" charset="0"/>
                <a:ea typeface="Cambria" panose="02040503050406030204" pitchFamily="18" charset="0"/>
              </a:rPr>
              <a:t>mld </a:t>
            </a:r>
            <a:r>
              <a:rPr lang="pl-PL" sz="2000" dirty="0">
                <a:latin typeface="Calibri" panose="020F0502020204030204" pitchFamily="34" charset="0"/>
                <a:ea typeface="Cambria" panose="02040503050406030204" pitchFamily="18" charset="0"/>
              </a:rPr>
              <a:t>zł)</a:t>
            </a:r>
          </a:p>
          <a:p>
            <a:pPr algn="just"/>
            <a:endParaRPr lang="pl-PL" sz="2000" dirty="0">
              <a:latin typeface="Calibri" panose="020F0502020204030204" pitchFamily="34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</a:rPr>
              <a:t>Realizacja </a:t>
            </a:r>
            <a:r>
              <a:rPr lang="pl-PL" sz="2000" b="1" dirty="0">
                <a:latin typeface="Calibri" panose="020F0502020204030204" pitchFamily="34" charset="0"/>
              </a:rPr>
              <a:t>ustawy o opiece nad dziećmi w wieku do lat 3 </a:t>
            </a:r>
            <a:r>
              <a:rPr lang="pl-PL" sz="2000" dirty="0">
                <a:latin typeface="Calibri" panose="020F0502020204030204" pitchFamily="34" charset="0"/>
              </a:rPr>
              <a:t>- zwiększenie rezerwy celowej </a:t>
            </a: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</a:rPr>
              <a:t>o 100 mln zł </a:t>
            </a:r>
            <a:r>
              <a:rPr lang="pl-PL" sz="2000" dirty="0">
                <a:latin typeface="Calibri" panose="020F0502020204030204" pitchFamily="34" charset="0"/>
              </a:rPr>
              <a:t>w stosunku do 2017 (łącznie ponad 0,5 mld </a:t>
            </a:r>
            <a:r>
              <a:rPr lang="pl-PL" sz="2000" dirty="0" smtClean="0">
                <a:latin typeface="Calibri" panose="020F0502020204030204" pitchFamily="34" charset="0"/>
              </a:rPr>
              <a:t>zł)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pl-PL" sz="2000" dirty="0" smtClean="0">
              <a:latin typeface="Calibri" panose="020F0502020204030204" pitchFamily="34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Calibri" panose="020F0502020204030204" pitchFamily="34" charset="0"/>
              </a:rPr>
              <a:t>Realizacja </a:t>
            </a:r>
            <a:r>
              <a:rPr lang="pl-PL" sz="2000" dirty="0">
                <a:latin typeface="Calibri" panose="020F0502020204030204" pitchFamily="34" charset="0"/>
              </a:rPr>
              <a:t>zadań </a:t>
            </a:r>
            <a:r>
              <a:rPr lang="pl-PL" sz="2000" dirty="0" smtClean="0">
                <a:latin typeface="Calibri" panose="020F0502020204030204" pitchFamily="34" charset="0"/>
              </a:rPr>
              <a:t>pomocy społecznej, w tym </a:t>
            </a:r>
            <a:r>
              <a:rPr lang="pl-PL" sz="2000" b="1" dirty="0" smtClean="0">
                <a:latin typeface="Calibri" panose="020F0502020204030204" pitchFamily="34" charset="0"/>
              </a:rPr>
              <a:t>ośrodków wsparcia </a:t>
            </a:r>
            <a:r>
              <a:rPr lang="pl-PL" sz="2000" dirty="0" smtClean="0">
                <a:latin typeface="Calibri" panose="020F0502020204030204" pitchFamily="34" charset="0"/>
              </a:rPr>
              <a:t>(</a:t>
            </a:r>
            <a:r>
              <a:rPr lang="pl-PL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ponad 50 mln zł</a:t>
            </a:r>
            <a:r>
              <a:rPr lang="pl-PL" sz="2000" dirty="0" smtClean="0">
                <a:latin typeface="Calibri" panose="020F0502020204030204" pitchFamily="34" charset="0"/>
              </a:rPr>
              <a:t>)</a:t>
            </a:r>
          </a:p>
          <a:p>
            <a:pPr algn="just"/>
            <a:endParaRPr lang="pl-PL" sz="2000" dirty="0">
              <a:latin typeface="Calibri" panose="020F0502020204030204" pitchFamily="34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pl-PL" sz="2000" b="1" dirty="0">
                <a:latin typeface="Calibri" panose="020F0502020204030204" pitchFamily="34" charset="0"/>
              </a:rPr>
              <a:t>P</a:t>
            </a:r>
            <a:r>
              <a:rPr lang="pl-PL" sz="2000" b="1" dirty="0" smtClean="0">
                <a:latin typeface="Calibri" panose="020F0502020204030204" pitchFamily="34" charset="0"/>
              </a:rPr>
              <a:t>rogram „</a:t>
            </a:r>
            <a:r>
              <a:rPr lang="pl-PL" sz="2000" b="1" dirty="0">
                <a:latin typeface="Calibri" panose="020F0502020204030204" pitchFamily="34" charset="0"/>
              </a:rPr>
              <a:t>Senior+” </a:t>
            </a:r>
            <a:r>
              <a:rPr lang="pl-PL" sz="2000" dirty="0">
                <a:latin typeface="Calibri" panose="020F0502020204030204" pitchFamily="34" charset="0"/>
              </a:rPr>
              <a:t>– wydatki wyższe o </a:t>
            </a:r>
            <a:r>
              <a:rPr lang="pl-PL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30 mln zł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Calibri" panose="020F0502020204030204" pitchFamily="34" charset="0"/>
              </a:rPr>
              <a:t>Finansowanie zespołów ds. </a:t>
            </a:r>
            <a:r>
              <a:rPr lang="pl-PL" sz="2000" b="1" dirty="0" smtClean="0">
                <a:latin typeface="Calibri" panose="020F0502020204030204" pitchFamily="34" charset="0"/>
              </a:rPr>
              <a:t>orzekania </a:t>
            </a:r>
            <a:r>
              <a:rPr lang="pl-PL" sz="2000" b="1" dirty="0">
                <a:latin typeface="Calibri" panose="020F0502020204030204" pitchFamily="34" charset="0"/>
              </a:rPr>
              <a:t>o </a:t>
            </a:r>
            <a:r>
              <a:rPr lang="pl-PL" sz="2000" b="1" dirty="0" smtClean="0">
                <a:latin typeface="Calibri" panose="020F0502020204030204" pitchFamily="34" charset="0"/>
              </a:rPr>
              <a:t>niepełnosprawności i realizacja programu legitymacji </a:t>
            </a:r>
            <a:r>
              <a:rPr lang="pl-PL" sz="2000" b="1" dirty="0">
                <a:latin typeface="Calibri" panose="020F0502020204030204" pitchFamily="34" charset="0"/>
              </a:rPr>
              <a:t>osoby niepełnosprawnej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latin typeface="Calibri" panose="020F0502020204030204" pitchFamily="34" charset="0"/>
              </a:rPr>
              <a:t>(</a:t>
            </a:r>
            <a:r>
              <a:rPr lang="pl-PL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21 mln zł</a:t>
            </a:r>
            <a:r>
              <a:rPr lang="pl-PL" sz="2000" dirty="0" smtClean="0">
                <a:latin typeface="Calibri" panose="020F0502020204030204" pitchFamily="34" charset="0"/>
              </a:rPr>
              <a:t>)</a:t>
            </a:r>
            <a:endParaRPr lang="pl-PL" sz="2000" dirty="0">
              <a:latin typeface="Calibri" panose="020F0502020204030204" pitchFamily="34" charset="0"/>
            </a:endParaRPr>
          </a:p>
          <a:p>
            <a:pPr algn="just"/>
            <a:endParaRPr lang="pl-PL" dirty="0">
              <a:solidFill>
                <a:srgbClr val="FF0000"/>
              </a:solidFill>
              <a:latin typeface="Calibri" panose="020F0502020204030204" pitchFamily="34" charset="0"/>
              <a:ea typeface="Cambria" panose="02040503050406030204" pitchFamily="18" charset="0"/>
            </a:endParaRPr>
          </a:p>
          <a:p>
            <a:pPr algn="just"/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474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4004" y="332656"/>
            <a:ext cx="8496944" cy="432304"/>
          </a:xfrm>
        </p:spPr>
        <p:txBody>
          <a:bodyPr>
            <a:noAutofit/>
          </a:bodyPr>
          <a:lstStyle/>
          <a:p>
            <a:pPr algn="just"/>
            <a:r>
              <a:rPr lang="pl-PL" altLang="pl-PL" sz="2000" b="1" dirty="0">
                <a:solidFill>
                  <a:srgbClr val="00468C"/>
                </a:solidFill>
                <a:latin typeface="Calibri" pitchFamily="34" charset="0"/>
                <a:ea typeface="Arial" charset="0"/>
                <a:cs typeface="Calibri" pitchFamily="34" charset="0"/>
              </a:rPr>
              <a:t>[OBRONNOŚĆ] </a:t>
            </a:r>
            <a:r>
              <a:rPr lang="pl-PL" sz="2000" b="1" dirty="0" smtClean="0">
                <a:solidFill>
                  <a:srgbClr val="00468C"/>
                </a:solidFill>
                <a:latin typeface="Calibri" pitchFamily="34" charset="0"/>
                <a:ea typeface="Arial" charset="0"/>
                <a:cs typeface="Calibri" pitchFamily="34" charset="0"/>
              </a:rPr>
              <a:t>Budżet MON będzie </a:t>
            </a:r>
            <a:r>
              <a:rPr lang="pl-PL" sz="2000" b="1" dirty="0">
                <a:solidFill>
                  <a:srgbClr val="00468C"/>
                </a:solidFill>
                <a:latin typeface="Calibri" pitchFamily="34" charset="0"/>
                <a:ea typeface="Arial" charset="0"/>
                <a:cs typeface="Calibri" pitchFamily="34" charset="0"/>
              </a:rPr>
              <a:t>w kolejnych latach sukcesywnie </a:t>
            </a:r>
            <a:r>
              <a:rPr lang="pl-PL" sz="2000" b="1" dirty="0" smtClean="0">
                <a:solidFill>
                  <a:srgbClr val="00468C"/>
                </a:solidFill>
                <a:latin typeface="Calibri" pitchFamily="34" charset="0"/>
                <a:ea typeface="Arial" charset="0"/>
                <a:cs typeface="Calibri" pitchFamily="34" charset="0"/>
              </a:rPr>
              <a:t>zwiększany – realizacja zobowiązania międzynarodowego</a:t>
            </a:r>
            <a:endParaRPr lang="pl-PL" sz="2000" b="1" dirty="0">
              <a:solidFill>
                <a:srgbClr val="00468C"/>
              </a:solidFill>
              <a:latin typeface="Calibri" pitchFamily="34" charset="0"/>
              <a:ea typeface="Arial" charset="0"/>
              <a:cs typeface="Calibri" pitchFamily="34" charset="0"/>
            </a:endParaRPr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394035"/>
              </p:ext>
            </p:extLst>
          </p:nvPr>
        </p:nvGraphicFramePr>
        <p:xfrm>
          <a:off x="457201" y="941918"/>
          <a:ext cx="8210550" cy="522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ostokąt zaokrąglony 4"/>
          <p:cNvSpPr/>
          <p:nvPr/>
        </p:nvSpPr>
        <p:spPr bwMode="auto">
          <a:xfrm>
            <a:off x="1193721" y="4005064"/>
            <a:ext cx="6737510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1800" dirty="0"/>
              <a:t>Polska, jako jeden z pięciu krajów </a:t>
            </a:r>
            <a:r>
              <a:rPr lang="pl-PL" sz="1800" dirty="0" smtClean="0"/>
              <a:t>NATO, obok USA, Wielkiej Brytanii, Estonii i Grecji realizuje </a:t>
            </a:r>
            <a:r>
              <a:rPr lang="pl-PL" sz="1800" dirty="0"/>
              <a:t>zobowiązanie przeznaczenia 2% PKB na wydatki obronne</a:t>
            </a:r>
            <a:endParaRPr lang="pl-PL" sz="1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0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3"/>
          <p:cNvSpPr>
            <a:spLocks noGrp="1"/>
          </p:cNvSpPr>
          <p:nvPr>
            <p:ph type="title"/>
          </p:nvPr>
        </p:nvSpPr>
        <p:spPr bwMode="auto">
          <a:xfrm>
            <a:off x="454682" y="215162"/>
            <a:ext cx="8437798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pl-PL" altLang="en-US" sz="2000" b="1" dirty="0">
                <a:solidFill>
                  <a:srgbClr val="00468C"/>
                </a:solidFill>
                <a:latin typeface="Calibri" pitchFamily="34" charset="0"/>
                <a:ea typeface="Arial" charset="0"/>
                <a:cs typeface="Calibri" pitchFamily="34" charset="0"/>
              </a:rPr>
              <a:t>[OCHRONA ZDROWIA] </a:t>
            </a:r>
            <a:r>
              <a:rPr lang="pl-PL" altLang="en-US" sz="2000" b="1" dirty="0" smtClean="0">
                <a:solidFill>
                  <a:srgbClr val="00468C"/>
                </a:solidFill>
                <a:latin typeface="Calibri" pitchFamily="34" charset="0"/>
                <a:ea typeface="Arial" charset="0"/>
                <a:cs typeface="Calibri" pitchFamily="34" charset="0"/>
              </a:rPr>
              <a:t>Ochrona zdrowia priorytetem Rządu…</a:t>
            </a:r>
            <a:endParaRPr lang="pl-PL" altLang="en-US" sz="2000" b="1" dirty="0">
              <a:solidFill>
                <a:srgbClr val="00468C"/>
              </a:solidFill>
              <a:latin typeface="Calibri" pitchFamily="34" charset="0"/>
              <a:ea typeface="Arial" charset="0"/>
              <a:cs typeface="Calibri" pitchFamily="34" charset="0"/>
            </a:endParaRPr>
          </a:p>
        </p:txBody>
      </p:sp>
      <p:graphicFrame>
        <p:nvGraphicFramePr>
          <p:cNvPr id="19" name="Wykres 18"/>
          <p:cNvGraphicFramePr>
            <a:graphicFrameLocks/>
          </p:cNvGraphicFramePr>
          <p:nvPr>
            <p:extLst/>
          </p:nvPr>
        </p:nvGraphicFramePr>
        <p:xfrm>
          <a:off x="454682" y="1196752"/>
          <a:ext cx="821055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ze strzałką 3"/>
          <p:cNvCxnSpPr/>
          <p:nvPr/>
        </p:nvCxnSpPr>
        <p:spPr>
          <a:xfrm flipV="1">
            <a:off x="2151997" y="4189900"/>
            <a:ext cx="2353621" cy="458456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zaokrąglony 4"/>
          <p:cNvSpPr/>
          <p:nvPr/>
        </p:nvSpPr>
        <p:spPr bwMode="auto">
          <a:xfrm>
            <a:off x="2438316" y="5298290"/>
            <a:ext cx="1917660" cy="31714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1400" b="1" dirty="0" smtClean="0">
                <a:solidFill>
                  <a:srgbClr val="FFFFFF"/>
                </a:solidFill>
              </a:rPr>
              <a:t>+4,9% (+4 mld zł)</a:t>
            </a:r>
          </a:p>
        </p:txBody>
      </p:sp>
      <p:cxnSp>
        <p:nvCxnSpPr>
          <p:cNvPr id="6" name="Łącznik prosty ze strzałką 5"/>
          <p:cNvCxnSpPr/>
          <p:nvPr/>
        </p:nvCxnSpPr>
        <p:spPr>
          <a:xfrm flipV="1">
            <a:off x="4706172" y="3645024"/>
            <a:ext cx="2597914" cy="501137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zaokrąglony 6"/>
          <p:cNvSpPr/>
          <p:nvPr/>
        </p:nvSpPr>
        <p:spPr bwMode="auto">
          <a:xfrm>
            <a:off x="5069025" y="5298289"/>
            <a:ext cx="1872208" cy="31714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1400" b="1" dirty="0" smtClean="0">
                <a:solidFill>
                  <a:srgbClr val="FFFFFF"/>
                </a:solidFill>
              </a:rPr>
              <a:t>+6,8% (+5,8 mld zł)</a:t>
            </a:r>
          </a:p>
        </p:txBody>
      </p:sp>
      <p:cxnSp>
        <p:nvCxnSpPr>
          <p:cNvPr id="8" name="Łącznik prosty ze strzałką 7"/>
          <p:cNvCxnSpPr/>
          <p:nvPr/>
        </p:nvCxnSpPr>
        <p:spPr>
          <a:xfrm flipV="1">
            <a:off x="2119406" y="1987395"/>
            <a:ext cx="5108350" cy="2423957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zaokrąglony 8"/>
          <p:cNvSpPr/>
          <p:nvPr/>
        </p:nvSpPr>
        <p:spPr bwMode="auto">
          <a:xfrm>
            <a:off x="1691680" y="2944099"/>
            <a:ext cx="2752054" cy="35886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1800" b="1" dirty="0" smtClean="0">
                <a:solidFill>
                  <a:srgbClr val="FFFFFF"/>
                </a:solidFill>
              </a:rPr>
              <a:t>+12% (+ 10 mld zł)</a:t>
            </a:r>
          </a:p>
        </p:txBody>
      </p:sp>
      <p:sp>
        <p:nvSpPr>
          <p:cNvPr id="10" name="Prostokąt zaokrąglony 9"/>
          <p:cNvSpPr/>
          <p:nvPr/>
        </p:nvSpPr>
        <p:spPr bwMode="auto">
          <a:xfrm>
            <a:off x="1043608" y="996245"/>
            <a:ext cx="6768752" cy="5737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1800" b="1" dirty="0" smtClean="0">
                <a:solidFill>
                  <a:srgbClr val="FFFFFF"/>
                </a:solidFill>
              </a:rPr>
              <a:t>Tylko w tym roku nakłady na ochronę zdrowia rosną o ponad 3 mld zł w stosunku do pierwotnego planu (m.in. Spec ustawa)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95536" y="95799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m</a:t>
            </a:r>
            <a:r>
              <a:rPr lang="pl-PL" sz="1200" dirty="0" smtClean="0"/>
              <a:t>ln zł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3443207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384"/>
            <a:ext cx="8210551" cy="504312"/>
          </a:xfrm>
        </p:spPr>
        <p:txBody>
          <a:bodyPr>
            <a:noAutofit/>
          </a:bodyPr>
          <a:lstStyle/>
          <a:p>
            <a:r>
              <a:rPr lang="pl-PL" altLang="en-US" sz="2000" b="1" dirty="0">
                <a:solidFill>
                  <a:srgbClr val="00468C"/>
                </a:solidFill>
                <a:latin typeface="Calibri" pitchFamily="34" charset="0"/>
                <a:ea typeface="Arial" charset="0"/>
                <a:cs typeface="Calibri" pitchFamily="34" charset="0"/>
              </a:rPr>
              <a:t>[OCHRONA ZDROWIA] </a:t>
            </a:r>
            <a:r>
              <a:rPr lang="pl-PL" altLang="en-US" sz="2000" b="1" dirty="0" smtClean="0">
                <a:solidFill>
                  <a:srgbClr val="00468C"/>
                </a:solidFill>
                <a:latin typeface="Calibri" pitchFamily="34" charset="0"/>
                <a:ea typeface="Arial" charset="0"/>
                <a:cs typeface="Calibri" pitchFamily="34" charset="0"/>
              </a:rPr>
              <a:t>… i wyzwaniem na przyszłość</a:t>
            </a:r>
            <a:endParaRPr lang="pl-PL" sz="2000" b="1" dirty="0">
              <a:solidFill>
                <a:srgbClr val="00468C"/>
              </a:solidFill>
              <a:latin typeface="Calibri" pitchFamily="34" charset="0"/>
              <a:ea typeface="Arial" charset="0"/>
              <a:cs typeface="Calibri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57200" y="908720"/>
            <a:ext cx="80752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pl-PL" b="1" dirty="0" smtClean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Ochrona zdrowia:</a:t>
            </a:r>
          </a:p>
          <a:p>
            <a:pPr lvl="0" algn="just">
              <a:spcAft>
                <a:spcPts val="0"/>
              </a:spcAft>
            </a:pPr>
            <a:endParaRPr lang="pl-PL" b="1" dirty="0" smtClean="0"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W 2018 roku planowane nakłady rosną o rekordową sumę </a:t>
            </a:r>
            <a:r>
              <a:rPr lang="pl-PL" b="1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5,9 mld zł </a:t>
            </a:r>
            <a:r>
              <a:rPr lang="pl-PL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do kwoty </a:t>
            </a:r>
            <a:r>
              <a:rPr lang="pl-PL" dirty="0" smtClean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ok. </a:t>
            </a:r>
            <a:r>
              <a:rPr lang="pl-PL" b="1" dirty="0" smtClean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93 </a:t>
            </a:r>
            <a:r>
              <a:rPr lang="pl-PL" b="1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mld zł.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Nakłady na ochronę zdrowia ogółem wyniosą w 2017 roku niecałe </a:t>
            </a:r>
            <a:r>
              <a:rPr lang="pl-PL" b="1" dirty="0" smtClean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87 mld zł. </a:t>
            </a:r>
            <a:r>
              <a:rPr lang="pl-PL" dirty="0" smtClean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Oznacza to wzrost o ponad </a:t>
            </a:r>
            <a:r>
              <a:rPr lang="pl-PL" b="1" dirty="0" smtClean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4 mld zł </a:t>
            </a:r>
            <a:r>
              <a:rPr lang="pl-PL" dirty="0" smtClean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w stosunku do 2016 roku.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Sam budżet Państwa wydaje ponad </a:t>
            </a:r>
            <a:r>
              <a:rPr lang="pl-PL" b="1" dirty="0" smtClean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10 mld zł </a:t>
            </a:r>
            <a:r>
              <a:rPr lang="pl-PL" dirty="0" smtClean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na ochronę zdrowia, z czego na transfery dla NFZ przeznaczamy ponad </a:t>
            </a:r>
            <a:r>
              <a:rPr lang="pl-PL" b="1" dirty="0" smtClean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6 mld zł.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dirty="0"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pl-PL" b="1" dirty="0" smtClean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NFZ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dirty="0"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Budżet NFZ stale rośnie: w 2018 roku planowane wydatki rosną do ponad </a:t>
            </a:r>
            <a:r>
              <a:rPr lang="pl-PL" b="1" dirty="0" smtClean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83 mld </a:t>
            </a:r>
            <a:r>
              <a:rPr lang="pl-PL" dirty="0" smtClean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zł z poziomu </a:t>
            </a:r>
            <a:r>
              <a:rPr lang="pl-PL" b="1" dirty="0" smtClean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77,5 mld </a:t>
            </a:r>
            <a:r>
              <a:rPr lang="pl-PL" dirty="0" smtClean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w 2017 roku oraz niecałych </a:t>
            </a:r>
            <a:r>
              <a:rPr lang="pl-PL" b="1" dirty="0" smtClean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74 mld </a:t>
            </a:r>
            <a:r>
              <a:rPr lang="pl-PL" dirty="0" smtClean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w roku 2016.</a:t>
            </a:r>
          </a:p>
          <a:p>
            <a:pPr lvl="0" algn="just">
              <a:spcAft>
                <a:spcPts val="0"/>
              </a:spcAft>
            </a:pPr>
            <a:endParaRPr lang="pl-PL" b="1" dirty="0" smtClean="0"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pl-PL" b="1" dirty="0" smtClean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Oznacza </a:t>
            </a:r>
            <a:r>
              <a:rPr lang="pl-PL" b="1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to więcej środków na: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Dofinansowanie wieloletnich programów wsparcia finansowego inwestycji w infrastrukturę w ochronie zdrowia - 94 mln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Leki dla osób „75+” – 79 mln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Zakup szczepionek w ramach programu szczepień ochronnych – 55 mln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Podwyżki w Państwowym Ratownictwie Medycznym – 177 mln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132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Wykres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217236"/>
              </p:ext>
            </p:extLst>
          </p:nvPr>
        </p:nvGraphicFramePr>
        <p:xfrm>
          <a:off x="611560" y="1268760"/>
          <a:ext cx="784887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3"/>
          <p:cNvSpPr txBox="1">
            <a:spLocks/>
          </p:cNvSpPr>
          <p:nvPr/>
        </p:nvSpPr>
        <p:spPr bwMode="auto">
          <a:xfrm>
            <a:off x="467544" y="188640"/>
            <a:ext cx="8569103" cy="65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9" tIns="60954" rIns="121909" bIns="60954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bg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bg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bg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bg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5pPr>
            <a:lvl6pPr marL="609523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Arial" charset="0"/>
              </a:defRPr>
            </a:lvl6pPr>
            <a:lvl7pPr marL="1219048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Arial" charset="0"/>
              </a:defRPr>
            </a:lvl7pPr>
            <a:lvl8pPr marL="1828573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Arial" charset="0"/>
              </a:defRPr>
            </a:lvl8pPr>
            <a:lvl9pPr marL="2438098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kumimoji="0" lang="pl-PL" altLang="en-US" b="1" kern="0" dirty="0" smtClean="0">
                <a:solidFill>
                  <a:srgbClr val="00468C"/>
                </a:solidFill>
              </a:rPr>
              <a:t>[INFRASTRUKTURA] Infrastruktura fundamentem rozwoju gospodarczego</a:t>
            </a:r>
            <a:endParaRPr kumimoji="0" lang="pl-PL" altLang="en-US" b="1" kern="0" dirty="0">
              <a:solidFill>
                <a:srgbClr val="00468C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 bwMode="auto">
          <a:xfrm>
            <a:off x="4427984" y="1018534"/>
            <a:ext cx="2592288" cy="37789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1800" b="1" dirty="0">
                <a:solidFill>
                  <a:srgbClr val="FFFFFF"/>
                </a:solidFill>
              </a:rPr>
              <a:t>+ </a:t>
            </a:r>
            <a:r>
              <a:rPr lang="pl-PL" sz="1800" b="1" dirty="0" smtClean="0">
                <a:solidFill>
                  <a:srgbClr val="FFFFFF"/>
                </a:solidFill>
              </a:rPr>
              <a:t>48 % 2016 vs 2018</a:t>
            </a:r>
            <a:endParaRPr lang="pl-PL" sz="1800" b="1" dirty="0">
              <a:solidFill>
                <a:srgbClr val="FFFFFF"/>
              </a:solidFill>
            </a:endParaRPr>
          </a:p>
        </p:txBody>
      </p:sp>
      <p:cxnSp>
        <p:nvCxnSpPr>
          <p:cNvPr id="8" name="Łącznik prosty ze strzałką 7"/>
          <p:cNvCxnSpPr/>
          <p:nvPr/>
        </p:nvCxnSpPr>
        <p:spPr>
          <a:xfrm flipV="1">
            <a:off x="2555776" y="2780928"/>
            <a:ext cx="2160240" cy="1310824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 flipV="1">
            <a:off x="4792609" y="2206475"/>
            <a:ext cx="2443687" cy="605504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zaokrąglony 10"/>
          <p:cNvSpPr/>
          <p:nvPr/>
        </p:nvSpPr>
        <p:spPr bwMode="auto">
          <a:xfrm>
            <a:off x="2915816" y="3333251"/>
            <a:ext cx="936105" cy="32159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1800" b="1" dirty="0">
                <a:solidFill>
                  <a:srgbClr val="FFFFFF"/>
                </a:solidFill>
              </a:rPr>
              <a:t>+ </a:t>
            </a:r>
            <a:r>
              <a:rPr lang="pl-PL" sz="1800" b="1" dirty="0" smtClean="0">
                <a:solidFill>
                  <a:srgbClr val="FFFFFF"/>
                </a:solidFill>
              </a:rPr>
              <a:t>36 %</a:t>
            </a:r>
            <a:endParaRPr lang="pl-PL" sz="1800" b="1" dirty="0">
              <a:solidFill>
                <a:srgbClr val="FFFFFF"/>
              </a:solidFill>
            </a:endParaRPr>
          </a:p>
        </p:txBody>
      </p:sp>
      <p:sp>
        <p:nvSpPr>
          <p:cNvPr id="13" name="Prostokąt zaokrąglony 12"/>
          <p:cNvSpPr/>
          <p:nvPr/>
        </p:nvSpPr>
        <p:spPr bwMode="auto">
          <a:xfrm>
            <a:off x="5508104" y="2341466"/>
            <a:ext cx="810153" cy="33552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1800" b="1" dirty="0">
                <a:solidFill>
                  <a:srgbClr val="FFFFFF"/>
                </a:solidFill>
              </a:rPr>
              <a:t>+ 9</a:t>
            </a:r>
            <a:r>
              <a:rPr lang="pl-PL" sz="1800" b="1" dirty="0" smtClean="0">
                <a:solidFill>
                  <a:srgbClr val="FFFFFF"/>
                </a:solidFill>
              </a:rPr>
              <a:t> %</a:t>
            </a:r>
            <a:endParaRPr lang="pl-PL" sz="1800" b="1" dirty="0">
              <a:solidFill>
                <a:srgbClr val="FFFFFF"/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 bwMode="auto">
          <a:xfrm>
            <a:off x="1259632" y="1568081"/>
            <a:ext cx="4392488" cy="5844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1800" b="1" dirty="0" smtClean="0">
                <a:solidFill>
                  <a:srgbClr val="FFFFFF"/>
                </a:solidFill>
              </a:rPr>
              <a:t>W tym wzrost wydatków KFD i Funduszu Kolejowego: +4,1 mld zł w 2018 roku</a:t>
            </a:r>
          </a:p>
        </p:txBody>
      </p:sp>
    </p:spTree>
    <p:extLst>
      <p:ext uri="{BB962C8B-B14F-4D97-AF65-F5344CB8AC3E}">
        <p14:creationId xmlns:p14="http://schemas.microsoft.com/office/powerpoint/2010/main" val="6929000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10550" cy="75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kumimoji="0" lang="pl-PL" altLang="pl-PL" b="1" dirty="0" smtClean="0">
                <a:solidFill>
                  <a:srgbClr val="00468C"/>
                </a:solidFill>
              </a:rPr>
              <a:t>Coraz więcej instytucji zaczyna dostrzegać potencjał naszej gospodarki, o czym świadczą ostatnie rewizji prognoz wzrostu PKB</a:t>
            </a:r>
            <a:endParaRPr kumimoji="0" lang="pl-PL" altLang="pl-PL" b="1" dirty="0">
              <a:solidFill>
                <a:srgbClr val="00468C"/>
              </a:solidFill>
            </a:endParaRPr>
          </a:p>
        </p:txBody>
      </p:sp>
      <p:sp>
        <p:nvSpPr>
          <p:cNvPr id="7" name="Owal 6"/>
          <p:cNvSpPr/>
          <p:nvPr/>
        </p:nvSpPr>
        <p:spPr>
          <a:xfrm>
            <a:off x="1835696" y="5517232"/>
            <a:ext cx="314325" cy="2381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l-PL"/>
          </a:p>
        </p:txBody>
      </p:sp>
      <p:sp>
        <p:nvSpPr>
          <p:cNvPr id="8" name="pole tekstowe 7"/>
          <p:cNvSpPr txBox="1"/>
          <p:nvPr/>
        </p:nvSpPr>
        <p:spPr bwMode="auto">
          <a:xfrm>
            <a:off x="509053" y="1268760"/>
            <a:ext cx="2160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l-PL" sz="12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%</a:t>
            </a:r>
            <a:endParaRPr lang="pl-PL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923290"/>
              </p:ext>
            </p:extLst>
          </p:nvPr>
        </p:nvGraphicFramePr>
        <p:xfrm>
          <a:off x="534380" y="1196752"/>
          <a:ext cx="805619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45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 txBox="1">
            <a:spLocks/>
          </p:cNvSpPr>
          <p:nvPr/>
        </p:nvSpPr>
        <p:spPr bwMode="auto">
          <a:xfrm>
            <a:off x="539552" y="332656"/>
            <a:ext cx="8425087" cy="65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9" tIns="60954" rIns="121909" bIns="60954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bg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bg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bg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bg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5pPr>
            <a:lvl6pPr marL="609523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Arial" charset="0"/>
              </a:defRPr>
            </a:lvl6pPr>
            <a:lvl7pPr marL="1219048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Arial" charset="0"/>
              </a:defRPr>
            </a:lvl7pPr>
            <a:lvl8pPr marL="1828573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Arial" charset="0"/>
              </a:defRPr>
            </a:lvl8pPr>
            <a:lvl9pPr marL="2438098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kumimoji="0" lang="pl-PL" altLang="en-US" b="1" kern="0" dirty="0">
                <a:solidFill>
                  <a:srgbClr val="00468C"/>
                </a:solidFill>
              </a:rPr>
              <a:t>[INFRASTRUKTURA] </a:t>
            </a:r>
            <a:r>
              <a:rPr kumimoji="0" lang="pl-PL" altLang="en-US" b="1" dirty="0" smtClean="0">
                <a:solidFill>
                  <a:srgbClr val="00468C"/>
                </a:solidFill>
              </a:rPr>
              <a:t>Infrastruktura</a:t>
            </a:r>
            <a:r>
              <a:rPr kumimoji="0" lang="pl-PL" altLang="en-US" b="1" dirty="0">
                <a:solidFill>
                  <a:srgbClr val="00468C"/>
                </a:solidFill>
              </a:rPr>
              <a:t>, Budownictwo i Gospodarka Morska</a:t>
            </a:r>
            <a:endParaRPr kumimoji="0" lang="pl-PL" altLang="en-US" b="1" kern="0" dirty="0">
              <a:solidFill>
                <a:srgbClr val="00468C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39552" y="1124744"/>
            <a:ext cx="8021774" cy="470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Łączne wydatki na </a:t>
            </a:r>
            <a:r>
              <a:rPr lang="pl-PL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infrastrukturę transportu lądowego</a:t>
            </a:r>
            <a:r>
              <a:rPr lang="pl-PL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na 2018 r. stanowią ok. </a:t>
            </a:r>
            <a:r>
              <a:rPr lang="pl-PL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25 %</a:t>
            </a:r>
            <a:r>
              <a:rPr lang="pl-PL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(łącznie ze środkami UE) </a:t>
            </a:r>
            <a:r>
              <a:rPr lang="pl-PL" sz="1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ahoma" panose="020B0604030504040204" pitchFamily="34" charset="0"/>
              </a:rPr>
              <a:t>planowanych wpływów z podatku akcyzowego od paliw silnikowych</a:t>
            </a:r>
            <a:r>
              <a:rPr lang="pl-PL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podczas gdy określony ustawowo </a:t>
            </a:r>
            <a:r>
              <a:rPr lang="pl-PL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dolny limit wynosi 18</a:t>
            </a:r>
            <a:r>
              <a:rPr lang="pl-PL" sz="1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pl-PL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Zaplanowane </a:t>
            </a:r>
            <a:r>
              <a:rPr lang="pl-PL" sz="1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środki </a:t>
            </a:r>
            <a:r>
              <a:rPr lang="pl-PL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 drogi krajowe</a:t>
            </a:r>
            <a:r>
              <a:rPr lang="pl-PL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w tym na prace przygotowawcze i utrzymanie dróg krajowych, są o ponad </a:t>
            </a:r>
            <a:r>
              <a:rPr lang="pl-PL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880 mln wyższe</a:t>
            </a:r>
            <a:r>
              <a:rPr lang="pl-PL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niż zrealizowane wydatki na ten cel w roku 2016. Głównym źródłem finansowania zadań inwestycyjnych na drogach krajowych </a:t>
            </a:r>
            <a:r>
              <a:rPr lang="pl-PL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jest Krajowy </a:t>
            </a:r>
            <a:r>
              <a:rPr lang="pl-PL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Fundusz </a:t>
            </a:r>
            <a:r>
              <a:rPr lang="pl-PL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Drogowy</a:t>
            </a:r>
            <a:endParaRPr lang="pl-PL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latin typeface="+mn-lt"/>
              </a:rPr>
              <a:t>Wydatki krajowe na </a:t>
            </a:r>
            <a:r>
              <a:rPr lang="pl-PL" sz="1600" b="1" dirty="0">
                <a:latin typeface="+mn-lt"/>
              </a:rPr>
              <a:t>zadania w obszarze</a:t>
            </a:r>
            <a:r>
              <a:rPr lang="pl-PL" sz="1600" dirty="0">
                <a:latin typeface="+mn-lt"/>
              </a:rPr>
              <a:t> </a:t>
            </a:r>
            <a:r>
              <a:rPr lang="pl-PL" sz="1600" b="1" dirty="0">
                <a:latin typeface="+mn-lt"/>
              </a:rPr>
              <a:t>mieszkalnictwo </a:t>
            </a:r>
            <a:r>
              <a:rPr lang="pl-PL" sz="1600" dirty="0">
                <a:latin typeface="+mn-lt"/>
              </a:rPr>
              <a:t>na 2018 r. są wyższe o </a:t>
            </a:r>
            <a:r>
              <a:rPr lang="pl-PL" sz="1600" b="1" dirty="0">
                <a:latin typeface="+mn-lt"/>
              </a:rPr>
              <a:t>418,3 mln</a:t>
            </a:r>
            <a:r>
              <a:rPr lang="pl-PL" sz="1600" dirty="0">
                <a:latin typeface="+mn-lt"/>
              </a:rPr>
              <a:t> </a:t>
            </a:r>
            <a:r>
              <a:rPr lang="pl-PL" sz="1600" b="1" dirty="0">
                <a:latin typeface="+mn-lt"/>
              </a:rPr>
              <a:t>zł,</a:t>
            </a:r>
            <a:r>
              <a:rPr lang="pl-PL" sz="1600" dirty="0">
                <a:latin typeface="+mn-lt"/>
              </a:rPr>
              <a:t> tj. o ok. </a:t>
            </a:r>
            <a:r>
              <a:rPr lang="pl-PL" sz="1600" b="1" dirty="0">
                <a:latin typeface="+mn-lt"/>
              </a:rPr>
              <a:t>45,6%</a:t>
            </a:r>
            <a:r>
              <a:rPr lang="pl-PL" sz="1600" dirty="0">
                <a:latin typeface="+mn-lt"/>
              </a:rPr>
              <a:t> w porównaniu do zaplanowanych środków w ustawie budżetowej na rok </a:t>
            </a:r>
            <a:r>
              <a:rPr lang="pl-PL" sz="1600" dirty="0" smtClean="0">
                <a:latin typeface="+mn-lt"/>
              </a:rPr>
              <a:t>2017</a:t>
            </a:r>
            <a:endParaRPr lang="pl-PL" sz="1600" dirty="0">
              <a:latin typeface="+mn-lt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600" dirty="0" smtClean="0">
                <a:solidFill>
                  <a:srgbClr val="000000"/>
                </a:solidFill>
                <a:latin typeface="+mn-lt"/>
              </a:rPr>
              <a:t>W roku 2017 vs. 2016 nastąpił wzrost całkowitych wydatków </a:t>
            </a:r>
            <a:r>
              <a:rPr lang="pl-PL" sz="1600" b="1" dirty="0" smtClean="0">
                <a:solidFill>
                  <a:srgbClr val="000000"/>
                </a:solidFill>
                <a:latin typeface="+mn-lt"/>
              </a:rPr>
              <a:t>na gospodarkę morską o 11%</a:t>
            </a:r>
            <a:r>
              <a:rPr lang="pl-PL" sz="1600" dirty="0" smtClean="0">
                <a:solidFill>
                  <a:srgbClr val="000000"/>
                </a:solidFill>
                <a:latin typeface="+mn-lt"/>
              </a:rPr>
              <a:t>, a w roku 2018 nastąpi dalszy przyrost wydatków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Propozycje ustanowienia</a:t>
            </a:r>
            <a:r>
              <a:rPr lang="pl-PL" sz="1600" b="1" dirty="0">
                <a:solidFill>
                  <a:srgbClr val="000000"/>
                </a:solidFill>
                <a:latin typeface="+mn-lt"/>
              </a:rPr>
              <a:t> kolejnych programów wieloletnich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 w celu realizacji zadań statutowych stoi w utrudnia prowadzenie elastycznej polityki finansowej państwa</a:t>
            </a:r>
            <a:r>
              <a:rPr lang="pl-PL" sz="1600" dirty="0" smtClean="0">
                <a:solidFill>
                  <a:srgbClr val="000000"/>
                </a:solidFill>
                <a:latin typeface="+mn-lt"/>
              </a:rPr>
              <a:t>.</a:t>
            </a:r>
            <a:endParaRPr lang="pl-PL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pl-PL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285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485678" y="1124744"/>
            <a:ext cx="7488832" cy="4320480"/>
          </a:xfrm>
          <a:prstGeom prst="rect">
            <a:avLst/>
          </a:prstGeom>
        </p:spPr>
        <p:txBody>
          <a:bodyPr lIns="91432" tIns="45716" rIns="91432" bIns="45716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bg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bg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bg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bg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5pPr>
            <a:lvl6pPr marL="609523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Arial" charset="0"/>
              </a:defRPr>
            </a:lvl6pPr>
            <a:lvl7pPr marL="1219048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Arial" charset="0"/>
              </a:defRPr>
            </a:lvl7pPr>
            <a:lvl8pPr marL="1828573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Arial" charset="0"/>
              </a:defRPr>
            </a:lvl8pPr>
            <a:lvl9pPr marL="2438098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l-PL" sz="1800" kern="0" dirty="0" smtClean="0"/>
              <a:t>Rezerwa </a:t>
            </a:r>
            <a:r>
              <a:rPr lang="pl-PL" sz="1800" kern="0" dirty="0"/>
              <a:t>na </a:t>
            </a:r>
            <a:r>
              <a:rPr lang="pl-PL" sz="1800" b="1" kern="0" dirty="0"/>
              <a:t>5 % podwyżki wynagrodzeń dla nauczycieli od </a:t>
            </a:r>
            <a:r>
              <a:rPr lang="pl-PL" sz="1800" b="1" kern="0" dirty="0" smtClean="0"/>
              <a:t>1 kwietnia 2018 </a:t>
            </a:r>
            <a:r>
              <a:rPr lang="pl-PL" sz="1800" kern="0" dirty="0"/>
              <a:t>(</a:t>
            </a:r>
            <a:r>
              <a:rPr lang="pl-PL" sz="1800" b="1" kern="0" dirty="0">
                <a:solidFill>
                  <a:srgbClr val="FF0000"/>
                </a:solidFill>
              </a:rPr>
              <a:t>ponad 1</a:t>
            </a:r>
            <a:r>
              <a:rPr lang="pl-PL" sz="1800" b="1" kern="0" dirty="0" smtClean="0">
                <a:solidFill>
                  <a:srgbClr val="FF0000"/>
                </a:solidFill>
              </a:rPr>
              <a:t> </a:t>
            </a:r>
            <a:r>
              <a:rPr lang="pl-PL" sz="1800" b="1" kern="0" dirty="0">
                <a:solidFill>
                  <a:srgbClr val="FF0000"/>
                </a:solidFill>
              </a:rPr>
              <a:t>mld zł</a:t>
            </a:r>
            <a:r>
              <a:rPr lang="pl-PL" sz="1800" kern="0" dirty="0" smtClean="0"/>
              <a:t>)</a:t>
            </a:r>
          </a:p>
          <a:p>
            <a:pPr algn="just"/>
            <a:endParaRPr lang="pl-PL" sz="1800" kern="0" dirty="0"/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l-PL" sz="1800" kern="0" dirty="0"/>
              <a:t>Dodatkowe </a:t>
            </a:r>
            <a:r>
              <a:rPr lang="pl-PL" sz="1800" b="1" kern="0" dirty="0">
                <a:solidFill>
                  <a:srgbClr val="FF0000"/>
                </a:solidFill>
              </a:rPr>
              <a:t>14 mln zł </a:t>
            </a:r>
            <a:r>
              <a:rPr lang="pl-PL" sz="1800" b="1" kern="0" dirty="0"/>
              <a:t>dla nauczycieli</a:t>
            </a:r>
            <a:r>
              <a:rPr lang="pl-PL" sz="1800" kern="0" dirty="0"/>
              <a:t> zatrudnionych w placówkach oświatowych prowadzonych przez organy administracji rządowej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pl-PL" sz="1800" kern="0" dirty="0"/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l-PL" sz="1800" kern="0" dirty="0"/>
              <a:t>Nowe technologie w szkole i </a:t>
            </a:r>
            <a:r>
              <a:rPr lang="pl-PL" sz="1800" b="1" kern="0" dirty="0"/>
              <a:t>Program „Aktywna Tablica” </a:t>
            </a:r>
            <a:r>
              <a:rPr lang="pl-PL" sz="1800" kern="0" dirty="0"/>
              <a:t>(</a:t>
            </a:r>
            <a:r>
              <a:rPr lang="pl-PL" sz="1800" b="1" kern="0" dirty="0">
                <a:solidFill>
                  <a:srgbClr val="FF0000"/>
                </a:solidFill>
              </a:rPr>
              <a:t>70 mln zł</a:t>
            </a:r>
            <a:r>
              <a:rPr lang="pl-PL" sz="1800" kern="0" dirty="0"/>
              <a:t>)</a:t>
            </a:r>
          </a:p>
          <a:p>
            <a:pPr algn="just"/>
            <a:endParaRPr lang="pl-PL" sz="1800" kern="0" dirty="0"/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l-PL" sz="1800" kern="0" dirty="0"/>
              <a:t>W latach 2017 – 2018 prawie dwukrotne zwiększenie części oświatowej subwencji ogólnej </a:t>
            </a:r>
            <a:r>
              <a:rPr lang="pl-PL" sz="1800" b="1" kern="0" dirty="0"/>
              <a:t>(</a:t>
            </a:r>
            <a:r>
              <a:rPr lang="pl-PL" sz="1800" b="1" kern="0" dirty="0">
                <a:solidFill>
                  <a:srgbClr val="FF0000"/>
                </a:solidFill>
              </a:rPr>
              <a:t>o 23 mln zł</a:t>
            </a:r>
            <a:r>
              <a:rPr lang="pl-PL" sz="1800" b="1" kern="0" dirty="0"/>
              <a:t>, w sumie 42 mld </a:t>
            </a:r>
            <a:r>
              <a:rPr lang="pl-PL" sz="1800" b="1" kern="0" dirty="0" smtClean="0"/>
              <a:t>zł</a:t>
            </a:r>
            <a:r>
              <a:rPr lang="pl-PL" sz="1800" kern="0" dirty="0" smtClean="0"/>
              <a:t>)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pl-PL" sz="1800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l-PL" sz="1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Wzrost </a:t>
            </a:r>
            <a:r>
              <a:rPr lang="pl-PL" sz="1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nakładów na naukę o blisko </a:t>
            </a:r>
            <a:r>
              <a:rPr lang="pl-PL" sz="18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10%</a:t>
            </a:r>
            <a:r>
              <a:rPr lang="pl-PL" sz="1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 stosunku do poprzedniego </a:t>
            </a:r>
            <a:r>
              <a:rPr lang="pl-PL" sz="1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roku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pl-PL" sz="1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l-PL" sz="1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Wzrost </a:t>
            </a:r>
            <a:r>
              <a:rPr lang="pl-PL" sz="1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nakładów na naukę </a:t>
            </a:r>
            <a:r>
              <a:rPr lang="pl-PL" sz="18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 relacji do PKB z 0,431% w 2017 r do planowanego </a:t>
            </a:r>
            <a:r>
              <a:rPr lang="pl-PL" sz="18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0,449%</a:t>
            </a:r>
            <a:endParaRPr lang="pl-PL" sz="1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pl-PL" sz="1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l-PL" sz="1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Prawie </a:t>
            </a:r>
            <a:r>
              <a:rPr lang="pl-PL" sz="18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12% wzrost nakładów na działalność badawczo-rozwojową</a:t>
            </a:r>
            <a:r>
              <a:rPr lang="pl-PL" sz="1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 porównaniu do poprzedniego roku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pl-PL" sz="1400" kern="0" dirty="0"/>
          </a:p>
        </p:txBody>
      </p:sp>
      <p:sp>
        <p:nvSpPr>
          <p:cNvPr id="5" name="Tytuł 3"/>
          <p:cNvSpPr>
            <a:spLocks noGrp="1"/>
          </p:cNvSpPr>
          <p:nvPr>
            <p:ph type="title"/>
          </p:nvPr>
        </p:nvSpPr>
        <p:spPr bwMode="auto">
          <a:xfrm>
            <a:off x="395536" y="332656"/>
            <a:ext cx="6516989" cy="4419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l-PL" altLang="en-US" sz="2000" b="1" dirty="0">
                <a:solidFill>
                  <a:srgbClr val="00468C"/>
                </a:solidFill>
                <a:latin typeface="Calibri" pitchFamily="34" charset="0"/>
                <a:ea typeface="Arial" charset="0"/>
                <a:cs typeface="Calibri" pitchFamily="34" charset="0"/>
              </a:rPr>
              <a:t>[EDUKACJA I NAUKA] Wzrost wydatków na cele oświatowe</a:t>
            </a:r>
          </a:p>
        </p:txBody>
      </p:sp>
    </p:spTree>
    <p:extLst>
      <p:ext uri="{BB962C8B-B14F-4D97-AF65-F5344CB8AC3E}">
        <p14:creationId xmlns:p14="http://schemas.microsoft.com/office/powerpoint/2010/main" val="2998447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3"/>
          <p:cNvSpPr>
            <a:spLocks noGrp="1"/>
          </p:cNvSpPr>
          <p:nvPr>
            <p:ph type="title"/>
          </p:nvPr>
        </p:nvSpPr>
        <p:spPr bwMode="auto">
          <a:xfrm>
            <a:off x="454682" y="188640"/>
            <a:ext cx="8210550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pl-PL" altLang="en-US" sz="2000" b="1" dirty="0" smtClean="0">
                <a:solidFill>
                  <a:srgbClr val="00468C"/>
                </a:solidFill>
                <a:latin typeface="Calibri" pitchFamily="34" charset="0"/>
                <a:ea typeface="Arial" charset="0"/>
                <a:cs typeface="Calibri" pitchFamily="34" charset="0"/>
              </a:rPr>
              <a:t>[</a:t>
            </a:r>
            <a:r>
              <a:rPr lang="pl-PL" altLang="en-US" sz="2000" b="1" dirty="0">
                <a:solidFill>
                  <a:srgbClr val="00468C"/>
                </a:solidFill>
                <a:latin typeface="Calibri" pitchFamily="34" charset="0"/>
                <a:ea typeface="Arial" charset="0"/>
                <a:cs typeface="Calibri" pitchFamily="34" charset="0"/>
              </a:rPr>
              <a:t>EDUKACJA I NAUKA] </a:t>
            </a:r>
            <a:r>
              <a:rPr lang="pl-PL" altLang="en-US" sz="2000" b="1" dirty="0" smtClean="0">
                <a:solidFill>
                  <a:srgbClr val="00468C"/>
                </a:solidFill>
                <a:latin typeface="Calibri" pitchFamily="34" charset="0"/>
                <a:ea typeface="Arial" charset="0"/>
                <a:cs typeface="Calibri" pitchFamily="34" charset="0"/>
              </a:rPr>
              <a:t>Nakłady </a:t>
            </a:r>
            <a:r>
              <a:rPr lang="pl-PL" altLang="en-US" sz="2000" b="1" dirty="0">
                <a:solidFill>
                  <a:srgbClr val="00468C"/>
                </a:solidFill>
                <a:latin typeface="Calibri" pitchFamily="34" charset="0"/>
                <a:ea typeface="Arial" charset="0"/>
                <a:cs typeface="Calibri" pitchFamily="34" charset="0"/>
              </a:rPr>
              <a:t>na oświatę i wychowanie rosną nieprzerwanie od 2013 </a:t>
            </a:r>
            <a:r>
              <a:rPr lang="pl-PL" altLang="en-US" sz="2000" b="1" dirty="0" smtClean="0">
                <a:solidFill>
                  <a:srgbClr val="00468C"/>
                </a:solidFill>
                <a:latin typeface="Calibri" pitchFamily="34" charset="0"/>
                <a:ea typeface="Arial" charset="0"/>
                <a:cs typeface="Calibri" pitchFamily="34" charset="0"/>
              </a:rPr>
              <a:t>roku</a:t>
            </a:r>
            <a:endParaRPr lang="pl-PL" altLang="en-US" sz="2000" b="1" dirty="0">
              <a:solidFill>
                <a:srgbClr val="00468C"/>
              </a:solidFill>
              <a:latin typeface="Calibri" pitchFamily="34" charset="0"/>
              <a:ea typeface="Arial" charset="0"/>
              <a:cs typeface="Calibri" pitchFamily="34" charset="0"/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/>
          </p:nvPr>
        </p:nvGraphicFramePr>
        <p:xfrm>
          <a:off x="454682" y="1124744"/>
          <a:ext cx="843779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Nawias klamrowy zamykający 3"/>
          <p:cNvSpPr/>
          <p:nvPr/>
        </p:nvSpPr>
        <p:spPr>
          <a:xfrm rot="16200000" flipH="1">
            <a:off x="6772953" y="1660095"/>
            <a:ext cx="278615" cy="2664297"/>
          </a:xfrm>
          <a:prstGeom prst="rightBrace">
            <a:avLst>
              <a:gd name="adj1" fmla="val 211989"/>
              <a:gd name="adj2" fmla="val 49476"/>
            </a:avLst>
          </a:prstGeom>
          <a:noFill/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zaokrąglony 4"/>
          <p:cNvSpPr/>
          <p:nvPr/>
        </p:nvSpPr>
        <p:spPr bwMode="auto">
          <a:xfrm>
            <a:off x="5580112" y="3203559"/>
            <a:ext cx="2592288" cy="58548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1800" b="1" dirty="0" smtClean="0">
                <a:solidFill>
                  <a:srgbClr val="FFFFFF"/>
                </a:solidFill>
              </a:rPr>
              <a:t>+ </a:t>
            </a:r>
            <a:r>
              <a:rPr lang="pl-PL" sz="1800" b="1" dirty="0">
                <a:solidFill>
                  <a:srgbClr val="FFFFFF"/>
                </a:solidFill>
              </a:rPr>
              <a:t>3</a:t>
            </a:r>
            <a:r>
              <a:rPr lang="pl-PL" sz="1800" b="1" dirty="0" smtClean="0">
                <a:solidFill>
                  <a:srgbClr val="FFFFFF"/>
                </a:solidFill>
              </a:rPr>
              <a:t>% (+1,3 mld zł) 2018 vs. 2016</a:t>
            </a:r>
          </a:p>
        </p:txBody>
      </p:sp>
      <p:sp>
        <p:nvSpPr>
          <p:cNvPr id="7" name="Nawias klamrowy zamykający 6"/>
          <p:cNvSpPr/>
          <p:nvPr/>
        </p:nvSpPr>
        <p:spPr>
          <a:xfrm rot="16200000" flipH="1">
            <a:off x="4756728" y="1309473"/>
            <a:ext cx="278615" cy="6552728"/>
          </a:xfrm>
          <a:prstGeom prst="rightBrace">
            <a:avLst>
              <a:gd name="adj1" fmla="val 211989"/>
              <a:gd name="adj2" fmla="val 49476"/>
            </a:avLst>
          </a:prstGeom>
          <a:noFill/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zaokrąglony 7"/>
          <p:cNvSpPr/>
          <p:nvPr/>
        </p:nvSpPr>
        <p:spPr bwMode="auto">
          <a:xfrm>
            <a:off x="1619671" y="4797152"/>
            <a:ext cx="6375625" cy="37789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1800" b="1" dirty="0" smtClean="0">
                <a:solidFill>
                  <a:srgbClr val="FFFFFF"/>
                </a:solidFill>
              </a:rPr>
              <a:t>+ 10% (+4,3 mld zł) 2018 vs. 2013</a:t>
            </a:r>
          </a:p>
        </p:txBody>
      </p:sp>
    </p:spTree>
    <p:extLst>
      <p:ext uri="{BB962C8B-B14F-4D97-AF65-F5344CB8AC3E}">
        <p14:creationId xmlns:p14="http://schemas.microsoft.com/office/powerpoint/2010/main" val="31037364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ymbol zastępczy tekstu 1"/>
          <p:cNvSpPr>
            <a:spLocks noGrp="1"/>
          </p:cNvSpPr>
          <p:nvPr>
            <p:ph type="body" sz="quarter" idx="4294967295"/>
          </p:nvPr>
        </p:nvSpPr>
        <p:spPr>
          <a:xfrm>
            <a:off x="323528" y="178188"/>
            <a:ext cx="8568952" cy="652074"/>
          </a:xfrm>
          <a:prstGeom prst="rect">
            <a:avLst/>
          </a:prstGeom>
          <a:noFill/>
        </p:spPr>
        <p:txBody>
          <a:bodyPr wrap="square" lIns="97130" tIns="48564" rIns="97130" bIns="48564" anchor="b">
            <a:spAutoFit/>
          </a:bodyPr>
          <a:lstStyle/>
          <a:p>
            <a:pPr marL="0" indent="0" algn="just" defTabSz="851533">
              <a:spcBef>
                <a:spcPct val="0"/>
              </a:spcBef>
              <a:buNone/>
            </a:pPr>
            <a:r>
              <a:rPr kumimoji="0" lang="pl-PL" altLang="pl-PL" sz="2000" b="1" dirty="0" smtClean="0">
                <a:solidFill>
                  <a:srgbClr val="00468C"/>
                </a:solidFill>
              </a:rPr>
              <a:t>[</a:t>
            </a:r>
            <a:r>
              <a:rPr lang="pl-PL" altLang="pl-PL" sz="2000" b="1" dirty="0" smtClean="0">
                <a:solidFill>
                  <a:srgbClr val="00468C"/>
                </a:solidFill>
              </a:rPr>
              <a:t>MINIMALNE WYNAGRODZENIE] Skumulowany realny wzrost wynagrodzenia minimalnego w latach 2002-2018 jest dużo wyższy niż przeciętnego</a:t>
            </a:r>
            <a:endParaRPr kumimoji="0" lang="en-US" altLang="pl-PL" sz="2000" b="1" dirty="0">
              <a:solidFill>
                <a:srgbClr val="00468C"/>
              </a:solidFill>
            </a:endParaRPr>
          </a:p>
        </p:txBody>
      </p:sp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159527"/>
              </p:ext>
            </p:extLst>
          </p:nvPr>
        </p:nvGraphicFramePr>
        <p:xfrm>
          <a:off x="467544" y="1052736"/>
          <a:ext cx="82809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rostokąt zaokrąglony 11"/>
          <p:cNvSpPr/>
          <p:nvPr/>
        </p:nvSpPr>
        <p:spPr>
          <a:xfrm>
            <a:off x="1511660" y="1484784"/>
            <a:ext cx="4248472" cy="590550"/>
          </a:xfrm>
          <a:prstGeom prst="round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600" b="1" kern="0" dirty="0" smtClean="0">
                <a:solidFill>
                  <a:schemeClr val="bg1"/>
                </a:solidFill>
              </a:rPr>
              <a:t>Wynagrodzenie minimalne wzrośnie w ciągu 16 lat o ponad 117%</a:t>
            </a:r>
            <a:endParaRPr lang="pl-PL" sz="1600" b="1" kern="0" dirty="0">
              <a:solidFill>
                <a:schemeClr val="bg1"/>
              </a:solidFill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3779912" y="3789040"/>
            <a:ext cx="3960440" cy="864096"/>
          </a:xfrm>
          <a:prstGeom prst="round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600" b="1" kern="0" dirty="0" smtClean="0">
                <a:solidFill>
                  <a:schemeClr val="bg1"/>
                </a:solidFill>
              </a:rPr>
              <a:t>Przeciętne wynagrodzenie w gospodarce narodowej wzrośnie w ciągu 16 lat o ponad 65%</a:t>
            </a:r>
            <a:endParaRPr lang="pl-PL" sz="16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0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000" b="1" dirty="0">
                <a:solidFill>
                  <a:srgbClr val="00468C"/>
                </a:solidFill>
                <a:latin typeface="+mn-lt"/>
                <a:ea typeface="+mn-ea"/>
                <a:cs typeface="+mn-cs"/>
              </a:rPr>
              <a:t>Skumulowany przeciętny </a:t>
            </a:r>
            <a:r>
              <a:rPr lang="pl-PL" sz="2000" b="1" dirty="0" smtClean="0">
                <a:solidFill>
                  <a:srgbClr val="00468C"/>
                </a:solidFill>
                <a:latin typeface="+mn-lt"/>
                <a:ea typeface="+mn-ea"/>
                <a:cs typeface="+mn-cs"/>
              </a:rPr>
              <a:t>realny wzrost przeciętnego wynagrodzenia </a:t>
            </a:r>
            <a:r>
              <a:rPr lang="pl-PL" sz="2000" b="1" dirty="0">
                <a:solidFill>
                  <a:srgbClr val="00468C"/>
                </a:solidFill>
                <a:latin typeface="+mn-lt"/>
                <a:ea typeface="+mn-ea"/>
                <a:cs typeface="+mn-cs"/>
              </a:rPr>
              <a:t>w sektorze </a:t>
            </a:r>
            <a:r>
              <a:rPr lang="pl-PL" sz="2000" b="1" dirty="0" smtClean="0">
                <a:solidFill>
                  <a:srgbClr val="00468C"/>
                </a:solidFill>
                <a:latin typeface="+mn-lt"/>
                <a:ea typeface="+mn-ea"/>
                <a:cs typeface="+mn-cs"/>
              </a:rPr>
              <a:t>przedsiębiorstw w latach 2006-2016 </a:t>
            </a:r>
            <a:r>
              <a:rPr lang="pl-PL" sz="2000" b="1" dirty="0">
                <a:solidFill>
                  <a:srgbClr val="00468C"/>
                </a:solidFill>
                <a:latin typeface="+mn-lt"/>
                <a:ea typeface="+mn-ea"/>
                <a:cs typeface="+mn-cs"/>
              </a:rPr>
              <a:t>jest </a:t>
            </a:r>
            <a:r>
              <a:rPr lang="pl-PL" sz="2000" b="1" dirty="0" smtClean="0">
                <a:solidFill>
                  <a:srgbClr val="00468C"/>
                </a:solidFill>
                <a:latin typeface="+mn-lt"/>
                <a:ea typeface="+mn-ea"/>
                <a:cs typeface="+mn-cs"/>
              </a:rPr>
              <a:t>o ok. 3 pp. niższy niż w sferze budżetowej</a:t>
            </a:r>
            <a:endParaRPr lang="pl-PL" sz="2000" b="1" dirty="0">
              <a:solidFill>
                <a:srgbClr val="00468C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295181"/>
              </p:ext>
            </p:extLst>
          </p:nvPr>
        </p:nvGraphicFramePr>
        <p:xfrm>
          <a:off x="457200" y="1196752"/>
          <a:ext cx="8075239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4545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28199" cy="720080"/>
          </a:xfrm>
        </p:spPr>
        <p:txBody>
          <a:bodyPr/>
          <a:lstStyle/>
          <a:p>
            <a:r>
              <a:rPr kumimoji="0" lang="pl-PL" altLang="pl-PL" b="1" dirty="0">
                <a:solidFill>
                  <a:srgbClr val="00468C"/>
                </a:solidFill>
              </a:rPr>
              <a:t>Polska musi zmierzyć się ze spadkiem podaży </a:t>
            </a:r>
            <a:r>
              <a:rPr kumimoji="0" lang="pl-PL" altLang="pl-PL" b="1" dirty="0" smtClean="0">
                <a:solidFill>
                  <a:srgbClr val="00468C"/>
                </a:solidFill>
              </a:rPr>
              <a:t>pracy – pozytywny wpływ imigracji zza wschodniej granicy</a:t>
            </a:r>
            <a:endParaRPr kumimoji="0" lang="pl-PL" b="1" dirty="0">
              <a:solidFill>
                <a:srgbClr val="00468C"/>
              </a:solidFill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839622" y="6377408"/>
            <a:ext cx="2292218" cy="10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Aft>
                <a:spcPts val="513"/>
              </a:spcAft>
              <a:buClr>
                <a:srgbClr val="E4202C"/>
              </a:buClr>
              <a:buSzPct val="150000"/>
            </a:pPr>
            <a:r>
              <a:rPr lang="pl-PL" altLang="pl-PL" sz="684" dirty="0">
                <a:latin typeface="PKO Bank Polski" pitchFamily="34" charset="0"/>
              </a:rPr>
              <a:t>Źródło</a:t>
            </a:r>
            <a:r>
              <a:rPr lang="en-US" altLang="pl-PL" sz="684" dirty="0">
                <a:latin typeface="PKO Bank Polski" pitchFamily="34" charset="0"/>
              </a:rPr>
              <a:t>: </a:t>
            </a:r>
            <a:r>
              <a:rPr lang="pl-PL" altLang="pl-PL" sz="684" dirty="0">
                <a:latin typeface="PKO Bank Polski" pitchFamily="34" charset="0"/>
              </a:rPr>
              <a:t> Straż  Graniczna, GUS, ONZ, </a:t>
            </a:r>
            <a:r>
              <a:rPr lang="en-US" altLang="pl-PL" sz="684" dirty="0">
                <a:latin typeface="PKO Bank Polski" pitchFamily="34" charset="0"/>
              </a:rPr>
              <a:t>PKO Bank </a:t>
            </a:r>
            <a:r>
              <a:rPr lang="en-US" altLang="pl-PL" sz="684" dirty="0" err="1">
                <a:latin typeface="PKO Bank Polski" pitchFamily="34" charset="0"/>
              </a:rPr>
              <a:t>Polski</a:t>
            </a:r>
            <a:endParaRPr lang="en-US" altLang="pl-PL" sz="684" dirty="0">
              <a:latin typeface="+mn-lt"/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096821"/>
              </p:ext>
            </p:extLst>
          </p:nvPr>
        </p:nvGraphicFramePr>
        <p:xfrm>
          <a:off x="839622" y="1124744"/>
          <a:ext cx="747679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44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5040" y="188385"/>
            <a:ext cx="8210551" cy="753533"/>
          </a:xfrm>
        </p:spPr>
        <p:txBody>
          <a:bodyPr>
            <a:normAutofit/>
          </a:bodyPr>
          <a:lstStyle/>
          <a:p>
            <a:pPr lvl="0"/>
            <a:r>
              <a:rPr lang="pl-PL" sz="2000" b="1" dirty="0">
                <a:solidFill>
                  <a:srgbClr val="00468C"/>
                </a:solidFill>
                <a:latin typeface="+mn-lt"/>
                <a:ea typeface="+mn-ea"/>
                <a:cs typeface="+mn-cs"/>
              </a:rPr>
              <a:t>W 2016 saldo migracji zagranicznych na pobyt stały wyniosło +1,5 tys.  – podczas gdy w całym okresie powojennym było ono ujemne</a:t>
            </a:r>
          </a:p>
        </p:txBody>
      </p:sp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3806841765"/>
              </p:ext>
            </p:extLst>
          </p:nvPr>
        </p:nvGraphicFramePr>
        <p:xfrm>
          <a:off x="560860" y="941918"/>
          <a:ext cx="8106892" cy="5583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35491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1" y="2564904"/>
            <a:ext cx="3312368" cy="753533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0468C"/>
                </a:solidFill>
                <a:latin typeface="Calibri" pitchFamily="34" charset="0"/>
                <a:ea typeface="Arial" charset="0"/>
                <a:cs typeface="Calibri" pitchFamily="34" charset="0"/>
              </a:rPr>
              <a:t>Dziękuję za </a:t>
            </a:r>
            <a:r>
              <a:rPr lang="pl-PL" sz="2800" b="1" dirty="0" smtClean="0">
                <a:solidFill>
                  <a:srgbClr val="00468C"/>
                </a:solidFill>
                <a:latin typeface="Calibri" pitchFamily="34" charset="0"/>
                <a:ea typeface="Arial" charset="0"/>
                <a:cs typeface="Calibri" pitchFamily="34" charset="0"/>
              </a:rPr>
              <a:t>uwagę</a:t>
            </a:r>
            <a:endParaRPr lang="pl-PL" sz="2800" b="1" dirty="0">
              <a:solidFill>
                <a:srgbClr val="00468C"/>
              </a:solidFill>
              <a:latin typeface="Calibri" pitchFamily="34" charset="0"/>
              <a:ea typeface="Arial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106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10550" cy="75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kumimoji="0" lang="pl-PL" altLang="pl-PL" b="1" dirty="0" smtClean="0">
                <a:solidFill>
                  <a:srgbClr val="00468C"/>
                </a:solidFill>
              </a:rPr>
              <a:t>Pojawiająca się inflacja będzie miała wpływ na politykę pieniężną oraz sytuację wewnętrzną</a:t>
            </a:r>
            <a:endParaRPr kumimoji="0" lang="pl-PL" altLang="pl-PL" b="1" dirty="0">
              <a:solidFill>
                <a:srgbClr val="00468C"/>
              </a:solidFill>
            </a:endParaRPr>
          </a:p>
        </p:txBody>
      </p:sp>
      <p:sp>
        <p:nvSpPr>
          <p:cNvPr id="7" name="Owal 6"/>
          <p:cNvSpPr/>
          <p:nvPr/>
        </p:nvSpPr>
        <p:spPr>
          <a:xfrm>
            <a:off x="5364088" y="5085184"/>
            <a:ext cx="314325" cy="2381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l-PL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492200"/>
              </p:ext>
            </p:extLst>
          </p:nvPr>
        </p:nvGraphicFramePr>
        <p:xfrm>
          <a:off x="457200" y="1196752"/>
          <a:ext cx="807524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771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 bwMode="auto">
          <a:xfrm>
            <a:off x="395288" y="260350"/>
            <a:ext cx="850741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kumimoji="0" lang="pl-PL" altLang="pl-PL" b="1" dirty="0">
                <a:solidFill>
                  <a:srgbClr val="00468C"/>
                </a:solidFill>
              </a:rPr>
              <a:t>Planowane wydatki Budżetu Państwa rosną bardzo szybko (mld zł)</a:t>
            </a: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447003"/>
              </p:ext>
            </p:extLst>
          </p:nvPr>
        </p:nvGraphicFramePr>
        <p:xfrm>
          <a:off x="395536" y="1153527"/>
          <a:ext cx="7670095" cy="5011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Nawias klamrowy zamykający 6"/>
          <p:cNvSpPr/>
          <p:nvPr/>
        </p:nvSpPr>
        <p:spPr>
          <a:xfrm rot="16200000" flipH="1">
            <a:off x="6311206" y="3629025"/>
            <a:ext cx="312737" cy="2538413"/>
          </a:xfrm>
          <a:prstGeom prst="rightBrace">
            <a:avLst/>
          </a:prstGeom>
          <a:noFill/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000000"/>
              </a:solidFill>
            </a:endParaRPr>
          </a:p>
        </p:txBody>
      </p:sp>
      <p:grpSp>
        <p:nvGrpSpPr>
          <p:cNvPr id="15365" name="Grupa 7"/>
          <p:cNvGrpSpPr>
            <a:grpSpLocks/>
          </p:cNvGrpSpPr>
          <p:nvPr/>
        </p:nvGrpSpPr>
        <p:grpSpPr bwMode="auto">
          <a:xfrm>
            <a:off x="921643" y="4746623"/>
            <a:ext cx="6510338" cy="1003720"/>
            <a:chOff x="1682153" y="5040728"/>
            <a:chExt cx="6509902" cy="1003617"/>
          </a:xfrm>
          <a:solidFill>
            <a:srgbClr val="3366FF"/>
          </a:solidFill>
        </p:grpSpPr>
        <p:grpSp>
          <p:nvGrpSpPr>
            <p:cNvPr id="15371" name="Grupa 8"/>
            <p:cNvGrpSpPr>
              <a:grpSpLocks/>
            </p:cNvGrpSpPr>
            <p:nvPr/>
          </p:nvGrpSpPr>
          <p:grpSpPr bwMode="auto">
            <a:xfrm>
              <a:off x="1682153" y="5040728"/>
              <a:ext cx="4078808" cy="1003197"/>
              <a:chOff x="1682153" y="5040728"/>
              <a:chExt cx="4078808" cy="1003197"/>
            </a:xfrm>
            <a:grpFill/>
          </p:grpSpPr>
          <p:sp>
            <p:nvSpPr>
              <p:cNvPr id="11" name="Prostokąt zaokrąglony 10"/>
              <p:cNvSpPr/>
              <p:nvPr/>
            </p:nvSpPr>
            <p:spPr>
              <a:xfrm>
                <a:off x="2529821" y="5378831"/>
                <a:ext cx="2306483" cy="665094"/>
              </a:xfrm>
              <a:prstGeom prst="roundRect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l-PL" b="1" dirty="0">
                    <a:solidFill>
                      <a:srgbClr val="FFFFFF"/>
                    </a:solidFill>
                  </a:rPr>
                  <a:t>Wykonanie</a:t>
                </a:r>
              </a:p>
            </p:txBody>
          </p:sp>
          <p:sp>
            <p:nvSpPr>
              <p:cNvPr id="12" name="Nawias klamrowy zamykający 11"/>
              <p:cNvSpPr/>
              <p:nvPr/>
            </p:nvSpPr>
            <p:spPr>
              <a:xfrm rot="16200000" flipH="1">
                <a:off x="3567585" y="3155296"/>
                <a:ext cx="307943" cy="4078808"/>
              </a:xfrm>
              <a:prstGeom prst="rightBrace">
                <a:avLst/>
              </a:prstGeom>
              <a:noFill/>
              <a:ln w="412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" name="Prostokąt zaokrąglony 9"/>
            <p:cNvSpPr/>
            <p:nvPr/>
          </p:nvSpPr>
          <p:spPr>
            <a:xfrm>
              <a:off x="6279245" y="5379252"/>
              <a:ext cx="1912810" cy="665093"/>
            </a:xfrm>
            <a:prstGeom prst="roundRec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b="1" dirty="0">
                  <a:solidFill>
                    <a:srgbClr val="FFFFFF"/>
                  </a:solidFill>
                </a:rPr>
                <a:t>Plan</a:t>
              </a:r>
            </a:p>
          </p:txBody>
        </p:sp>
      </p:grpSp>
      <p:grpSp>
        <p:nvGrpSpPr>
          <p:cNvPr id="15366" name="Grupa 12"/>
          <p:cNvGrpSpPr>
            <a:grpSpLocks/>
          </p:cNvGrpSpPr>
          <p:nvPr/>
        </p:nvGrpSpPr>
        <p:grpSpPr bwMode="auto">
          <a:xfrm>
            <a:off x="823217" y="2351382"/>
            <a:ext cx="3462338" cy="1005610"/>
            <a:chOff x="1524003" y="2380216"/>
            <a:chExt cx="4074157" cy="1006556"/>
          </a:xfrm>
          <a:solidFill>
            <a:srgbClr val="00B050"/>
          </a:solidFill>
        </p:grpSpPr>
        <p:sp>
          <p:nvSpPr>
            <p:cNvPr id="14" name="Prostokąt zaokrąglony 13"/>
            <p:cNvSpPr/>
            <p:nvPr/>
          </p:nvSpPr>
          <p:spPr>
            <a:xfrm>
              <a:off x="2910077" y="2380216"/>
              <a:ext cx="1302012" cy="61970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b="1" smtClean="0">
                  <a:solidFill>
                    <a:srgbClr val="FFFFFF"/>
                  </a:solidFill>
                </a:rPr>
                <a:t>+4,4%</a:t>
              </a:r>
              <a:endParaRPr lang="pl-PL" b="1" dirty="0">
                <a:solidFill>
                  <a:srgbClr val="FFFFFF"/>
                </a:solidFill>
              </a:endParaRPr>
            </a:p>
          </p:txBody>
        </p:sp>
        <p:sp>
          <p:nvSpPr>
            <p:cNvPr id="15" name="Nawias klamrowy zamykający 14"/>
            <p:cNvSpPr/>
            <p:nvPr/>
          </p:nvSpPr>
          <p:spPr>
            <a:xfrm rot="-5400000">
              <a:off x="3391854" y="1180465"/>
              <a:ext cx="338456" cy="4074157"/>
            </a:xfrm>
            <a:prstGeom prst="rightBrace">
              <a:avLst/>
            </a:prstGeom>
            <a:noFill/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000000"/>
                </a:solidFill>
              </a:endParaRPr>
            </a:p>
          </p:txBody>
        </p:sp>
      </p:grpSp>
      <p:sp>
        <p:nvSpPr>
          <p:cNvPr id="16" name="Prostokąt zaokrąglony 15"/>
          <p:cNvSpPr/>
          <p:nvPr/>
        </p:nvSpPr>
        <p:spPr>
          <a:xfrm>
            <a:off x="5000724" y="1340768"/>
            <a:ext cx="1036638" cy="6191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 smtClean="0">
                <a:solidFill>
                  <a:srgbClr val="FFFFFF"/>
                </a:solidFill>
              </a:rPr>
              <a:t>+28%</a:t>
            </a:r>
            <a:endParaRPr lang="pl-PL" b="1" dirty="0">
              <a:solidFill>
                <a:srgbClr val="FFFFFF"/>
              </a:solidFill>
            </a:endParaRPr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4076006" y="1453064"/>
            <a:ext cx="3444875" cy="149225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77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 bwMode="auto">
          <a:xfrm>
            <a:off x="457200" y="333375"/>
            <a:ext cx="8210550" cy="455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l-PL" altLang="pl-PL" sz="2000" b="1" dirty="0" smtClean="0">
                <a:solidFill>
                  <a:srgbClr val="00468C"/>
                </a:solidFill>
                <a:latin typeface="+mn-lt"/>
                <a:ea typeface="+mn-ea"/>
                <a:cs typeface="+mn-cs"/>
              </a:rPr>
              <a:t>Budżet – podział na wydatki sztywne i elastyczne jest „umowny”</a:t>
            </a:r>
            <a:endParaRPr lang="pl-PL" altLang="pl-PL" sz="2000" b="1" dirty="0">
              <a:solidFill>
                <a:srgbClr val="00468C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976312" y="1052736"/>
            <a:ext cx="7050088" cy="5281613"/>
            <a:chOff x="1374775" y="1135063"/>
            <a:chExt cx="7050088" cy="5281613"/>
          </a:xfrm>
        </p:grpSpPr>
        <p:sp>
          <p:nvSpPr>
            <p:cNvPr id="26" name="Prostokąt zaokrąglony 25"/>
            <p:cNvSpPr/>
            <p:nvPr/>
          </p:nvSpPr>
          <p:spPr>
            <a:xfrm>
              <a:off x="2784475" y="1135063"/>
              <a:ext cx="4151313" cy="59055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l-PL" sz="1600" b="1" dirty="0" smtClean="0">
                  <a:solidFill>
                    <a:srgbClr val="FFFFFF"/>
                  </a:solidFill>
                </a:rPr>
                <a:t>Wydatki Budżetu Państwa</a:t>
              </a:r>
            </a:p>
            <a:p>
              <a:pPr algn="ctr">
                <a:defRPr/>
              </a:pPr>
              <a:r>
                <a:rPr lang="pl-PL" sz="1600" b="1" dirty="0" smtClean="0">
                  <a:solidFill>
                    <a:srgbClr val="FFFFFF"/>
                  </a:solidFill>
                </a:rPr>
                <a:t>397 mld zł</a:t>
              </a:r>
            </a:p>
          </p:txBody>
        </p:sp>
        <p:sp>
          <p:nvSpPr>
            <p:cNvPr id="27" name="Prostokąt zaokrąglony 26"/>
            <p:cNvSpPr/>
            <p:nvPr/>
          </p:nvSpPr>
          <p:spPr>
            <a:xfrm>
              <a:off x="1417638" y="2254250"/>
              <a:ext cx="3119437" cy="59055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l-PL" sz="1600" b="1" dirty="0" smtClean="0">
                  <a:solidFill>
                    <a:srgbClr val="FFFFFF"/>
                  </a:solidFill>
                </a:rPr>
                <a:t>Wydatki zdeterminowane, </a:t>
              </a:r>
              <a:br>
                <a:rPr lang="pl-PL" sz="1600" b="1" dirty="0" smtClean="0">
                  <a:solidFill>
                    <a:srgbClr val="FFFFFF"/>
                  </a:solidFill>
                </a:rPr>
              </a:br>
              <a:r>
                <a:rPr lang="pl-PL" sz="1600" b="1" dirty="0" smtClean="0">
                  <a:solidFill>
                    <a:srgbClr val="FFFFFF"/>
                  </a:solidFill>
                </a:rPr>
                <a:t>w tym:</a:t>
              </a:r>
            </a:p>
          </p:txBody>
        </p:sp>
        <p:sp>
          <p:nvSpPr>
            <p:cNvPr id="28" name="Prostokąt zaokrąglony 27"/>
            <p:cNvSpPr/>
            <p:nvPr/>
          </p:nvSpPr>
          <p:spPr>
            <a:xfrm>
              <a:off x="5240338" y="2254250"/>
              <a:ext cx="3184525" cy="59055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l-PL" sz="1600" b="1" dirty="0" smtClean="0">
                  <a:solidFill>
                    <a:srgbClr val="FFFFFF"/>
                  </a:solidFill>
                </a:rPr>
                <a:t>Wydatki ”elastyczne”,</a:t>
              </a:r>
              <a:br>
                <a:rPr lang="pl-PL" sz="1600" b="1" dirty="0" smtClean="0">
                  <a:solidFill>
                    <a:srgbClr val="FFFFFF"/>
                  </a:solidFill>
                </a:rPr>
              </a:br>
              <a:r>
                <a:rPr lang="pl-PL" sz="1600" b="1" dirty="0" smtClean="0">
                  <a:solidFill>
                    <a:srgbClr val="FFFFFF"/>
                  </a:solidFill>
                </a:rPr>
                <a:t>w tym:</a:t>
              </a:r>
            </a:p>
          </p:txBody>
        </p:sp>
        <p:sp>
          <p:nvSpPr>
            <p:cNvPr id="29" name="Strzałka w dół 28"/>
            <p:cNvSpPr/>
            <p:nvPr/>
          </p:nvSpPr>
          <p:spPr>
            <a:xfrm rot="1903129">
              <a:off x="3394075" y="1770063"/>
              <a:ext cx="295275" cy="3968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</a:endParaRPr>
            </a:p>
          </p:txBody>
        </p:sp>
        <p:sp>
          <p:nvSpPr>
            <p:cNvPr id="30" name="Strzałka w dół 29"/>
            <p:cNvSpPr/>
            <p:nvPr/>
          </p:nvSpPr>
          <p:spPr>
            <a:xfrm rot="20159833">
              <a:off x="6199188" y="1781175"/>
              <a:ext cx="290512" cy="37306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</a:endParaRPr>
            </a:p>
          </p:txBody>
        </p:sp>
        <p:grpSp>
          <p:nvGrpSpPr>
            <p:cNvPr id="39945" name="Grupa 13"/>
            <p:cNvGrpSpPr>
              <a:grpSpLocks/>
            </p:cNvGrpSpPr>
            <p:nvPr/>
          </p:nvGrpSpPr>
          <p:grpSpPr bwMode="auto">
            <a:xfrm>
              <a:off x="1374775" y="2968626"/>
              <a:ext cx="3162300" cy="3448050"/>
              <a:chOff x="1348577" y="3098034"/>
              <a:chExt cx="3161863" cy="3447115"/>
            </a:xfrm>
            <a:solidFill>
              <a:srgbClr val="FFC000"/>
            </a:solidFill>
          </p:grpSpPr>
          <p:sp>
            <p:nvSpPr>
              <p:cNvPr id="31" name="Prostokąt zaokrąglony 30"/>
              <p:cNvSpPr/>
              <p:nvPr/>
            </p:nvSpPr>
            <p:spPr>
              <a:xfrm>
                <a:off x="1348577" y="3098034"/>
                <a:ext cx="3161863" cy="361852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>
                  <a:defRPr/>
                </a:pPr>
                <a:r>
                  <a:rPr lang="pl-PL" sz="1200" b="1" dirty="0">
                    <a:solidFill>
                      <a:srgbClr val="FFFFFF"/>
                    </a:solidFill>
                  </a:rPr>
                  <a:t>Świadczenia emerytalno-rentowe</a:t>
                </a:r>
                <a:endParaRPr lang="pl-PL" sz="1200" b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" name="Prostokąt zaokrąglony 31"/>
              <p:cNvSpPr/>
              <p:nvPr/>
            </p:nvSpPr>
            <p:spPr>
              <a:xfrm>
                <a:off x="1348577" y="3539239"/>
                <a:ext cx="3161863" cy="372962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>
                  <a:defRPr/>
                </a:pPr>
                <a:r>
                  <a:rPr lang="pl-PL" sz="1200" b="1" dirty="0" smtClean="0">
                    <a:solidFill>
                      <a:srgbClr val="FFFFFF"/>
                    </a:solidFill>
                  </a:rPr>
                  <a:t>Subwencje dla JST</a:t>
                </a:r>
                <a:endParaRPr lang="pl-PL" sz="1200" b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" name="Prostokąt zaokrąglony 32"/>
              <p:cNvSpPr/>
              <p:nvPr/>
            </p:nvSpPr>
            <p:spPr>
              <a:xfrm>
                <a:off x="1348577" y="4010599"/>
                <a:ext cx="3161863" cy="33804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>
                  <a:defRPr/>
                </a:pPr>
                <a:r>
                  <a:rPr lang="pl-PL" sz="1200" b="1" dirty="0" smtClean="0">
                    <a:solidFill>
                      <a:srgbClr val="FFFFFF"/>
                    </a:solidFill>
                  </a:rPr>
                  <a:t>MON</a:t>
                </a:r>
                <a:endParaRPr lang="pl-PL" sz="1200" b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" name="Prostokąt zaokrąglony 33"/>
              <p:cNvSpPr/>
              <p:nvPr/>
            </p:nvSpPr>
            <p:spPr>
              <a:xfrm>
                <a:off x="1348577" y="4427998"/>
                <a:ext cx="3161863" cy="36026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>
                  <a:defRPr/>
                </a:pPr>
                <a:r>
                  <a:rPr lang="pl-PL" sz="1200" b="1" dirty="0" smtClean="0">
                    <a:solidFill>
                      <a:srgbClr val="FFFFFF"/>
                    </a:solidFill>
                  </a:rPr>
                  <a:t>Obsługa długu SP</a:t>
                </a:r>
                <a:endParaRPr lang="pl-PL" sz="1200" b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" name="Prostokąt zaokrąglony 34"/>
              <p:cNvSpPr/>
              <p:nvPr/>
            </p:nvSpPr>
            <p:spPr>
              <a:xfrm>
                <a:off x="1348577" y="5299300"/>
                <a:ext cx="3161863" cy="361852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>
                  <a:defRPr/>
                </a:pPr>
                <a:r>
                  <a:rPr lang="pl-PL" sz="1200" b="1" dirty="0" smtClean="0">
                    <a:solidFill>
                      <a:srgbClr val="FFFFFF"/>
                    </a:solidFill>
                  </a:rPr>
                  <a:t>Składki do UE i org. </a:t>
                </a:r>
                <a:r>
                  <a:rPr lang="pl-PL" sz="1200" b="1" dirty="0" err="1" smtClean="0">
                    <a:solidFill>
                      <a:srgbClr val="FFFFFF"/>
                    </a:solidFill>
                  </a:rPr>
                  <a:t>międzynar</a:t>
                </a:r>
                <a:r>
                  <a:rPr lang="pl-PL" sz="1200" b="1" dirty="0" smtClean="0">
                    <a:solidFill>
                      <a:srgbClr val="FFFFFF"/>
                    </a:solidFill>
                  </a:rPr>
                  <a:t>.</a:t>
                </a:r>
                <a:endParaRPr lang="pl-PL" sz="1200" b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" name="Prostokąt zaokrąglony 35"/>
              <p:cNvSpPr/>
              <p:nvPr/>
            </p:nvSpPr>
            <p:spPr>
              <a:xfrm>
                <a:off x="1348577" y="4866029"/>
                <a:ext cx="3161863" cy="36502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b">
                  <a:defRPr/>
                </a:pPr>
                <a:r>
                  <a:rPr lang="pl-PL" sz="1200" b="1" dirty="0">
                    <a:solidFill>
                      <a:srgbClr val="FFFFFF"/>
                    </a:solidFill>
                  </a:rPr>
                  <a:t>Program 500+</a:t>
                </a:r>
              </a:p>
            </p:txBody>
          </p:sp>
          <p:sp>
            <p:nvSpPr>
              <p:cNvPr id="37" name="Prostokąt zaokrąglony 36"/>
              <p:cNvSpPr/>
              <p:nvPr/>
            </p:nvSpPr>
            <p:spPr>
              <a:xfrm>
                <a:off x="1348577" y="5742092"/>
                <a:ext cx="3161863" cy="36502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b">
                  <a:defRPr/>
                </a:pPr>
                <a:r>
                  <a:rPr lang="pl-PL" sz="1200" b="1" dirty="0">
                    <a:solidFill>
                      <a:srgbClr val="FFFFFF"/>
                    </a:solidFill>
                  </a:rPr>
                  <a:t>Wypłaty i obsługa świadczeń rodzinnych</a:t>
                </a:r>
              </a:p>
            </p:txBody>
          </p:sp>
          <p:sp>
            <p:nvSpPr>
              <p:cNvPr id="38" name="Prostokąt zaokrąglony 37"/>
              <p:cNvSpPr/>
              <p:nvPr/>
            </p:nvSpPr>
            <p:spPr>
              <a:xfrm>
                <a:off x="1348577" y="6181711"/>
                <a:ext cx="3161863" cy="363438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b">
                  <a:defRPr/>
                </a:pPr>
                <a:r>
                  <a:rPr lang="pl-PL" sz="1200" b="1" dirty="0">
                    <a:solidFill>
                      <a:srgbClr val="FFFFFF"/>
                    </a:solidFill>
                  </a:rPr>
                  <a:t>Współfinansowanie</a:t>
                </a:r>
              </a:p>
            </p:txBody>
          </p:sp>
        </p:grpSp>
        <p:sp>
          <p:nvSpPr>
            <p:cNvPr id="49" name="Prostokąt zaokrąglony 48"/>
            <p:cNvSpPr/>
            <p:nvPr/>
          </p:nvSpPr>
          <p:spPr>
            <a:xfrm>
              <a:off x="5168900" y="3182938"/>
              <a:ext cx="3255963" cy="36195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>
                <a:defRPr/>
              </a:pPr>
              <a:r>
                <a:rPr lang="pl-PL" sz="1200" b="1" dirty="0" smtClean="0">
                  <a:solidFill>
                    <a:srgbClr val="FFFFFF"/>
                  </a:solidFill>
                </a:rPr>
                <a:t>Wynagrodzenia (bez MON)</a:t>
              </a:r>
              <a:endParaRPr lang="pl-PL" sz="12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" name="Prostokąt zaokrąglony 49"/>
            <p:cNvSpPr/>
            <p:nvPr/>
          </p:nvSpPr>
          <p:spPr>
            <a:xfrm>
              <a:off x="5168900" y="3624263"/>
              <a:ext cx="3255963" cy="37465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>
                <a:defRPr/>
              </a:pPr>
              <a:r>
                <a:rPr lang="pl-PL" sz="1050" b="1" dirty="0" smtClean="0">
                  <a:solidFill>
                    <a:srgbClr val="FFFFFF"/>
                  </a:solidFill>
                </a:rPr>
                <a:t>Kancelaria </a:t>
              </a:r>
              <a:r>
                <a:rPr lang="pl-PL" sz="1050" b="1" dirty="0">
                  <a:solidFill>
                    <a:srgbClr val="FFFFFF"/>
                  </a:solidFill>
                </a:rPr>
                <a:t>Sejmu, Senatu, Prezydenta RP, TK, NIK, SN, NSA itd.</a:t>
              </a:r>
              <a:endParaRPr lang="pl-PL" sz="105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" name="Prostokąt zaokrąglony 50"/>
            <p:cNvSpPr/>
            <p:nvPr/>
          </p:nvSpPr>
          <p:spPr>
            <a:xfrm>
              <a:off x="5168900" y="4095750"/>
              <a:ext cx="3255963" cy="338138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>
                <a:defRPr/>
              </a:pPr>
              <a:r>
                <a:rPr lang="pl-PL" sz="1200" b="1" dirty="0" smtClean="0">
                  <a:solidFill>
                    <a:srgbClr val="FFFFFF"/>
                  </a:solidFill>
                </a:rPr>
                <a:t>Pochodne od wynagrodzeń</a:t>
              </a:r>
              <a:endParaRPr lang="pl-PL" sz="12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" name="Prostokąt zaokrąglony 51"/>
            <p:cNvSpPr/>
            <p:nvPr/>
          </p:nvSpPr>
          <p:spPr>
            <a:xfrm>
              <a:off x="5168900" y="4514850"/>
              <a:ext cx="3255963" cy="358775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>
                <a:defRPr/>
              </a:pPr>
              <a:r>
                <a:rPr lang="pl-PL" sz="1200" b="1" dirty="0" smtClean="0">
                  <a:solidFill>
                    <a:srgbClr val="FFFFFF"/>
                  </a:solidFill>
                </a:rPr>
                <a:t>Programy wieloletnie</a:t>
              </a:r>
              <a:endParaRPr lang="pl-PL" sz="12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" name="Prostokąt zaokrąglony 53"/>
            <p:cNvSpPr/>
            <p:nvPr/>
          </p:nvSpPr>
          <p:spPr>
            <a:xfrm>
              <a:off x="5168900" y="4953000"/>
              <a:ext cx="3255963" cy="363538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">
                <a:defRPr/>
              </a:pPr>
              <a:r>
                <a:rPr lang="pl-PL" sz="1200" b="1" dirty="0">
                  <a:solidFill>
                    <a:srgbClr val="FFFFFF"/>
                  </a:solidFill>
                </a:rPr>
                <a:t>Ubezpieczenie upraw rolnych i zwierząt gospodarskich</a:t>
              </a:r>
            </a:p>
          </p:txBody>
        </p:sp>
        <p:sp>
          <p:nvSpPr>
            <p:cNvPr id="55" name="Prostokąt zaokrąglony 54"/>
            <p:cNvSpPr/>
            <p:nvPr/>
          </p:nvSpPr>
          <p:spPr>
            <a:xfrm>
              <a:off x="5168900" y="5827713"/>
              <a:ext cx="3255963" cy="365125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">
                <a:defRPr/>
              </a:pPr>
              <a:r>
                <a:rPr lang="pl-PL" sz="1200" b="1" dirty="0">
                  <a:solidFill>
                    <a:srgbClr val="FFFFFF"/>
                  </a:solidFill>
                </a:rPr>
                <a:t>Górnictwo i kopalnictwo</a:t>
              </a:r>
            </a:p>
          </p:txBody>
        </p:sp>
        <p:sp>
          <p:nvSpPr>
            <p:cNvPr id="67" name="Prostokąt zaokrąglony 66"/>
            <p:cNvSpPr/>
            <p:nvPr/>
          </p:nvSpPr>
          <p:spPr>
            <a:xfrm>
              <a:off x="5168900" y="5387975"/>
              <a:ext cx="3255963" cy="365125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">
                <a:defRPr/>
              </a:pPr>
              <a:r>
                <a:rPr lang="pl-PL" sz="1200" b="1" dirty="0">
                  <a:solidFill>
                    <a:srgbClr val="FFFFFF"/>
                  </a:solidFill>
                </a:rPr>
                <a:t>Dopłaty do paliwa rolniczego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47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0" lang="pl-PL" b="1" dirty="0">
                <a:solidFill>
                  <a:srgbClr val="00468C"/>
                </a:solidFill>
              </a:rPr>
              <a:t>Wydatki SFP w latach </a:t>
            </a:r>
            <a:r>
              <a:rPr kumimoji="0" lang="pl-PL" b="1" dirty="0" smtClean="0">
                <a:solidFill>
                  <a:srgbClr val="00468C"/>
                </a:solidFill>
              </a:rPr>
              <a:t>2012-2016 </a:t>
            </a:r>
            <a:r>
              <a:rPr kumimoji="0" lang="pl-PL" b="1" dirty="0">
                <a:solidFill>
                  <a:srgbClr val="00468C"/>
                </a:solidFill>
              </a:rPr>
              <a:t>(wykonanie) oraz prognozy wynikające z </a:t>
            </a:r>
            <a:r>
              <a:rPr kumimoji="0" lang="pl-PL" b="1" dirty="0" smtClean="0">
                <a:solidFill>
                  <a:srgbClr val="00468C"/>
                </a:solidFill>
              </a:rPr>
              <a:t>SRW (mld zł)</a:t>
            </a:r>
            <a:endParaRPr kumimoji="0" lang="pl-PL" b="1" dirty="0">
              <a:solidFill>
                <a:srgbClr val="00468C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pl-PL" altLang="pl-PL" dirty="0">
              <a:solidFill>
                <a:schemeClr val="bg1"/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393115" y="927590"/>
            <a:ext cx="7979665" cy="5439411"/>
            <a:chOff x="768751" y="978005"/>
            <a:chExt cx="7470648" cy="5057902"/>
          </a:xfrm>
        </p:grpSpPr>
        <p:graphicFrame>
          <p:nvGraphicFramePr>
            <p:cNvPr id="9" name="Wykres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95262401"/>
                </p:ext>
              </p:extLst>
            </p:nvPr>
          </p:nvGraphicFramePr>
          <p:xfrm>
            <a:off x="768751" y="978005"/>
            <a:ext cx="7470648" cy="50579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Prostokąt zaokrąglony 6"/>
            <p:cNvSpPr/>
            <p:nvPr/>
          </p:nvSpPr>
          <p:spPr>
            <a:xfrm>
              <a:off x="1893316" y="1949405"/>
              <a:ext cx="2119884" cy="61976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 smtClean="0"/>
                <a:t>+48 mld zł w 4 lata</a:t>
              </a:r>
              <a:endParaRPr lang="pl-PL" sz="2000" b="1" dirty="0"/>
            </a:p>
          </p:txBody>
        </p:sp>
        <p:sp>
          <p:nvSpPr>
            <p:cNvPr id="11" name="Nawias klamrowy zamykający 10"/>
            <p:cNvSpPr/>
            <p:nvPr/>
          </p:nvSpPr>
          <p:spPr>
            <a:xfrm rot="16200000">
              <a:off x="2748204" y="1136844"/>
              <a:ext cx="338773" cy="3172968"/>
            </a:xfrm>
            <a:prstGeom prst="rightBrac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sz="2000"/>
            </a:p>
          </p:txBody>
        </p:sp>
      </p:grpSp>
      <p:sp>
        <p:nvSpPr>
          <p:cNvPr id="10" name="Prostokąt zaokrąglony 9"/>
          <p:cNvSpPr/>
          <p:nvPr/>
        </p:nvSpPr>
        <p:spPr>
          <a:xfrm>
            <a:off x="4516667" y="1141959"/>
            <a:ext cx="2224278" cy="61976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+106 mld zł w 4 lata</a:t>
            </a:r>
            <a:endParaRPr lang="pl-PL" b="1" dirty="0"/>
          </a:p>
        </p:txBody>
      </p:sp>
      <p:grpSp>
        <p:nvGrpSpPr>
          <p:cNvPr id="13" name="Grupa 12"/>
          <p:cNvGrpSpPr/>
          <p:nvPr/>
        </p:nvGrpSpPr>
        <p:grpSpPr>
          <a:xfrm>
            <a:off x="936399" y="4616847"/>
            <a:ext cx="3580268" cy="1149760"/>
            <a:chOff x="1622668" y="5040728"/>
            <a:chExt cx="3580268" cy="1149760"/>
          </a:xfrm>
          <a:solidFill>
            <a:srgbClr val="3366FF"/>
          </a:solidFill>
        </p:grpSpPr>
        <p:sp>
          <p:nvSpPr>
            <p:cNvPr id="15" name="Prostokąt zaokrąglony 14"/>
            <p:cNvSpPr/>
            <p:nvPr/>
          </p:nvSpPr>
          <p:spPr>
            <a:xfrm>
              <a:off x="1622668" y="5378031"/>
              <a:ext cx="3580268" cy="81245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 smtClean="0"/>
                <a:t>W tym czasie skonsumowano ok. 160 mld zł z OFE</a:t>
              </a:r>
              <a:endParaRPr lang="pl-PL" b="1" dirty="0"/>
            </a:p>
          </p:txBody>
        </p:sp>
        <p:sp>
          <p:nvSpPr>
            <p:cNvPr id="16" name="Nawias klamrowy zamykający 15"/>
            <p:cNvSpPr/>
            <p:nvPr/>
          </p:nvSpPr>
          <p:spPr>
            <a:xfrm rot="16200000" flipH="1">
              <a:off x="3263150" y="3542029"/>
              <a:ext cx="307368" cy="3304766"/>
            </a:xfrm>
            <a:prstGeom prst="rightBrace">
              <a:avLst/>
            </a:prstGeom>
            <a:noFill/>
            <a:ln w="412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247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594962"/>
              </p:ext>
            </p:extLst>
          </p:nvPr>
        </p:nvGraphicFramePr>
        <p:xfrm>
          <a:off x="539552" y="1052736"/>
          <a:ext cx="81282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 smtClean="0">
                <a:solidFill>
                  <a:srgbClr val="00468C"/>
                </a:solidFill>
                <a:latin typeface="Calibri" pitchFamily="34" charset="0"/>
                <a:ea typeface="Arial" charset="0"/>
                <a:cs typeface="Calibri" pitchFamily="34" charset="0"/>
              </a:rPr>
              <a:t>Deficyt sektora GG historycznie wynosił nawet 100 mld zł</a:t>
            </a:r>
            <a:endParaRPr lang="pl-PL" sz="2000" b="1" dirty="0">
              <a:solidFill>
                <a:srgbClr val="00468C"/>
              </a:solidFill>
              <a:latin typeface="Calibri" pitchFamily="34" charset="0"/>
              <a:ea typeface="Arial" charset="0"/>
              <a:cs typeface="Calibri" pitchFamily="34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562476" y="4797152"/>
            <a:ext cx="3744415" cy="940014"/>
            <a:chOff x="1179495" y="5040729"/>
            <a:chExt cx="3580268" cy="1253352"/>
          </a:xfrm>
          <a:solidFill>
            <a:srgbClr val="C00000"/>
          </a:solidFill>
        </p:grpSpPr>
        <p:sp>
          <p:nvSpPr>
            <p:cNvPr id="6" name="Prostokąt zaokrąglony 5"/>
            <p:cNvSpPr/>
            <p:nvPr/>
          </p:nvSpPr>
          <p:spPr>
            <a:xfrm>
              <a:off x="1179495" y="5481624"/>
              <a:ext cx="3580268" cy="81245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 smtClean="0"/>
                <a:t>W tym czasie skonsumowano </a:t>
              </a:r>
            </a:p>
            <a:p>
              <a:pPr algn="ctr"/>
              <a:r>
                <a:rPr lang="pl-PL" b="1" dirty="0" smtClean="0"/>
                <a:t>ok. 160 mld zł z OFE</a:t>
              </a:r>
              <a:endParaRPr lang="pl-PL" b="1" dirty="0"/>
            </a:p>
          </p:txBody>
        </p:sp>
        <p:sp>
          <p:nvSpPr>
            <p:cNvPr id="7" name="Nawias klamrowy zamykający 6"/>
            <p:cNvSpPr/>
            <p:nvPr/>
          </p:nvSpPr>
          <p:spPr>
            <a:xfrm rot="16200000" flipH="1">
              <a:off x="2784948" y="3710681"/>
              <a:ext cx="307368" cy="2967463"/>
            </a:xfrm>
            <a:prstGeom prst="rightBrace">
              <a:avLst/>
            </a:prstGeom>
            <a:noFill/>
            <a:ln w="412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93601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solidFill>
                  <a:srgbClr val="00468C"/>
                </a:solidFill>
                <a:latin typeface="Calibri" pitchFamily="34" charset="0"/>
                <a:ea typeface="Arial" charset="0"/>
                <a:cs typeface="Calibri" pitchFamily="34" charset="0"/>
              </a:rPr>
              <a:t>Dług publiczny wg UE rósł nieprzerwanie do czasu zmian w OFE… </a:t>
            </a:r>
          </a:p>
        </p:txBody>
      </p:sp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25451"/>
              </p:ext>
            </p:extLst>
          </p:nvPr>
        </p:nvGraphicFramePr>
        <p:xfrm>
          <a:off x="457201" y="1196752"/>
          <a:ext cx="8210551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upa 4"/>
          <p:cNvGrpSpPr/>
          <p:nvPr/>
        </p:nvGrpSpPr>
        <p:grpSpPr>
          <a:xfrm>
            <a:off x="3131840" y="4106441"/>
            <a:ext cx="3744415" cy="940014"/>
            <a:chOff x="1179495" y="5040729"/>
            <a:chExt cx="3580268" cy="1253352"/>
          </a:xfrm>
          <a:solidFill>
            <a:srgbClr val="C00000"/>
          </a:solidFill>
        </p:grpSpPr>
        <p:sp>
          <p:nvSpPr>
            <p:cNvPr id="6" name="Prostokąt zaokrąglony 5"/>
            <p:cNvSpPr/>
            <p:nvPr/>
          </p:nvSpPr>
          <p:spPr>
            <a:xfrm>
              <a:off x="1179495" y="5481624"/>
              <a:ext cx="3580268" cy="81245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 smtClean="0"/>
                <a:t>W tym czasie skonsumowano </a:t>
              </a:r>
            </a:p>
            <a:p>
              <a:pPr algn="ctr"/>
              <a:r>
                <a:rPr lang="pl-PL" b="1" dirty="0" smtClean="0"/>
                <a:t>ok. 160 mld zł z OFE</a:t>
              </a:r>
              <a:endParaRPr lang="pl-PL" b="1" dirty="0"/>
            </a:p>
          </p:txBody>
        </p:sp>
        <p:sp>
          <p:nvSpPr>
            <p:cNvPr id="7" name="Nawias klamrowy zamykający 6"/>
            <p:cNvSpPr/>
            <p:nvPr/>
          </p:nvSpPr>
          <p:spPr>
            <a:xfrm rot="16200000" flipH="1">
              <a:off x="2784948" y="3710681"/>
              <a:ext cx="307368" cy="2967463"/>
            </a:xfrm>
            <a:prstGeom prst="rightBrace">
              <a:avLst/>
            </a:prstGeom>
            <a:noFill/>
            <a:ln w="412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84713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Projekt domyślny">
  <a:themeElements>
    <a:clrScheme name="1_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7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 algn="ctr" eaLnBrk="1" hangingPunct="1">
          <a:defRPr sz="2400" b="1" dirty="0">
            <a:solidFill>
              <a:schemeClr val="bg1"/>
            </a:solidFill>
            <a:latin typeface="Calibri" pitchFamily="34" charset="0"/>
          </a:defRPr>
        </a:defPPr>
      </a:lstStyle>
    </a:txDef>
  </a:objectDefaults>
  <a:extraClrSchemeLst>
    <a:extraClrScheme>
      <a:clrScheme name="1_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12425</TotalTime>
  <Words>1662</Words>
  <Application>Microsoft Office PowerPoint</Application>
  <PresentationFormat>Pokaz na ekranie (4:3)</PresentationFormat>
  <Paragraphs>212</Paragraphs>
  <Slides>37</Slides>
  <Notes>6</Notes>
  <HiddenSlides>0</HiddenSlides>
  <MMClips>0</MMClips>
  <ScaleCrop>false</ScaleCrop>
  <HeadingPairs>
    <vt:vector size="8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52" baseType="lpstr">
      <vt:lpstr>Arial</vt:lpstr>
      <vt:lpstr>Calibri</vt:lpstr>
      <vt:lpstr>Calibri Light</vt:lpstr>
      <vt:lpstr>Cambria</vt:lpstr>
      <vt:lpstr>Gill Sans MT</vt:lpstr>
      <vt:lpstr>PKO Bank Polski</vt:lpstr>
      <vt:lpstr>PKO Bank Polski Rg</vt:lpstr>
      <vt:lpstr>PKOBankPolski-Regular</vt:lpstr>
      <vt:lpstr>Symbol</vt:lpstr>
      <vt:lpstr>Tahoma</vt:lpstr>
      <vt:lpstr>Times New Roman</vt:lpstr>
      <vt:lpstr>Wingdings</vt:lpstr>
      <vt:lpstr>1_Projekt domyślny</vt:lpstr>
      <vt:lpstr>Motyw pakietu Office</vt:lpstr>
      <vt:lpstr>think-cell Slide</vt:lpstr>
      <vt:lpstr>Prezentacja programu PowerPoint</vt:lpstr>
      <vt:lpstr>Plan prezentacji</vt:lpstr>
      <vt:lpstr>Coraz więcej instytucji zaczyna dostrzegać potencjał naszej gospodarki, o czym świadczą ostatnie rewizji prognoz wzrostu PKB</vt:lpstr>
      <vt:lpstr>Pojawiająca się inflacja będzie miała wpływ na politykę pieniężną oraz sytuację wewnętrzną</vt:lpstr>
      <vt:lpstr>Planowane wydatki Budżetu Państwa rosną bardzo szybko (mld zł)</vt:lpstr>
      <vt:lpstr>Budżet – podział na wydatki sztywne i elastyczne jest „umowny”</vt:lpstr>
      <vt:lpstr>Wydatki SFP w latach 2012-2016 (wykonanie) oraz prognozy wynikające z SRW (mld zł)</vt:lpstr>
      <vt:lpstr>Deficyt sektora GG historycznie wynosił nawet 100 mld zł</vt:lpstr>
      <vt:lpstr>Dług publiczny wg UE rósł nieprzerwanie do czasu zmian w OFE… </vt:lpstr>
      <vt:lpstr>Polska była w środku grupy krajów UE pod względem zadłużenia tuż przed wybuchem kryzysu finansowego</vt:lpstr>
      <vt:lpstr>Mimo wzrostu poziomu zadłużenia Polski, kryzys silniej uderzył w inne kraje</vt:lpstr>
      <vt:lpstr>Wzrost planowanych dochodów podatkowych jest ambitny (I)</vt:lpstr>
      <vt:lpstr>Wzrost planowanych dochodów podatkowych jest ambitny (II)</vt:lpstr>
      <vt:lpstr>Wzrost planowanych dochodów z VAT (mld zł)</vt:lpstr>
      <vt:lpstr>Wzrost dochodów z CIT (z udziałami JST) ma bardzo istotne znaczenie w programie uszczelniania (mld zł)</vt:lpstr>
      <vt:lpstr>…choć jeszcze przed 2015 r. byliśmy w ogonie Europy</vt:lpstr>
      <vt:lpstr>Reguła pozwala na coroczny wzrost wydatków o około 35 mld zł w sektorze i stopniową realizację celów politycznych rządu</vt:lpstr>
      <vt:lpstr>Reguła wydatkowa uspójnia polskie regulacje z wymogami unijnymi</vt:lpstr>
      <vt:lpstr>Głównie pozycje wydatków w 2018 roku</vt:lpstr>
      <vt:lpstr>Najbardziej rosną wydatki sztywne, co daje już ponad 32 mld zł </vt:lpstr>
      <vt:lpstr>Projekty wydatków budżetowych  w wybranych obszarach</vt:lpstr>
      <vt:lpstr>[POLITYKA SPOŁECZNA] 2015-2017: Prawie czterokrotny wzrost wydatków społecznych</vt:lpstr>
      <vt:lpstr>[POLITYKA SPOŁECZNA] Dalszy wzrost wydatków na rodzinę </vt:lpstr>
      <vt:lpstr>[POLITYKA SPOŁECZNA] Przeciętne świadczenie na dziecko wzrosło ponad 3-krotnie</vt:lpstr>
      <vt:lpstr>[POLITYKA SPOŁECZNA] Rodzina i polityka społeczna – kluczowe zmiany</vt:lpstr>
      <vt:lpstr>[OBRONNOŚĆ] Budżet MON będzie w kolejnych latach sukcesywnie zwiększany – realizacja zobowiązania międzynarodowego</vt:lpstr>
      <vt:lpstr>[OCHRONA ZDROWIA] Ochrona zdrowia priorytetem Rządu…</vt:lpstr>
      <vt:lpstr>[OCHRONA ZDROWIA] … i wyzwaniem na przyszłość</vt:lpstr>
      <vt:lpstr>Prezentacja programu PowerPoint</vt:lpstr>
      <vt:lpstr>Prezentacja programu PowerPoint</vt:lpstr>
      <vt:lpstr>[EDUKACJA I NAUKA] Wzrost wydatków na cele oświatowe</vt:lpstr>
      <vt:lpstr>[EDUKACJA I NAUKA] Nakłady na oświatę i wychowanie rosną nieprzerwanie od 2013 roku</vt:lpstr>
      <vt:lpstr>Prezentacja programu PowerPoint</vt:lpstr>
      <vt:lpstr>Skumulowany przeciętny realny wzrost przeciętnego wynagrodzenia w sektorze przedsiębiorstw w latach 2006-2016 jest o ok. 3 pp. niższy niż w sferze budżetowej</vt:lpstr>
      <vt:lpstr>Polska musi zmierzyć się ze spadkiem podaży pracy – pozytywny wpływ imigracji zza wschodniej granicy</vt:lpstr>
      <vt:lpstr>W 2016 saldo migracji zagranicznych na pobyt stały wyniosło +1,5 tys.  – podczas gdy w całym okresie powojennym było ono ujemne</vt:lpstr>
      <vt:lpstr>Dziękuję za uwagę</vt:lpstr>
    </vt:vector>
  </TitlesOfParts>
  <Company>MRR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Piechula Tomasz</dc:creator>
  <cp:lastModifiedBy>Windows User</cp:lastModifiedBy>
  <cp:revision>1191</cp:revision>
  <cp:lastPrinted>2017-08-24T06:48:41Z</cp:lastPrinted>
  <dcterms:created xsi:type="dcterms:W3CDTF">2016-02-10T10:05:22Z</dcterms:created>
  <dcterms:modified xsi:type="dcterms:W3CDTF">2017-09-26T01:53:30Z</dcterms:modified>
</cp:coreProperties>
</file>