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34"/>
  </p:notesMasterIdLst>
  <p:sldIdLst>
    <p:sldId id="256" r:id="rId3"/>
    <p:sldId id="307" r:id="rId4"/>
    <p:sldId id="272" r:id="rId5"/>
    <p:sldId id="274" r:id="rId6"/>
    <p:sldId id="275" r:id="rId7"/>
    <p:sldId id="276" r:id="rId8"/>
    <p:sldId id="277" r:id="rId9"/>
    <p:sldId id="278" r:id="rId10"/>
    <p:sldId id="280" r:id="rId11"/>
    <p:sldId id="281" r:id="rId12"/>
    <p:sldId id="282" r:id="rId13"/>
    <p:sldId id="285" r:id="rId14"/>
    <p:sldId id="284" r:id="rId15"/>
    <p:sldId id="286" r:id="rId16"/>
    <p:sldId id="287" r:id="rId17"/>
    <p:sldId id="288" r:id="rId18"/>
    <p:sldId id="290" r:id="rId19"/>
    <p:sldId id="291" r:id="rId20"/>
    <p:sldId id="292" r:id="rId21"/>
    <p:sldId id="294" r:id="rId22"/>
    <p:sldId id="293" r:id="rId23"/>
    <p:sldId id="295" r:id="rId24"/>
    <p:sldId id="297" r:id="rId25"/>
    <p:sldId id="298" r:id="rId26"/>
    <p:sldId id="296" r:id="rId27"/>
    <p:sldId id="299" r:id="rId28"/>
    <p:sldId id="300" r:id="rId29"/>
    <p:sldId id="301" r:id="rId30"/>
    <p:sldId id="302" r:id="rId31"/>
    <p:sldId id="304" r:id="rId32"/>
    <p:sldId id="308" r:id="rId33"/>
  </p:sldIdLst>
  <p:sldSz cx="9144000" cy="5143500" type="screen16x9"/>
  <p:notesSz cx="6858000" cy="9144000"/>
  <p:defaultTextStyle>
    <a:lvl1pPr marL="0" algn="l" rtl="0" latinLnBrk="0">
      <a:defRPr lang="pl-PL" sz="1800" kern="1200">
        <a:solidFill>
          <a:schemeClr val="tx1"/>
        </a:solidFill>
        <a:latin typeface="+mn-lt"/>
        <a:ea typeface="+mn-ea"/>
        <a:cs typeface="+mn-cs"/>
      </a:defRPr>
    </a:lvl1pPr>
    <a:lvl2pPr marL="457200" algn="l" rtl="0" latinLnBrk="0">
      <a:defRPr lang="pl-PL" sz="1800" kern="1200">
        <a:solidFill>
          <a:schemeClr val="tx1"/>
        </a:solidFill>
        <a:latin typeface="+mn-lt"/>
        <a:ea typeface="+mn-ea"/>
        <a:cs typeface="+mn-cs"/>
      </a:defRPr>
    </a:lvl2pPr>
    <a:lvl3pPr marL="914400" algn="l" rtl="0" latinLnBrk="0">
      <a:defRPr lang="pl-PL" sz="1800" kern="1200">
        <a:solidFill>
          <a:schemeClr val="tx1"/>
        </a:solidFill>
        <a:latin typeface="+mn-lt"/>
        <a:ea typeface="+mn-ea"/>
        <a:cs typeface="+mn-cs"/>
      </a:defRPr>
    </a:lvl3pPr>
    <a:lvl4pPr marL="1371600" algn="l" rtl="0" latinLnBrk="0">
      <a:defRPr lang="pl-PL" sz="1800" kern="1200">
        <a:solidFill>
          <a:schemeClr val="tx1"/>
        </a:solidFill>
        <a:latin typeface="+mn-lt"/>
        <a:ea typeface="+mn-ea"/>
        <a:cs typeface="+mn-cs"/>
      </a:defRPr>
    </a:lvl4pPr>
    <a:lvl5pPr marL="1828800" algn="l" rtl="0" latinLnBrk="0">
      <a:defRPr lang="pl-PL" sz="1800" kern="1200">
        <a:solidFill>
          <a:schemeClr val="tx1"/>
        </a:solidFill>
        <a:latin typeface="+mn-lt"/>
        <a:ea typeface="+mn-ea"/>
        <a:cs typeface="+mn-cs"/>
      </a:defRPr>
    </a:lvl5pPr>
    <a:lvl6pPr marL="2286000" algn="l" rtl="0" latinLnBrk="0">
      <a:defRPr lang="pl-PL" sz="1800" kern="1200">
        <a:solidFill>
          <a:schemeClr val="tx1"/>
        </a:solidFill>
        <a:latin typeface="+mn-lt"/>
        <a:ea typeface="+mn-ea"/>
        <a:cs typeface="+mn-cs"/>
      </a:defRPr>
    </a:lvl6pPr>
    <a:lvl7pPr marL="2743200" algn="l" rtl="0" latinLnBrk="0">
      <a:defRPr lang="pl-PL" sz="1800" kern="1200">
        <a:solidFill>
          <a:schemeClr val="tx1"/>
        </a:solidFill>
        <a:latin typeface="+mn-lt"/>
        <a:ea typeface="+mn-ea"/>
        <a:cs typeface="+mn-cs"/>
      </a:defRPr>
    </a:lvl7pPr>
    <a:lvl8pPr marL="3200400" algn="l" rtl="0" latinLnBrk="0">
      <a:defRPr lang="pl-PL" sz="1800" kern="1200">
        <a:solidFill>
          <a:schemeClr val="tx1"/>
        </a:solidFill>
        <a:latin typeface="+mn-lt"/>
        <a:ea typeface="+mn-ea"/>
        <a:cs typeface="+mn-cs"/>
      </a:defRPr>
    </a:lvl8pPr>
    <a:lvl9pPr marL="3657600" algn="l" rtl="0" latinLnBrk="0">
      <a:defRPr lang="pl-PL" sz="1800" kern="1200">
        <a:solidFill>
          <a:schemeClr val="tx1"/>
        </a:solidFill>
        <a:latin typeface="+mn-lt"/>
        <a:ea typeface="+mn-ea"/>
        <a:cs typeface="+mn-cs"/>
      </a:defRPr>
    </a:lvl9pPr>
    <a:extLst/>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a:srgbClr val="990000"/>
    <a:srgbClr val="339966"/>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7621" autoAdjust="0"/>
  </p:normalViewPr>
  <p:slideViewPr>
    <p:cSldViewPr>
      <p:cViewPr varScale="1">
        <p:scale>
          <a:sx n="78" d="100"/>
          <a:sy n="78" d="100"/>
        </p:scale>
        <p:origin x="-90" y="-294"/>
      </p:cViewPr>
      <p:guideLst>
        <p:guide orient="horz" pos="1620"/>
        <p:guide pos="2880"/>
      </p:guideLst>
    </p:cSldViewPr>
  </p:slideViewPr>
  <p:notesTextViewPr>
    <p:cViewPr>
      <p:scale>
        <a:sx n="100" d="100"/>
        <a:sy n="100" d="100"/>
      </p:scale>
      <p:origin x="0" y="0"/>
    </p:cViewPr>
  </p:notesTextViewPr>
  <p:sorterViewPr>
    <p:cViewPr varScale="1">
      <p:scale>
        <a:sx n="100" d="100"/>
        <a:sy n="100" d="100"/>
      </p:scale>
      <p:origin x="0" y="-600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latinLnBrk="0">
              <a:defRPr lang="pl-PL" sz="1200"/>
            </a:lvl1pPr>
            <a:extLst/>
          </a:lstStyle>
          <a:p>
            <a:endParaRPr lang="pl-PL"/>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latinLnBrk="0">
              <a:defRPr lang="pl-PL" sz="1200"/>
            </a:lvl1pPr>
            <a:extLst/>
          </a:lstStyle>
          <a:p>
            <a:fld id="{A8ADFD5B-A66C-449C-B6E8-FB716D07777D}" type="datetimeFigureOut">
              <a:rPr lang="pl-PL"/>
              <a:pPr/>
              <a:t>2017-06-26</a:t>
            </a:fld>
            <a:endParaRPr lang="pl-PL"/>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extLst/>
          </a:lstStyle>
          <a:p>
            <a:endParaRPr lang="pl-PL"/>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latinLnBrk="0">
              <a:defRPr lang="pl-PL" sz="1200"/>
            </a:lvl1pPr>
            <a:extLst/>
          </a:lstStyle>
          <a:p>
            <a:endParaRPr lang="pl-P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pl-PL" sz="1200"/>
            </a:lvl1pPr>
            <a:extLst/>
          </a:lstStyle>
          <a:p>
            <a:fld id="{CA5D3BF3-D352-46FC-8343-31F56E6730EA}" type="slidenum">
              <a:rPr/>
              <a:pPr/>
              <a:t>‹#›</a:t>
            </a:fld>
            <a:endParaRPr lang="pl-PL"/>
          </a:p>
        </p:txBody>
      </p:sp>
    </p:spTree>
    <p:extLst>
      <p:ext uri="{BB962C8B-B14F-4D97-AF65-F5344CB8AC3E}">
        <p14:creationId xmlns:p14="http://schemas.microsoft.com/office/powerpoint/2010/main" xmlns="" val="1563154819"/>
      </p:ext>
    </p:extLst>
  </p:cSld>
  <p:clrMap bg1="lt1" tx1="dk1" bg2="lt2" tx2="dk2" accent1="accent1" accent2="accent2" accent3="accent3" accent4="accent4" accent5="accent5" accent6="accent6" hlink="hlink" folHlink="folHlink"/>
  <p:notesStyle>
    <a:lvl1pPr marL="0" algn="l" rtl="0" latinLnBrk="0">
      <a:defRPr lang="pl-PL" sz="1200" kern="1200">
        <a:solidFill>
          <a:schemeClr val="tx1"/>
        </a:solidFill>
        <a:latin typeface="+mn-lt"/>
        <a:ea typeface="+mn-ea"/>
        <a:cs typeface="+mn-cs"/>
      </a:defRPr>
    </a:lvl1pPr>
    <a:lvl2pPr marL="457200" algn="l" rtl="0" latinLnBrk="0">
      <a:defRPr lang="pl-PL" sz="1200" kern="1200">
        <a:solidFill>
          <a:schemeClr val="tx1"/>
        </a:solidFill>
        <a:latin typeface="+mn-lt"/>
        <a:ea typeface="+mn-ea"/>
        <a:cs typeface="+mn-cs"/>
      </a:defRPr>
    </a:lvl2pPr>
    <a:lvl3pPr marL="914400" algn="l" rtl="0" latinLnBrk="0">
      <a:defRPr lang="pl-PL" sz="1200" kern="1200">
        <a:solidFill>
          <a:schemeClr val="tx1"/>
        </a:solidFill>
        <a:latin typeface="+mn-lt"/>
        <a:ea typeface="+mn-ea"/>
        <a:cs typeface="+mn-cs"/>
      </a:defRPr>
    </a:lvl3pPr>
    <a:lvl4pPr marL="1371600" algn="l" rtl="0" latinLnBrk="0">
      <a:defRPr lang="pl-PL" sz="1200" kern="1200">
        <a:solidFill>
          <a:schemeClr val="tx1"/>
        </a:solidFill>
        <a:latin typeface="+mn-lt"/>
        <a:ea typeface="+mn-ea"/>
        <a:cs typeface="+mn-cs"/>
      </a:defRPr>
    </a:lvl4pPr>
    <a:lvl5pPr marL="1828800" algn="l" rtl="0" latinLnBrk="0">
      <a:defRPr lang="pl-PL" sz="1200" kern="1200">
        <a:solidFill>
          <a:schemeClr val="tx1"/>
        </a:solidFill>
        <a:latin typeface="+mn-lt"/>
        <a:ea typeface="+mn-ea"/>
        <a:cs typeface="+mn-cs"/>
      </a:defRPr>
    </a:lvl5pPr>
    <a:lvl6pPr marL="2286000" algn="l" rtl="0" latinLnBrk="0">
      <a:defRPr lang="pl-PL" sz="1200" kern="1200">
        <a:solidFill>
          <a:schemeClr val="tx1"/>
        </a:solidFill>
        <a:latin typeface="+mn-lt"/>
        <a:ea typeface="+mn-ea"/>
        <a:cs typeface="+mn-cs"/>
      </a:defRPr>
    </a:lvl6pPr>
    <a:lvl7pPr marL="2743200" algn="l" rtl="0" latinLnBrk="0">
      <a:defRPr lang="pl-PL" sz="1200" kern="1200">
        <a:solidFill>
          <a:schemeClr val="tx1"/>
        </a:solidFill>
        <a:latin typeface="+mn-lt"/>
        <a:ea typeface="+mn-ea"/>
        <a:cs typeface="+mn-cs"/>
      </a:defRPr>
    </a:lvl7pPr>
    <a:lvl8pPr marL="3200400" algn="l" rtl="0" latinLnBrk="0">
      <a:defRPr lang="pl-PL" sz="1200" kern="1200">
        <a:solidFill>
          <a:schemeClr val="tx1"/>
        </a:solidFill>
        <a:latin typeface="+mn-lt"/>
        <a:ea typeface="+mn-ea"/>
        <a:cs typeface="+mn-cs"/>
      </a:defRPr>
    </a:lvl8pPr>
    <a:lvl9pPr marL="3657600" algn="l" rtl="0" latinLnBrk="0">
      <a:defRPr lang="pl-PL"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pl-PL"/>
          </a:p>
        </p:txBody>
      </p:sp>
      <p:sp>
        <p:nvSpPr>
          <p:cNvPr id="4" name="Rectangle 3"/>
          <p:cNvSpPr>
            <a:spLocks noGrp="1"/>
          </p:cNvSpPr>
          <p:nvPr>
            <p:ph type="sldNum" sz="quarter" idx="10"/>
          </p:nvPr>
        </p:nvSpPr>
        <p:spPr/>
        <p:txBody>
          <a:bodyPr/>
          <a:lstStyle>
            <a:extLst/>
          </a:lstStyle>
          <a:p>
            <a:fld id="{CA5D3BF3-D352-46FC-8343-31F56E6730EA}" type="slidenum">
              <a:rPr lang="pl-PL" smtClean="0"/>
              <a:pPr/>
              <a:t>1</a:t>
            </a:fld>
            <a:endParaRPr lang="pl-PL"/>
          </a:p>
        </p:txBody>
      </p:sp>
    </p:spTree>
    <p:extLst>
      <p:ext uri="{BB962C8B-B14F-4D97-AF65-F5344CB8AC3E}">
        <p14:creationId xmlns:p14="http://schemas.microsoft.com/office/powerpoint/2010/main" xmlns="" val="3733699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Slajd tytułowy">
    <p:bg>
      <p:bgRef idx="1001">
        <a:schemeClr val="bg2"/>
      </p:bgRef>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pl-PL"/>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pl-PL"/>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pl-PL"/>
          </a:p>
        </p:txBody>
      </p:sp>
      <p:sp>
        <p:nvSpPr>
          <p:cNvPr id="9" name="Subtitle 8"/>
          <p:cNvSpPr>
            <a:spLocks noGrp="1"/>
          </p:cNvSpPr>
          <p:nvPr>
            <p:ph type="subTitle" idx="1"/>
          </p:nvPr>
        </p:nvSpPr>
        <p:spPr>
          <a:xfrm>
            <a:off x="2362200" y="4537528"/>
            <a:ext cx="6515100" cy="514350"/>
          </a:xfrm>
        </p:spPr>
        <p:txBody>
          <a:bodyPr anchor="ctr"/>
          <a:lstStyle>
            <a:lvl1pPr marL="0" indent="0" algn="l" eaLnBrk="1" latinLnBrk="0" hangingPunct="1">
              <a:buNone/>
              <a:defRPr kumimoji="0" lang="pl-PL" sz="2800">
                <a:solidFill>
                  <a:srgbClr val="FFFFFF"/>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0" hangingPunct="1"/>
            <a:r>
              <a:rPr lang="pl-PL" smtClean="0"/>
              <a:t>Kliknij, aby edytować styl wzorca podtytułu</a:t>
            </a:r>
            <a:endParaRPr/>
          </a:p>
        </p:txBody>
      </p:sp>
      <p:sp>
        <p:nvSpPr>
          <p:cNvPr id="28" name="Date Placeholder 27"/>
          <p:cNvSpPr>
            <a:spLocks noGrp="1"/>
          </p:cNvSpPr>
          <p:nvPr>
            <p:ph type="dt" sz="half" idx="10"/>
          </p:nvPr>
        </p:nvSpPr>
        <p:spPr>
          <a:xfrm>
            <a:off x="76200" y="4551524"/>
            <a:ext cx="2057400" cy="514350"/>
          </a:xfrm>
        </p:spPr>
        <p:txBody>
          <a:bodyPr>
            <a:noAutofit/>
          </a:bodyPr>
          <a:lstStyle>
            <a:lvl1pPr algn="ctr" eaLnBrk="1" latinLnBrk="0" hangingPunct="1">
              <a:defRPr kumimoji="0" lang="pl-PL" sz="2000">
                <a:solidFill>
                  <a:srgbClr val="FFFFFF"/>
                </a:solidFill>
              </a:defRPr>
            </a:lvl1pPr>
            <a:extLst/>
          </a:lstStyle>
          <a:p>
            <a:pPr algn="ctr"/>
            <a:fld id="{047E157E-8DCB-4F70-A0AF-5EB586A91DD4}" type="datetime1">
              <a:rPr kumimoji="0" lang="pl-PL">
                <a:solidFill>
                  <a:srgbClr val="FFFFFF"/>
                </a:solidFill>
              </a:rPr>
              <a:pPr algn="ctr"/>
              <a:t>2017-06-26</a:t>
            </a:fld>
            <a:endParaRPr kumimoji="0" lang="pl-PL" sz="200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eaLnBrk="1" latinLnBrk="0" hangingPunct="1">
              <a:defRPr kumimoji="0" lang="pl-PL">
                <a:solidFill>
                  <a:schemeClr val="tx2"/>
                </a:solidFill>
              </a:defRPr>
            </a:lvl1pPr>
            <a:extLst/>
          </a:lstStyle>
          <a:p>
            <a:pPr algn="r"/>
            <a:endParaRPr kumimoji="0" lang="pl-PL">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eaLnBrk="1" latinLnBrk="0" hangingPunct="1">
              <a:defRPr kumimoji="0" lang="pl-PL">
                <a:solidFill>
                  <a:schemeClr val="tx2"/>
                </a:solidFill>
              </a:defRPr>
            </a:lvl1pPr>
            <a:extLst/>
          </a:lstStyle>
          <a:p>
            <a:fld id="{8F82E0A0-C266-4798-8C8F-B9F91E9DA37E}" type="slidenum">
              <a:rPr kumimoji="0" lang="pl-PL">
                <a:solidFill>
                  <a:schemeClr val="tx2"/>
                </a:solidFill>
              </a:rPr>
              <a:pPr/>
              <a:t>‹#›</a:t>
            </a:fld>
            <a:endParaRPr kumimoji="0" lang="pl-PL">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eaLnBrk="1" latinLnBrk="0" hangingPunct="1">
              <a:defRPr kumimoji="0" lang="pl-PL" cap="all" baseline="0"/>
            </a:lvl1pPr>
            <a:extLst/>
          </a:lstStyle>
          <a:p>
            <a:pPr eaLnBrk="1" latinLnBrk="0" hangingPunct="1"/>
            <a:r>
              <a:rPr lang="pl-PL" smtClean="0"/>
              <a:t>Kliknij, aby edytować styl</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Układ niestandardowy">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pPr eaLnBrk="1" latinLnBrk="0" hangingPunct="1"/>
            <a:r>
              <a:rPr lang="pl-PL" smtClean="0"/>
              <a:t>Kliknij, aby edytować styl</a:t>
            </a:r>
            <a:endParaRPr/>
          </a:p>
        </p:txBody>
      </p:sp>
      <p:sp>
        <p:nvSpPr>
          <p:cNvPr id="3" name="Rectangle 2"/>
          <p:cNvSpPr>
            <a:spLocks noGrp="1"/>
          </p:cNvSpPr>
          <p:nvPr>
            <p:ph type="dt" sz="half" idx="10"/>
          </p:nvPr>
        </p:nvSpPr>
        <p:spPr/>
        <p:txBody>
          <a:bodyPr/>
          <a:lstStyle>
            <a:extLst/>
          </a:lstStyle>
          <a:p>
            <a:fld id="{E4606EA6-EFEA-4C30-9264-4F9291A5780D}" type="datetime1">
              <a:rPr lang="pl-PL"/>
              <a:pPr/>
              <a:t>2017-06-26</a:t>
            </a:fld>
            <a:endParaRPr kumimoji="0" lang="pl-PL"/>
          </a:p>
        </p:txBody>
      </p:sp>
      <p:sp>
        <p:nvSpPr>
          <p:cNvPr id="4" name="Rectangle 3"/>
          <p:cNvSpPr>
            <a:spLocks noGrp="1"/>
          </p:cNvSpPr>
          <p:nvPr>
            <p:ph type="ftr" sz="quarter" idx="11"/>
          </p:nvPr>
        </p:nvSpPr>
        <p:spPr/>
        <p:txBody>
          <a:bodyPr/>
          <a:lstStyle>
            <a:extLst/>
          </a:lstStyle>
          <a:p>
            <a:endParaRPr kumimoji="0" lang="pl-PL"/>
          </a:p>
        </p:txBody>
      </p:sp>
      <p:sp>
        <p:nvSpPr>
          <p:cNvPr id="5" name="Rectangle 4"/>
          <p:cNvSpPr>
            <a:spLocks noGrp="1"/>
          </p:cNvSpPr>
          <p:nvPr>
            <p:ph type="sldNum" sz="quarter" idx="12"/>
          </p:nvPr>
        </p:nvSpPr>
        <p:spPr/>
        <p:txBody>
          <a:bodyPr/>
          <a:lstStyle>
            <a:extLst/>
          </a:lstStyle>
          <a:p>
            <a:pPr algn="ctr"/>
            <a:fld id="{8F82E0A0-C266-4798-8C8F-B9F91E9DA37E}" type="slidenum">
              <a:rPr kumimoji="0" lang="pl-PL" sz="1400" b="1">
                <a:solidFill>
                  <a:srgbClr val="FFFFFF"/>
                </a:solidFill>
              </a:rPr>
              <a:pPr algn="ctr"/>
              <a:t>‹#›</a:t>
            </a:fld>
            <a:endParaRPr kumimoji="0" lang="pl-PL"/>
          </a:p>
        </p:txBody>
      </p:sp>
      <p:sp>
        <p:nvSpPr>
          <p:cNvPr id="7" name="Rectangle 6"/>
          <p:cNvSpPr>
            <a:spLocks noGrp="1"/>
          </p:cNvSpPr>
          <p:nvPr>
            <p:ph sz="quarter" idx="13"/>
          </p:nvPr>
        </p:nvSpPr>
        <p:spPr>
          <a:xfrm>
            <a:off x="609600" y="1352550"/>
            <a:ext cx="8153400" cy="3276600"/>
          </a:xfrm>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eaLnBrk="1" latinLnBrk="0" hangingPunct="1">
              <a:buNone/>
              <a:defRPr kumimoji="0" lang="pl-PL" sz="2800">
                <a:solidFill>
                  <a:schemeClr val="tx2"/>
                </a:solidFill>
              </a:defRPr>
            </a:lvl1pPr>
            <a:lvl2pPr eaLnBrk="1" latinLnBrk="0" hangingPunct="1">
              <a:buNone/>
              <a:defRPr kumimoji="0" lang="pl-PL" sz="1800">
                <a:solidFill>
                  <a:schemeClr val="tx1">
                    <a:tint val="75000"/>
                  </a:schemeClr>
                </a:solidFill>
              </a:defRPr>
            </a:lvl2pPr>
            <a:lvl3pPr eaLnBrk="1" latinLnBrk="0" hangingPunct="1">
              <a:buNone/>
              <a:defRPr kumimoji="0" lang="pl-PL" sz="1600">
                <a:solidFill>
                  <a:schemeClr val="tx1">
                    <a:tint val="75000"/>
                  </a:schemeClr>
                </a:solidFill>
              </a:defRPr>
            </a:lvl3pPr>
            <a:lvl4pPr eaLnBrk="1" latinLnBrk="0" hangingPunct="1">
              <a:buNone/>
              <a:defRPr kumimoji="0" lang="pl-PL" sz="1400">
                <a:solidFill>
                  <a:schemeClr val="tx1">
                    <a:tint val="75000"/>
                  </a:schemeClr>
                </a:solidFill>
              </a:defRPr>
            </a:lvl4pPr>
            <a:lvl5pPr eaLnBrk="1" latinLnBrk="0" hangingPunct="1">
              <a:buNone/>
              <a:defRPr kumimoji="0" lang="pl-PL" sz="1400">
                <a:solidFill>
                  <a:schemeClr val="tx1">
                    <a:tint val="75000"/>
                  </a:schemeClr>
                </a:solidFill>
              </a:defRPr>
            </a:lvl5pPr>
            <a:extLst/>
          </a:lstStyle>
          <a:p>
            <a:pPr lvl="0" eaLnBrk="1" latinLnBrk="0" hangingPunct="1"/>
            <a:r>
              <a:rPr lang="pl-PL" smtClean="0"/>
              <a:t>Kliknij, aby edytować style wzorca tekstu</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pl-PL"/>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pl-PL"/>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pl-PL"/>
          </a:p>
        </p:txBody>
      </p:sp>
      <p:sp>
        <p:nvSpPr>
          <p:cNvPr id="2" name="Title 1"/>
          <p:cNvSpPr>
            <a:spLocks noGrp="1"/>
          </p:cNvSpPr>
          <p:nvPr>
            <p:ph type="title" hasCustomPrompt="1"/>
          </p:nvPr>
        </p:nvSpPr>
        <p:spPr>
          <a:xfrm>
            <a:off x="1371600" y="1200150"/>
            <a:ext cx="7620000" cy="742950"/>
          </a:xfrm>
        </p:spPr>
        <p:txBody>
          <a:bodyPr/>
          <a:lstStyle>
            <a:lvl1pPr algn="l" eaLnBrk="1" latinLnBrk="0" hangingPunct="1">
              <a:buNone/>
              <a:defRPr kumimoji="0" lang="pl-PL" sz="4400" b="0" cap="none">
                <a:solidFill>
                  <a:srgbClr val="FFFFFF"/>
                </a:solidFill>
              </a:defRPr>
            </a:lvl1pPr>
            <a:extLst/>
          </a:lstStyle>
          <a:p>
            <a:r>
              <a:rPr kumimoji="0" lang="pl-PL"/>
              <a:t>Kliknij, aby edytować styl wzorca tytułów</a:t>
            </a:r>
          </a:p>
        </p:txBody>
      </p:sp>
      <p:sp>
        <p:nvSpPr>
          <p:cNvPr id="12" name="Date Placeholder 11"/>
          <p:cNvSpPr>
            <a:spLocks noGrp="1"/>
          </p:cNvSpPr>
          <p:nvPr>
            <p:ph type="dt" sz="half" idx="10"/>
          </p:nvPr>
        </p:nvSpPr>
        <p:spPr/>
        <p:txBody>
          <a:bodyPr/>
          <a:lstStyle>
            <a:extLst/>
          </a:lstStyle>
          <a:p>
            <a:fld id="{6FCF9F07-3BC7-4570-B054-79111B0A380C}" type="datetime1">
              <a:rPr lang="pl-PL"/>
              <a:pPr/>
              <a:t>2017-06-26</a:t>
            </a:fld>
            <a:endParaRPr kumimoji="0" lang="pl-PL"/>
          </a:p>
        </p:txBody>
      </p:sp>
      <p:sp>
        <p:nvSpPr>
          <p:cNvPr id="13" name="Slide Number Placeholder 12"/>
          <p:cNvSpPr>
            <a:spLocks noGrp="1"/>
          </p:cNvSpPr>
          <p:nvPr>
            <p:ph type="sldNum" sz="quarter" idx="11"/>
          </p:nvPr>
        </p:nvSpPr>
        <p:spPr>
          <a:xfrm>
            <a:off x="0" y="1314450"/>
            <a:ext cx="1295400" cy="526257"/>
          </a:xfrm>
        </p:spPr>
        <p:txBody>
          <a:bodyPr>
            <a:noAutofit/>
          </a:bodyPr>
          <a:lstStyle>
            <a:lvl1pPr eaLnBrk="1" latinLnBrk="0" hangingPunct="1">
              <a:defRPr kumimoji="0" lang="pl-PL" sz="2400">
                <a:solidFill>
                  <a:srgbClr val="FFFFFF"/>
                </a:solidFill>
              </a:defRPr>
            </a:lvl1pPr>
            <a:extLst/>
          </a:lstStyle>
          <a:p>
            <a:pPr algn="ctr"/>
            <a:fld id="{8F82E0A0-C266-4798-8C8F-B9F91E9DA37E}" type="slidenum">
              <a:rPr kumimoji="0" lang="pl-PL" sz="2400" b="1">
                <a:solidFill>
                  <a:srgbClr val="FFFFFF"/>
                </a:solidFill>
              </a:rPr>
              <a:pPr algn="ctr"/>
              <a:t>‹#›</a:t>
            </a:fld>
            <a:endParaRPr kumimoji="0" lang="pl-PL" sz="2400">
              <a:solidFill>
                <a:srgbClr val="FFFFFF"/>
              </a:solidFill>
            </a:endParaRPr>
          </a:p>
        </p:txBody>
      </p:sp>
      <p:sp>
        <p:nvSpPr>
          <p:cNvPr id="14" name="Footer Placeholder 13"/>
          <p:cNvSpPr>
            <a:spLocks noGrp="1"/>
          </p:cNvSpPr>
          <p:nvPr>
            <p:ph type="ftr" sz="quarter" idx="12"/>
          </p:nvPr>
        </p:nvSpPr>
        <p:spPr/>
        <p:txBody>
          <a:bodyPr/>
          <a:lstStyle>
            <a:extLst/>
          </a:lstStyle>
          <a:p>
            <a:endParaRPr kumimoji="0"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lang="pl-PL" smtClean="0"/>
              <a:t>Kliknij, aby edytować styl</a:t>
            </a:r>
            <a:endParaRPr/>
          </a:p>
        </p:txBody>
      </p:sp>
      <p:sp>
        <p:nvSpPr>
          <p:cNvPr id="9" name="Content Placeholder 8"/>
          <p:cNvSpPr>
            <a:spLocks noGrp="1"/>
          </p:cNvSpPr>
          <p:nvPr>
            <p:ph sz="quarter" idx="13"/>
          </p:nvPr>
        </p:nvSpPr>
        <p:spPr>
          <a:xfrm>
            <a:off x="609600" y="1352551"/>
            <a:ext cx="3886200" cy="3268624"/>
          </a:xfrm>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a:p>
        </p:txBody>
      </p:sp>
      <p:sp>
        <p:nvSpPr>
          <p:cNvPr id="11" name="Content Placeholder 10"/>
          <p:cNvSpPr>
            <a:spLocks noGrp="1"/>
          </p:cNvSpPr>
          <p:nvPr>
            <p:ph sz="quarter" idx="14"/>
          </p:nvPr>
        </p:nvSpPr>
        <p:spPr>
          <a:xfrm>
            <a:off x="4844901" y="1352549"/>
            <a:ext cx="3886200" cy="3268625"/>
          </a:xfrm>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a:p>
        </p:txBody>
      </p:sp>
      <p:sp>
        <p:nvSpPr>
          <p:cNvPr id="8" name="Date Placeholder 7"/>
          <p:cNvSpPr>
            <a:spLocks noGrp="1"/>
          </p:cNvSpPr>
          <p:nvPr>
            <p:ph type="dt" sz="half" idx="15"/>
          </p:nvPr>
        </p:nvSpPr>
        <p:spPr/>
        <p:txBody>
          <a:bodyPr rtlCol="0"/>
          <a:lstStyle>
            <a:extLst/>
          </a:lstStyle>
          <a:p>
            <a:fld id="{E4606EA6-EFEA-4C30-9264-4F9291A5780D}" type="datetime1">
              <a:rPr lang="pl-PL"/>
              <a:pPr/>
              <a:t>2017-06-26</a:t>
            </a:fld>
            <a:endParaRPr kumimoji="0" lang="pl-PL"/>
          </a:p>
        </p:txBody>
      </p:sp>
      <p:sp>
        <p:nvSpPr>
          <p:cNvPr id="10" name="Slide Number Placeholder 9"/>
          <p:cNvSpPr>
            <a:spLocks noGrp="1"/>
          </p:cNvSpPr>
          <p:nvPr>
            <p:ph type="sldNum" sz="quarter" idx="16"/>
          </p:nvPr>
        </p:nvSpPr>
        <p:spPr/>
        <p:txBody>
          <a:bodyPr rtlCol="0"/>
          <a:lstStyle>
            <a:extLst/>
          </a:lstStyle>
          <a:p>
            <a:pPr algn="ctr"/>
            <a:fld id="{8F82E0A0-C266-4798-8C8F-B9F91E9DA37E}" type="slidenum">
              <a:rPr kumimoji="0" lang="pl-PL" sz="1400" b="1">
                <a:solidFill>
                  <a:srgbClr val="FFFFFF"/>
                </a:solidFill>
              </a:rPr>
              <a:pPr algn="ctr"/>
              <a:t>‹#›</a:t>
            </a:fld>
            <a:endParaRPr kumimoji="0" lang="pl-PL"/>
          </a:p>
        </p:txBody>
      </p:sp>
      <p:sp>
        <p:nvSpPr>
          <p:cNvPr id="12" name="Footer Placeholder 11"/>
          <p:cNvSpPr>
            <a:spLocks noGrp="1"/>
          </p:cNvSpPr>
          <p:nvPr>
            <p:ph type="ftr" sz="quarter" idx="17"/>
          </p:nvPr>
        </p:nvSpPr>
        <p:spPr/>
        <p:txBody>
          <a:bodyPr rtlCol="0"/>
          <a:lstStyle>
            <a:extLst/>
          </a:lstStyle>
          <a:p>
            <a:endParaRPr kumimoji="0"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eaLnBrk="1" latinLnBrk="0" hangingPunct="1">
              <a:defRPr kumimoji="0" lang="pl-PL"/>
            </a:lvl1pPr>
            <a:extLst/>
          </a:lstStyle>
          <a:p>
            <a:pPr eaLnBrk="1" latinLnBrk="0" hangingPunct="1"/>
            <a:r>
              <a:rPr lang="pl-PL" smtClean="0"/>
              <a:t>Kliknij, aby edytować styl</a:t>
            </a:r>
            <a:endParaRPr/>
          </a:p>
        </p:txBody>
      </p:sp>
      <p:sp>
        <p:nvSpPr>
          <p:cNvPr id="11" name="Content Placeholder 10"/>
          <p:cNvSpPr>
            <a:spLocks noGrp="1"/>
          </p:cNvSpPr>
          <p:nvPr>
            <p:ph sz="quarter" idx="13"/>
          </p:nvPr>
        </p:nvSpPr>
        <p:spPr>
          <a:xfrm>
            <a:off x="609600" y="1919818"/>
            <a:ext cx="3886200" cy="2628900"/>
          </a:xfrm>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a:p>
        </p:txBody>
      </p:sp>
      <p:sp>
        <p:nvSpPr>
          <p:cNvPr id="13" name="Content Placeholder 12"/>
          <p:cNvSpPr>
            <a:spLocks noGrp="1"/>
          </p:cNvSpPr>
          <p:nvPr>
            <p:ph sz="quarter" idx="14"/>
          </p:nvPr>
        </p:nvSpPr>
        <p:spPr>
          <a:xfrm>
            <a:off x="4800600" y="1919818"/>
            <a:ext cx="3886200" cy="2628900"/>
          </a:xfrm>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a:p>
        </p:txBody>
      </p:sp>
      <p:sp>
        <p:nvSpPr>
          <p:cNvPr id="10" name="Date Placeholder 9"/>
          <p:cNvSpPr>
            <a:spLocks noGrp="1"/>
          </p:cNvSpPr>
          <p:nvPr>
            <p:ph type="dt" sz="half" idx="15"/>
          </p:nvPr>
        </p:nvSpPr>
        <p:spPr/>
        <p:txBody>
          <a:bodyPr rtlCol="0"/>
          <a:lstStyle>
            <a:extLst/>
          </a:lstStyle>
          <a:p>
            <a:fld id="{E4606EA6-EFEA-4C30-9264-4F9291A5780D}" type="datetime1">
              <a:rPr lang="pl-PL"/>
              <a:pPr/>
              <a:t>2017-06-26</a:t>
            </a:fld>
            <a:endParaRPr kumimoji="0" lang="pl-PL"/>
          </a:p>
        </p:txBody>
      </p:sp>
      <p:sp>
        <p:nvSpPr>
          <p:cNvPr id="12" name="Slide Number Placeholder 11"/>
          <p:cNvSpPr>
            <a:spLocks noGrp="1"/>
          </p:cNvSpPr>
          <p:nvPr>
            <p:ph type="sldNum" sz="quarter" idx="16"/>
          </p:nvPr>
        </p:nvSpPr>
        <p:spPr/>
        <p:txBody>
          <a:bodyPr rtlCol="0"/>
          <a:lstStyle>
            <a:extLst/>
          </a:lstStyle>
          <a:p>
            <a:pPr algn="ctr"/>
            <a:fld id="{8F82E0A0-C266-4798-8C8F-B9F91E9DA37E}" type="slidenum">
              <a:rPr kumimoji="0" lang="pl-PL" sz="1400" b="1">
                <a:solidFill>
                  <a:srgbClr val="FFFFFF"/>
                </a:solidFill>
              </a:rPr>
              <a:pPr algn="ctr"/>
              <a:t>‹#›</a:t>
            </a:fld>
            <a:endParaRPr kumimoji="0" lang="pl-PL"/>
          </a:p>
        </p:txBody>
      </p:sp>
      <p:sp>
        <p:nvSpPr>
          <p:cNvPr id="14" name="Footer Placeholder 13"/>
          <p:cNvSpPr>
            <a:spLocks noGrp="1"/>
          </p:cNvSpPr>
          <p:nvPr>
            <p:ph type="ftr" sz="quarter" idx="17"/>
          </p:nvPr>
        </p:nvSpPr>
        <p:spPr/>
        <p:txBody>
          <a:bodyPr rtlCol="0"/>
          <a:lstStyle>
            <a:extLst/>
          </a:lstStyle>
          <a:p>
            <a:endParaRPr kumimoji="0" lang="pl-PL"/>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eaLnBrk="1" latinLnBrk="0" hangingPunct="1">
              <a:buFontTx/>
              <a:buNone/>
              <a:defRPr kumimoji="0" lang="pl-PL" sz="2000" b="1">
                <a:solidFill>
                  <a:srgbClr val="FFFFFF"/>
                </a:solidFill>
              </a:defRPr>
            </a:lvl1pPr>
            <a:extLst/>
          </a:lstStyle>
          <a:p>
            <a:pPr lvl="0" eaLnBrk="1" latinLnBrk="0" hangingPunct="1"/>
            <a:r>
              <a:rPr lang="pl-PL" smtClean="0"/>
              <a:t>Kliknij, aby edytować style wzorca tekstu</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eaLnBrk="1" latinLnBrk="0" hangingPunct="1">
              <a:buFontTx/>
              <a:buNone/>
              <a:defRPr kumimoji="0" lang="pl-PL" sz="2000" b="1">
                <a:solidFill>
                  <a:srgbClr val="FFFFFF"/>
                </a:solidFill>
              </a:defRPr>
            </a:lvl1pPr>
            <a:extLst/>
          </a:lstStyle>
          <a:p>
            <a:pPr lvl="0" eaLnBrk="1" latinLnBrk="0" hangingPunct="1"/>
            <a:r>
              <a:rPr lang="pl-PL" smtClean="0"/>
              <a:t>Kliknij, aby edytować style wzorca tekstu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lang="pl-PL" smtClean="0"/>
              <a:t>Kliknij, aby edytować styl</a:t>
            </a:r>
            <a:endParaRPr/>
          </a:p>
        </p:txBody>
      </p:sp>
      <p:sp>
        <p:nvSpPr>
          <p:cNvPr id="3" name="Date Placeholder 2"/>
          <p:cNvSpPr>
            <a:spLocks noGrp="1"/>
          </p:cNvSpPr>
          <p:nvPr>
            <p:ph type="dt" sz="half" idx="10"/>
          </p:nvPr>
        </p:nvSpPr>
        <p:spPr/>
        <p:txBody>
          <a:bodyPr/>
          <a:lstStyle>
            <a:extLst/>
          </a:lstStyle>
          <a:p>
            <a:fld id="{6DFADB5D-B7A0-47E3-AD2D-B1A6F8614213}" type="datetime1">
              <a:rPr lang="pl-PL"/>
              <a:pPr/>
              <a:t>2017-06-26</a:t>
            </a:fld>
            <a:endParaRPr kumimoji="0" lang="pl-PL"/>
          </a:p>
        </p:txBody>
      </p:sp>
      <p:sp>
        <p:nvSpPr>
          <p:cNvPr id="4" name="Footer Placeholder 3"/>
          <p:cNvSpPr>
            <a:spLocks noGrp="1"/>
          </p:cNvSpPr>
          <p:nvPr>
            <p:ph type="ftr" sz="quarter" idx="11"/>
          </p:nvPr>
        </p:nvSpPr>
        <p:spPr/>
        <p:txBody>
          <a:bodyPr/>
          <a:lstStyle>
            <a:extLst/>
          </a:lstStyle>
          <a:p>
            <a:endParaRPr kumimoji="0" lang="pl-PL"/>
          </a:p>
        </p:txBody>
      </p:sp>
      <p:sp>
        <p:nvSpPr>
          <p:cNvPr id="5" name="Slide Number Placeholder 4"/>
          <p:cNvSpPr>
            <a:spLocks noGrp="1"/>
          </p:cNvSpPr>
          <p:nvPr>
            <p:ph type="sldNum" sz="quarter" idx="12"/>
          </p:nvPr>
        </p:nvSpPr>
        <p:spPr/>
        <p:txBody>
          <a:bodyPr/>
          <a:lstStyle>
            <a:lvl1pPr eaLnBrk="1" latinLnBrk="0" hangingPunct="1">
              <a:defRPr kumimoji="0" lang="pl-PL">
                <a:solidFill>
                  <a:srgbClr val="FFFFFF"/>
                </a:solidFill>
              </a:defRPr>
            </a:lvl1pPr>
            <a:extLst/>
          </a:lstStyle>
          <a:p>
            <a:fld id="{A3F7CB7D-F184-43C7-B6FD-03D728E1BBFF}" type="slidenum">
              <a:rPr kumimoji="0" lang="pl-PL">
                <a:solidFill>
                  <a:srgbClr val="FFFFFF"/>
                </a:solidFill>
              </a:rPr>
              <a:pPr/>
              <a:t>‹#›</a:t>
            </a:fld>
            <a:endParaRPr kumimoji="0" lang="pl-PL">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2968126-03FC-49C0-B9B8-2B561CCC3D90}" type="datetime1">
              <a:rPr lang="pl-PL"/>
              <a:pPr/>
              <a:t>2017-06-26</a:t>
            </a:fld>
            <a:endParaRPr kumimoji="0" lang="pl-PL"/>
          </a:p>
        </p:txBody>
      </p:sp>
      <p:sp>
        <p:nvSpPr>
          <p:cNvPr id="3" name="Footer Placeholder 2"/>
          <p:cNvSpPr>
            <a:spLocks noGrp="1"/>
          </p:cNvSpPr>
          <p:nvPr>
            <p:ph type="ftr" sz="quarter" idx="11"/>
          </p:nvPr>
        </p:nvSpPr>
        <p:spPr/>
        <p:txBody>
          <a:bodyPr/>
          <a:lstStyle>
            <a:extLst/>
          </a:lstStyle>
          <a:p>
            <a:endParaRPr kumimoji="0" lang="pl-PL"/>
          </a:p>
        </p:txBody>
      </p:sp>
      <p:sp>
        <p:nvSpPr>
          <p:cNvPr id="4" name="Slide Number Placeholder 3"/>
          <p:cNvSpPr>
            <a:spLocks noGrp="1"/>
          </p:cNvSpPr>
          <p:nvPr>
            <p:ph type="sldNum" sz="quarter" idx="12"/>
          </p:nvPr>
        </p:nvSpPr>
        <p:spPr>
          <a:xfrm>
            <a:off x="0" y="4686300"/>
            <a:ext cx="533400" cy="285750"/>
          </a:xfrm>
        </p:spPr>
        <p:txBody>
          <a:bodyPr/>
          <a:lstStyle>
            <a:lvl1pPr eaLnBrk="1" latinLnBrk="0" hangingPunct="1">
              <a:defRPr kumimoji="0" lang="pl-PL">
                <a:solidFill>
                  <a:schemeClr val="tx2"/>
                </a:solidFill>
              </a:defRPr>
            </a:lvl1pPr>
            <a:extLst/>
          </a:lstStyle>
          <a:p>
            <a:fld id="{A3F7CB7D-F184-43C7-B6FD-03D728E1BBFF}" type="slidenum">
              <a:rPr kumimoji="0" lang="pl-PL">
                <a:solidFill>
                  <a:schemeClr val="tx2"/>
                </a:solidFill>
              </a:rPr>
              <a:pPr/>
              <a:t>‹#›</a:t>
            </a:fld>
            <a:endParaRPr kumimoji="0" lang="pl-PL">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eaLnBrk="1" latinLnBrk="0" hangingPunct="1">
              <a:buNone/>
              <a:defRPr kumimoji="0" lang="pl-PL" sz="4200" b="0"/>
            </a:lvl1pPr>
            <a:extLst/>
          </a:lstStyle>
          <a:p>
            <a:pPr eaLnBrk="1" latinLnBrk="0" hangingPunct="1"/>
            <a:r>
              <a:rPr lang="pl-PL" smtClean="0"/>
              <a:t>Kliknij, aby edytować styl</a:t>
            </a:r>
            <a:endParaRPr/>
          </a:p>
        </p:txBody>
      </p:sp>
      <p:sp>
        <p:nvSpPr>
          <p:cNvPr id="5" name="Date Placeholder 4"/>
          <p:cNvSpPr>
            <a:spLocks noGrp="1"/>
          </p:cNvSpPr>
          <p:nvPr>
            <p:ph type="dt" sz="half" idx="10"/>
          </p:nvPr>
        </p:nvSpPr>
        <p:spPr/>
        <p:txBody>
          <a:bodyPr/>
          <a:lstStyle>
            <a:extLst/>
          </a:lstStyle>
          <a:p>
            <a:fld id="{F49A8198-4617-485E-9585-4840B69DBBA6}" type="datetime1">
              <a:rPr lang="pl-PL"/>
              <a:pPr/>
              <a:t>2017-06-26</a:t>
            </a:fld>
            <a:endParaRPr kumimoji="0" lang="pl-PL"/>
          </a:p>
        </p:txBody>
      </p:sp>
      <p:sp>
        <p:nvSpPr>
          <p:cNvPr id="6" name="Footer Placeholder 5"/>
          <p:cNvSpPr>
            <a:spLocks noGrp="1"/>
          </p:cNvSpPr>
          <p:nvPr>
            <p:ph type="ftr" sz="quarter" idx="11"/>
          </p:nvPr>
        </p:nvSpPr>
        <p:spPr/>
        <p:txBody>
          <a:bodyPr/>
          <a:lstStyle>
            <a:extLst/>
          </a:lstStyle>
          <a:p>
            <a:endParaRPr kumimoji="0" lang="pl-PL"/>
          </a:p>
        </p:txBody>
      </p:sp>
      <p:sp>
        <p:nvSpPr>
          <p:cNvPr id="7" name="Slide Number Placeholder 6"/>
          <p:cNvSpPr>
            <a:spLocks noGrp="1"/>
          </p:cNvSpPr>
          <p:nvPr>
            <p:ph type="sldNum" sz="quarter" idx="12"/>
          </p:nvPr>
        </p:nvSpPr>
        <p:spPr/>
        <p:txBody>
          <a:bodyPr/>
          <a:lstStyle>
            <a:lvl1pPr eaLnBrk="1" latinLnBrk="0" hangingPunct="1">
              <a:defRPr kumimoji="0" lang="pl-PL">
                <a:solidFill>
                  <a:srgbClr val="FFFFFF"/>
                </a:solidFill>
              </a:defRPr>
            </a:lvl1pPr>
            <a:extLst/>
          </a:lstStyle>
          <a:p>
            <a:fld id="{A3F7CB7D-F184-43C7-B6FD-03D728E1BBFF}" type="slidenum">
              <a:rPr kumimoji="0" lang="pl-PL">
                <a:solidFill>
                  <a:srgbClr val="FFFFFF"/>
                </a:solidFill>
              </a:rPr>
              <a:pPr/>
              <a:t>‹#›</a:t>
            </a:fld>
            <a:endParaRPr kumimoji="0" lang="pl-PL">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eaLnBrk="1" latinLnBrk="0" hangingPunct="1">
              <a:spcAft>
                <a:spcPts val="1000"/>
              </a:spcAft>
              <a:buNone/>
              <a:defRPr kumimoji="0" lang="pl-PL" sz="1800"/>
            </a:lvl1pPr>
            <a:lvl2pPr eaLnBrk="1" latinLnBrk="0" hangingPunct="1">
              <a:buNone/>
              <a:defRPr kumimoji="0" lang="pl-PL" sz="1200"/>
            </a:lvl2pPr>
            <a:lvl3pPr eaLnBrk="1" latinLnBrk="0" hangingPunct="1">
              <a:buNone/>
              <a:defRPr kumimoji="0" lang="pl-PL" sz="1000"/>
            </a:lvl3pPr>
            <a:lvl4pPr eaLnBrk="1" latinLnBrk="0" hangingPunct="1">
              <a:buNone/>
              <a:defRPr kumimoji="0" lang="pl-PL" sz="900"/>
            </a:lvl4pPr>
            <a:lvl5pPr eaLnBrk="1" latinLnBrk="0" hangingPunct="1">
              <a:buNone/>
              <a:defRPr kumimoji="0" lang="pl-PL" sz="900"/>
            </a:lvl5pPr>
            <a:extLst/>
          </a:lstStyle>
          <a:p>
            <a:pPr lvl="0" eaLnBrk="1" latinLnBrk="0" hangingPunct="1"/>
            <a:r>
              <a:rPr lang="pl-PL" smtClean="0"/>
              <a:t>Kliknij, aby edytować style wzorca tekstu</a:t>
            </a:r>
          </a:p>
        </p:txBody>
      </p:sp>
      <p:sp>
        <p:nvSpPr>
          <p:cNvPr id="9" name="Content Placeholder 8"/>
          <p:cNvSpPr>
            <a:spLocks noGrp="1"/>
          </p:cNvSpPr>
          <p:nvPr>
            <p:ph sz="quarter" idx="13"/>
          </p:nvPr>
        </p:nvSpPr>
        <p:spPr>
          <a:xfrm>
            <a:off x="2362200" y="1428750"/>
            <a:ext cx="6400800" cy="3200400"/>
          </a:xfrm>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Zdjęcie z podpisem">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eaLnBrk="1" latinLnBrk="0" hangingPunct="1">
              <a:buNone/>
              <a:defRPr kumimoji="0" lang="pl-PL" sz="3200"/>
            </a:lvl1pPr>
            <a:extLst/>
          </a:lstStyle>
          <a:p>
            <a:r>
              <a:rPr kumimoji="0" lang="pl-PL" smtClean="0"/>
              <a:t>Kliknij ikonę, aby dodać obraz</a:t>
            </a:r>
            <a:endParaRPr kumimoji="0" lang="pl-PL"/>
          </a:p>
        </p:txBody>
      </p:sp>
      <p:sp>
        <p:nvSpPr>
          <p:cNvPr id="4" name="Text Placeholder 3"/>
          <p:cNvSpPr>
            <a:spLocks noGrp="1"/>
          </p:cNvSpPr>
          <p:nvPr>
            <p:ph type="body" sz="half" idx="2"/>
          </p:nvPr>
        </p:nvSpPr>
        <p:spPr>
          <a:xfrm>
            <a:off x="1600200" y="4114800"/>
            <a:ext cx="7315200" cy="514350"/>
          </a:xfrm>
        </p:spPr>
        <p:txBody>
          <a:bodyPr/>
          <a:lstStyle>
            <a:lvl1pPr marL="0" indent="0" eaLnBrk="1" latinLnBrk="0" hangingPunct="1">
              <a:buFontTx/>
              <a:buNone/>
              <a:defRPr kumimoji="0" lang="pl-PL" sz="1700"/>
            </a:lvl1pPr>
            <a:lvl2pPr eaLnBrk="1" latinLnBrk="0" hangingPunct="1">
              <a:buFontTx/>
              <a:buNone/>
              <a:defRPr kumimoji="0" lang="pl-PL" sz="1200"/>
            </a:lvl2pPr>
            <a:lvl3pPr eaLnBrk="1" latinLnBrk="0" hangingPunct="1">
              <a:buFontTx/>
              <a:buNone/>
              <a:defRPr kumimoji="0" lang="pl-PL" sz="1000"/>
            </a:lvl3pPr>
            <a:lvl4pPr eaLnBrk="1" latinLnBrk="0" hangingPunct="1">
              <a:buFontTx/>
              <a:buNone/>
              <a:defRPr kumimoji="0" lang="pl-PL" sz="900"/>
            </a:lvl4pPr>
            <a:lvl5pPr eaLnBrk="1" latinLnBrk="0" hangingPunct="1">
              <a:buFontTx/>
              <a:buNone/>
              <a:defRPr kumimoji="0" lang="pl-PL" sz="900"/>
            </a:lvl5pPr>
            <a:extLst/>
          </a:lstStyle>
          <a:p>
            <a:pPr lvl="0" eaLnBrk="1" latinLnBrk="0" hangingPunct="1"/>
            <a:r>
              <a:rPr lang="pl-PL" smtClean="0"/>
              <a:t>Kliknij, aby edytować style wzorca tekstu</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pl-PL"/>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pl-PL"/>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pl-PL"/>
          </a:p>
        </p:txBody>
      </p:sp>
      <p:sp>
        <p:nvSpPr>
          <p:cNvPr id="2" name="Title 1"/>
          <p:cNvSpPr>
            <a:spLocks noGrp="1"/>
          </p:cNvSpPr>
          <p:nvPr>
            <p:ph type="title"/>
          </p:nvPr>
        </p:nvSpPr>
        <p:spPr>
          <a:xfrm>
            <a:off x="1600200" y="3543300"/>
            <a:ext cx="7315200" cy="457200"/>
          </a:xfrm>
        </p:spPr>
        <p:txBody>
          <a:bodyPr anchor="ctr"/>
          <a:lstStyle>
            <a:lvl1pPr algn="l" eaLnBrk="1" latinLnBrk="0" hangingPunct="1">
              <a:buNone/>
              <a:defRPr kumimoji="0" lang="pl-PL" sz="2800" b="0">
                <a:solidFill>
                  <a:srgbClr val="FFFFFF"/>
                </a:solidFill>
              </a:defRPr>
            </a:lvl1pPr>
            <a:extLst/>
          </a:lstStyle>
          <a:p>
            <a:pPr eaLnBrk="1" latinLnBrk="0" hangingPunct="1"/>
            <a:r>
              <a:rPr lang="pl-PL" smtClean="0"/>
              <a:t>Kliknij, aby edytować styl</a:t>
            </a:r>
            <a:endParaRPr/>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pl-PL"/>
          </a:p>
        </p:txBody>
      </p:sp>
      <p:sp>
        <p:nvSpPr>
          <p:cNvPr id="12" name="Date Placeholder 11"/>
          <p:cNvSpPr>
            <a:spLocks noGrp="1"/>
          </p:cNvSpPr>
          <p:nvPr>
            <p:ph type="dt" sz="half" idx="10"/>
          </p:nvPr>
        </p:nvSpPr>
        <p:spPr>
          <a:xfrm>
            <a:off x="6248400" y="4686300"/>
            <a:ext cx="2667000" cy="273844"/>
          </a:xfrm>
        </p:spPr>
        <p:txBody>
          <a:bodyPr rtlCol="0"/>
          <a:lstStyle>
            <a:extLst/>
          </a:lstStyle>
          <a:p>
            <a:fld id="{E4606EA6-EFEA-4C30-9264-4F9291A5780D}" type="datetime1">
              <a:rPr lang="pl-PL"/>
              <a:pPr/>
              <a:t>2017-06-26</a:t>
            </a:fld>
            <a:endParaRPr kumimoji="0" lang="pl-PL"/>
          </a:p>
        </p:txBody>
      </p:sp>
      <p:sp>
        <p:nvSpPr>
          <p:cNvPr id="13" name="Slide Number Placeholder 12"/>
          <p:cNvSpPr>
            <a:spLocks noGrp="1"/>
          </p:cNvSpPr>
          <p:nvPr>
            <p:ph type="sldNum" sz="quarter" idx="11"/>
          </p:nvPr>
        </p:nvSpPr>
        <p:spPr>
          <a:xfrm>
            <a:off x="0" y="3500437"/>
            <a:ext cx="1447800" cy="497684"/>
          </a:xfrm>
        </p:spPr>
        <p:txBody>
          <a:bodyPr rtlCol="0"/>
          <a:lstStyle>
            <a:lvl1pPr eaLnBrk="1" latinLnBrk="0" hangingPunct="1">
              <a:defRPr kumimoji="0" lang="pl-PL" sz="2800"/>
            </a:lvl1pPr>
            <a:extLst/>
          </a:lstStyle>
          <a:p>
            <a:pPr algn="ctr"/>
            <a:fld id="{8F82E0A0-C266-4798-8C8F-B9F91E9DA37E}" type="slidenum">
              <a:rPr kumimoji="0" lang="pl-PL" sz="2800" b="1">
                <a:solidFill>
                  <a:srgbClr val="FFFFFF"/>
                </a:solidFill>
              </a:rPr>
              <a:pPr algn="ctr"/>
              <a:t>‹#›</a:t>
            </a:fld>
            <a:endParaRPr kumimoji="0" lang="pl-PL" sz="2800"/>
          </a:p>
        </p:txBody>
      </p:sp>
      <p:sp>
        <p:nvSpPr>
          <p:cNvPr id="14" name="Footer Placeholder 13"/>
          <p:cNvSpPr>
            <a:spLocks noGrp="1"/>
          </p:cNvSpPr>
          <p:nvPr>
            <p:ph type="ftr" sz="quarter" idx="12"/>
          </p:nvPr>
        </p:nvSpPr>
        <p:spPr>
          <a:xfrm>
            <a:off x="1600200" y="4686155"/>
            <a:ext cx="4572000" cy="273844"/>
          </a:xfrm>
        </p:spPr>
        <p:txBody>
          <a:bodyPr rtlCol="0"/>
          <a:lstStyle>
            <a:extLst/>
          </a:lstStyle>
          <a:p>
            <a:endParaRPr kumimoji="0" lang="pl-P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lang="pl-PL" sz="1400">
                <a:solidFill>
                  <a:schemeClr val="tx2"/>
                </a:solidFill>
              </a:defRPr>
            </a:lvl1pPr>
            <a:extLst/>
          </a:lstStyle>
          <a:p>
            <a:fld id="{E4606EA6-EFEA-4C30-9264-4F9291A5780D}" type="datetime1">
              <a:rPr lang="pl-PL"/>
              <a:pPr/>
              <a:t>2017-06-26</a:t>
            </a:fld>
            <a:endParaRPr kumimoji="0" lang="pl-PL" sz="140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lang="pl-PL" sz="1400">
                <a:solidFill>
                  <a:schemeClr val="tx2"/>
                </a:solidFill>
              </a:defRPr>
            </a:lvl1pPr>
            <a:extLst/>
          </a:lstStyle>
          <a:p>
            <a:pPr algn="r"/>
            <a:endParaRPr kumimoji="0" lang="pl-PL" sz="140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pl-PL"/>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pl-PL"/>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pl-PL"/>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eaLnBrk="1" latinLnBrk="0" hangingPunct="1">
              <a:defRPr kumimoji="0" lang="pl-PL" sz="1400" b="1">
                <a:solidFill>
                  <a:srgbClr val="FFFFFF"/>
                </a:solidFill>
              </a:defRPr>
            </a:lvl1pPr>
            <a:extLst/>
          </a:lstStyle>
          <a:p>
            <a:pPr algn="ctr"/>
            <a:fld id="{8F82E0A0-C266-4798-8C8F-B9F91E9DA37E}" type="slidenum">
              <a:rPr kumimoji="0" lang="pl-PL" sz="1400" b="1">
                <a:solidFill>
                  <a:srgbClr val="FFFFFF"/>
                </a:solidFill>
              </a:rPr>
              <a:pPr algn="ctr"/>
              <a:t>‹#›</a:t>
            </a:fld>
            <a:endParaRPr kumimoji="0" lang="pl-PL" sz="1400" b="1">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extLst/>
          </a:lstStyle>
          <a:p>
            <a:pPr eaLnBrk="1" latinLnBrk="0" hangingPunct="1"/>
            <a:r>
              <a:rPr kumimoji="0" lang="pl-PL" smtClean="0"/>
              <a:t>Kliknij, aby edytować styl</a:t>
            </a:r>
            <a:endParaRPr kumimoji="0" lang="en-US" smtClean="0"/>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kumimoji="0" lang="pl-PL"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kumimoji="0" lang="pl-PL"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lang="pl-PL"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lang="pl-PL"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lang="pl-PL"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lang="pl-PL"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kumimoji="0" lang="pl-PL"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pl-PL"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pl-PL"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pl-PL" sz="1800" kern="1200" baseline="0">
          <a:solidFill>
            <a:schemeClr val="tx1"/>
          </a:solidFill>
          <a:latin typeface="+mn-lt"/>
          <a:ea typeface="+mn-ea"/>
          <a:cs typeface="+mn-cs"/>
        </a:defRPr>
      </a:lvl9pPr>
      <a:extLst/>
    </p:bodyStyle>
    <p:otherStyle>
      <a:lvl1pPr marL="0" algn="l" rtl="0" eaLnBrk="1" latinLnBrk="0" hangingPunct="1">
        <a:defRPr kumimoji="0" lang="pl-PL" kern="1200">
          <a:solidFill>
            <a:schemeClr val="tx1"/>
          </a:solidFill>
          <a:latin typeface="+mn-lt"/>
          <a:ea typeface="+mn-ea"/>
          <a:cs typeface="+mn-cs"/>
        </a:defRPr>
      </a:lvl1pPr>
      <a:lvl2pPr marL="457200" algn="l" rtl="0" eaLnBrk="1" latinLnBrk="0" hangingPunct="1">
        <a:defRPr kumimoji="0" lang="pl-PL" kern="1200">
          <a:solidFill>
            <a:schemeClr val="tx1"/>
          </a:solidFill>
          <a:latin typeface="+mn-lt"/>
          <a:ea typeface="+mn-ea"/>
          <a:cs typeface="+mn-cs"/>
        </a:defRPr>
      </a:lvl2pPr>
      <a:lvl3pPr marL="914400" algn="l" rtl="0" eaLnBrk="1" latinLnBrk="0" hangingPunct="1">
        <a:defRPr kumimoji="0" lang="pl-PL" kern="1200">
          <a:solidFill>
            <a:schemeClr val="tx1"/>
          </a:solidFill>
          <a:latin typeface="+mn-lt"/>
          <a:ea typeface="+mn-ea"/>
          <a:cs typeface="+mn-cs"/>
        </a:defRPr>
      </a:lvl3pPr>
      <a:lvl4pPr marL="1371600" algn="l" rtl="0" eaLnBrk="1" latinLnBrk="0" hangingPunct="1">
        <a:defRPr kumimoji="0" lang="pl-PL" kern="1200">
          <a:solidFill>
            <a:schemeClr val="tx1"/>
          </a:solidFill>
          <a:latin typeface="+mn-lt"/>
          <a:ea typeface="+mn-ea"/>
          <a:cs typeface="+mn-cs"/>
        </a:defRPr>
      </a:lvl4pPr>
      <a:lvl5pPr marL="1828800" algn="l" rtl="0" eaLnBrk="1" latinLnBrk="0" hangingPunct="1">
        <a:defRPr kumimoji="0" lang="pl-PL" kern="1200">
          <a:solidFill>
            <a:schemeClr val="tx1"/>
          </a:solidFill>
          <a:latin typeface="+mn-lt"/>
          <a:ea typeface="+mn-ea"/>
          <a:cs typeface="+mn-cs"/>
        </a:defRPr>
      </a:lvl5pPr>
      <a:lvl6pPr marL="2286000" algn="l" rtl="0" eaLnBrk="1" latinLnBrk="0" hangingPunct="1">
        <a:defRPr kumimoji="0" lang="pl-PL" kern="1200">
          <a:solidFill>
            <a:schemeClr val="tx1"/>
          </a:solidFill>
          <a:latin typeface="+mn-lt"/>
          <a:ea typeface="+mn-ea"/>
          <a:cs typeface="+mn-cs"/>
        </a:defRPr>
      </a:lvl6pPr>
      <a:lvl7pPr marL="2743200" algn="l" rtl="0" eaLnBrk="1" latinLnBrk="0" hangingPunct="1">
        <a:defRPr kumimoji="0" lang="pl-PL" kern="1200">
          <a:solidFill>
            <a:schemeClr val="tx1"/>
          </a:solidFill>
          <a:latin typeface="+mn-lt"/>
          <a:ea typeface="+mn-ea"/>
          <a:cs typeface="+mn-cs"/>
        </a:defRPr>
      </a:lvl7pPr>
      <a:lvl8pPr marL="3200400" algn="l" rtl="0" eaLnBrk="1" latinLnBrk="0" hangingPunct="1">
        <a:defRPr kumimoji="0" lang="pl-PL" kern="1200">
          <a:solidFill>
            <a:schemeClr val="tx1"/>
          </a:solidFill>
          <a:latin typeface="+mn-lt"/>
          <a:ea typeface="+mn-ea"/>
          <a:cs typeface="+mn-cs"/>
        </a:defRPr>
      </a:lvl8pPr>
      <a:lvl9pPr marL="3657600" algn="l" rtl="0" eaLnBrk="1" latinLnBrk="0" hangingPunct="1">
        <a:defRPr kumimoji="0" lang="pl-PL"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2362200" y="843557"/>
            <a:ext cx="6623212" cy="3118470"/>
          </a:xfrm>
        </p:spPr>
        <p:txBody>
          <a:bodyPr>
            <a:normAutofit fontScale="90000"/>
          </a:bodyPr>
          <a:lstStyle>
            <a:extLst/>
          </a:lstStyle>
          <a:p>
            <a:r>
              <a:rPr lang="pl-PL" sz="3600" b="1" cap="none" dirty="0" smtClean="0"/>
              <a:t>Powstrzymana rewolucja czerwcowa</a:t>
            </a:r>
            <a:r>
              <a:rPr lang="pl-PL" b="1" cap="none" dirty="0" smtClean="0"/>
              <a:t/>
            </a:r>
            <a:br>
              <a:rPr lang="pl-PL" b="1" cap="none" dirty="0" smtClean="0"/>
            </a:br>
            <a:r>
              <a:rPr lang="pl-PL" sz="2700" cap="none" dirty="0" smtClean="0"/>
              <a:t>Projekt ustawy o zmianie ustawy o działalności leczniczej oraz niektórych innych ustaw</a:t>
            </a:r>
            <a:br>
              <a:rPr lang="pl-PL" sz="2700" cap="none" dirty="0" smtClean="0"/>
            </a:br>
            <a:r>
              <a:rPr lang="pl-PL" sz="3600" b="1" cap="none" dirty="0" smtClean="0"/>
              <a:t>Zmiany istotne dla podmiotów leczniczych i samorządów terytorialnych </a:t>
            </a:r>
            <a:endParaRPr lang="pl-PL" sz="3600" b="1" dirty="0"/>
          </a:p>
        </p:txBody>
      </p:sp>
      <p:sp>
        <p:nvSpPr>
          <p:cNvPr id="5" name="Rectangle 4"/>
          <p:cNvSpPr>
            <a:spLocks noGrp="1"/>
          </p:cNvSpPr>
          <p:nvPr>
            <p:ph type="subTitle" idx="1"/>
          </p:nvPr>
        </p:nvSpPr>
        <p:spPr/>
        <p:txBody>
          <a:bodyPr>
            <a:normAutofit/>
          </a:bodyPr>
          <a:lstStyle>
            <a:extLst/>
          </a:lstStyle>
          <a:p>
            <a:r>
              <a:rPr lang="pl-PL" sz="2400" dirty="0" smtClean="0"/>
              <a:t>Marek Wójcik – mw@zmp.poznan.pl</a:t>
            </a:r>
            <a:endParaRPr lang="pl-PL" sz="2400" dirty="0"/>
          </a:p>
        </p:txBody>
      </p:sp>
      <p:sp>
        <p:nvSpPr>
          <p:cNvPr id="2" name="pole tekstowe 1"/>
          <p:cNvSpPr txBox="1"/>
          <p:nvPr/>
        </p:nvSpPr>
        <p:spPr>
          <a:xfrm>
            <a:off x="35496" y="4558061"/>
            <a:ext cx="2219838" cy="461665"/>
          </a:xfrm>
          <a:prstGeom prst="rect">
            <a:avLst/>
          </a:prstGeom>
          <a:noFill/>
        </p:spPr>
        <p:txBody>
          <a:bodyPr wrap="none" rtlCol="0">
            <a:spAutoFit/>
          </a:bodyPr>
          <a:lstStyle/>
          <a:p>
            <a:r>
              <a:rPr lang="pl-PL" sz="2400" dirty="0" smtClean="0"/>
              <a:t>Czerwiec 2017r.</a:t>
            </a:r>
            <a:endParaRPr lang="pl-PL" sz="2400" dirty="0"/>
          </a:p>
        </p:txBody>
      </p:sp>
      <p:pic>
        <p:nvPicPr>
          <p:cNvPr id="6" name="Obraz 5" descr="logo-ZMP-prawy-pl.jpg"/>
          <p:cNvPicPr/>
          <p:nvPr/>
        </p:nvPicPr>
        <p:blipFill>
          <a:blip r:embed="rId3" cstate="print"/>
          <a:stretch>
            <a:fillRect/>
          </a:stretch>
        </p:blipFill>
        <p:spPr>
          <a:xfrm>
            <a:off x="0" y="3549928"/>
            <a:ext cx="2255334" cy="82419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Ambulatoryjne w domu pacjenta </a:t>
            </a:r>
            <a:endParaRPr lang="pl-PL" dirty="0"/>
          </a:p>
        </p:txBody>
      </p:sp>
      <p:sp>
        <p:nvSpPr>
          <p:cNvPr id="3" name="Symbol zastępczy zawartości 2"/>
          <p:cNvSpPr>
            <a:spLocks noGrp="1"/>
          </p:cNvSpPr>
          <p:nvPr>
            <p:ph sz="quarter" idx="13"/>
          </p:nvPr>
        </p:nvSpPr>
        <p:spPr>
          <a:xfrm>
            <a:off x="609600" y="1352550"/>
            <a:ext cx="8153400" cy="3595464"/>
          </a:xfrm>
        </p:spPr>
        <p:txBody>
          <a:bodyPr>
            <a:normAutofit fontScale="55000" lnSpcReduction="20000"/>
          </a:bodyPr>
          <a:lstStyle/>
          <a:p>
            <a:pPr lvl="0"/>
            <a:r>
              <a:rPr lang="pl-PL" sz="3600" dirty="0" smtClean="0"/>
              <a:t>Obecnie </a:t>
            </a:r>
            <a:r>
              <a:rPr lang="pl-PL" sz="3600" dirty="0"/>
              <a:t>podmioty lecznicze mogą udzielać świadczeń ambulatoryjnych </a:t>
            </a:r>
            <a:r>
              <a:rPr lang="pl-PL" sz="3600" dirty="0" smtClean="0"/>
              <a:t/>
            </a:r>
            <a:br>
              <a:rPr lang="pl-PL" sz="3600" dirty="0" smtClean="0"/>
            </a:br>
            <a:r>
              <a:rPr lang="pl-PL" sz="3600" dirty="0" smtClean="0"/>
              <a:t>w </a:t>
            </a:r>
            <a:r>
              <a:rPr lang="pl-PL" sz="3600" dirty="0"/>
              <a:t>przychodni, poradni,  ośrodku zdrowia, lecznicy lub ambulatorium  z izbą chorych,  a także w zakładzie badań diagnostycznych i w medycznym  laboratorium diagnostycznym  oraz w pojeździe  lub innym </a:t>
            </a:r>
            <a:r>
              <a:rPr lang="pl-PL" sz="3600" dirty="0" smtClean="0"/>
              <a:t>obiekcie będącym </a:t>
            </a:r>
            <a:r>
              <a:rPr lang="pl-PL" sz="3600" dirty="0"/>
              <a:t>na </a:t>
            </a:r>
            <a:r>
              <a:rPr lang="pl-PL" sz="3600" dirty="0" smtClean="0"/>
              <a:t>wyposażeniu </a:t>
            </a:r>
            <a:r>
              <a:rPr lang="pl-PL" sz="3600" dirty="0"/>
              <a:t>Sił </a:t>
            </a:r>
            <a:r>
              <a:rPr lang="pl-PL" sz="3600" dirty="0" smtClean="0"/>
              <a:t>Zbrojnych </a:t>
            </a:r>
            <a:r>
              <a:rPr lang="pl-PL" sz="3600" dirty="0"/>
              <a:t>RP </a:t>
            </a:r>
            <a:r>
              <a:rPr lang="pl-PL" sz="3600" dirty="0" smtClean="0"/>
              <a:t>lub w miejscu pobytu pacjenta</a:t>
            </a:r>
            <a:r>
              <a:rPr lang="pl-PL" sz="3600" dirty="0"/>
              <a:t>;</a:t>
            </a:r>
          </a:p>
          <a:p>
            <a:pPr lvl="0"/>
            <a:r>
              <a:rPr lang="pl-PL" sz="3600" b="1" dirty="0">
                <a:solidFill>
                  <a:srgbClr val="C00000"/>
                </a:solidFill>
              </a:rPr>
              <a:t>Natomiast nie mogą  wykonywać </a:t>
            </a:r>
            <a:r>
              <a:rPr lang="pl-PL" sz="3600" b="1" dirty="0" smtClean="0">
                <a:solidFill>
                  <a:srgbClr val="C00000"/>
                </a:solidFill>
              </a:rPr>
              <a:t>świadczeń ambulatoryjnych wyłącznie  poza </a:t>
            </a:r>
            <a:r>
              <a:rPr lang="pl-PL" sz="3600" b="1" dirty="0">
                <a:solidFill>
                  <a:srgbClr val="C00000"/>
                </a:solidFill>
              </a:rPr>
              <a:t>zakładem leczniczym,  </a:t>
            </a:r>
            <a:r>
              <a:rPr lang="pl-PL" sz="3600" b="1" dirty="0" smtClean="0">
                <a:solidFill>
                  <a:srgbClr val="C00000"/>
                </a:solidFill>
              </a:rPr>
              <a:t>np. w domu pacjenta</a:t>
            </a:r>
            <a:r>
              <a:rPr lang="pl-PL" sz="3600" b="1" dirty="0">
                <a:solidFill>
                  <a:srgbClr val="C00000"/>
                </a:solidFill>
              </a:rPr>
              <a:t>;</a:t>
            </a:r>
          </a:p>
          <a:p>
            <a:pPr lvl="0"/>
            <a:r>
              <a:rPr lang="pl-PL" sz="3600" dirty="0"/>
              <a:t>Proponowana </a:t>
            </a:r>
            <a:r>
              <a:rPr lang="pl-PL" sz="3600" dirty="0" smtClean="0"/>
              <a:t>regulacja </a:t>
            </a:r>
            <a:r>
              <a:rPr lang="pl-PL" sz="3600" dirty="0"/>
              <a:t>dopuszcza </a:t>
            </a:r>
            <a:r>
              <a:rPr lang="pl-PL" sz="3600" dirty="0" smtClean="0"/>
              <a:t>takie </a:t>
            </a:r>
            <a:r>
              <a:rPr lang="pl-PL" sz="3600" dirty="0"/>
              <a:t>rozwiązanie;</a:t>
            </a:r>
          </a:p>
          <a:p>
            <a:pPr lvl="0"/>
            <a:r>
              <a:rPr lang="pl-PL" sz="3600" dirty="0"/>
              <a:t>Podmiot  leczniczy  wykonujący  działalność  leczniczą w rodzaju  ambulatoryjne  świadczenia zdrowotne   wyłącznie  w  miejscu  pobytu   pacjenta   będzie  obowiązany   wskazać  miejsca przechowywania dokumentacji medycznej oraz produktów leczniczych i sprzętu medycznego;</a:t>
            </a:r>
          </a:p>
          <a:p>
            <a:endParaRPr lang="pl-PL" sz="3600" dirty="0"/>
          </a:p>
          <a:p>
            <a:endParaRPr lang="pl-PL" dirty="0"/>
          </a:p>
        </p:txBody>
      </p:sp>
    </p:spTree>
    <p:extLst>
      <p:ext uri="{BB962C8B-B14F-4D97-AF65-F5344CB8AC3E}">
        <p14:creationId xmlns:p14="http://schemas.microsoft.com/office/powerpoint/2010/main" xmlns="" val="2938201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Świadczenia ambulatoryjne w karetce</a:t>
            </a:r>
            <a:endParaRPr lang="pl-PL" dirty="0"/>
          </a:p>
        </p:txBody>
      </p:sp>
      <p:sp>
        <p:nvSpPr>
          <p:cNvPr id="3" name="Symbol zastępczy zawartości 2"/>
          <p:cNvSpPr>
            <a:spLocks noGrp="1"/>
          </p:cNvSpPr>
          <p:nvPr>
            <p:ph sz="quarter" idx="13"/>
          </p:nvPr>
        </p:nvSpPr>
        <p:spPr/>
        <p:txBody>
          <a:bodyPr>
            <a:normAutofit fontScale="70000" lnSpcReduction="20000"/>
          </a:bodyPr>
          <a:lstStyle/>
          <a:p>
            <a:r>
              <a:rPr lang="pl-PL" sz="3200" dirty="0" smtClean="0"/>
              <a:t>Obecnie</a:t>
            </a:r>
            <a:r>
              <a:rPr lang="pl-PL" sz="3200" dirty="0"/>
              <a:t>, ambulatoryjne świadczenia opieki zdrowotnej  </a:t>
            </a:r>
            <a:r>
              <a:rPr lang="pl-PL" sz="3200" dirty="0" smtClean="0"/>
              <a:t/>
            </a:r>
            <a:br>
              <a:rPr lang="pl-PL" sz="3200" dirty="0" smtClean="0"/>
            </a:br>
            <a:r>
              <a:rPr lang="pl-PL" sz="3200" dirty="0" smtClean="0"/>
              <a:t>nie </a:t>
            </a:r>
            <a:r>
              <a:rPr lang="pl-PL" sz="3200" dirty="0"/>
              <a:t>obejmują ratownictwa medycznego (dotychczasowy zapis  dopuszczający udzielanie tego typu świadczeń w pojeździe przeznaczonym do udzielania tych świadczeń, był różnorako interpretowany);</a:t>
            </a:r>
          </a:p>
          <a:p>
            <a:r>
              <a:rPr lang="pl-PL" sz="3200" dirty="0"/>
              <a:t>Uzupełnienie definicji ambulatoryjnego świadczenia zdrowotnego </a:t>
            </a:r>
            <a:r>
              <a:rPr lang="pl-PL" sz="3200" dirty="0" smtClean="0"/>
              <a:t/>
            </a:r>
            <a:br>
              <a:rPr lang="pl-PL" sz="3200" dirty="0" smtClean="0"/>
            </a:br>
            <a:r>
              <a:rPr lang="pl-PL" sz="3200" dirty="0" smtClean="0"/>
              <a:t>w art</a:t>
            </a:r>
            <a:r>
              <a:rPr lang="pl-PL" sz="3200" dirty="0"/>
              <a:t>. 10 </a:t>
            </a:r>
            <a:r>
              <a:rPr lang="pl-PL" sz="3200" dirty="0" err="1"/>
              <a:t>uodl</a:t>
            </a:r>
            <a:r>
              <a:rPr lang="pl-PL" sz="3200" dirty="0"/>
              <a:t> o ratownictwo  medyczne pozwoli  na usunięcie tych wątpliwości </a:t>
            </a:r>
            <a:r>
              <a:rPr lang="pl-PL" sz="3200" dirty="0" smtClean="0"/>
              <a:t>i stworzy </a:t>
            </a:r>
            <a:r>
              <a:rPr lang="pl-PL" sz="3200" b="1" dirty="0">
                <a:solidFill>
                  <a:srgbClr val="C00000"/>
                </a:solidFill>
              </a:rPr>
              <a:t>możliwość rejestrowania  dysponentów zespołów ratownictwa medycznego w grupie </a:t>
            </a:r>
            <a:r>
              <a:rPr lang="pl-PL" sz="3200" b="1" dirty="0" smtClean="0">
                <a:solidFill>
                  <a:srgbClr val="C00000"/>
                </a:solidFill>
              </a:rPr>
              <a:t>świadczeniodawców </a:t>
            </a:r>
            <a:r>
              <a:rPr lang="pl-PL" sz="3200" b="1" dirty="0">
                <a:solidFill>
                  <a:srgbClr val="C00000"/>
                </a:solidFill>
              </a:rPr>
              <a:t>udzielających ambulatoryjnych  świadczeń opieki </a:t>
            </a:r>
            <a:r>
              <a:rPr lang="pl-PL" sz="3200" b="1" dirty="0" smtClean="0">
                <a:solidFill>
                  <a:srgbClr val="C00000"/>
                </a:solidFill>
              </a:rPr>
              <a:t>zdrowotnej;</a:t>
            </a:r>
            <a:endParaRPr lang="pl-PL" sz="3200" dirty="0"/>
          </a:p>
          <a:p>
            <a:endParaRPr lang="pl-PL" sz="3200" dirty="0"/>
          </a:p>
          <a:p>
            <a:endParaRPr lang="pl-PL" dirty="0"/>
          </a:p>
        </p:txBody>
      </p:sp>
    </p:spTree>
    <p:extLst>
      <p:ext uri="{BB962C8B-B14F-4D97-AF65-F5344CB8AC3E}">
        <p14:creationId xmlns:p14="http://schemas.microsoft.com/office/powerpoint/2010/main" xmlns="" val="3225663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Niespodzianka roku!</a:t>
            </a:r>
            <a:endParaRPr lang="pl-PL" dirty="0"/>
          </a:p>
        </p:txBody>
      </p:sp>
      <p:sp>
        <p:nvSpPr>
          <p:cNvPr id="3" name="Symbol zastępczy zawartości 2"/>
          <p:cNvSpPr>
            <a:spLocks noGrp="1"/>
          </p:cNvSpPr>
          <p:nvPr>
            <p:ph sz="quarter" idx="13"/>
          </p:nvPr>
        </p:nvSpPr>
        <p:spPr/>
        <p:txBody>
          <a:bodyPr>
            <a:noAutofit/>
          </a:bodyPr>
          <a:lstStyle/>
          <a:p>
            <a:r>
              <a:rPr lang="pl-PL" sz="2000" b="1" dirty="0" smtClean="0">
                <a:solidFill>
                  <a:srgbClr val="C00000"/>
                </a:solidFill>
              </a:rPr>
              <a:t>W </a:t>
            </a:r>
            <a:r>
              <a:rPr lang="pl-PL" sz="2000" b="1" dirty="0">
                <a:solidFill>
                  <a:srgbClr val="C00000"/>
                </a:solidFill>
              </a:rPr>
              <a:t>związku z wątpliwościami interpretacyjnymi w zakresie dopuszczalności udzielania odpłatnych  świadczeń  zdrowotnych  przez  podmioty  lecznicze  niebędące  przedsiębiorcami, </a:t>
            </a:r>
            <a:r>
              <a:rPr lang="pl-PL" sz="2000" b="1" dirty="0" smtClean="0">
                <a:solidFill>
                  <a:srgbClr val="C00000"/>
                </a:solidFill>
              </a:rPr>
              <a:t/>
            </a:r>
            <a:br>
              <a:rPr lang="pl-PL" sz="2000" b="1" dirty="0" smtClean="0">
                <a:solidFill>
                  <a:srgbClr val="C00000"/>
                </a:solidFill>
              </a:rPr>
            </a:br>
            <a:r>
              <a:rPr lang="pl-PL" sz="2000" b="1" dirty="0" smtClean="0">
                <a:solidFill>
                  <a:srgbClr val="C00000"/>
                </a:solidFill>
              </a:rPr>
              <a:t>w </a:t>
            </a:r>
            <a:r>
              <a:rPr lang="pl-PL" sz="2000" b="1" dirty="0">
                <a:solidFill>
                  <a:srgbClr val="C00000"/>
                </a:solidFill>
              </a:rPr>
              <a:t>szczególności </a:t>
            </a:r>
            <a:r>
              <a:rPr lang="pl-PL" sz="2000" b="1" dirty="0" smtClean="0">
                <a:solidFill>
                  <a:srgbClr val="C00000"/>
                </a:solidFill>
              </a:rPr>
              <a:t>spzoz-y, proponuje </a:t>
            </a:r>
            <a:r>
              <a:rPr lang="pl-PL" sz="2000" b="1" dirty="0">
                <a:solidFill>
                  <a:srgbClr val="C00000"/>
                </a:solidFill>
              </a:rPr>
              <a:t>się uproszczenie przepisów </a:t>
            </a:r>
            <a:r>
              <a:rPr lang="pl-PL" sz="2000" b="1" dirty="0" smtClean="0">
                <a:solidFill>
                  <a:srgbClr val="C00000"/>
                </a:solidFill>
              </a:rPr>
              <a:t/>
            </a:r>
            <a:br>
              <a:rPr lang="pl-PL" sz="2000" b="1" dirty="0" smtClean="0">
                <a:solidFill>
                  <a:srgbClr val="C00000"/>
                </a:solidFill>
              </a:rPr>
            </a:br>
            <a:r>
              <a:rPr lang="pl-PL" sz="2000" b="1" dirty="0" smtClean="0">
                <a:solidFill>
                  <a:srgbClr val="C00000"/>
                </a:solidFill>
              </a:rPr>
              <a:t>w </a:t>
            </a:r>
            <a:r>
              <a:rPr lang="pl-PL" sz="2000" b="1" dirty="0">
                <a:solidFill>
                  <a:srgbClr val="C00000"/>
                </a:solidFill>
              </a:rPr>
              <a:t>tym zakresie,  tak  aby taka  możliwość  wynikała  wprost  z </a:t>
            </a:r>
            <a:r>
              <a:rPr lang="pl-PL" sz="2000" b="1" dirty="0" smtClean="0">
                <a:solidFill>
                  <a:srgbClr val="C00000"/>
                </a:solidFill>
              </a:rPr>
              <a:t>ustawy;</a:t>
            </a:r>
          </a:p>
          <a:p>
            <a:r>
              <a:rPr lang="pl-PL" sz="2000" dirty="0" smtClean="0"/>
              <a:t>Proponuje się zmianę </a:t>
            </a:r>
            <a:r>
              <a:rPr lang="pl-PL" sz="2000" dirty="0"/>
              <a:t>przepisu dotyczącego regulaminu </a:t>
            </a:r>
            <a:r>
              <a:rPr lang="pl-PL" sz="2000" dirty="0" smtClean="0"/>
              <a:t>organizacyjnego (</a:t>
            </a:r>
            <a:r>
              <a:rPr lang="pl-PL" sz="2000" dirty="0"/>
              <a:t>w zakresie ustalenia cennika opłat). Propozycja dotyczy uproszczenia </a:t>
            </a:r>
            <a:r>
              <a:rPr lang="pl-PL" sz="2000" dirty="0" smtClean="0"/>
              <a:t/>
            </a:r>
            <a:br>
              <a:rPr lang="pl-PL" sz="2000" dirty="0" smtClean="0"/>
            </a:br>
            <a:r>
              <a:rPr lang="pl-PL" sz="2000" dirty="0" smtClean="0"/>
              <a:t>tego </a:t>
            </a:r>
            <a:r>
              <a:rPr lang="pl-PL" sz="2000" dirty="0"/>
              <a:t>przepisu, tak aby wprost z niego wynikało, że cennik, o którym mowa </a:t>
            </a:r>
            <a:r>
              <a:rPr lang="pl-PL" sz="2000" dirty="0" smtClean="0"/>
              <a:t/>
            </a:r>
            <a:br>
              <a:rPr lang="pl-PL" sz="2000" dirty="0" smtClean="0"/>
            </a:br>
            <a:r>
              <a:rPr lang="pl-PL" sz="2000" dirty="0" smtClean="0"/>
              <a:t>w </a:t>
            </a:r>
            <a:r>
              <a:rPr lang="pl-PL" sz="2000" dirty="0"/>
              <a:t>art. 24 zmienianej ustawy może dotyczyć wyłącznie „świadczeń </a:t>
            </a:r>
            <a:r>
              <a:rPr lang="pl-PL" sz="2000" dirty="0" smtClean="0"/>
              <a:t>komercyjnych„ (natomiast</a:t>
            </a:r>
            <a:r>
              <a:rPr lang="pl-PL" sz="2000" dirty="0"/>
              <a:t>, że nie dotyczy świadczeń finansowanych </a:t>
            </a:r>
            <a:r>
              <a:rPr lang="pl-PL" sz="2000" dirty="0" smtClean="0"/>
              <a:t/>
            </a:r>
            <a:br>
              <a:rPr lang="pl-PL" sz="2000" dirty="0" smtClean="0"/>
            </a:br>
            <a:r>
              <a:rPr lang="pl-PL" sz="2000" dirty="0" smtClean="0"/>
              <a:t>ze </a:t>
            </a:r>
            <a:r>
              <a:rPr lang="pl-PL" sz="2000" dirty="0"/>
              <a:t>środków </a:t>
            </a:r>
            <a:r>
              <a:rPr lang="pl-PL" sz="2000" dirty="0" smtClean="0"/>
              <a:t>publicznych, </a:t>
            </a:r>
            <a:r>
              <a:rPr lang="pl-PL" sz="2000" dirty="0"/>
              <a:t>na postawie odrębnych </a:t>
            </a:r>
            <a:r>
              <a:rPr lang="pl-PL" sz="2000" dirty="0" smtClean="0"/>
              <a:t>przepisów);</a:t>
            </a:r>
            <a:endParaRPr lang="pl-PL" sz="1400" dirty="0"/>
          </a:p>
        </p:txBody>
      </p:sp>
    </p:spTree>
    <p:extLst>
      <p:ext uri="{BB962C8B-B14F-4D97-AF65-F5344CB8AC3E}">
        <p14:creationId xmlns:p14="http://schemas.microsoft.com/office/powerpoint/2010/main" xmlns="" val="520083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Czy to uratuje SPZOZ-y</a:t>
            </a:r>
            <a:endParaRPr lang="pl-PL" dirty="0"/>
          </a:p>
        </p:txBody>
      </p:sp>
      <p:sp>
        <p:nvSpPr>
          <p:cNvPr id="3" name="Symbol zastępczy zawartości 2"/>
          <p:cNvSpPr>
            <a:spLocks noGrp="1"/>
          </p:cNvSpPr>
          <p:nvPr>
            <p:ph sz="quarter" idx="13"/>
          </p:nvPr>
        </p:nvSpPr>
        <p:spPr>
          <a:xfrm>
            <a:off x="609600" y="1275606"/>
            <a:ext cx="8153400" cy="3276600"/>
          </a:xfrm>
        </p:spPr>
        <p:txBody>
          <a:bodyPr>
            <a:noAutofit/>
          </a:bodyPr>
          <a:lstStyle/>
          <a:p>
            <a:r>
              <a:rPr lang="pl-PL" sz="2000" dirty="0" smtClean="0"/>
              <a:t>Uchyla się przepisy art</a:t>
            </a:r>
            <a:r>
              <a:rPr lang="pl-PL" sz="2000" dirty="0"/>
              <a:t>. 44 </a:t>
            </a:r>
            <a:r>
              <a:rPr lang="pl-PL" sz="2000" dirty="0" err="1" smtClean="0"/>
              <a:t>uodl</a:t>
            </a:r>
            <a:r>
              <a:rPr lang="pl-PL" sz="2000" dirty="0" smtClean="0"/>
              <a:t>, w </a:t>
            </a:r>
            <a:r>
              <a:rPr lang="pl-PL" sz="2000" dirty="0"/>
              <a:t>myśl </a:t>
            </a:r>
            <a:r>
              <a:rPr lang="pl-PL" sz="2000" dirty="0" smtClean="0"/>
              <a:t>których podmiot </a:t>
            </a:r>
            <a:r>
              <a:rPr lang="pl-PL" sz="2000" dirty="0"/>
              <a:t>leczniczy niebędący przedsiębiorcą udziela świadczeń zdrowotnych finansowanych ze środków publicznych ubezpieczonym oraz innym osobom uprawnionym do tych świadczeń na podstawie odrębnych przepisów nieodpłatnie, </a:t>
            </a:r>
            <a:r>
              <a:rPr lang="pl-PL" sz="2000" dirty="0" smtClean="0"/>
              <a:t/>
            </a:r>
            <a:br>
              <a:rPr lang="pl-PL" sz="2000" dirty="0" smtClean="0"/>
            </a:br>
            <a:r>
              <a:rPr lang="pl-PL" sz="2000" dirty="0" smtClean="0"/>
              <a:t>za </a:t>
            </a:r>
            <a:r>
              <a:rPr lang="pl-PL" sz="2000" dirty="0"/>
              <a:t>częściową odpłatnością lub całkowitą </a:t>
            </a:r>
            <a:r>
              <a:rPr lang="pl-PL" sz="2000" dirty="0" smtClean="0"/>
              <a:t>odpłatnością. Zagadnienia </a:t>
            </a:r>
            <a:r>
              <a:rPr lang="pl-PL" sz="2000" dirty="0"/>
              <a:t>związane z udzielaniem świadczeń zdrowotnych finansowanych   ze  środków  publicznych   przez   wszystkie   podmioty   </a:t>
            </a:r>
            <a:r>
              <a:rPr lang="pl-PL" sz="2000" dirty="0" smtClean="0"/>
              <a:t>wykonujące leczniczą</a:t>
            </a:r>
            <a:r>
              <a:rPr lang="pl-PL" sz="2000" dirty="0"/>
              <a:t>,  w  tym  podmioty  niebędące  przedsiębiorcą  regulują  przepisy </a:t>
            </a:r>
            <a:r>
              <a:rPr lang="pl-PL" sz="2000" dirty="0" smtClean="0"/>
              <a:t>odrębne;</a:t>
            </a:r>
            <a:endParaRPr lang="pl-PL" sz="2000" dirty="0"/>
          </a:p>
          <a:p>
            <a:r>
              <a:rPr lang="pl-PL" sz="2000" dirty="0" smtClean="0"/>
              <a:t>Uchyla się przepisy art</a:t>
            </a:r>
            <a:r>
              <a:rPr lang="pl-PL" sz="2000" dirty="0"/>
              <a:t>. 45 </a:t>
            </a:r>
            <a:r>
              <a:rPr lang="pl-PL" sz="2000" dirty="0" err="1" smtClean="0"/>
              <a:t>uodl</a:t>
            </a:r>
            <a:r>
              <a:rPr lang="pl-PL" sz="2000" dirty="0" smtClean="0"/>
              <a:t>, które dotyczą ustalania </a:t>
            </a:r>
            <a:r>
              <a:rPr lang="pl-PL" sz="2000" dirty="0"/>
              <a:t>wysokości opłat za świadczenia zdrowotne przez kierowników podmiotów niebędących </a:t>
            </a:r>
            <a:r>
              <a:rPr lang="pl-PL" sz="2000" dirty="0" smtClean="0"/>
              <a:t>przedsiębiorcą (przepis </a:t>
            </a:r>
            <a:r>
              <a:rPr lang="pl-PL" sz="2000" dirty="0"/>
              <a:t>powiela  regulację zawartą w przepisach określających zawartość regulaminu organizacyjnego w zakresie </a:t>
            </a:r>
            <a:r>
              <a:rPr lang="pl-PL" sz="2000" dirty="0" smtClean="0"/>
              <a:t>cennika);</a:t>
            </a:r>
            <a:endParaRPr lang="pl-PL" sz="2000" dirty="0"/>
          </a:p>
        </p:txBody>
      </p:sp>
    </p:spTree>
    <p:extLst>
      <p:ext uri="{BB962C8B-B14F-4D97-AF65-F5344CB8AC3E}">
        <p14:creationId xmlns:p14="http://schemas.microsoft.com/office/powerpoint/2010/main" xmlns="" val="1533875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Komercja wkracza do spzoz - ów</a:t>
            </a:r>
            <a:endParaRPr lang="pl-PL" dirty="0"/>
          </a:p>
        </p:txBody>
      </p:sp>
      <p:sp>
        <p:nvSpPr>
          <p:cNvPr id="3" name="Symbol zastępczy zawartości 2"/>
          <p:cNvSpPr>
            <a:spLocks noGrp="1"/>
          </p:cNvSpPr>
          <p:nvPr>
            <p:ph sz="quarter" idx="13"/>
          </p:nvPr>
        </p:nvSpPr>
        <p:spPr/>
        <p:txBody>
          <a:bodyPr>
            <a:noAutofit/>
          </a:bodyPr>
          <a:lstStyle/>
          <a:p>
            <a:r>
              <a:rPr lang="pl-PL" sz="2000" b="1" dirty="0" smtClean="0">
                <a:solidFill>
                  <a:srgbClr val="C00000"/>
                </a:solidFill>
              </a:rPr>
              <a:t>Wskazuje się jednoznacznie, </a:t>
            </a:r>
            <a:r>
              <a:rPr lang="pl-PL" sz="2000" b="1" dirty="0">
                <a:solidFill>
                  <a:srgbClr val="C00000"/>
                </a:solidFill>
              </a:rPr>
              <a:t>w przepisie określającym katalog  źródeł z  jakich </a:t>
            </a:r>
            <a:r>
              <a:rPr lang="pl-PL" sz="2000" b="1" dirty="0" smtClean="0">
                <a:solidFill>
                  <a:srgbClr val="C00000"/>
                </a:solidFill>
              </a:rPr>
              <a:t>spzoz może </a:t>
            </a:r>
            <a:r>
              <a:rPr lang="pl-PL" sz="2000" b="1" dirty="0">
                <a:solidFill>
                  <a:srgbClr val="C00000"/>
                </a:solidFill>
              </a:rPr>
              <a:t>uzyskiwać środki </a:t>
            </a:r>
            <a:r>
              <a:rPr lang="pl-PL" sz="2000" b="1" dirty="0" smtClean="0">
                <a:solidFill>
                  <a:srgbClr val="C00000"/>
                </a:solidFill>
              </a:rPr>
              <a:t>finansowe, </a:t>
            </a:r>
            <a:r>
              <a:rPr lang="pl-PL" sz="2000" b="1" dirty="0">
                <a:solidFill>
                  <a:srgbClr val="C00000"/>
                </a:solidFill>
              </a:rPr>
              <a:t>możliwości pobierania opłat za świadczenia </a:t>
            </a:r>
            <a:r>
              <a:rPr lang="pl-PL" sz="2000" b="1" dirty="0" smtClean="0">
                <a:solidFill>
                  <a:srgbClr val="C00000"/>
                </a:solidFill>
              </a:rPr>
              <a:t>zdrowotne;</a:t>
            </a:r>
            <a:endParaRPr lang="pl-PL" sz="2000" dirty="0" smtClean="0"/>
          </a:p>
          <a:p>
            <a:r>
              <a:rPr lang="pl-PL" sz="2000" dirty="0" smtClean="0"/>
              <a:t>Jednocześnie </a:t>
            </a:r>
            <a:r>
              <a:rPr lang="pl-PL" sz="2000" dirty="0"/>
              <a:t>uchylono ust. 2 w art. 55 </a:t>
            </a:r>
            <a:r>
              <a:rPr lang="pl-PL" sz="2000" dirty="0" err="1" smtClean="0"/>
              <a:t>uodl</a:t>
            </a:r>
            <a:r>
              <a:rPr lang="pl-PL" sz="2000" dirty="0" smtClean="0"/>
              <a:t>, skoro </a:t>
            </a:r>
            <a:r>
              <a:rPr lang="pl-PL" sz="2000" dirty="0"/>
              <a:t>bowiem podmioty lecznicze niebędące </a:t>
            </a:r>
            <a:r>
              <a:rPr lang="pl-PL" sz="2000" dirty="0" smtClean="0"/>
              <a:t>przedsiębiorcami, a w szczególności spzoz – y ,  </a:t>
            </a:r>
            <a:r>
              <a:rPr lang="pl-PL" sz="2000" dirty="0"/>
              <a:t>będą mogły pobierać opłaty za świadczenia zdrowotne, to opłaty te mogą wnosić nie tylko zakłady ubezpieczeń na podstawie umów zawartych z tymi podmiotami , ale także pacjenci i inne podmioty np.: </a:t>
            </a:r>
            <a:r>
              <a:rPr lang="pl-PL" sz="2000" dirty="0" smtClean="0"/>
              <a:t>pracodawcy;</a:t>
            </a:r>
            <a:endParaRPr lang="pl-PL" sz="2000" dirty="0"/>
          </a:p>
        </p:txBody>
      </p:sp>
    </p:spTree>
    <p:extLst>
      <p:ext uri="{BB962C8B-B14F-4D97-AF65-F5344CB8AC3E}">
        <p14:creationId xmlns:p14="http://schemas.microsoft.com/office/powerpoint/2010/main" xmlns="" val="3601684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Chyba będzie dłużej? </a:t>
            </a:r>
            <a:endParaRPr lang="pl-PL" dirty="0"/>
          </a:p>
        </p:txBody>
      </p:sp>
      <p:sp>
        <p:nvSpPr>
          <p:cNvPr id="3" name="Symbol zastępczy zawartości 2"/>
          <p:cNvSpPr>
            <a:spLocks noGrp="1"/>
          </p:cNvSpPr>
          <p:nvPr>
            <p:ph sz="quarter" idx="13"/>
          </p:nvPr>
        </p:nvSpPr>
        <p:spPr>
          <a:xfrm>
            <a:off x="609600" y="1352550"/>
            <a:ext cx="8153400" cy="3790950"/>
          </a:xfrm>
        </p:spPr>
        <p:txBody>
          <a:bodyPr>
            <a:normAutofit fontScale="47500" lnSpcReduction="20000"/>
          </a:bodyPr>
          <a:lstStyle/>
          <a:p>
            <a:r>
              <a:rPr lang="pl-PL" sz="4200" dirty="0" smtClean="0"/>
              <a:t>Przepis </a:t>
            </a:r>
            <a:r>
              <a:rPr lang="pl-PL" sz="4200" dirty="0"/>
              <a:t>art. 35 </a:t>
            </a:r>
            <a:r>
              <a:rPr lang="pl-PL" sz="4200" dirty="0" err="1"/>
              <a:t>uodl</a:t>
            </a:r>
            <a:r>
              <a:rPr lang="pl-PL" sz="4200" dirty="0"/>
              <a:t> określa sankcję za czasowe zaprzestanie działalności </a:t>
            </a:r>
            <a:r>
              <a:rPr lang="pl-PL" sz="4200" dirty="0" smtClean="0"/>
              <a:t>leczniczej </a:t>
            </a:r>
            <a:r>
              <a:rPr lang="pl-PL" sz="4200" dirty="0"/>
              <a:t>podmiotu wykonującego działalność leczniczą w rodzaju stacjonarne i całodobowe świadczenia </a:t>
            </a:r>
            <a:r>
              <a:rPr lang="pl-PL" sz="4200" dirty="0" smtClean="0"/>
              <a:t>zdrowotne,  </a:t>
            </a:r>
            <a:r>
              <a:rPr lang="pl-PL" sz="4200" dirty="0"/>
              <a:t>bez zachowania trybu określanego w art. 34 (zgoda wojewody</a:t>
            </a:r>
            <a:r>
              <a:rPr lang="pl-PL" sz="4200" dirty="0" smtClean="0"/>
              <a:t>);</a:t>
            </a:r>
          </a:p>
          <a:p>
            <a:r>
              <a:rPr lang="pl-PL" sz="4200" dirty="0" smtClean="0"/>
              <a:t>W </a:t>
            </a:r>
            <a:r>
              <a:rPr lang="pl-PL" sz="4200" dirty="0"/>
              <a:t>takim przypadku wojewoda nakłada karę pieniężną na kierownika  podmiotu  wykonującego  działalność </a:t>
            </a:r>
            <a:r>
              <a:rPr lang="pl-PL" sz="4200" dirty="0" smtClean="0"/>
              <a:t>leczniczą;</a:t>
            </a:r>
          </a:p>
          <a:p>
            <a:r>
              <a:rPr lang="pl-PL" sz="4200" dirty="0" smtClean="0"/>
              <a:t>W </a:t>
            </a:r>
            <a:r>
              <a:rPr lang="pl-PL" sz="4200" dirty="0"/>
              <a:t>myśl ust. 6 omawianego artykułu na decyzję w sprawie kary przysługuje skarga do sądu </a:t>
            </a:r>
            <a:r>
              <a:rPr lang="pl-PL" sz="4200" dirty="0" smtClean="0"/>
              <a:t>administracyjnego;</a:t>
            </a:r>
          </a:p>
          <a:p>
            <a:r>
              <a:rPr lang="pl-PL" sz="4200" dirty="0" smtClean="0"/>
              <a:t>Decyzję </a:t>
            </a:r>
            <a:r>
              <a:rPr lang="pl-PL" sz="4200" dirty="0"/>
              <a:t>o nałożeniu kary wydaje wojewoda, jako organ pierwszej instancji. Strona może wnieść odwołanie do organu drugiej  instancji, </a:t>
            </a:r>
            <a:r>
              <a:rPr lang="pl-PL" sz="4200" dirty="0" smtClean="0"/>
              <a:t/>
            </a:r>
            <a:br>
              <a:rPr lang="pl-PL" sz="4200" dirty="0" smtClean="0"/>
            </a:br>
            <a:r>
              <a:rPr lang="pl-PL" sz="4200" dirty="0" smtClean="0"/>
              <a:t>w </a:t>
            </a:r>
            <a:r>
              <a:rPr lang="pl-PL" sz="4200" dirty="0"/>
              <a:t>tym przypadku do Ministra </a:t>
            </a:r>
            <a:r>
              <a:rPr lang="pl-PL" sz="4200" dirty="0" smtClean="0"/>
              <a:t>Zdrowia;</a:t>
            </a:r>
          </a:p>
          <a:p>
            <a:r>
              <a:rPr lang="pl-PL" sz="4200" dirty="0" smtClean="0"/>
              <a:t>Dopiero </a:t>
            </a:r>
            <a:r>
              <a:rPr lang="pl-PL" sz="4200" dirty="0"/>
              <a:t>od rozstrzygnięcia organu drugiej instancji </a:t>
            </a:r>
            <a:r>
              <a:rPr lang="pl-PL" sz="4200" dirty="0" smtClean="0"/>
              <a:t>przysługiwać będzie stronie </a:t>
            </a:r>
            <a:r>
              <a:rPr lang="pl-PL" sz="4200" dirty="0"/>
              <a:t>prawo wniesienia skargi do sądu </a:t>
            </a:r>
            <a:r>
              <a:rPr lang="pl-PL" sz="4200" dirty="0" smtClean="0"/>
              <a:t>administracyjnego</a:t>
            </a:r>
            <a:r>
              <a:rPr lang="pl-PL" sz="4200" dirty="0"/>
              <a:t>;</a:t>
            </a:r>
            <a:endParaRPr lang="pl-PL" sz="3600" dirty="0"/>
          </a:p>
          <a:p>
            <a:endParaRPr lang="pl-PL" dirty="0"/>
          </a:p>
        </p:txBody>
      </p:sp>
    </p:spTree>
    <p:extLst>
      <p:ext uri="{BB962C8B-B14F-4D97-AF65-F5344CB8AC3E}">
        <p14:creationId xmlns:p14="http://schemas.microsoft.com/office/powerpoint/2010/main" xmlns="" val="1879978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Niepotrzebne uchylenia</a:t>
            </a:r>
            <a:endParaRPr lang="pl-PL" dirty="0"/>
          </a:p>
        </p:txBody>
      </p:sp>
      <p:sp>
        <p:nvSpPr>
          <p:cNvPr id="3" name="Symbol zastępczy zawartości 2"/>
          <p:cNvSpPr>
            <a:spLocks noGrp="1"/>
          </p:cNvSpPr>
          <p:nvPr>
            <p:ph sz="quarter" idx="13"/>
          </p:nvPr>
        </p:nvSpPr>
        <p:spPr/>
        <p:txBody>
          <a:bodyPr>
            <a:noAutofit/>
          </a:bodyPr>
          <a:lstStyle/>
          <a:p>
            <a:pPr marL="0" indent="0">
              <a:buNone/>
            </a:pPr>
            <a:r>
              <a:rPr lang="pl-PL" sz="2000" dirty="0" smtClean="0"/>
              <a:t>Obecnie przepisy </a:t>
            </a:r>
            <a:r>
              <a:rPr lang="pl-PL" sz="2000" dirty="0" err="1" smtClean="0"/>
              <a:t>uodl</a:t>
            </a:r>
            <a:r>
              <a:rPr lang="pl-PL" sz="2000" dirty="0" smtClean="0"/>
              <a:t> dopuszczają </a:t>
            </a:r>
            <a:r>
              <a:rPr lang="pl-PL" sz="2000" dirty="0"/>
              <a:t>łączenie </a:t>
            </a:r>
            <a:r>
              <a:rPr lang="pl-PL" sz="2000" dirty="0" smtClean="0"/>
              <a:t>spzoz – ów, poprzez:</a:t>
            </a:r>
            <a:endParaRPr lang="pl-PL" sz="2000" dirty="0"/>
          </a:p>
          <a:p>
            <a:r>
              <a:rPr lang="pl-PL" sz="2000" dirty="0" smtClean="0"/>
              <a:t>przeniesienie </a:t>
            </a:r>
            <a:r>
              <a:rPr lang="pl-PL" sz="2000" dirty="0"/>
              <a:t>całego mienia co najmniej jednego </a:t>
            </a:r>
            <a:r>
              <a:rPr lang="pl-PL" sz="2000" dirty="0" smtClean="0"/>
              <a:t>spzoz – ów  </a:t>
            </a:r>
            <a:r>
              <a:rPr lang="pl-PL" sz="2000" dirty="0"/>
              <a:t>(przejmowanego) na inny </a:t>
            </a:r>
            <a:r>
              <a:rPr lang="pl-PL" sz="2000" dirty="0" smtClean="0"/>
              <a:t>spzoz (</a:t>
            </a:r>
            <a:r>
              <a:rPr lang="pl-PL" sz="2000" dirty="0"/>
              <a:t>przejmujący);</a:t>
            </a:r>
          </a:p>
          <a:p>
            <a:r>
              <a:rPr lang="pl-PL" sz="2000" dirty="0" smtClean="0"/>
              <a:t>utworzenie </a:t>
            </a:r>
            <a:r>
              <a:rPr lang="pl-PL" sz="2000" dirty="0"/>
              <a:t>nowego </a:t>
            </a:r>
            <a:r>
              <a:rPr lang="pl-PL" sz="2000" dirty="0" smtClean="0"/>
              <a:t>spzoz – u powstałego </a:t>
            </a:r>
            <a:r>
              <a:rPr lang="pl-PL" sz="2000" dirty="0"/>
              <a:t>co </a:t>
            </a:r>
            <a:r>
              <a:rPr lang="pl-PL" sz="2000" dirty="0" smtClean="0"/>
              <a:t>najmniej z  </a:t>
            </a:r>
            <a:r>
              <a:rPr lang="pl-PL" sz="2000" dirty="0"/>
              <a:t>dwóch łączących się </a:t>
            </a:r>
            <a:r>
              <a:rPr lang="pl-PL" sz="2000" dirty="0" smtClean="0"/>
              <a:t>spzoz – ów (ten mechanizm nie jest w praktyce stosowany); </a:t>
            </a:r>
            <a:endParaRPr lang="pl-PL" sz="2000" dirty="0"/>
          </a:p>
          <a:p>
            <a:r>
              <a:rPr lang="pl-PL" sz="2000" dirty="0" smtClean="0"/>
              <a:t>Od  </a:t>
            </a:r>
            <a:r>
              <a:rPr lang="pl-PL" sz="2000" dirty="0"/>
              <a:t>wejścia  w  życie zmienianej </a:t>
            </a:r>
            <a:r>
              <a:rPr lang="pl-PL" sz="2000" dirty="0" err="1" smtClean="0"/>
              <a:t>uodl</a:t>
            </a:r>
            <a:r>
              <a:rPr lang="pl-PL" sz="2000" dirty="0" smtClean="0"/>
              <a:t> (2011r.) miało </a:t>
            </a:r>
            <a:r>
              <a:rPr lang="pl-PL" sz="2000" dirty="0"/>
              <a:t>miejsce 20 połączeń. Wszystkie </a:t>
            </a:r>
            <a:r>
              <a:rPr lang="pl-PL" sz="2000" dirty="0" smtClean="0"/>
              <a:t>polegały </a:t>
            </a:r>
            <a:r>
              <a:rPr lang="pl-PL" sz="2000" dirty="0"/>
              <a:t>na przyłączeniu jednego </a:t>
            </a:r>
            <a:r>
              <a:rPr lang="pl-PL" sz="2000" dirty="0" smtClean="0"/>
              <a:t>spzoz – do   drugiego (według MZ: rozwiązanie  </a:t>
            </a:r>
            <a:r>
              <a:rPr lang="pl-PL" sz="2000" dirty="0"/>
              <a:t>to jest  prostsze, szybsze  i  wygodniejsze , zapewnia  kontynuacje  co  wpływa  na  poczucie  bezpieczeństwa pacjentów  i pracowników łączących  się podmiotów oraz eliminuje potencjalne  kontrowersje odnośnie podmiotu tworzącego nowego </a:t>
            </a:r>
            <a:r>
              <a:rPr lang="pl-PL" sz="2000" dirty="0" smtClean="0"/>
              <a:t>spzoz);</a:t>
            </a:r>
            <a:endParaRPr lang="pl-PL" sz="2000" dirty="0"/>
          </a:p>
        </p:txBody>
      </p:sp>
    </p:spTree>
    <p:extLst>
      <p:ext uri="{BB962C8B-B14F-4D97-AF65-F5344CB8AC3E}">
        <p14:creationId xmlns:p14="http://schemas.microsoft.com/office/powerpoint/2010/main" xmlns="" val="34095640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400" dirty="0"/>
              <a:t>Uproszczenie </a:t>
            </a:r>
            <a:r>
              <a:rPr lang="pl-PL" sz="4400" dirty="0" smtClean="0"/>
              <a:t>łączenia spzoz - ów</a:t>
            </a:r>
            <a:endParaRPr lang="pl-PL" dirty="0"/>
          </a:p>
        </p:txBody>
      </p:sp>
      <p:sp>
        <p:nvSpPr>
          <p:cNvPr id="3" name="Symbol zastępczy zawartości 2"/>
          <p:cNvSpPr>
            <a:spLocks noGrp="1"/>
          </p:cNvSpPr>
          <p:nvPr>
            <p:ph sz="quarter" idx="13"/>
          </p:nvPr>
        </p:nvSpPr>
        <p:spPr>
          <a:xfrm>
            <a:off x="609600" y="1347614"/>
            <a:ext cx="8153400" cy="3739480"/>
          </a:xfrm>
        </p:spPr>
        <p:txBody>
          <a:bodyPr>
            <a:noAutofit/>
          </a:bodyPr>
          <a:lstStyle/>
          <a:p>
            <a:r>
              <a:rPr lang="pl-PL" sz="2000" dirty="0" smtClean="0"/>
              <a:t>Aby </a:t>
            </a:r>
            <a:r>
              <a:rPr lang="pl-PL" sz="2000" dirty="0"/>
              <a:t>zapewnić ciągłość w łączących </a:t>
            </a:r>
            <a:r>
              <a:rPr lang="pl-PL" sz="2000" dirty="0" smtClean="0"/>
              <a:t>się spzoz – ów proponuje </a:t>
            </a:r>
            <a:r>
              <a:rPr lang="pl-PL" sz="2000" dirty="0"/>
              <a:t>się dodanie przepisu, w </a:t>
            </a:r>
            <a:r>
              <a:rPr lang="pl-PL" sz="2000" dirty="0" smtClean="0"/>
              <a:t>myśl którego w przypadku łączenia   spzoz – ów, </a:t>
            </a:r>
            <a:r>
              <a:rPr lang="pl-PL" sz="2000" dirty="0"/>
              <a:t>dotychczasowy podmiot  tworzący </a:t>
            </a:r>
            <a:r>
              <a:rPr lang="pl-PL" sz="2000" dirty="0" smtClean="0"/>
              <a:t>będzie </a:t>
            </a:r>
            <a:r>
              <a:rPr lang="pl-PL" sz="2000" dirty="0"/>
              <a:t>mógł wybrać swojego przedstawiciela do </a:t>
            </a:r>
            <a:r>
              <a:rPr lang="pl-PL" sz="2000" dirty="0" smtClean="0"/>
              <a:t>rady społecznej;</a:t>
            </a:r>
          </a:p>
          <a:p>
            <a:r>
              <a:rPr lang="pl-PL" sz="2000" dirty="0" smtClean="0"/>
              <a:t>Ponadto  </a:t>
            </a:r>
            <a:r>
              <a:rPr lang="pl-PL" sz="2000" dirty="0"/>
              <a:t>zaproponowano   możliwość  zawarcia  w  akcie  o  połączeniu postanowień o</a:t>
            </a:r>
            <a:r>
              <a:rPr lang="pl-PL" sz="2000" dirty="0" smtClean="0"/>
              <a:t>: </a:t>
            </a:r>
            <a:r>
              <a:rPr lang="pl-PL" sz="2000" dirty="0" smtClean="0">
                <a:solidFill>
                  <a:srgbClr val="0000FF"/>
                </a:solidFill>
              </a:rPr>
              <a:t>warunkach </a:t>
            </a:r>
            <a:r>
              <a:rPr lang="pl-PL" sz="2000" dirty="0">
                <a:solidFill>
                  <a:srgbClr val="0000FF"/>
                </a:solidFill>
              </a:rPr>
              <a:t>przekazywania środków finansowych, </a:t>
            </a:r>
            <a:r>
              <a:rPr lang="pl-PL" sz="2000" dirty="0" smtClean="0">
                <a:solidFill>
                  <a:srgbClr val="0000FF"/>
                </a:solidFill>
              </a:rPr>
              <a:t/>
            </a:r>
            <a:br>
              <a:rPr lang="pl-PL" sz="2000" dirty="0" smtClean="0">
                <a:solidFill>
                  <a:srgbClr val="0000FF"/>
                </a:solidFill>
              </a:rPr>
            </a:br>
            <a:r>
              <a:rPr lang="pl-PL" sz="2000" dirty="0" smtClean="0">
                <a:solidFill>
                  <a:srgbClr val="0000FF"/>
                </a:solidFill>
              </a:rPr>
              <a:t>w </a:t>
            </a:r>
            <a:r>
              <a:rPr lang="pl-PL" sz="2000" dirty="0">
                <a:solidFill>
                  <a:srgbClr val="0000FF"/>
                </a:solidFill>
              </a:rPr>
              <a:t>szczególności dotacji, przez podmiot tworzący podmiotu przejmowanego podmiotowi przejmującemu; </a:t>
            </a:r>
            <a:r>
              <a:rPr lang="pl-PL" sz="2000" dirty="0" smtClean="0">
                <a:solidFill>
                  <a:srgbClr val="339966"/>
                </a:solidFill>
              </a:rPr>
              <a:t>opiniowaniu </a:t>
            </a:r>
            <a:r>
              <a:rPr lang="pl-PL" sz="2000" dirty="0">
                <a:solidFill>
                  <a:srgbClr val="339966"/>
                </a:solidFill>
              </a:rPr>
              <a:t>przez podmiot tworzący </a:t>
            </a:r>
            <a:r>
              <a:rPr lang="pl-PL" sz="2000" dirty="0" smtClean="0">
                <a:solidFill>
                  <a:srgbClr val="339966"/>
                </a:solidFill>
              </a:rPr>
              <a:t>podmiotu </a:t>
            </a:r>
            <a:r>
              <a:rPr lang="pl-PL" sz="2000" dirty="0">
                <a:solidFill>
                  <a:srgbClr val="339966"/>
                </a:solidFill>
              </a:rPr>
              <a:t>przejmowanego statutu i zmian statutu </a:t>
            </a:r>
            <a:r>
              <a:rPr lang="pl-PL" sz="2000" dirty="0" smtClean="0">
                <a:solidFill>
                  <a:srgbClr val="339966"/>
                </a:solidFill>
              </a:rPr>
              <a:t>podmiotu  przejmującego; </a:t>
            </a:r>
            <a:r>
              <a:rPr lang="pl-PL" sz="2000" dirty="0" smtClean="0">
                <a:solidFill>
                  <a:srgbClr val="FF0000"/>
                </a:solidFill>
              </a:rPr>
              <a:t>opiniowaniu przez podmiot tworzący podmiotu przejmowanego      nawiązania i rozwiązania </a:t>
            </a:r>
            <a:r>
              <a:rPr lang="pl-PL" sz="2000" dirty="0">
                <a:solidFill>
                  <a:srgbClr val="FF0000"/>
                </a:solidFill>
              </a:rPr>
              <a:t>stosunku pracy </a:t>
            </a:r>
            <a:r>
              <a:rPr lang="pl-PL" sz="2000" dirty="0" smtClean="0">
                <a:solidFill>
                  <a:srgbClr val="FF0000"/>
                </a:solidFill>
              </a:rPr>
              <a:t>lub </a:t>
            </a:r>
            <a:r>
              <a:rPr lang="pl-PL" sz="2000" dirty="0">
                <a:solidFill>
                  <a:srgbClr val="FF0000"/>
                </a:solidFill>
              </a:rPr>
              <a:t>umowy cywilnoprawnej </a:t>
            </a:r>
            <a:br>
              <a:rPr lang="pl-PL" sz="2000" dirty="0">
                <a:solidFill>
                  <a:srgbClr val="FF0000"/>
                </a:solidFill>
              </a:rPr>
            </a:br>
            <a:r>
              <a:rPr lang="pl-PL" sz="2000" dirty="0" smtClean="0">
                <a:solidFill>
                  <a:srgbClr val="FF0000"/>
                </a:solidFill>
              </a:rPr>
              <a:t>z kierownikiem </a:t>
            </a:r>
            <a:r>
              <a:rPr lang="pl-PL" sz="2000" dirty="0">
                <a:solidFill>
                  <a:srgbClr val="FF0000"/>
                </a:solidFill>
              </a:rPr>
              <a:t>podmiotu </a:t>
            </a:r>
            <a:r>
              <a:rPr lang="pl-PL" sz="2000" dirty="0" smtClean="0">
                <a:solidFill>
                  <a:srgbClr val="FF0000"/>
                </a:solidFill>
              </a:rPr>
              <a:t>przejmowanego;</a:t>
            </a:r>
            <a:endParaRPr lang="pl-PL" sz="2000" dirty="0">
              <a:solidFill>
                <a:srgbClr val="FF0000"/>
              </a:solidFill>
            </a:endParaRPr>
          </a:p>
        </p:txBody>
      </p:sp>
    </p:spTree>
    <p:extLst>
      <p:ext uri="{BB962C8B-B14F-4D97-AF65-F5344CB8AC3E}">
        <p14:creationId xmlns:p14="http://schemas.microsoft.com/office/powerpoint/2010/main" xmlns="" val="37842640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Przepis żegnany bez żalu </a:t>
            </a:r>
            <a:endParaRPr lang="pl-PL" dirty="0"/>
          </a:p>
        </p:txBody>
      </p:sp>
      <p:sp>
        <p:nvSpPr>
          <p:cNvPr id="3" name="Symbol zastępczy zawartości 2"/>
          <p:cNvSpPr>
            <a:spLocks noGrp="1"/>
          </p:cNvSpPr>
          <p:nvPr>
            <p:ph sz="quarter" idx="13"/>
          </p:nvPr>
        </p:nvSpPr>
        <p:spPr>
          <a:xfrm>
            <a:off x="609600" y="1203598"/>
            <a:ext cx="8282880" cy="3276600"/>
          </a:xfrm>
        </p:spPr>
        <p:txBody>
          <a:bodyPr>
            <a:noAutofit/>
          </a:bodyPr>
          <a:lstStyle/>
          <a:p>
            <a:r>
              <a:rPr lang="pl-PL" sz="2000" dirty="0"/>
              <a:t>Uchylenie przepisu dotyczącego przedstawiania organowi prowadzącemu rejestr podmiotów wykonujących działalność leczniczą dokumentu  potwierdzającego zawarcie umowy ubezpieczenia</a:t>
            </a:r>
            <a:r>
              <a:rPr lang="pl-PL" sz="2000" dirty="0" smtClean="0"/>
              <a:t>;</a:t>
            </a:r>
          </a:p>
          <a:p>
            <a:r>
              <a:rPr lang="pl-PL" sz="2000" dirty="0"/>
              <a:t>Ustawą z dnia 1O czerwca 2016 r. o zmianie </a:t>
            </a:r>
            <a:r>
              <a:rPr lang="pl-PL" sz="2000" dirty="0" err="1" smtClean="0"/>
              <a:t>uodl</a:t>
            </a:r>
            <a:r>
              <a:rPr lang="pl-PL" sz="2000" dirty="0" smtClean="0"/>
              <a:t> został </a:t>
            </a:r>
            <a:r>
              <a:rPr lang="pl-PL" sz="2000" dirty="0"/>
              <a:t>zniesiony obowiązek </a:t>
            </a:r>
            <a:r>
              <a:rPr lang="pl-PL" sz="2000" dirty="0" smtClean="0"/>
              <a:t>podmiotów </a:t>
            </a:r>
            <a:r>
              <a:rPr lang="pl-PL" sz="2000" dirty="0"/>
              <a:t>wykonujących działalność leczniczą przedkładania organowi prowadzącemu rejestr tych podmiotów dokumentu potwierdzającego zawarcie umowy ubezpieczenia </a:t>
            </a:r>
            <a:r>
              <a:rPr lang="pl-PL" sz="2000" dirty="0" smtClean="0"/>
              <a:t>OC (wnioskodawca </a:t>
            </a:r>
            <a:r>
              <a:rPr lang="pl-PL" sz="2000" dirty="0"/>
              <a:t>jedynie </a:t>
            </a:r>
            <a:r>
              <a:rPr lang="pl-PL" sz="2000" dirty="0" smtClean="0"/>
              <a:t>oświadcza, </a:t>
            </a:r>
            <a:r>
              <a:rPr lang="pl-PL" sz="2000" dirty="0"/>
              <a:t>że spełnia warunki </a:t>
            </a:r>
            <a:r>
              <a:rPr lang="pl-PL" sz="2000" dirty="0" smtClean="0"/>
              <a:t>wykonywania </a:t>
            </a:r>
            <a:r>
              <a:rPr lang="pl-PL" sz="2000" dirty="0"/>
              <a:t>działalności </a:t>
            </a:r>
            <a:r>
              <a:rPr lang="pl-PL" sz="2000" dirty="0" smtClean="0"/>
              <a:t>leczniczej);</a:t>
            </a:r>
          </a:p>
          <a:p>
            <a:r>
              <a:rPr lang="pl-PL" sz="2000" dirty="0" smtClean="0"/>
              <a:t>Konsekwencją </a:t>
            </a:r>
            <a:r>
              <a:rPr lang="pl-PL" sz="2000" dirty="0"/>
              <a:t>tej zmiany jest propozycja uchylenia </a:t>
            </a:r>
            <a:r>
              <a:rPr lang="pl-PL" sz="2000" dirty="0" smtClean="0"/>
              <a:t>przepisu, </a:t>
            </a:r>
            <a:r>
              <a:rPr lang="pl-PL" sz="2000" dirty="0"/>
              <a:t>w myśl którego wniosek o zmianę wpisu w rejestrze, który dotyczy wyłącznie przedstawienia dokumentu ubezpieczenia </a:t>
            </a:r>
            <a:r>
              <a:rPr lang="pl-PL" sz="2000" dirty="0" smtClean="0"/>
              <a:t>potwierdzającego </a:t>
            </a:r>
            <a:r>
              <a:rPr lang="pl-PL" sz="2000" dirty="0"/>
              <a:t>zawarcie umowy </a:t>
            </a:r>
            <a:r>
              <a:rPr lang="pl-PL" sz="2000" dirty="0" smtClean="0"/>
              <a:t>ubezpieczenia, jest </a:t>
            </a:r>
            <a:r>
              <a:rPr lang="pl-PL" sz="2000" dirty="0"/>
              <a:t>wolny od </a:t>
            </a:r>
            <a:r>
              <a:rPr lang="pl-PL" sz="2000" dirty="0" smtClean="0"/>
              <a:t>opłat;</a:t>
            </a:r>
            <a:endParaRPr lang="pl-PL" sz="2000" dirty="0"/>
          </a:p>
        </p:txBody>
      </p:sp>
    </p:spTree>
    <p:extLst>
      <p:ext uri="{BB962C8B-B14F-4D97-AF65-F5344CB8AC3E}">
        <p14:creationId xmlns:p14="http://schemas.microsoft.com/office/powerpoint/2010/main" xmlns="" val="31603942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Kontrolujący wciąż wzmacniani </a:t>
            </a:r>
            <a:endParaRPr lang="pl-PL" dirty="0"/>
          </a:p>
        </p:txBody>
      </p:sp>
      <p:sp>
        <p:nvSpPr>
          <p:cNvPr id="3" name="Symbol zastępczy zawartości 2"/>
          <p:cNvSpPr>
            <a:spLocks noGrp="1"/>
          </p:cNvSpPr>
          <p:nvPr>
            <p:ph sz="quarter" idx="13"/>
          </p:nvPr>
        </p:nvSpPr>
        <p:spPr/>
        <p:txBody>
          <a:bodyPr>
            <a:normAutofit fontScale="70000" lnSpcReduction="20000"/>
          </a:bodyPr>
          <a:lstStyle/>
          <a:p>
            <a:r>
              <a:rPr lang="pl-PL" sz="3200" dirty="0"/>
              <a:t>Wprowadzenie sankcji dla podmiotów wykonujących  działalność  leczniczą poddanych kontroli, które uniemożliwiają jej przeprowadzenie przez organ prowadzący rejestr podmiotów wykonujących działalność leczniczą lub ministra właściwego do spraw zdrowia</a:t>
            </a:r>
            <a:r>
              <a:rPr lang="pl-PL" sz="3200" dirty="0" smtClean="0"/>
              <a:t>;</a:t>
            </a:r>
          </a:p>
          <a:p>
            <a:r>
              <a:rPr lang="pl-PL" sz="3200" dirty="0"/>
              <a:t>W związku z zaistniałym przypadkami uniemożliwiania kontroli proponuje się wprowadzenie sankcji wobec podmiotów </a:t>
            </a:r>
            <a:r>
              <a:rPr lang="pl-PL" sz="3200" dirty="0" smtClean="0"/>
              <a:t>jej przeprowadzenie;</a:t>
            </a:r>
          </a:p>
          <a:p>
            <a:r>
              <a:rPr lang="pl-PL" sz="3200" b="1" dirty="0" smtClean="0">
                <a:solidFill>
                  <a:srgbClr val="C00000"/>
                </a:solidFill>
              </a:rPr>
              <a:t>Karą </a:t>
            </a:r>
            <a:r>
              <a:rPr lang="pl-PL" sz="3200" b="1" dirty="0">
                <a:solidFill>
                  <a:srgbClr val="C00000"/>
                </a:solidFill>
              </a:rPr>
              <a:t>za uniemożliwianie kontroli byłoby wykreślenie z </a:t>
            </a:r>
            <a:r>
              <a:rPr lang="pl-PL" sz="3200" b="1" dirty="0" smtClean="0">
                <a:solidFill>
                  <a:srgbClr val="C00000"/>
                </a:solidFill>
              </a:rPr>
              <a:t>rejestru  </a:t>
            </a:r>
            <a:r>
              <a:rPr lang="pl-PL" sz="3200" b="1" dirty="0">
                <a:solidFill>
                  <a:srgbClr val="C00000"/>
                </a:solidFill>
              </a:rPr>
              <a:t>podmiotów wykonujących działalność </a:t>
            </a:r>
            <a:r>
              <a:rPr lang="pl-PL" sz="3200" b="1" dirty="0" smtClean="0">
                <a:solidFill>
                  <a:srgbClr val="C00000"/>
                </a:solidFill>
              </a:rPr>
              <a:t>leczniczą;</a:t>
            </a:r>
            <a:endParaRPr lang="pl-PL" b="1" dirty="0">
              <a:solidFill>
                <a:srgbClr val="C00000"/>
              </a:solidFill>
            </a:endParaRPr>
          </a:p>
          <a:p>
            <a:endParaRPr lang="pl-PL" dirty="0"/>
          </a:p>
        </p:txBody>
      </p:sp>
    </p:spTree>
    <p:extLst>
      <p:ext uri="{BB962C8B-B14F-4D97-AF65-F5344CB8AC3E}">
        <p14:creationId xmlns:p14="http://schemas.microsoft.com/office/powerpoint/2010/main" xmlns="" val="3055581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Początek procesu legislacyjnego </a:t>
            </a:r>
            <a:endParaRPr lang="pl-PL" dirty="0"/>
          </a:p>
        </p:txBody>
      </p:sp>
      <p:sp>
        <p:nvSpPr>
          <p:cNvPr id="3" name="Symbol zastępczy zawartości 2"/>
          <p:cNvSpPr>
            <a:spLocks noGrp="1"/>
          </p:cNvSpPr>
          <p:nvPr>
            <p:ph sz="quarter" idx="13"/>
          </p:nvPr>
        </p:nvSpPr>
        <p:spPr/>
        <p:txBody>
          <a:bodyPr/>
          <a:lstStyle/>
          <a:p>
            <a:r>
              <a:rPr lang="pl-PL" b="1" dirty="0" smtClean="0">
                <a:solidFill>
                  <a:srgbClr val="C00000"/>
                </a:solidFill>
              </a:rPr>
              <a:t>13 czerwca 2017r. </a:t>
            </a:r>
            <a:r>
              <a:rPr lang="pl-PL" dirty="0" smtClean="0"/>
              <a:t>– opublikowanie projektu, skierowanie do konsultacji społecznych (z terminem ich zakończenie z dnia 13 lipca rb.)</a:t>
            </a:r>
          </a:p>
          <a:p>
            <a:r>
              <a:rPr lang="pl-PL" b="1" dirty="0" smtClean="0">
                <a:solidFill>
                  <a:srgbClr val="C00000"/>
                </a:solidFill>
              </a:rPr>
              <a:t>21 czerwca 2017r</a:t>
            </a:r>
            <a:r>
              <a:rPr lang="pl-PL" dirty="0" smtClean="0"/>
              <a:t>. – wstrzymanie konsultacji społecznych, bez podania terminu ich wznowienia;</a:t>
            </a:r>
            <a:endParaRPr lang="pl-PL" dirty="0"/>
          </a:p>
        </p:txBody>
      </p:sp>
    </p:spTree>
    <p:extLst>
      <p:ext uri="{BB962C8B-B14F-4D97-AF65-F5344CB8AC3E}">
        <p14:creationId xmlns:p14="http://schemas.microsoft.com/office/powerpoint/2010/main" xmlns="" val="34520628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Kontrola międzywojewódzka</a:t>
            </a:r>
            <a:endParaRPr lang="pl-PL" dirty="0"/>
          </a:p>
        </p:txBody>
      </p:sp>
      <p:sp>
        <p:nvSpPr>
          <p:cNvPr id="3" name="Symbol zastępczy zawartości 2"/>
          <p:cNvSpPr>
            <a:spLocks noGrp="1"/>
          </p:cNvSpPr>
          <p:nvPr>
            <p:ph sz="quarter" idx="13"/>
          </p:nvPr>
        </p:nvSpPr>
        <p:spPr>
          <a:xfrm>
            <a:off x="609600" y="1275606"/>
            <a:ext cx="8153400" cy="3276600"/>
          </a:xfrm>
        </p:spPr>
        <p:txBody>
          <a:bodyPr>
            <a:noAutofit/>
          </a:bodyPr>
          <a:lstStyle/>
          <a:p>
            <a:r>
              <a:rPr lang="pl-PL" sz="2000" dirty="0" smtClean="0"/>
              <a:t>Wprowadzane są ułatwienia przeprowadzania </a:t>
            </a:r>
            <a:r>
              <a:rPr lang="pl-PL" sz="2000" dirty="0"/>
              <a:t>kontroli podmiotów wykonujących działalność leczniczą w przypadku gdy wykonują świadczenia na terenie innego województwa albo obszarze działania innej okręgowej izby lekarskiej albo pielęgniarek i położnych niż ich siedziba albo adres zamieszkania;</a:t>
            </a:r>
          </a:p>
          <a:p>
            <a:r>
              <a:rPr lang="pl-PL" sz="2000" dirty="0" smtClean="0"/>
              <a:t>Podmioty </a:t>
            </a:r>
            <a:r>
              <a:rPr lang="pl-PL" sz="2000" dirty="0"/>
              <a:t>wykonujące działalność leczniczą są wpisywane  do  rejestru  tych  podmiotów przez organ właściwy ze względu na siedzibę albo miejsce zamieszkania podmiotu leczniczego albo </a:t>
            </a:r>
            <a:r>
              <a:rPr lang="pl-PL" sz="2000" dirty="0" smtClean="0"/>
              <a:t>miejsce </a:t>
            </a:r>
            <a:r>
              <a:rPr lang="pl-PL" sz="2000" dirty="0"/>
              <a:t>wykonywania praktyki zawodowej. Niektóre z podmiotów wykonują </a:t>
            </a:r>
            <a:r>
              <a:rPr lang="pl-PL" sz="2000" dirty="0" smtClean="0"/>
              <a:t>działalność  </a:t>
            </a:r>
            <a:r>
              <a:rPr lang="pl-PL" sz="2000" dirty="0"/>
              <a:t>leczniczą (udzielają świadczeń zdrowotnych)  na terenie  innego województwa  albo obszarze działania innej okręgowej izby lekarskiej albo pielęgniarek  i położnych niż ich siedziba albo adres  </a:t>
            </a:r>
            <a:r>
              <a:rPr lang="pl-PL" sz="2000" dirty="0" smtClean="0"/>
              <a:t>zamieszkania;</a:t>
            </a:r>
            <a:endParaRPr lang="pl-PL" sz="2000" dirty="0"/>
          </a:p>
        </p:txBody>
      </p:sp>
    </p:spTree>
    <p:extLst>
      <p:ext uri="{BB962C8B-B14F-4D97-AF65-F5344CB8AC3E}">
        <p14:creationId xmlns:p14="http://schemas.microsoft.com/office/powerpoint/2010/main" xmlns="" val="1668309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Warunków kontroli ciąg dalszy </a:t>
            </a:r>
            <a:endParaRPr lang="pl-PL" dirty="0"/>
          </a:p>
        </p:txBody>
      </p:sp>
      <p:sp>
        <p:nvSpPr>
          <p:cNvPr id="3" name="Symbol zastępczy zawartości 2"/>
          <p:cNvSpPr>
            <a:spLocks noGrp="1"/>
          </p:cNvSpPr>
          <p:nvPr>
            <p:ph sz="quarter" idx="13"/>
          </p:nvPr>
        </p:nvSpPr>
        <p:spPr/>
        <p:txBody>
          <a:bodyPr>
            <a:noAutofit/>
          </a:bodyPr>
          <a:lstStyle/>
          <a:p>
            <a:r>
              <a:rPr lang="pl-PL" sz="2000" dirty="0" smtClean="0"/>
              <a:t>Organy  rejestrowe  </a:t>
            </a:r>
            <a:r>
              <a:rPr lang="pl-PL" sz="2000" dirty="0"/>
              <a:t>wskazują,  że podstawa  prawna  do  przeprowadzania  „kontroli  </a:t>
            </a:r>
            <a:r>
              <a:rPr lang="pl-PL" sz="2000" dirty="0" smtClean="0"/>
              <a:t>międzywojewódzkich"  </a:t>
            </a:r>
            <a:r>
              <a:rPr lang="pl-PL" sz="2000" dirty="0"/>
              <a:t>zawarta  w  art.  52 Kodeksu  postępowania  </a:t>
            </a:r>
            <a:r>
              <a:rPr lang="pl-PL" sz="2000" dirty="0" smtClean="0"/>
              <a:t>administracyjnego, </a:t>
            </a:r>
            <a:r>
              <a:rPr lang="pl-PL" sz="2000" dirty="0"/>
              <a:t>ze  względu  na jego  ogólne  brzmienie jest  zbyt ogólna  i </a:t>
            </a:r>
            <a:r>
              <a:rPr lang="pl-PL" sz="2000" dirty="0" smtClean="0"/>
              <a:t>niewystarczająca;</a:t>
            </a:r>
          </a:p>
          <a:p>
            <a:r>
              <a:rPr lang="pl-PL" sz="2000" dirty="0" smtClean="0"/>
              <a:t>Zaproponowano  </a:t>
            </a:r>
            <a:r>
              <a:rPr lang="pl-PL" sz="2000" dirty="0"/>
              <a:t>dodanie  przepisu, w myśl  którego  na  wniosek organu prowadzącego  rejestr właściwego ze względu na siedzibę albo miejsce zamieszkania podmiotu wykonującego działalność leczniczą, organ prowadzący rejestr właściwy ze względu na miejsce udzielania świadczeń zdrowotnych przeprowadza kontrolę podmiotu wykonującego działalność  </a:t>
            </a:r>
            <a:r>
              <a:rPr lang="pl-PL" sz="2000" dirty="0" smtClean="0"/>
              <a:t>leczniczą;</a:t>
            </a:r>
            <a:r>
              <a:rPr lang="pl-PL" sz="2000" dirty="0"/>
              <a:t> </a:t>
            </a:r>
          </a:p>
          <a:p>
            <a:endParaRPr lang="pl-PL" sz="2000" dirty="0"/>
          </a:p>
        </p:txBody>
      </p:sp>
    </p:spTree>
    <p:extLst>
      <p:ext uri="{BB962C8B-B14F-4D97-AF65-F5344CB8AC3E}">
        <p14:creationId xmlns:p14="http://schemas.microsoft.com/office/powerpoint/2010/main" xmlns="" val="2704638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23478"/>
            <a:ext cx="8498904" cy="1005840"/>
          </a:xfrm>
        </p:spPr>
        <p:txBody>
          <a:bodyPr>
            <a:normAutofit fontScale="90000"/>
          </a:bodyPr>
          <a:lstStyle/>
          <a:p>
            <a:r>
              <a:rPr lang="pl-PL" dirty="0" smtClean="0"/>
              <a:t>Kara finansowa czy wykreślenie z rejestru? </a:t>
            </a:r>
            <a:endParaRPr lang="pl-PL" dirty="0"/>
          </a:p>
        </p:txBody>
      </p:sp>
      <p:sp>
        <p:nvSpPr>
          <p:cNvPr id="3" name="Symbol zastępczy zawartości 2"/>
          <p:cNvSpPr>
            <a:spLocks noGrp="1"/>
          </p:cNvSpPr>
          <p:nvPr>
            <p:ph sz="quarter" idx="13"/>
          </p:nvPr>
        </p:nvSpPr>
        <p:spPr>
          <a:xfrm>
            <a:off x="609600" y="1352550"/>
            <a:ext cx="8153400" cy="3667472"/>
          </a:xfrm>
        </p:spPr>
        <p:txBody>
          <a:bodyPr>
            <a:normAutofit fontScale="55000" lnSpcReduction="20000"/>
          </a:bodyPr>
          <a:lstStyle/>
          <a:p>
            <a:r>
              <a:rPr lang="pl-PL" sz="3600" dirty="0"/>
              <a:t>Usuniecie wątpliwości w przepisach dotyczących kontroli podmiotów, które zbywają produkty lecznicze, środki spożywcze specjalnego przeznaczenia żywieniowego lub wyroby medyczne, wbrew przepisom </a:t>
            </a:r>
            <a:r>
              <a:rPr lang="pl-PL" sz="3600" dirty="0" smtClean="0"/>
              <a:t>ustawy Prawo farmaceutyczne, w </a:t>
            </a:r>
            <a:r>
              <a:rPr lang="pl-PL" sz="3600" dirty="0"/>
              <a:t>zakresie sankcji;</a:t>
            </a:r>
          </a:p>
          <a:p>
            <a:r>
              <a:rPr lang="pl-PL" sz="3600" dirty="0" smtClean="0"/>
              <a:t>W </a:t>
            </a:r>
            <a:r>
              <a:rPr lang="pl-PL" sz="3600" dirty="0"/>
              <a:t>przypadku stwierdzenia naruszenia prawa w tym zakresie organ rejestrowy nakłada karę pieniężną. Jednakże do kontroli w tym zakresie stosuje się przepisy art. 111 i art. 112 </a:t>
            </a:r>
            <a:r>
              <a:rPr lang="pl-PL" sz="3600" dirty="0" err="1" smtClean="0"/>
              <a:t>uodl</a:t>
            </a:r>
            <a:r>
              <a:rPr lang="pl-PL" sz="3600" dirty="0" smtClean="0"/>
              <a:t>, w </a:t>
            </a:r>
            <a:r>
              <a:rPr lang="pl-PL" sz="3600" dirty="0"/>
              <a:t>tym przepis (art. 112 ust. 7) zawierający sankcję w postaci wykreślenia z </a:t>
            </a:r>
            <a:r>
              <a:rPr lang="pl-PL" sz="3600" dirty="0" smtClean="0"/>
              <a:t>rejestru;</a:t>
            </a:r>
          </a:p>
          <a:p>
            <a:r>
              <a:rPr lang="pl-PL" sz="3600" dirty="0" smtClean="0"/>
              <a:t>Aby </a:t>
            </a:r>
            <a:r>
              <a:rPr lang="pl-PL" sz="3600" dirty="0"/>
              <a:t>uniknąć wątpliwości, </a:t>
            </a:r>
            <a:r>
              <a:rPr lang="pl-PL" sz="3600" b="1" dirty="0">
                <a:solidFill>
                  <a:srgbClr val="C00000"/>
                </a:solidFill>
              </a:rPr>
              <a:t>którą z kar ma nałożyć organ rejestrowy </a:t>
            </a:r>
            <a:r>
              <a:rPr lang="pl-PL" sz="3600" dirty="0" smtClean="0"/>
              <a:t/>
            </a:r>
            <a:br>
              <a:rPr lang="pl-PL" sz="3600" dirty="0" smtClean="0"/>
            </a:br>
            <a:r>
              <a:rPr lang="pl-PL" sz="3600" dirty="0" smtClean="0"/>
              <a:t>w </a:t>
            </a:r>
            <a:r>
              <a:rPr lang="pl-PL" sz="3600" dirty="0"/>
              <a:t>opisanej sytuacji: karę pieniężną, o której mowa w art. 11l a ust 2 czy wykreślenie z rejestru, o którym mowa w art. 112 ust. 7 zaproponowano w przepisie art. 111a zawierającym odwołanie do art. 112 wyłączenie </a:t>
            </a:r>
            <a:r>
              <a:rPr lang="pl-PL" sz="3600" dirty="0" smtClean="0"/>
              <a:t/>
            </a:r>
            <a:br>
              <a:rPr lang="pl-PL" sz="3600" dirty="0" smtClean="0"/>
            </a:br>
            <a:r>
              <a:rPr lang="pl-PL" sz="3600" dirty="0" smtClean="0"/>
              <a:t>ust</a:t>
            </a:r>
            <a:r>
              <a:rPr lang="pl-PL" sz="3600" dirty="0"/>
              <a:t>. 7. W omawianym przypadku </a:t>
            </a:r>
            <a:r>
              <a:rPr lang="pl-PL" sz="3600" b="1" dirty="0">
                <a:solidFill>
                  <a:srgbClr val="C00000"/>
                </a:solidFill>
              </a:rPr>
              <a:t>jedyną sankcją byłaby kara </a:t>
            </a:r>
            <a:r>
              <a:rPr lang="pl-PL" sz="3600" b="1" dirty="0" smtClean="0">
                <a:solidFill>
                  <a:srgbClr val="C00000"/>
                </a:solidFill>
              </a:rPr>
              <a:t>finansowa</a:t>
            </a:r>
            <a:r>
              <a:rPr lang="pl-PL" sz="3600" dirty="0" smtClean="0"/>
              <a:t>;</a:t>
            </a:r>
            <a:endParaRPr lang="pl-PL" sz="3600" dirty="0"/>
          </a:p>
          <a:p>
            <a:endParaRPr lang="pl-PL" dirty="0"/>
          </a:p>
        </p:txBody>
      </p:sp>
    </p:spTree>
    <p:extLst>
      <p:ext uri="{BB962C8B-B14F-4D97-AF65-F5344CB8AC3E}">
        <p14:creationId xmlns:p14="http://schemas.microsoft.com/office/powerpoint/2010/main" xmlns="" val="27097514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26 lat rolowania ma ciąg dalszy</a:t>
            </a:r>
            <a:endParaRPr lang="pl-PL" dirty="0"/>
          </a:p>
        </p:txBody>
      </p:sp>
      <p:sp>
        <p:nvSpPr>
          <p:cNvPr id="3" name="Symbol zastępczy zawartości 2"/>
          <p:cNvSpPr>
            <a:spLocks noGrp="1"/>
          </p:cNvSpPr>
          <p:nvPr>
            <p:ph sz="quarter" idx="13"/>
          </p:nvPr>
        </p:nvSpPr>
        <p:spPr>
          <a:xfrm>
            <a:off x="609600" y="1352550"/>
            <a:ext cx="8153400" cy="3790950"/>
          </a:xfrm>
        </p:spPr>
        <p:txBody>
          <a:bodyPr>
            <a:normAutofit/>
          </a:bodyPr>
          <a:lstStyle/>
          <a:p>
            <a:pPr lvl="0"/>
            <a:r>
              <a:rPr lang="pl-PL" sz="2000" dirty="0"/>
              <a:t>Zaproponowano przepisy, w myśl, których podmioty wykonujące działalność leczniczą, które nie zrealizują programu dostosowawczego (termin na dostosowanie upływa 31 grudnia 2017 r.) będą mogły wystąpić do właściwego organu Państwowej Inspekcji Sanitarnej, z wnioskiem </a:t>
            </a:r>
            <a:r>
              <a:rPr lang="pl-PL" sz="2000" dirty="0" smtClean="0"/>
              <a:t/>
            </a:r>
            <a:br>
              <a:rPr lang="pl-PL" sz="2000" dirty="0" smtClean="0"/>
            </a:br>
            <a:r>
              <a:rPr lang="pl-PL" sz="2000" dirty="0" smtClean="0"/>
              <a:t>o </a:t>
            </a:r>
            <a:r>
              <a:rPr lang="pl-PL" sz="2000" dirty="0"/>
              <a:t>wydanie opinii o wpływie niespełniania wymagań na bezpieczeństwo pacjentów;</a:t>
            </a:r>
          </a:p>
          <a:p>
            <a:pPr lvl="0"/>
            <a:r>
              <a:rPr lang="pl-PL" sz="2000" dirty="0"/>
              <a:t>Opinia byłaby wydawana w formie </a:t>
            </a:r>
            <a:r>
              <a:rPr lang="pl-PL" sz="2000" dirty="0" smtClean="0"/>
              <a:t>postanowienia;</a:t>
            </a:r>
          </a:p>
          <a:p>
            <a:pPr lvl="0"/>
            <a:r>
              <a:rPr lang="pl-PL" sz="2000" dirty="0" smtClean="0"/>
              <a:t>Organ </a:t>
            </a:r>
            <a:r>
              <a:rPr lang="pl-PL" sz="2000" dirty="0"/>
              <a:t>Państwowej Inspekcji Sanitarnej przekazywałby opinię właściwemu organowi prowadzącemu rejestr podmiotów wykonujących działalność leczniczą</a:t>
            </a:r>
            <a:r>
              <a:rPr lang="pl-PL" sz="2000" dirty="0" smtClean="0"/>
              <a:t>;</a:t>
            </a:r>
            <a:endParaRPr lang="pl-PL" sz="2000" dirty="0"/>
          </a:p>
        </p:txBody>
      </p:sp>
    </p:spTree>
    <p:extLst>
      <p:ext uri="{BB962C8B-B14F-4D97-AF65-F5344CB8AC3E}">
        <p14:creationId xmlns:p14="http://schemas.microsoft.com/office/powerpoint/2010/main" xmlns="" val="27210889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Wytrych na przetrwanie</a:t>
            </a:r>
            <a:endParaRPr lang="pl-PL" dirty="0"/>
          </a:p>
        </p:txBody>
      </p:sp>
      <p:sp>
        <p:nvSpPr>
          <p:cNvPr id="3" name="Symbol zastępczy zawartości 2"/>
          <p:cNvSpPr>
            <a:spLocks noGrp="1"/>
          </p:cNvSpPr>
          <p:nvPr>
            <p:ph sz="quarter" idx="13"/>
          </p:nvPr>
        </p:nvSpPr>
        <p:spPr>
          <a:xfrm>
            <a:off x="609600" y="1352550"/>
            <a:ext cx="8153400" cy="3790950"/>
          </a:xfrm>
        </p:spPr>
        <p:txBody>
          <a:bodyPr>
            <a:normAutofit fontScale="47500" lnSpcReduction="20000"/>
          </a:bodyPr>
          <a:lstStyle/>
          <a:p>
            <a:pPr lvl="0"/>
            <a:r>
              <a:rPr lang="pl-PL" sz="4200" dirty="0" smtClean="0"/>
              <a:t>W </a:t>
            </a:r>
            <a:r>
              <a:rPr lang="pl-PL" sz="4200" dirty="0"/>
              <a:t>przypadku pozytywnej opinii podmiot mógłby dalej funkcjonować </a:t>
            </a:r>
            <a:r>
              <a:rPr lang="pl-PL" sz="4200" dirty="0" smtClean="0"/>
              <a:t/>
            </a:r>
            <a:br>
              <a:rPr lang="pl-PL" sz="4200" dirty="0" smtClean="0"/>
            </a:br>
            <a:r>
              <a:rPr lang="pl-PL" sz="4200" dirty="0" smtClean="0"/>
              <a:t>w ramach </a:t>
            </a:r>
            <a:r>
              <a:rPr lang="pl-PL" sz="4200" dirty="0"/>
              <a:t>dotychczasowej struktury organizacyjnej, </a:t>
            </a:r>
            <a:r>
              <a:rPr lang="pl-PL" sz="4200" dirty="0" smtClean="0"/>
              <a:t>przy zachowaniu </a:t>
            </a:r>
            <a:r>
              <a:rPr lang="pl-PL" sz="4200" dirty="0"/>
              <a:t>dotychczasowego rodzaju i zakresu udzielanych </a:t>
            </a:r>
            <a:r>
              <a:rPr lang="pl-PL" sz="4200" dirty="0" smtClean="0"/>
              <a:t>świadczeń;</a:t>
            </a:r>
          </a:p>
          <a:p>
            <a:pPr lvl="0"/>
            <a:r>
              <a:rPr lang="pl-PL" sz="4200" dirty="0" smtClean="0"/>
              <a:t>W </a:t>
            </a:r>
            <a:r>
              <a:rPr lang="pl-PL" sz="4200" dirty="0"/>
              <a:t>przypadku negatywnej podmiot mógłby wystąpić do organu rejestrowego z wnioskiem o zmianę wpisu, </a:t>
            </a:r>
            <a:r>
              <a:rPr lang="pl-PL" sz="4200" dirty="0" smtClean="0"/>
              <a:t>tj. </a:t>
            </a:r>
            <a:r>
              <a:rPr lang="pl-PL" sz="4200" dirty="0"/>
              <a:t>z wnioskiem o wykreślenie jednostek, komórek organizacyjnych czy zakładów leczniczych, których pomieszczenia i urządzenia nie spełniają wymagań (nie został zrealizowany program dostosowania</a:t>
            </a:r>
            <a:r>
              <a:rPr lang="pl-PL" sz="4200" dirty="0" smtClean="0"/>
              <a:t>), </a:t>
            </a:r>
            <a:r>
              <a:rPr lang="pl-PL" sz="4200" dirty="0"/>
              <a:t>a niespełnianie tych wymagań wpływa </a:t>
            </a:r>
            <a:r>
              <a:rPr lang="pl-PL" sz="4200" dirty="0" smtClean="0"/>
              <a:t>negatywnie na </a:t>
            </a:r>
            <a:r>
              <a:rPr lang="pl-PL" sz="4200" dirty="0"/>
              <a:t>bezpieczeństwo </a:t>
            </a:r>
            <a:r>
              <a:rPr lang="pl-PL" sz="4200" dirty="0" smtClean="0"/>
              <a:t>pacjentów;</a:t>
            </a:r>
          </a:p>
          <a:p>
            <a:pPr lvl="0"/>
            <a:r>
              <a:rPr lang="pl-PL" sz="4200" dirty="0" smtClean="0"/>
              <a:t>W </a:t>
            </a:r>
            <a:r>
              <a:rPr lang="pl-PL" sz="4200" dirty="0"/>
              <a:t>drugim z wymienionych przypadków, w sytuacji bezczynności podmiotu wykonującego działalność leczniczą, organ prowadzący rejestr wszczynałby postępowanie w sprawie wykreślenia z rejestru, względnie dokonywałby zmiany wpisu, polegającej na wykreśleniu zakładu </a:t>
            </a:r>
            <a:r>
              <a:rPr lang="pl-PL" sz="4200" dirty="0" smtClean="0"/>
              <a:t>leczniczego; </a:t>
            </a:r>
            <a:endParaRPr lang="pl-PL" sz="4200" dirty="0"/>
          </a:p>
          <a:p>
            <a:endParaRPr lang="pl-PL" dirty="0"/>
          </a:p>
        </p:txBody>
      </p:sp>
    </p:spTree>
    <p:extLst>
      <p:ext uri="{BB962C8B-B14F-4D97-AF65-F5344CB8AC3E}">
        <p14:creationId xmlns:p14="http://schemas.microsoft.com/office/powerpoint/2010/main" xmlns="" val="32570795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118110"/>
            <a:ext cx="8210872" cy="1005840"/>
          </a:xfrm>
        </p:spPr>
        <p:txBody>
          <a:bodyPr>
            <a:normAutofit fontScale="90000"/>
          </a:bodyPr>
          <a:lstStyle/>
          <a:p>
            <a:r>
              <a:rPr lang="pl-PL" dirty="0" smtClean="0"/>
              <a:t>Rejestry lekarzy, pielęgniarek i położnych </a:t>
            </a:r>
            <a:endParaRPr lang="pl-PL" dirty="0"/>
          </a:p>
        </p:txBody>
      </p:sp>
      <p:sp>
        <p:nvSpPr>
          <p:cNvPr id="3" name="Symbol zastępczy zawartości 2"/>
          <p:cNvSpPr>
            <a:spLocks noGrp="1"/>
          </p:cNvSpPr>
          <p:nvPr>
            <p:ph sz="quarter" idx="13"/>
          </p:nvPr>
        </p:nvSpPr>
        <p:spPr/>
        <p:txBody>
          <a:bodyPr>
            <a:noAutofit/>
          </a:bodyPr>
          <a:lstStyle/>
          <a:p>
            <a:pPr lvl="0"/>
            <a:r>
              <a:rPr lang="pl-PL" sz="2000" dirty="0" smtClean="0"/>
              <a:t>Zgodnie </a:t>
            </a:r>
            <a:r>
              <a:rPr lang="pl-PL" sz="2000" dirty="0"/>
              <a:t>z przepisami art. 106 ust. 1 pkt 2 i 3 </a:t>
            </a:r>
            <a:r>
              <a:rPr lang="pl-PL" sz="2000" dirty="0" err="1" smtClean="0"/>
              <a:t>uodl</a:t>
            </a:r>
            <a:r>
              <a:rPr lang="pl-PL" sz="2000" dirty="0" smtClean="0"/>
              <a:t>, organami prowadzącym </a:t>
            </a:r>
            <a:r>
              <a:rPr lang="pl-PL" sz="2000" dirty="0"/>
              <a:t>rejestr podmiotów wykonujących działalność leczniczą </a:t>
            </a:r>
            <a:r>
              <a:rPr lang="pl-PL" sz="2000" dirty="0" smtClean="0"/>
              <a:t/>
            </a:r>
            <a:br>
              <a:rPr lang="pl-PL" sz="2000" dirty="0" smtClean="0"/>
            </a:br>
            <a:r>
              <a:rPr lang="pl-PL" sz="2000" dirty="0" smtClean="0"/>
              <a:t>dla </a:t>
            </a:r>
            <a:r>
              <a:rPr lang="pl-PL" sz="2000" dirty="0"/>
              <a:t>lekarzy i pielęgniarek  wykonujących zawód w ramach praktyki zawodowej są okręgowe rady lekarskie właściwe dla miejsca wykonywania </a:t>
            </a:r>
            <a:r>
              <a:rPr lang="pl-PL" sz="2000" dirty="0" smtClean="0"/>
              <a:t>praktyki;</a:t>
            </a:r>
          </a:p>
          <a:p>
            <a:pPr lvl="0"/>
            <a:r>
              <a:rPr lang="pl-PL" sz="2000" dirty="0" smtClean="0"/>
              <a:t>Jednakże </a:t>
            </a:r>
            <a:r>
              <a:rPr lang="pl-PL" sz="2000" dirty="0"/>
              <a:t>lekarze i  pielęgniarki  mogą  wykonywać  działalność leczniczą w ramach praktyki w różnych miejscach, także na obszarze działania więcej niż jednej okręgowej izby lekarskiej albo pielęgniarek i </a:t>
            </a:r>
            <a:r>
              <a:rPr lang="pl-PL" sz="2000" dirty="0" smtClean="0"/>
              <a:t>położnych. W takiej sytuacji, powstaje </a:t>
            </a:r>
            <a:r>
              <a:rPr lang="pl-PL" sz="2000" dirty="0"/>
              <a:t>wątpliwość, który organ (okręgowa rada lekarska </a:t>
            </a:r>
            <a:r>
              <a:rPr lang="pl-PL" sz="2000" dirty="0" smtClean="0"/>
              <a:t>albo okręgowa rada </a:t>
            </a:r>
            <a:r>
              <a:rPr lang="pl-PL" sz="2000" dirty="0"/>
              <a:t>pielęgniarek i położnych) jest </a:t>
            </a:r>
            <a:r>
              <a:rPr lang="pl-PL" sz="2000" dirty="0" smtClean="0"/>
              <a:t>właściwy;</a:t>
            </a:r>
            <a:endParaRPr lang="pl-PL" sz="2000" dirty="0"/>
          </a:p>
        </p:txBody>
      </p:sp>
    </p:spTree>
    <p:extLst>
      <p:ext uri="{BB962C8B-B14F-4D97-AF65-F5344CB8AC3E}">
        <p14:creationId xmlns:p14="http://schemas.microsoft.com/office/powerpoint/2010/main" xmlns="" val="5293540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118110"/>
            <a:ext cx="8210872" cy="1005840"/>
          </a:xfrm>
        </p:spPr>
        <p:txBody>
          <a:bodyPr>
            <a:normAutofit/>
          </a:bodyPr>
          <a:lstStyle/>
          <a:p>
            <a:r>
              <a:rPr lang="pl-PL" sz="4400" dirty="0" smtClean="0"/>
              <a:t>Obowiązuje miejsce zamieszkania</a:t>
            </a:r>
            <a:endParaRPr lang="pl-PL" dirty="0"/>
          </a:p>
        </p:txBody>
      </p:sp>
      <p:sp>
        <p:nvSpPr>
          <p:cNvPr id="3" name="Symbol zastępczy zawartości 2"/>
          <p:cNvSpPr>
            <a:spLocks noGrp="1"/>
          </p:cNvSpPr>
          <p:nvPr>
            <p:ph sz="quarter" idx="13"/>
          </p:nvPr>
        </p:nvSpPr>
        <p:spPr>
          <a:xfrm>
            <a:off x="539552" y="1275606"/>
            <a:ext cx="8153400" cy="3276600"/>
          </a:xfrm>
        </p:spPr>
        <p:txBody>
          <a:bodyPr>
            <a:noAutofit/>
          </a:bodyPr>
          <a:lstStyle/>
          <a:p>
            <a:pPr lvl="0"/>
            <a:r>
              <a:rPr lang="pl-PL" sz="2000" dirty="0" smtClean="0"/>
              <a:t>Proponuje </a:t>
            </a:r>
            <a:r>
              <a:rPr lang="pl-PL" sz="2000" dirty="0"/>
              <a:t>się wprowadzenie  rozwiązania analogicznego do podmiotów leczniczych, tj. </a:t>
            </a:r>
            <a:r>
              <a:rPr lang="pl-PL" sz="2000" b="1" dirty="0">
                <a:solidFill>
                  <a:srgbClr val="C00000"/>
                </a:solidFill>
              </a:rPr>
              <a:t>powiązanie właściwości organu rejestrowego z miejscem zamieszkania osoby wykonującej praktykę </a:t>
            </a:r>
            <a:r>
              <a:rPr lang="pl-PL" sz="2000" b="1" dirty="0" smtClean="0">
                <a:solidFill>
                  <a:srgbClr val="C00000"/>
                </a:solidFill>
              </a:rPr>
              <a:t>zawodową </a:t>
            </a:r>
            <a:r>
              <a:rPr lang="pl-PL" sz="2000" dirty="0" smtClean="0"/>
              <a:t>(ma to ułatwić procedurę rejestracyjną lekarzom  </a:t>
            </a:r>
            <a:r>
              <a:rPr lang="pl-PL" sz="2000" dirty="0"/>
              <a:t>i </a:t>
            </a:r>
            <a:r>
              <a:rPr lang="pl-PL" sz="2000" dirty="0" smtClean="0"/>
              <a:t>pielęgniarkom;</a:t>
            </a:r>
            <a:endParaRPr lang="pl-PL" sz="2000" dirty="0"/>
          </a:p>
          <a:p>
            <a:pPr lvl="0"/>
            <a:r>
              <a:rPr lang="pl-PL" sz="2000" dirty="0"/>
              <a:t>Ponadto zaproponowano przepis </a:t>
            </a:r>
            <a:r>
              <a:rPr lang="pl-PL" sz="2000" dirty="0" smtClean="0"/>
              <a:t>przejściowy, </a:t>
            </a:r>
            <a:r>
              <a:rPr lang="pl-PL" sz="2000" dirty="0"/>
              <a:t>w myśl którego okręgowe rady lekarskie oraz okręgowe rady pielęgniarek i położnych właściwe </a:t>
            </a:r>
            <a:r>
              <a:rPr lang="pl-PL" sz="2000" dirty="0" smtClean="0"/>
              <a:t/>
            </a:r>
            <a:br>
              <a:rPr lang="pl-PL" sz="2000" dirty="0" smtClean="0"/>
            </a:br>
            <a:r>
              <a:rPr lang="pl-PL" sz="2000" dirty="0" smtClean="0"/>
              <a:t>ze </a:t>
            </a:r>
            <a:r>
              <a:rPr lang="pl-PL" sz="2000" dirty="0"/>
              <a:t>względu na miejsce wykonywania praktyki   przekażą  okręgowym   radom   lekarskim  oraz  okręgowym   radom  pielęgniarek   i położnych właściwym ze względu na miejsce zamieszkania lekarza albo pielęgniarki w terminie 12 miesięcy od dnia wejścia w życie niniejszej ustawy, dokumentację związaną z prowadzeniem tego </a:t>
            </a:r>
            <a:r>
              <a:rPr lang="pl-PL" sz="2000" dirty="0" smtClean="0"/>
              <a:t>rejestru (CSIOZ dostosuje </a:t>
            </a:r>
            <a:r>
              <a:rPr lang="pl-PL" sz="2000" dirty="0"/>
              <a:t>system teleinformatyczny, w którym jest </a:t>
            </a:r>
            <a:r>
              <a:rPr lang="pl-PL" sz="2000" dirty="0" smtClean="0"/>
              <a:t>prowadzone są rejestry);</a:t>
            </a:r>
            <a:endParaRPr lang="pl-PL" sz="2000" dirty="0"/>
          </a:p>
        </p:txBody>
      </p:sp>
    </p:spTree>
    <p:extLst>
      <p:ext uri="{BB962C8B-B14F-4D97-AF65-F5344CB8AC3E}">
        <p14:creationId xmlns:p14="http://schemas.microsoft.com/office/powerpoint/2010/main" xmlns="" val="3984482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Nie ma wpisu, jest Kodeks wykroczeń </a:t>
            </a:r>
            <a:endParaRPr lang="pl-PL" dirty="0"/>
          </a:p>
        </p:txBody>
      </p:sp>
      <p:sp>
        <p:nvSpPr>
          <p:cNvPr id="3" name="Symbol zastępczy zawartości 2"/>
          <p:cNvSpPr>
            <a:spLocks noGrp="1"/>
          </p:cNvSpPr>
          <p:nvPr>
            <p:ph sz="quarter" idx="13"/>
          </p:nvPr>
        </p:nvSpPr>
        <p:spPr>
          <a:xfrm>
            <a:off x="539552" y="1347614"/>
            <a:ext cx="8424936" cy="3672408"/>
          </a:xfrm>
        </p:spPr>
        <p:txBody>
          <a:bodyPr>
            <a:noAutofit/>
          </a:bodyPr>
          <a:lstStyle/>
          <a:p>
            <a:r>
              <a:rPr lang="pl-PL" sz="2000" dirty="0" smtClean="0"/>
              <a:t>W </a:t>
            </a:r>
            <a:r>
              <a:rPr lang="pl-PL" sz="2000" dirty="0"/>
              <a:t>myśl art. 147a § 1 Kodeksu wykroczeń w obecnym </a:t>
            </a:r>
            <a:r>
              <a:rPr lang="pl-PL" sz="2000" dirty="0" smtClean="0"/>
              <a:t>brzmieniu:</a:t>
            </a:r>
            <a:br>
              <a:rPr lang="pl-PL" sz="2000" dirty="0" smtClean="0"/>
            </a:br>
            <a:r>
              <a:rPr lang="pl-PL" sz="2000" dirty="0" smtClean="0"/>
              <a:t>kto </a:t>
            </a:r>
            <a:r>
              <a:rPr lang="pl-PL" sz="2000" dirty="0"/>
              <a:t>prowadzi zakład opieki zdrowotnej lub zakład leczniczy dla zwierząt bez wymaganego wpisu do rejestru lub ewidencji, podlega karze aresztu, ograniczenia wolności albo </a:t>
            </a:r>
            <a:r>
              <a:rPr lang="pl-PL" sz="2000" dirty="0" smtClean="0"/>
              <a:t>grzywny. Zwrot</a:t>
            </a:r>
            <a:r>
              <a:rPr lang="pl-PL" sz="2000" dirty="0"/>
              <a:t>:  „Kto prowadzi zakład opieki zdrowotnej" odnosi się do terminologii ustawy z dnia 30 sierpnia 1991 r. </a:t>
            </a:r>
            <a:r>
              <a:rPr lang="pl-PL" sz="2000" dirty="0" smtClean="0"/>
              <a:t/>
            </a:r>
            <a:br>
              <a:rPr lang="pl-PL" sz="2000" dirty="0" smtClean="0"/>
            </a:br>
            <a:r>
              <a:rPr lang="pl-PL" sz="2000" dirty="0" smtClean="0"/>
              <a:t>o </a:t>
            </a:r>
            <a:r>
              <a:rPr lang="pl-PL" sz="2000" dirty="0"/>
              <a:t>zakładach opieki zdrowotnej, </a:t>
            </a:r>
            <a:r>
              <a:rPr lang="pl-PL" sz="2000" dirty="0" smtClean="0"/>
              <a:t>uchylonej z </a:t>
            </a:r>
            <a:r>
              <a:rPr lang="pl-PL" sz="2000" dirty="0"/>
              <a:t>dniem 30 czerwca </a:t>
            </a:r>
            <a:r>
              <a:rPr lang="pl-PL" sz="2000" dirty="0" smtClean="0"/>
              <a:t>2011 </a:t>
            </a:r>
            <a:r>
              <a:rPr lang="pl-PL" sz="2000" dirty="0"/>
              <a:t>r</a:t>
            </a:r>
            <a:r>
              <a:rPr lang="pl-PL" sz="2000" dirty="0" smtClean="0"/>
              <a:t>.;</a:t>
            </a:r>
          </a:p>
          <a:p>
            <a:r>
              <a:rPr lang="pl-PL" sz="2000" dirty="0" smtClean="0"/>
              <a:t>Proponuje </a:t>
            </a:r>
            <a:r>
              <a:rPr lang="pl-PL" sz="2000" dirty="0"/>
              <a:t>się </a:t>
            </a:r>
            <a:r>
              <a:rPr lang="pl-PL" sz="2000" dirty="0" smtClean="0"/>
              <a:t>odwołanie do terminologii zmienianej ustawy i zastąpienie </a:t>
            </a:r>
            <a:br>
              <a:rPr lang="pl-PL" sz="2000" dirty="0" smtClean="0"/>
            </a:br>
            <a:r>
              <a:rPr lang="pl-PL" sz="2000" dirty="0" smtClean="0"/>
              <a:t>wymienionego wyżej zwrotu </a:t>
            </a:r>
            <a:r>
              <a:rPr lang="pl-PL" sz="2000" dirty="0"/>
              <a:t>wyrazami: „Kto wykonuje działalność </a:t>
            </a:r>
            <a:r>
              <a:rPr lang="pl-PL" sz="2000" dirty="0" smtClean="0"/>
              <a:t>leczniczą„;</a:t>
            </a:r>
          </a:p>
          <a:p>
            <a:r>
              <a:rPr lang="pl-PL" sz="2000" dirty="0" smtClean="0"/>
              <a:t>Objęcie </a:t>
            </a:r>
            <a:r>
              <a:rPr lang="pl-PL" sz="2000" dirty="0"/>
              <a:t>sankcją wszystkich podmiotów wykonujących działalność </a:t>
            </a:r>
            <a:r>
              <a:rPr lang="pl-PL" sz="2000" dirty="0" smtClean="0"/>
              <a:t>leczniczą; </a:t>
            </a:r>
            <a:r>
              <a:rPr lang="pl-PL" sz="2000" dirty="0"/>
              <a:t>naruszających zakaz, a nie tylko podmiotów leczniczych prowadzące zakłady </a:t>
            </a:r>
            <a:r>
              <a:rPr lang="pl-PL" sz="2000" dirty="0" smtClean="0"/>
              <a:t>lecznicze (także </a:t>
            </a:r>
            <a:r>
              <a:rPr lang="pl-PL" sz="2000" dirty="0"/>
              <a:t>osób wykonujących zawód </a:t>
            </a:r>
            <a:r>
              <a:rPr lang="pl-PL" sz="2000" dirty="0" smtClean="0"/>
              <a:t>medyczny);</a:t>
            </a:r>
            <a:endParaRPr lang="pl-PL" sz="2000" dirty="0"/>
          </a:p>
        </p:txBody>
      </p:sp>
    </p:spTree>
    <p:extLst>
      <p:ext uri="{BB962C8B-B14F-4D97-AF65-F5344CB8AC3E}">
        <p14:creationId xmlns:p14="http://schemas.microsoft.com/office/powerpoint/2010/main" xmlns="" val="15227859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400" dirty="0" smtClean="0"/>
              <a:t>Reklama świadczeń  zdrowotnych</a:t>
            </a:r>
            <a:endParaRPr lang="pl-PL" dirty="0"/>
          </a:p>
        </p:txBody>
      </p:sp>
      <p:sp>
        <p:nvSpPr>
          <p:cNvPr id="3" name="Symbol zastępczy zawartości 2"/>
          <p:cNvSpPr>
            <a:spLocks noGrp="1"/>
          </p:cNvSpPr>
          <p:nvPr>
            <p:ph sz="quarter" idx="13"/>
          </p:nvPr>
        </p:nvSpPr>
        <p:spPr/>
        <p:txBody>
          <a:bodyPr>
            <a:noAutofit/>
          </a:bodyPr>
          <a:lstStyle/>
          <a:p>
            <a:r>
              <a:rPr lang="pl-PL" sz="2000" dirty="0" smtClean="0"/>
              <a:t>Obecnie: zakazane </a:t>
            </a:r>
            <a:r>
              <a:rPr lang="pl-PL" sz="2000" dirty="0"/>
              <a:t>jest nadawanie przekazu handlowego świadczeń zdrowotnych w rozumieniu przepisów o działalności leczniczej udzielanych wyłącznie na podstawie skierowania </a:t>
            </a:r>
            <a:r>
              <a:rPr lang="pl-PL" sz="2000" dirty="0" smtClean="0"/>
              <a:t>lekarza (nie jest dookreślone, </a:t>
            </a:r>
            <a:br>
              <a:rPr lang="pl-PL" sz="2000" dirty="0" smtClean="0"/>
            </a:br>
            <a:r>
              <a:rPr lang="pl-PL" sz="2000" dirty="0" smtClean="0"/>
              <a:t>jakie są to świadczenia, mnogość rozbieżnych regulacji);</a:t>
            </a:r>
          </a:p>
          <a:p>
            <a:r>
              <a:rPr lang="pl-PL" sz="2000" dirty="0" smtClean="0"/>
              <a:t>Omawiany przepis ma </a:t>
            </a:r>
            <a:r>
              <a:rPr lang="pl-PL" sz="2000" dirty="0"/>
              <a:t>zastosowanie zarówno do świadczeń finansowanych ze środków publicznych, jak i opłacanych przez </a:t>
            </a:r>
            <a:r>
              <a:rPr lang="pl-PL" sz="2000" dirty="0" smtClean="0"/>
              <a:t>pacjenta;</a:t>
            </a:r>
          </a:p>
          <a:p>
            <a:r>
              <a:rPr lang="pl-PL" sz="2000" dirty="0" smtClean="0"/>
              <a:t>Zastosowanie w </a:t>
            </a:r>
            <a:r>
              <a:rPr lang="pl-PL" sz="2000" dirty="0"/>
              <a:t>przepisie wyrazu „wyłącznie" powoduje, iż grupa świadczeń spełniających te warunki jest niezwykle wąska, a  de facto trudna do ścisłego </a:t>
            </a:r>
            <a:r>
              <a:rPr lang="pl-PL" sz="2000" dirty="0" smtClean="0"/>
              <a:t>określenia;</a:t>
            </a:r>
            <a:endParaRPr lang="pl-PL" sz="2000" dirty="0"/>
          </a:p>
        </p:txBody>
      </p:sp>
    </p:spTree>
    <p:extLst>
      <p:ext uri="{BB962C8B-B14F-4D97-AF65-F5344CB8AC3E}">
        <p14:creationId xmlns:p14="http://schemas.microsoft.com/office/powerpoint/2010/main" xmlns="" val="8689303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400" dirty="0" smtClean="0"/>
              <a:t>Reklama, a przekaz handlowy</a:t>
            </a:r>
            <a:endParaRPr lang="pl-PL" dirty="0"/>
          </a:p>
        </p:txBody>
      </p:sp>
      <p:sp>
        <p:nvSpPr>
          <p:cNvPr id="3" name="Symbol zastępczy zawartości 2"/>
          <p:cNvSpPr>
            <a:spLocks noGrp="1"/>
          </p:cNvSpPr>
          <p:nvPr>
            <p:ph sz="quarter" idx="13"/>
          </p:nvPr>
        </p:nvSpPr>
        <p:spPr>
          <a:xfrm>
            <a:off x="609600" y="1347614"/>
            <a:ext cx="8153400" cy="3276600"/>
          </a:xfrm>
        </p:spPr>
        <p:txBody>
          <a:bodyPr>
            <a:noAutofit/>
          </a:bodyPr>
          <a:lstStyle/>
          <a:p>
            <a:r>
              <a:rPr lang="pl-PL" sz="2000" dirty="0" smtClean="0"/>
              <a:t>Art</a:t>
            </a:r>
            <a:r>
              <a:rPr lang="pl-PL" sz="2000" dirty="0"/>
              <a:t>. 14 ust. 1 </a:t>
            </a:r>
            <a:r>
              <a:rPr lang="pl-PL" sz="2000" dirty="0" err="1" smtClean="0"/>
              <a:t>uodl</a:t>
            </a:r>
            <a:r>
              <a:rPr lang="pl-PL" sz="2000" dirty="0" smtClean="0"/>
              <a:t> stanowi</a:t>
            </a:r>
            <a:r>
              <a:rPr lang="pl-PL" sz="2000" dirty="0"/>
              <a:t>, iż podmiot wykonujący działalność leczniczą podaje do wiadomości publicznej informacje o zakresie i rodzajach udzielanych świadczeń zdrowotnych. Treść i forma tych informacji nie mogą mieć cech </a:t>
            </a:r>
            <a:r>
              <a:rPr lang="pl-PL" sz="2000" dirty="0" smtClean="0"/>
              <a:t>reklamy;</a:t>
            </a:r>
          </a:p>
          <a:p>
            <a:r>
              <a:rPr lang="pl-PL" sz="2000" dirty="0" smtClean="0"/>
              <a:t>Termin „</a:t>
            </a:r>
            <a:r>
              <a:rPr lang="pl-PL" sz="2000" dirty="0"/>
              <a:t>reklama" mieści się w pojęciu przekazu handlowego, o którym mowa w </a:t>
            </a:r>
            <a:r>
              <a:rPr lang="pl-PL" sz="2000" dirty="0" smtClean="0"/>
              <a:t>ustawie o </a:t>
            </a:r>
            <a:r>
              <a:rPr lang="pl-PL" sz="2000" dirty="0"/>
              <a:t>radiofonii i </a:t>
            </a:r>
            <a:r>
              <a:rPr lang="pl-PL" sz="2000" dirty="0" smtClean="0"/>
              <a:t>telewizji (przekazem </a:t>
            </a:r>
            <a:r>
              <a:rPr lang="pl-PL" sz="2000" dirty="0"/>
              <a:t>handlowym jest każdy przekaz, w tym obrazy z dźwiękiem lub bez dźwięku albo tylko dźwięki, mający służyć bezpośrednio lub pośrednio promocji </a:t>
            </a:r>
            <a:r>
              <a:rPr lang="pl-PL" sz="2000" dirty="0" smtClean="0"/>
              <a:t>towarów, </a:t>
            </a:r>
            <a:r>
              <a:rPr lang="pl-PL" sz="2000" dirty="0"/>
              <a:t>usług lub renomy podmiotu prowadzącego działalność gospodarczą lub zawodową, towarzyszący audycji lub włączony do niej, w zamian za opłatę lub podobne wynagrodzenie, albo w celach autopromocji, w szczególności reklama, sponsorowanie, telesprzedaż i lokowanie </a:t>
            </a:r>
            <a:r>
              <a:rPr lang="pl-PL" sz="2000" dirty="0" smtClean="0"/>
              <a:t>produktu);</a:t>
            </a:r>
            <a:endParaRPr lang="pl-PL" sz="2000" dirty="0"/>
          </a:p>
        </p:txBody>
      </p:sp>
    </p:spTree>
    <p:extLst>
      <p:ext uri="{BB962C8B-B14F-4D97-AF65-F5344CB8AC3E}">
        <p14:creationId xmlns:p14="http://schemas.microsoft.com/office/powerpoint/2010/main" xmlns="" val="3807983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400" dirty="0" smtClean="0"/>
              <a:t>Spójność definicji </a:t>
            </a:r>
            <a:endParaRPr lang="pl-PL" dirty="0"/>
          </a:p>
        </p:txBody>
      </p:sp>
      <p:sp>
        <p:nvSpPr>
          <p:cNvPr id="3" name="Symbol zastępczy zawartości 2"/>
          <p:cNvSpPr>
            <a:spLocks noGrp="1"/>
          </p:cNvSpPr>
          <p:nvPr>
            <p:ph sz="quarter" idx="13"/>
          </p:nvPr>
        </p:nvSpPr>
        <p:spPr/>
        <p:txBody>
          <a:bodyPr>
            <a:normAutofit fontScale="25000" lnSpcReduction="20000"/>
          </a:bodyPr>
          <a:lstStyle/>
          <a:p>
            <a:r>
              <a:rPr lang="pl-PL" sz="8000" dirty="0"/>
              <a:t>Zapewnienie spójności definicji stacjonarnego i całodobowego świadczenia zdrowotnego innego niż szpitalne z przepisami dotyczącymi lecznictwa </a:t>
            </a:r>
            <a:r>
              <a:rPr lang="pl-PL" sz="8000" dirty="0" smtClean="0"/>
              <a:t>uzdrowiskowego, rehabilitacji i </a:t>
            </a:r>
            <a:r>
              <a:rPr lang="pl-PL" sz="8000" dirty="0"/>
              <a:t>zdrowia psychicznego;</a:t>
            </a:r>
          </a:p>
          <a:p>
            <a:r>
              <a:rPr lang="pl-PL" sz="8000" dirty="0" smtClean="0"/>
              <a:t>Aktualnie (art</a:t>
            </a:r>
            <a:r>
              <a:rPr lang="pl-PL" sz="8000" dirty="0"/>
              <a:t>. 2 pkt 12 </a:t>
            </a:r>
            <a:r>
              <a:rPr lang="pl-PL" sz="8000" dirty="0" err="1" smtClean="0"/>
              <a:t>uodl</a:t>
            </a:r>
            <a:r>
              <a:rPr lang="pl-PL" sz="8000" dirty="0" smtClean="0"/>
              <a:t>) wszystkie świadczenia  </a:t>
            </a:r>
            <a:r>
              <a:rPr lang="pl-PL" sz="8000" dirty="0"/>
              <a:t>zdrowotne  </a:t>
            </a:r>
            <a:r>
              <a:rPr lang="pl-PL" sz="8000" dirty="0" smtClean="0"/>
              <a:t/>
            </a:r>
            <a:br>
              <a:rPr lang="pl-PL" sz="8000" dirty="0" smtClean="0"/>
            </a:br>
            <a:r>
              <a:rPr lang="pl-PL" sz="8000" dirty="0" smtClean="0"/>
              <a:t>z </a:t>
            </a:r>
            <a:r>
              <a:rPr lang="pl-PL" sz="8000" dirty="0"/>
              <a:t>zakresów:  „rehabilitacja  lecznicza", „lecznictwo </a:t>
            </a:r>
            <a:r>
              <a:rPr lang="pl-PL" sz="8000" dirty="0" smtClean="0"/>
              <a:t>uzdrowiskowe”, „</a:t>
            </a:r>
            <a:r>
              <a:rPr lang="pl-PL" sz="8000" dirty="0"/>
              <a:t>psychiatryczna opieka zdrowotna" i „leczenie uzależnień " w każdym przypadku powinny być traktowane jako całodobowe </a:t>
            </a:r>
            <a:r>
              <a:rPr lang="pl-PL" sz="8000" dirty="0" smtClean="0"/>
              <a:t>i stacjonarne </a:t>
            </a:r>
            <a:r>
              <a:rPr lang="pl-PL" sz="8000" dirty="0"/>
              <a:t>świadczenia zdrowotne inne niż </a:t>
            </a:r>
            <a:r>
              <a:rPr lang="pl-PL" sz="8000" dirty="0" smtClean="0"/>
              <a:t>szpitalne (niespójne z innymi ustawami);</a:t>
            </a:r>
          </a:p>
          <a:p>
            <a:r>
              <a:rPr lang="pl-PL" sz="8000" dirty="0" smtClean="0"/>
              <a:t>Proponuje  się usunąć </a:t>
            </a:r>
            <a:r>
              <a:rPr lang="pl-PL" sz="8000" dirty="0"/>
              <a:t>z </a:t>
            </a:r>
            <a:r>
              <a:rPr lang="pl-PL" sz="8000" dirty="0" smtClean="0"/>
              <a:t>przepisu </a:t>
            </a:r>
            <a:r>
              <a:rPr lang="pl-PL" sz="8000" dirty="0"/>
              <a:t>zawierającego definicję stacjonarnych </a:t>
            </a:r>
            <a:r>
              <a:rPr lang="pl-PL" sz="8000" dirty="0" smtClean="0"/>
              <a:t/>
            </a:r>
            <a:br>
              <a:rPr lang="pl-PL" sz="8000" dirty="0" smtClean="0"/>
            </a:br>
            <a:r>
              <a:rPr lang="pl-PL" sz="8000" dirty="0" smtClean="0"/>
              <a:t>i </a:t>
            </a:r>
            <a:r>
              <a:rPr lang="pl-PL" sz="8000" dirty="0"/>
              <a:t>całodobowych świadczeń zdrowotnych innych niż świadczenia szpitalne wyrazów: „rehabilitacji leczniczej, leczenia uzależnień,  psychiatrycznej   opieki   zdrowotnej   oraz   lecznictwa   uzdrowiskowego", </a:t>
            </a:r>
            <a:r>
              <a:rPr lang="pl-PL" sz="8000" dirty="0" smtClean="0"/>
              <a:t>tak aby  </a:t>
            </a:r>
            <a:r>
              <a:rPr lang="pl-PL" sz="8000" dirty="0"/>
              <a:t>zapewnić   spójność  przepisów.   </a:t>
            </a:r>
            <a:r>
              <a:rPr lang="pl-PL" sz="8000" dirty="0" smtClean="0"/>
              <a:t>Uwaga ta ma także zastosowanie</a:t>
            </a:r>
            <a:br>
              <a:rPr lang="pl-PL" sz="8000" dirty="0" smtClean="0"/>
            </a:br>
            <a:r>
              <a:rPr lang="pl-PL" sz="8000" dirty="0" smtClean="0"/>
              <a:t>do  </a:t>
            </a:r>
            <a:r>
              <a:rPr lang="pl-PL" sz="8000" dirty="0"/>
              <a:t>świadczeń paliatywnych  i </a:t>
            </a:r>
            <a:r>
              <a:rPr lang="pl-PL" sz="8000" dirty="0" smtClean="0"/>
              <a:t>hospicyjnych;</a:t>
            </a:r>
            <a:endParaRPr lang="pl-PL" dirty="0"/>
          </a:p>
        </p:txBody>
      </p:sp>
    </p:spTree>
    <p:extLst>
      <p:ext uri="{BB962C8B-B14F-4D97-AF65-F5344CB8AC3E}">
        <p14:creationId xmlns:p14="http://schemas.microsoft.com/office/powerpoint/2010/main" xmlns="" val="10696162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Obowiązywać będzie szerszy zakres</a:t>
            </a:r>
            <a:endParaRPr lang="pl-PL" dirty="0"/>
          </a:p>
        </p:txBody>
      </p:sp>
      <p:sp>
        <p:nvSpPr>
          <p:cNvPr id="3" name="Symbol zastępczy zawartości 2"/>
          <p:cNvSpPr>
            <a:spLocks noGrp="1"/>
          </p:cNvSpPr>
          <p:nvPr>
            <p:ph sz="quarter" idx="13"/>
          </p:nvPr>
        </p:nvSpPr>
        <p:spPr/>
        <p:txBody>
          <a:bodyPr>
            <a:normAutofit/>
          </a:bodyPr>
          <a:lstStyle/>
          <a:p>
            <a:r>
              <a:rPr lang="pl-PL" sz="2000" dirty="0"/>
              <a:t>Zatem zakres zakazu reklamy jest znacznie szerszy w ustawie </a:t>
            </a:r>
            <a:r>
              <a:rPr lang="pl-PL" sz="2000" dirty="0" smtClean="0"/>
              <a:t/>
            </a:r>
            <a:br>
              <a:rPr lang="pl-PL" sz="2000" dirty="0" smtClean="0"/>
            </a:br>
            <a:r>
              <a:rPr lang="pl-PL" sz="2000" dirty="0" smtClean="0"/>
              <a:t>z </a:t>
            </a:r>
            <a:r>
              <a:rPr lang="pl-PL" sz="2000" dirty="0"/>
              <a:t>dnia 15 kwietnia 2011r.  o działalności </a:t>
            </a:r>
            <a:r>
              <a:rPr lang="pl-PL" sz="2000" dirty="0" smtClean="0"/>
              <a:t>leczniczej;</a:t>
            </a:r>
          </a:p>
          <a:p>
            <a:r>
              <a:rPr lang="pl-PL" sz="2000" b="1" dirty="0" smtClean="0">
                <a:solidFill>
                  <a:srgbClr val="C00000"/>
                </a:solidFill>
              </a:rPr>
              <a:t>Ten </a:t>
            </a:r>
            <a:r>
              <a:rPr lang="pl-PL" sz="2000" b="1" dirty="0">
                <a:solidFill>
                  <a:srgbClr val="C00000"/>
                </a:solidFill>
              </a:rPr>
              <a:t>szerszy </a:t>
            </a:r>
            <a:r>
              <a:rPr lang="pl-PL" sz="2000" b="1" dirty="0" smtClean="0">
                <a:solidFill>
                  <a:srgbClr val="C00000"/>
                </a:solidFill>
              </a:rPr>
              <a:t>zakres, po nowelizacji </a:t>
            </a:r>
            <a:r>
              <a:rPr lang="pl-PL" sz="2000" b="1" dirty="0" err="1" smtClean="0">
                <a:solidFill>
                  <a:srgbClr val="C00000"/>
                </a:solidFill>
              </a:rPr>
              <a:t>uodl</a:t>
            </a:r>
            <a:r>
              <a:rPr lang="pl-PL" sz="2000" b="1" dirty="0" smtClean="0">
                <a:solidFill>
                  <a:srgbClr val="C00000"/>
                </a:solidFill>
              </a:rPr>
              <a:t> będzie obowiązywać </a:t>
            </a:r>
            <a:r>
              <a:rPr lang="pl-PL" sz="2000" b="1" dirty="0">
                <a:solidFill>
                  <a:srgbClr val="C00000"/>
                </a:solidFill>
              </a:rPr>
              <a:t>we wszystkich środkach </a:t>
            </a:r>
            <a:r>
              <a:rPr lang="pl-PL" sz="2000" b="1" dirty="0" smtClean="0">
                <a:solidFill>
                  <a:srgbClr val="C00000"/>
                </a:solidFill>
              </a:rPr>
              <a:t>przekazu;</a:t>
            </a:r>
          </a:p>
          <a:p>
            <a:r>
              <a:rPr lang="pl-PL" sz="2000" dirty="0" smtClean="0"/>
              <a:t>Proponowana </a:t>
            </a:r>
            <a:r>
              <a:rPr lang="pl-PL" sz="2000" dirty="0"/>
              <a:t>zmiana ustawy z dnia 29 grudnia 1992 r. o radiofonii </a:t>
            </a:r>
            <a:r>
              <a:rPr lang="pl-PL" sz="2000" dirty="0" smtClean="0"/>
              <a:t/>
            </a:r>
            <a:br>
              <a:rPr lang="pl-PL" sz="2000" dirty="0" smtClean="0"/>
            </a:br>
            <a:r>
              <a:rPr lang="pl-PL" sz="2000" dirty="0" smtClean="0"/>
              <a:t>i </a:t>
            </a:r>
            <a:r>
              <a:rPr lang="pl-PL" sz="2000" dirty="0"/>
              <a:t>telewizji ma na celu uporządkowanie  regulacji;</a:t>
            </a:r>
          </a:p>
          <a:p>
            <a:endParaRPr lang="pl-PL" sz="2000" dirty="0"/>
          </a:p>
        </p:txBody>
      </p:sp>
    </p:spTree>
    <p:extLst>
      <p:ext uri="{BB962C8B-B14F-4D97-AF65-F5344CB8AC3E}">
        <p14:creationId xmlns:p14="http://schemas.microsoft.com/office/powerpoint/2010/main" xmlns="" val="3989603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smtClean="0"/>
              <a:t>Podsumowanie </a:t>
            </a:r>
            <a:endParaRPr lang="pl-PL" dirty="0"/>
          </a:p>
        </p:txBody>
      </p:sp>
      <p:sp>
        <p:nvSpPr>
          <p:cNvPr id="5" name="Symbol zastępczy zawartości 4"/>
          <p:cNvSpPr>
            <a:spLocks noGrp="1"/>
          </p:cNvSpPr>
          <p:nvPr>
            <p:ph sz="quarter" idx="13"/>
          </p:nvPr>
        </p:nvSpPr>
        <p:spPr/>
        <p:txBody>
          <a:bodyPr>
            <a:normAutofit fontScale="77500" lnSpcReduction="20000"/>
          </a:bodyPr>
          <a:lstStyle/>
          <a:p>
            <a:r>
              <a:rPr lang="pl-PL" dirty="0" smtClean="0"/>
              <a:t>Świadczenia komercyjne </a:t>
            </a:r>
            <a:br>
              <a:rPr lang="pl-PL" dirty="0" smtClean="0"/>
            </a:br>
            <a:r>
              <a:rPr lang="pl-PL" dirty="0" smtClean="0"/>
              <a:t>w SPZOZ</a:t>
            </a:r>
          </a:p>
          <a:p>
            <a:r>
              <a:rPr lang="pl-PL" dirty="0" smtClean="0"/>
              <a:t>Ambulatoryjna opieka specjalistyczna w domu pacjenta i w karetce</a:t>
            </a:r>
          </a:p>
          <a:p>
            <a:r>
              <a:rPr lang="pl-PL" dirty="0" smtClean="0"/>
              <a:t>Odsunięcie terminu dostosowania do standardów technicznych i sanitarnych </a:t>
            </a:r>
            <a:endParaRPr lang="pl-PL" dirty="0"/>
          </a:p>
        </p:txBody>
      </p:sp>
      <p:sp>
        <p:nvSpPr>
          <p:cNvPr id="6" name="Symbol zastępczy zawartości 5"/>
          <p:cNvSpPr>
            <a:spLocks noGrp="1"/>
          </p:cNvSpPr>
          <p:nvPr>
            <p:ph sz="quarter" idx="14"/>
          </p:nvPr>
        </p:nvSpPr>
        <p:spPr/>
        <p:txBody>
          <a:bodyPr>
            <a:normAutofit fontScale="77500" lnSpcReduction="20000"/>
          </a:bodyPr>
          <a:lstStyle/>
          <a:p>
            <a:r>
              <a:rPr lang="pl-PL" dirty="0" smtClean="0"/>
              <a:t>Wyeliminowanie dzierżawy </a:t>
            </a:r>
            <a:br>
              <a:rPr lang="pl-PL" dirty="0" smtClean="0"/>
            </a:br>
            <a:r>
              <a:rPr lang="pl-PL" dirty="0" smtClean="0"/>
              <a:t>i outsourcingu </a:t>
            </a:r>
          </a:p>
          <a:p>
            <a:r>
              <a:rPr lang="pl-PL" dirty="0" smtClean="0"/>
              <a:t>Zakazana reklama jeszcze bardziej nieprzejrzysta </a:t>
            </a:r>
          </a:p>
          <a:p>
            <a:r>
              <a:rPr lang="pl-PL" dirty="0"/>
              <a:t>Odsunięcie terminu dostosowania do standardów technicznych i sanitarnych </a:t>
            </a:r>
          </a:p>
          <a:p>
            <a:endParaRPr lang="pl-PL" dirty="0"/>
          </a:p>
        </p:txBody>
      </p:sp>
      <p:sp>
        <p:nvSpPr>
          <p:cNvPr id="7" name="Symbol zastępczy tekstu 6"/>
          <p:cNvSpPr>
            <a:spLocks noGrp="1"/>
          </p:cNvSpPr>
          <p:nvPr>
            <p:ph type="body" sz="quarter" idx="18"/>
          </p:nvPr>
        </p:nvSpPr>
        <p:spPr/>
        <p:txBody>
          <a:bodyPr/>
          <a:lstStyle/>
          <a:p>
            <a:r>
              <a:rPr lang="pl-PL" dirty="0" smtClean="0"/>
              <a:t>3 x Tak</a:t>
            </a:r>
            <a:endParaRPr lang="pl-PL" dirty="0"/>
          </a:p>
        </p:txBody>
      </p:sp>
      <p:sp>
        <p:nvSpPr>
          <p:cNvPr id="8" name="Symbol zastępczy tekstu 7"/>
          <p:cNvSpPr>
            <a:spLocks noGrp="1"/>
          </p:cNvSpPr>
          <p:nvPr>
            <p:ph type="body" sz="quarter" idx="19"/>
          </p:nvPr>
        </p:nvSpPr>
        <p:spPr/>
        <p:txBody>
          <a:bodyPr/>
          <a:lstStyle/>
          <a:p>
            <a:r>
              <a:rPr lang="pl-PL" dirty="0" smtClean="0"/>
              <a:t>3 x Nie</a:t>
            </a:r>
            <a:endParaRPr lang="pl-PL" dirty="0"/>
          </a:p>
        </p:txBody>
      </p:sp>
      <p:pic>
        <p:nvPicPr>
          <p:cNvPr id="9" name="Obraz 8" descr="logo-ZMP-prawy-pl.jpg"/>
          <p:cNvPicPr/>
          <p:nvPr/>
        </p:nvPicPr>
        <p:blipFill>
          <a:blip r:embed="rId2" cstate="print"/>
          <a:stretch>
            <a:fillRect/>
          </a:stretch>
        </p:blipFill>
        <p:spPr>
          <a:xfrm>
            <a:off x="3995936" y="4190895"/>
            <a:ext cx="1765300" cy="715645"/>
          </a:xfrm>
          <a:prstGeom prst="rect">
            <a:avLst/>
          </a:prstGeom>
        </p:spPr>
      </p:pic>
    </p:spTree>
    <p:extLst>
      <p:ext uri="{BB962C8B-B14F-4D97-AF65-F5344CB8AC3E}">
        <p14:creationId xmlns:p14="http://schemas.microsoft.com/office/powerpoint/2010/main" xmlns="" val="1976275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To nie tylko problem rejestracji</a:t>
            </a:r>
            <a:endParaRPr lang="pl-PL" dirty="0"/>
          </a:p>
        </p:txBody>
      </p:sp>
      <p:sp>
        <p:nvSpPr>
          <p:cNvPr id="3" name="Symbol zastępczy zawartości 2"/>
          <p:cNvSpPr>
            <a:spLocks noGrp="1"/>
          </p:cNvSpPr>
          <p:nvPr>
            <p:ph sz="quarter" idx="13"/>
          </p:nvPr>
        </p:nvSpPr>
        <p:spPr/>
        <p:txBody>
          <a:bodyPr>
            <a:normAutofit fontScale="25000" lnSpcReduction="20000"/>
          </a:bodyPr>
          <a:lstStyle/>
          <a:p>
            <a:r>
              <a:rPr lang="pl-PL" sz="8000" dirty="0" smtClean="0"/>
              <a:t>Przesądzenie, że spółki niemające osobowości </a:t>
            </a:r>
            <a:r>
              <a:rPr lang="pl-PL" sz="8000" dirty="0"/>
              <a:t>prawnej (spółka cywilna, jawna, komandytowa) </a:t>
            </a:r>
            <a:r>
              <a:rPr lang="pl-PL" sz="8000" dirty="0" smtClean="0"/>
              <a:t>są </a:t>
            </a:r>
            <a:r>
              <a:rPr lang="pl-PL" sz="8000" dirty="0"/>
              <a:t>podmiotami leczniczymi </a:t>
            </a:r>
            <a:r>
              <a:rPr lang="pl-PL" sz="8000" dirty="0" smtClean="0"/>
              <a:t>(</a:t>
            </a:r>
            <a:r>
              <a:rPr lang="pl-PL" sz="8000" dirty="0"/>
              <a:t>a nie ich wspólnicy)</a:t>
            </a:r>
            <a:r>
              <a:rPr lang="pl-PL" sz="8000" dirty="0" smtClean="0"/>
              <a:t>;</a:t>
            </a:r>
            <a:endParaRPr lang="pl-PL" sz="8000" dirty="0"/>
          </a:p>
          <a:p>
            <a:r>
              <a:rPr lang="pl-PL" sz="8000" dirty="0" smtClean="0"/>
              <a:t>W  </a:t>
            </a:r>
            <a:r>
              <a:rPr lang="pl-PL" sz="8000" dirty="0"/>
              <a:t>praktyce  organów  prowadzących   rejestr  podmiotów wykonujących działalność leczniczą, pojawiły się wątpliwości interpretacyjne, czy w przypadku prowadzenia działalności leczniczej w formie spółki cywilnej, </a:t>
            </a:r>
            <a:r>
              <a:rPr lang="pl-PL" sz="8000" dirty="0" smtClean="0"/>
              <a:t>podmiotem </a:t>
            </a:r>
            <a:r>
              <a:rPr lang="pl-PL" sz="8000" dirty="0"/>
              <a:t>leczniczym	jest każdy ze wspólników (przedsiębiorca</a:t>
            </a:r>
            <a:r>
              <a:rPr lang="pl-PL" sz="8000" dirty="0" smtClean="0"/>
              <a:t>);</a:t>
            </a:r>
          </a:p>
          <a:p>
            <a:pPr lvl="0"/>
            <a:r>
              <a:rPr lang="pl-PL" sz="8000" dirty="0" smtClean="0"/>
              <a:t>W </a:t>
            </a:r>
            <a:r>
              <a:rPr lang="pl-PL" sz="8000" dirty="0"/>
              <a:t>katalogu podmiotów leczniczych(art. 4 ust. 1 </a:t>
            </a:r>
            <a:r>
              <a:rPr lang="pl-PL" sz="8000" dirty="0" err="1"/>
              <a:t>uodl</a:t>
            </a:r>
            <a:r>
              <a:rPr lang="pl-PL" sz="8000" dirty="0"/>
              <a:t>) wymieniono m.in. przedsiębiorców w rozumieniu ustawy </a:t>
            </a:r>
            <a:r>
              <a:rPr lang="pl-PL" sz="8000" dirty="0" smtClean="0"/>
              <a:t>o </a:t>
            </a:r>
            <a:r>
              <a:rPr lang="pl-PL" sz="8000" dirty="0"/>
              <a:t>swobodzie działalności gospodarczej, nie   wskazano natomiast  wprost spółek  niemających osobowości   </a:t>
            </a:r>
            <a:r>
              <a:rPr lang="pl-PL" sz="8000" dirty="0" smtClean="0"/>
              <a:t>prawnej. Stosownie </a:t>
            </a:r>
            <a:r>
              <a:rPr lang="pl-PL" sz="8000" dirty="0"/>
              <a:t>do przepisów ustawy  o swobodzie działalności  gospodarczej  przedsiębiorcami  są wspólnicy spółki cywilnej, a nie spółka cywilna;</a:t>
            </a:r>
          </a:p>
          <a:p>
            <a:pPr lvl="0"/>
            <a:r>
              <a:rPr lang="pl-PL" sz="8000" dirty="0"/>
              <a:t>Konieczność uzupełnienia, że regulacja ta nie może stanowić podstawy do przesądzenia w toczących się </a:t>
            </a:r>
            <a:r>
              <a:rPr lang="pl-PL" sz="8000" dirty="0" smtClean="0"/>
              <a:t>postępowaniach sądowo - administracyjnych</a:t>
            </a:r>
            <a:r>
              <a:rPr lang="pl-PL" sz="8000" dirty="0"/>
              <a:t>;</a:t>
            </a:r>
          </a:p>
          <a:p>
            <a:endParaRPr lang="pl-PL" dirty="0"/>
          </a:p>
        </p:txBody>
      </p:sp>
    </p:spTree>
    <p:extLst>
      <p:ext uri="{BB962C8B-B14F-4D97-AF65-F5344CB8AC3E}">
        <p14:creationId xmlns:p14="http://schemas.microsoft.com/office/powerpoint/2010/main" xmlns="" val="3829122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Zmiany w zamówieniach publicznych</a:t>
            </a:r>
            <a:endParaRPr lang="pl-PL" dirty="0"/>
          </a:p>
        </p:txBody>
      </p:sp>
      <p:sp>
        <p:nvSpPr>
          <p:cNvPr id="3" name="Symbol zastępczy zawartości 2"/>
          <p:cNvSpPr>
            <a:spLocks noGrp="1"/>
          </p:cNvSpPr>
          <p:nvPr>
            <p:ph sz="quarter" idx="13"/>
          </p:nvPr>
        </p:nvSpPr>
        <p:spPr>
          <a:xfrm>
            <a:off x="609600" y="1352550"/>
            <a:ext cx="8153400" cy="3667472"/>
          </a:xfrm>
        </p:spPr>
        <p:txBody>
          <a:bodyPr>
            <a:normAutofit fontScale="55000" lnSpcReduction="20000"/>
          </a:bodyPr>
          <a:lstStyle/>
          <a:p>
            <a:r>
              <a:rPr lang="pl-PL" sz="3600" dirty="0"/>
              <a:t>Poddanie zamówień     na     udzielanie     świadczeń     zdrowotnych     przepisom o  zamówieniach  </a:t>
            </a:r>
            <a:r>
              <a:rPr lang="pl-PL" sz="3600" dirty="0" smtClean="0"/>
              <a:t>publicznych;</a:t>
            </a:r>
          </a:p>
          <a:p>
            <a:r>
              <a:rPr lang="pl-PL" sz="3600" b="1" dirty="0" smtClean="0">
                <a:solidFill>
                  <a:srgbClr val="C00000"/>
                </a:solidFill>
              </a:rPr>
              <a:t>Proponuje </a:t>
            </a:r>
            <a:r>
              <a:rPr lang="pl-PL" sz="3600" b="1" dirty="0">
                <a:solidFill>
                  <a:srgbClr val="C00000"/>
                </a:solidFill>
              </a:rPr>
              <a:t>się rezygnację ze specjalnego trybu udzielania zamówień na świadczenia   zdrowotne  i  poddaniu   ich  ogólnym   przepisom </a:t>
            </a:r>
            <a:r>
              <a:rPr lang="pl-PL" sz="3600" b="1" dirty="0" smtClean="0">
                <a:solidFill>
                  <a:srgbClr val="C00000"/>
                </a:solidFill>
              </a:rPr>
              <a:t/>
            </a:r>
            <a:br>
              <a:rPr lang="pl-PL" sz="3600" b="1" dirty="0" smtClean="0">
                <a:solidFill>
                  <a:srgbClr val="C00000"/>
                </a:solidFill>
              </a:rPr>
            </a:br>
            <a:r>
              <a:rPr lang="pl-PL" sz="3600" b="1" dirty="0" smtClean="0">
                <a:solidFill>
                  <a:srgbClr val="C00000"/>
                </a:solidFill>
              </a:rPr>
              <a:t>o </a:t>
            </a:r>
            <a:r>
              <a:rPr lang="pl-PL" sz="3600" b="1" dirty="0">
                <a:solidFill>
                  <a:srgbClr val="C00000"/>
                </a:solidFill>
              </a:rPr>
              <a:t>zamówieniach </a:t>
            </a:r>
            <a:r>
              <a:rPr lang="pl-PL" sz="3600" b="1" dirty="0" smtClean="0">
                <a:solidFill>
                  <a:srgbClr val="C00000"/>
                </a:solidFill>
              </a:rPr>
              <a:t>publicznych </a:t>
            </a:r>
            <a:r>
              <a:rPr lang="pl-PL" sz="3600" dirty="0" smtClean="0"/>
              <a:t>(wykreślenie dotychczasowych przepisów dotyczących tej kwestii z </a:t>
            </a:r>
            <a:r>
              <a:rPr lang="pl-PL" sz="3600" dirty="0" err="1" smtClean="0"/>
              <a:t>uodl</a:t>
            </a:r>
            <a:r>
              <a:rPr lang="pl-PL" sz="3600" dirty="0" smtClean="0"/>
              <a:t>);</a:t>
            </a:r>
            <a:endParaRPr lang="pl-PL" sz="3600" dirty="0"/>
          </a:p>
          <a:p>
            <a:pPr lvl="0"/>
            <a:r>
              <a:rPr lang="pl-PL" sz="3600" dirty="0" smtClean="0"/>
              <a:t>Wyjątek: proponuje się wyłączenie spod „reżimu zamówieniowego" umów, na podstawie których  lekarze i pielęgniarki wykonują swój zawód </a:t>
            </a:r>
            <a:br>
              <a:rPr lang="pl-PL" sz="3600" dirty="0" smtClean="0"/>
            </a:br>
            <a:r>
              <a:rPr lang="pl-PL" sz="3600" dirty="0" smtClean="0"/>
              <a:t>w ramach indywidulnej albo indywidualnej specjalistycznej praktyki zawodowej w zakładzie leczniczym na podstawie umowy zawartej </a:t>
            </a:r>
            <a:br>
              <a:rPr lang="pl-PL" sz="3600" dirty="0" smtClean="0"/>
            </a:br>
            <a:r>
              <a:rPr lang="pl-PL" sz="3600" dirty="0" smtClean="0"/>
              <a:t>z podmiotem leczniczym (praktyki te łączą cechy samodzielnego wykonywania  zawodu z udzielaniem świadczeń zdrowotnych w ramach zakład u leczniczego, tj. większej i złożonej organizacyjnie  struktury;</a:t>
            </a:r>
          </a:p>
          <a:p>
            <a:endParaRPr lang="pl-PL" dirty="0"/>
          </a:p>
        </p:txBody>
      </p:sp>
    </p:spTree>
    <p:extLst>
      <p:ext uri="{BB962C8B-B14F-4D97-AF65-F5344CB8AC3E}">
        <p14:creationId xmlns:p14="http://schemas.microsoft.com/office/powerpoint/2010/main" xmlns="" val="1126086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Umowy ważne, choć nie do końca!</a:t>
            </a:r>
            <a:endParaRPr lang="pl-PL" dirty="0"/>
          </a:p>
        </p:txBody>
      </p:sp>
      <p:sp>
        <p:nvSpPr>
          <p:cNvPr id="3" name="Symbol zastępczy zawartości 2"/>
          <p:cNvSpPr>
            <a:spLocks noGrp="1"/>
          </p:cNvSpPr>
          <p:nvPr>
            <p:ph sz="quarter" idx="13"/>
          </p:nvPr>
        </p:nvSpPr>
        <p:spPr/>
        <p:txBody>
          <a:bodyPr>
            <a:noAutofit/>
          </a:bodyPr>
          <a:lstStyle/>
          <a:p>
            <a:r>
              <a:rPr lang="pl-PL" sz="2000" dirty="0"/>
              <a:t>W przepisach przejściowych proponuje się, aby umowy zawarte na podstawie art. 26-27 zmienianej ustawy (zamówienie na świadczenia zdrowotne) przed dniem wejścia w życie projektowanej  ustawy  zachowały  ważność  na  okres,  na  jaki  zostały  </a:t>
            </a:r>
            <a:r>
              <a:rPr lang="pl-PL" sz="2000" dirty="0" smtClean="0"/>
              <a:t>zawarte;</a:t>
            </a:r>
          </a:p>
          <a:p>
            <a:r>
              <a:rPr lang="pl-PL" sz="2000" dirty="0" smtClean="0"/>
              <a:t>Natomiast </a:t>
            </a:r>
            <a:r>
              <a:rPr lang="pl-PL" sz="2000" dirty="0"/>
              <a:t>w odniesieniu do postępowań o udzielenie zamówień </a:t>
            </a:r>
            <a:r>
              <a:rPr lang="pl-PL" sz="2000" dirty="0" smtClean="0"/>
              <a:t/>
            </a:r>
            <a:br>
              <a:rPr lang="pl-PL" sz="2000" dirty="0" smtClean="0"/>
            </a:br>
            <a:r>
              <a:rPr lang="pl-PL" sz="2000" dirty="0" smtClean="0"/>
              <a:t>na </a:t>
            </a:r>
            <a:r>
              <a:rPr lang="pl-PL" sz="2000" dirty="0"/>
              <a:t>świadczenia zdrowotne wszczętych na podstawie tych przepisów niezakończonych przed dniem wejścia w życie projektowanej ustawy, proponuje się, aby podlegały zakończeniu z tym </a:t>
            </a:r>
            <a:r>
              <a:rPr lang="pl-PL" sz="2000" dirty="0" smtClean="0"/>
              <a:t>dniem;</a:t>
            </a:r>
          </a:p>
          <a:p>
            <a:r>
              <a:rPr lang="pl-PL" sz="2000" dirty="0" smtClean="0"/>
              <a:t>Proponowane </a:t>
            </a:r>
            <a:r>
              <a:rPr lang="pl-PL" sz="2000" dirty="0"/>
              <a:t>przepisy umożliwią kontynuację świadczeń zdrowotnych realizowanych  na  podstawie dotychczasowych  </a:t>
            </a:r>
            <a:r>
              <a:rPr lang="pl-PL" sz="2000" dirty="0" smtClean="0"/>
              <a:t>przepisów;</a:t>
            </a:r>
            <a:endParaRPr lang="pl-PL" sz="2000" dirty="0"/>
          </a:p>
        </p:txBody>
      </p:sp>
    </p:spTree>
    <p:extLst>
      <p:ext uri="{BB962C8B-B14F-4D97-AF65-F5344CB8AC3E}">
        <p14:creationId xmlns:p14="http://schemas.microsoft.com/office/powerpoint/2010/main" xmlns="" val="2762053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Mocny strzał w dzierżawę i outsourcing</a:t>
            </a:r>
            <a:endParaRPr lang="pl-PL" dirty="0"/>
          </a:p>
        </p:txBody>
      </p:sp>
      <p:sp>
        <p:nvSpPr>
          <p:cNvPr id="3" name="Symbol zastępczy zawartości 2"/>
          <p:cNvSpPr>
            <a:spLocks noGrp="1"/>
          </p:cNvSpPr>
          <p:nvPr>
            <p:ph sz="quarter" idx="13"/>
          </p:nvPr>
        </p:nvSpPr>
        <p:spPr/>
        <p:txBody>
          <a:bodyPr>
            <a:noAutofit/>
          </a:bodyPr>
          <a:lstStyle/>
          <a:p>
            <a:r>
              <a:rPr lang="pl-PL" sz="2000" dirty="0" smtClean="0"/>
              <a:t>Odmienne rozwiązanie </a:t>
            </a:r>
            <a:r>
              <a:rPr lang="pl-PL" sz="2000" dirty="0"/>
              <a:t>przyjęto w odniesieniu do umów, o których mowa w dodawanym przepisie art. 25a, w myśl którego </a:t>
            </a:r>
            <a:r>
              <a:rPr lang="pl-PL" sz="2000" b="1" dirty="0">
                <a:solidFill>
                  <a:srgbClr val="C00000"/>
                </a:solidFill>
              </a:rPr>
              <a:t>podmiot leczniczy </a:t>
            </a:r>
            <a:r>
              <a:rPr lang="pl-PL" sz="2000" dirty="0"/>
              <a:t>spełniający przesłanki określone w art. 3 ust.  1 ustawy  z  dnia  29  stycznia  2004  r. - Prawo  zamówień  </a:t>
            </a:r>
            <a:r>
              <a:rPr lang="pl-PL" sz="2000" dirty="0" smtClean="0"/>
              <a:t>publicznych (m.in.: </a:t>
            </a:r>
            <a:r>
              <a:rPr lang="pl-PL" sz="2000" dirty="0" err="1" smtClean="0"/>
              <a:t>spzoz</a:t>
            </a:r>
            <a:r>
              <a:rPr lang="pl-PL" sz="2000" dirty="0" smtClean="0"/>
              <a:t>-y, spółki kapitałowe w których podmioty publiczne są większościowym udziałowcem/akcjonariuszem),  udzielający zamówienia </a:t>
            </a:r>
            <a:r>
              <a:rPr lang="pl-PL" sz="2000" dirty="0"/>
              <a:t>na świadczenia zdrowotne na podstawie przepisów tej ustawy </a:t>
            </a:r>
            <a:r>
              <a:rPr lang="pl-PL" sz="2000" b="1" dirty="0">
                <a:solidFill>
                  <a:srgbClr val="C00000"/>
                </a:solidFill>
              </a:rPr>
              <a:t>nie będzie mógł zbywać aktywów trwałych, oddać ich w dzierżawę, najem, użytkowanie oraz użyczenie przyjmującemu  </a:t>
            </a:r>
            <a:r>
              <a:rPr lang="pl-PL" sz="2000" b="1" dirty="0" smtClean="0">
                <a:solidFill>
                  <a:srgbClr val="C00000"/>
                </a:solidFill>
              </a:rPr>
              <a:t>zamówienie;</a:t>
            </a:r>
            <a:endParaRPr lang="pl-PL" sz="2000" b="1" dirty="0">
              <a:solidFill>
                <a:srgbClr val="C00000"/>
              </a:solidFill>
            </a:endParaRPr>
          </a:p>
        </p:txBody>
      </p:sp>
    </p:spTree>
    <p:extLst>
      <p:ext uri="{BB962C8B-B14F-4D97-AF65-F5344CB8AC3E}">
        <p14:creationId xmlns:p14="http://schemas.microsoft.com/office/powerpoint/2010/main" xmlns="" val="935371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Kto poniesie konsekwencje tej zmiany?</a:t>
            </a:r>
            <a:endParaRPr lang="pl-PL" dirty="0"/>
          </a:p>
        </p:txBody>
      </p:sp>
      <p:sp>
        <p:nvSpPr>
          <p:cNvPr id="3" name="Symbol zastępczy zawartości 2"/>
          <p:cNvSpPr>
            <a:spLocks noGrp="1"/>
          </p:cNvSpPr>
          <p:nvPr>
            <p:ph sz="quarter" idx="13"/>
          </p:nvPr>
        </p:nvSpPr>
        <p:spPr/>
        <p:txBody>
          <a:bodyPr>
            <a:noAutofit/>
          </a:bodyPr>
          <a:lstStyle/>
          <a:p>
            <a:r>
              <a:rPr lang="pl-PL" sz="2000" dirty="0" smtClean="0"/>
              <a:t>Projekt ustawy zmieniającej </a:t>
            </a:r>
            <a:r>
              <a:rPr lang="pl-PL" sz="2000" dirty="0" err="1" smtClean="0"/>
              <a:t>uodl</a:t>
            </a:r>
            <a:r>
              <a:rPr lang="pl-PL" sz="2000" dirty="0" smtClean="0"/>
              <a:t> zawiera, art</a:t>
            </a:r>
            <a:r>
              <a:rPr lang="pl-PL" sz="2000" dirty="0"/>
              <a:t>. 5. </a:t>
            </a:r>
            <a:r>
              <a:rPr lang="pl-PL" sz="2000" dirty="0" smtClean="0"/>
              <a:t>o treści: </a:t>
            </a:r>
            <a:br>
              <a:rPr lang="pl-PL" sz="2000" dirty="0" smtClean="0"/>
            </a:br>
            <a:r>
              <a:rPr lang="pl-PL" sz="2000" dirty="0" smtClean="0"/>
              <a:t>„Umowy </a:t>
            </a:r>
            <a:r>
              <a:rPr lang="pl-PL" sz="2000" dirty="0"/>
              <a:t>zawarte przez podmioty lecznicze spełniające przesłanki, określone w art. 3 ust. 1 ustawy z dnia 29 stycznia 2004 r. - Prawo zamówień publicznych (Dz. U. z 20 15 r. poz. 2164, z </a:t>
            </a:r>
            <a:r>
              <a:rPr lang="pl-PL" sz="2000" dirty="0" err="1"/>
              <a:t>późn</a:t>
            </a:r>
            <a:r>
              <a:rPr lang="pl-PL" sz="2000" dirty="0"/>
              <a:t>. </a:t>
            </a:r>
            <a:r>
              <a:rPr lang="pl-PL" sz="2000" dirty="0" smtClean="0"/>
              <a:t>zm.), </a:t>
            </a:r>
            <a:r>
              <a:rPr lang="pl-PL" sz="2000" dirty="0"/>
              <a:t>na podstawie których podmioty te oddały środki trwałe w dzierżawę, najem, użytkowanie oraz użyczenie przyjmującemu zamówienie na świadczenia zdrowotne, zawarte przed dniem wejścia w życie niniejszej ustawy, </a:t>
            </a:r>
            <a:r>
              <a:rPr lang="pl-PL" sz="2000" b="1" dirty="0">
                <a:solidFill>
                  <a:srgbClr val="C00000"/>
                </a:solidFill>
              </a:rPr>
              <a:t>zachowują ważność przez okres </a:t>
            </a:r>
            <a:r>
              <a:rPr lang="pl-PL" sz="2000" b="1" dirty="0" smtClean="0">
                <a:solidFill>
                  <a:srgbClr val="C00000"/>
                </a:solidFill>
              </a:rPr>
              <a:t>na jaki </a:t>
            </a:r>
            <a:r>
              <a:rPr lang="pl-PL" sz="2000" b="1" dirty="0">
                <a:solidFill>
                  <a:srgbClr val="C00000"/>
                </a:solidFill>
              </a:rPr>
              <a:t>zostały zawarte, jednak nie dłużej niż 3 lata od dnia wejścia w życie niniejszej ustawy</a:t>
            </a:r>
            <a:r>
              <a:rPr lang="pl-PL" sz="2000" dirty="0" smtClean="0"/>
              <a:t>.”</a:t>
            </a:r>
            <a:endParaRPr lang="pl-PL" sz="2000" dirty="0"/>
          </a:p>
          <a:p>
            <a:endParaRPr lang="pl-PL" sz="2000" dirty="0"/>
          </a:p>
        </p:txBody>
      </p:sp>
    </p:spTree>
    <p:extLst>
      <p:ext uri="{BB962C8B-B14F-4D97-AF65-F5344CB8AC3E}">
        <p14:creationId xmlns:p14="http://schemas.microsoft.com/office/powerpoint/2010/main" xmlns="" val="848076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Spółka z uniwersytetem </a:t>
            </a:r>
            <a:endParaRPr lang="pl-PL" dirty="0"/>
          </a:p>
        </p:txBody>
      </p:sp>
      <p:sp>
        <p:nvSpPr>
          <p:cNvPr id="3" name="Symbol zastępczy zawartości 2"/>
          <p:cNvSpPr>
            <a:spLocks noGrp="1"/>
          </p:cNvSpPr>
          <p:nvPr>
            <p:ph sz="quarter" idx="13"/>
          </p:nvPr>
        </p:nvSpPr>
        <p:spPr>
          <a:xfrm>
            <a:off x="609600" y="1352550"/>
            <a:ext cx="8282880" cy="3790950"/>
          </a:xfrm>
        </p:spPr>
        <p:txBody>
          <a:bodyPr>
            <a:noAutofit/>
          </a:bodyPr>
          <a:lstStyle/>
          <a:p>
            <a:r>
              <a:rPr lang="pl-PL" sz="2000" dirty="0"/>
              <a:t>Umożliwienie publicznym uczelniom medycznym przystępowanie do spółek kapitałowych, które wykonują działalność leczniczą </a:t>
            </a:r>
            <a:r>
              <a:rPr lang="pl-PL" sz="2000" dirty="0" smtClean="0"/>
              <a:t>(obecnie mogą tylko: </a:t>
            </a:r>
            <a:br>
              <a:rPr lang="pl-PL" sz="2000" dirty="0" smtClean="0"/>
            </a:br>
            <a:r>
              <a:rPr lang="pl-PL" sz="2000" dirty="0" smtClean="0"/>
              <a:t>JST </a:t>
            </a:r>
            <a:r>
              <a:rPr lang="pl-PL" sz="2000" dirty="0"/>
              <a:t>i Skarb </a:t>
            </a:r>
            <a:r>
              <a:rPr lang="pl-PL" sz="2000" dirty="0" smtClean="0"/>
              <a:t>Państwa, reprezentowany przez Prezesa Rady Ministrów);</a:t>
            </a:r>
            <a:endParaRPr lang="pl-PL" sz="2000" dirty="0"/>
          </a:p>
          <a:p>
            <a:r>
              <a:rPr lang="pl-PL" sz="2000" dirty="0"/>
              <a:t>W praktyce zamiana ta może mieć zastosowanie w przypadku tworzenia nowych uczelni medycznych albo wydziałów lekarskich </a:t>
            </a:r>
            <a:r>
              <a:rPr lang="pl-PL" sz="2000" dirty="0" smtClean="0"/>
              <a:t>na uniwersytetach (uczelnia aby </a:t>
            </a:r>
            <a:r>
              <a:rPr lang="pl-PL" sz="2000" dirty="0"/>
              <a:t>mogła stabilnie wykonywać  swoje zadania  w zakresie  dydaktyki powinna  posiadać  szpital, w którym  będą  realizowane zadania dydaktyczne i badawcze  w powiązaniu </a:t>
            </a:r>
            <a:r>
              <a:rPr lang="pl-PL" sz="2000" dirty="0" smtClean="0"/>
              <a:t>z </a:t>
            </a:r>
            <a:r>
              <a:rPr lang="pl-PL" sz="2000" dirty="0"/>
              <a:t>udzielaniem </a:t>
            </a:r>
            <a:r>
              <a:rPr lang="pl-PL" sz="2000" dirty="0" smtClean="0"/>
              <a:t>świadczeń);</a:t>
            </a:r>
          </a:p>
          <a:p>
            <a:r>
              <a:rPr lang="pl-PL" sz="2000" dirty="0" smtClean="0"/>
              <a:t>Tworzenie </a:t>
            </a:r>
            <a:r>
              <a:rPr lang="pl-PL" sz="2000" dirty="0"/>
              <a:t>nowego podmiotu leczniczego i szpitala może być </a:t>
            </a:r>
            <a:r>
              <a:rPr lang="pl-PL" sz="2000" dirty="0" smtClean="0"/>
              <a:t>niezasadne, </a:t>
            </a:r>
            <a:br>
              <a:rPr lang="pl-PL" sz="2000" dirty="0" smtClean="0"/>
            </a:br>
            <a:r>
              <a:rPr lang="pl-PL" sz="2000" dirty="0" smtClean="0"/>
              <a:t>a w </a:t>
            </a:r>
            <a:r>
              <a:rPr lang="pl-PL" sz="2000" dirty="0"/>
              <a:t>tej sytuacji możliwość przystąpienia przez uczelnię medyczną do spółki np. utworzonej przez </a:t>
            </a:r>
            <a:r>
              <a:rPr lang="pl-PL" sz="2000" dirty="0" smtClean="0"/>
              <a:t>JST może </a:t>
            </a:r>
            <a:r>
              <a:rPr lang="pl-PL" sz="2000" dirty="0"/>
              <a:t>być optymalnym </a:t>
            </a:r>
            <a:r>
              <a:rPr lang="pl-PL" sz="2000" dirty="0" smtClean="0"/>
              <a:t>rozwiązaniem;</a:t>
            </a:r>
            <a:endParaRPr lang="pl-PL" sz="2000" dirty="0"/>
          </a:p>
        </p:txBody>
      </p:sp>
    </p:spTree>
    <p:extLst>
      <p:ext uri="{BB962C8B-B14F-4D97-AF65-F5344CB8AC3E}">
        <p14:creationId xmlns:p14="http://schemas.microsoft.com/office/powerpoint/2010/main" xmlns="" val="3666732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Presentation16x9">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B9E7532-36DA-4A41-AA9C-BBE1C4A31F3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Prezentacja panoramiczna</Template>
  <TotalTime>0</TotalTime>
  <Words>1583</Words>
  <Application>Microsoft Office PowerPoint</Application>
  <PresentationFormat>Pokaz na ekranie (16:9)</PresentationFormat>
  <Paragraphs>119</Paragraphs>
  <Slides>31</Slides>
  <Notes>1</Notes>
  <HiddenSlides>0</HiddenSlides>
  <MMClips>0</MMClips>
  <ScaleCrop>false</ScaleCrop>
  <HeadingPairs>
    <vt:vector size="4" baseType="variant">
      <vt:variant>
        <vt:lpstr>Motyw</vt:lpstr>
      </vt:variant>
      <vt:variant>
        <vt:i4>1</vt:i4>
      </vt:variant>
      <vt:variant>
        <vt:lpstr>Tytuły slajdów</vt:lpstr>
      </vt:variant>
      <vt:variant>
        <vt:i4>31</vt:i4>
      </vt:variant>
    </vt:vector>
  </HeadingPairs>
  <TitlesOfParts>
    <vt:vector size="32" baseType="lpstr">
      <vt:lpstr>WidescreenPresentation16x9</vt:lpstr>
      <vt:lpstr>Powstrzymana rewolucja czerwcowa Projekt ustawy o zmianie ustawy o działalności leczniczej oraz niektórych innych ustaw Zmiany istotne dla podmiotów leczniczych i samorządów terytorialnych </vt:lpstr>
      <vt:lpstr>Początek procesu legislacyjnego </vt:lpstr>
      <vt:lpstr>Spójność definicji </vt:lpstr>
      <vt:lpstr>To nie tylko problem rejestracji</vt:lpstr>
      <vt:lpstr>Zmiany w zamówieniach publicznych</vt:lpstr>
      <vt:lpstr>Umowy ważne, choć nie do końca!</vt:lpstr>
      <vt:lpstr>Mocny strzał w dzierżawę i outsourcing</vt:lpstr>
      <vt:lpstr>Kto poniesie konsekwencje tej zmiany?</vt:lpstr>
      <vt:lpstr>Spółka z uniwersytetem </vt:lpstr>
      <vt:lpstr>Ambulatoryjne w domu pacjenta </vt:lpstr>
      <vt:lpstr>Świadczenia ambulatoryjne w karetce</vt:lpstr>
      <vt:lpstr>Niespodzianka roku!</vt:lpstr>
      <vt:lpstr>Czy to uratuje SPZOZ-y</vt:lpstr>
      <vt:lpstr>Komercja wkracza do spzoz - ów</vt:lpstr>
      <vt:lpstr>Chyba będzie dłużej? </vt:lpstr>
      <vt:lpstr>Niepotrzebne uchylenia</vt:lpstr>
      <vt:lpstr>Uproszczenie łączenia spzoz - ów</vt:lpstr>
      <vt:lpstr>Przepis żegnany bez żalu </vt:lpstr>
      <vt:lpstr>Kontrolujący wciąż wzmacniani </vt:lpstr>
      <vt:lpstr>Kontrola międzywojewódzka</vt:lpstr>
      <vt:lpstr>Warunków kontroli ciąg dalszy </vt:lpstr>
      <vt:lpstr>Kara finansowa czy wykreślenie z rejestru? </vt:lpstr>
      <vt:lpstr>26 lat rolowania ma ciąg dalszy</vt:lpstr>
      <vt:lpstr>Wytrych na przetrwanie</vt:lpstr>
      <vt:lpstr>Rejestry lekarzy, pielęgniarek i położnych </vt:lpstr>
      <vt:lpstr>Obowiązuje miejsce zamieszkania</vt:lpstr>
      <vt:lpstr>Nie ma wpisu, jest Kodeks wykroczeń </vt:lpstr>
      <vt:lpstr>Reklama świadczeń  zdrowotnych</vt:lpstr>
      <vt:lpstr>Reklama, a przekaz handlowy</vt:lpstr>
      <vt:lpstr>Obowiązywać będzie szerszy zakres</vt:lpstr>
      <vt:lpstr>Podsumowanie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2017-06-15T21:08:06Z</dcterms:created>
  <dcterms:modified xsi:type="dcterms:W3CDTF">2017-06-26T10:28:39Z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TC101769309990</vt:lpwstr>
  </property>
</Properties>
</file>