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72" r:id="rId3"/>
  </p:sldMasterIdLst>
  <p:notesMasterIdLst>
    <p:notesMasterId r:id="rId23"/>
  </p:notesMasterIdLst>
  <p:sldIdLst>
    <p:sldId id="272" r:id="rId4"/>
    <p:sldId id="273" r:id="rId5"/>
    <p:sldId id="274" r:id="rId6"/>
    <p:sldId id="275" r:id="rId7"/>
    <p:sldId id="276" r:id="rId8"/>
    <p:sldId id="277" r:id="rId9"/>
    <p:sldId id="279" r:id="rId10"/>
    <p:sldId id="280" r:id="rId11"/>
    <p:sldId id="278" r:id="rId12"/>
    <p:sldId id="281" r:id="rId13"/>
    <p:sldId id="282" r:id="rId14"/>
    <p:sldId id="283" r:id="rId15"/>
    <p:sldId id="284" r:id="rId16"/>
    <p:sldId id="285" r:id="rId17"/>
    <p:sldId id="259" r:id="rId18"/>
    <p:sldId id="286" r:id="rId19"/>
    <p:sldId id="287" r:id="rId20"/>
    <p:sldId id="288" r:id="rId21"/>
    <p:sldId id="27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3" d="100"/>
          <a:sy n="103" d="100"/>
        </p:scale>
        <p:origin x="17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l-PL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pl-PL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pl-PL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1C0D49-8CCE-4FA1-BFBE-8EE8F2C5E85F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100583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0D49-8CCE-4FA1-BFBE-8EE8F2C5E85F}" type="slidenum">
              <a:rPr lang="en-US" altLang="pl-PL" smtClean="0"/>
              <a:pPr/>
              <a:t>12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443320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0D49-8CCE-4FA1-BFBE-8EE8F2C5E85F}" type="slidenum">
              <a:rPr lang="en-US" altLang="pl-PL" smtClean="0"/>
              <a:pPr/>
              <a:t>13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764413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1C0D49-8CCE-4FA1-BFBE-8EE8F2C5E85F}" type="slidenum">
              <a:rPr lang="en-US" altLang="pl-PL" smtClean="0"/>
              <a:pPr/>
              <a:t>14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24773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pl-PL" altLang="pl-PL" noProof="0" smtClean="0"/>
              <a:t>Kliknij, aby edytować styl</a:t>
            </a:r>
            <a:endParaRPr lang="en-US" altLang="pl-PL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  <a:endParaRPr lang="en-US" altLang="pl-PL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BCB6DC7-BEE1-4C8B-B158-C376F7832C86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6F955-95C9-4411-91F0-C14E10907EB8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25238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4BFB7-DFD6-444E-8137-C04CAF207F5F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569510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pl-PL" noProof="0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altLang="pl-PL" noProof="0" smtClean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A6A4066-18A7-4585-AB49-4B55B579C7E5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39808-671D-4352-8022-812A674CD03E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378385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31AB4-D55B-401F-A89E-B1B09CD1D1F7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884951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DFB0C-E98F-417F-AAA4-50D064A49113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777329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75DBE-45AD-4ECC-B9CF-0FE11E17F8F1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23978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13B79-D278-4ABF-B172-DC671965573B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627869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0C058-0B63-4CA4-A590-65FE50841BEE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531120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BBD5ED-AEC4-44DB-968E-85EBF3C2CBBC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98757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F1DC4-DBCB-4778-85E8-E04056F1692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278477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0061B-4F9B-44AB-BEAB-E9B7554FE573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9134018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C7348-7CF9-42D8-8BEC-969776CA998B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711063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D10E8-1163-419A-804C-72C94E66CF37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5768752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CB6DC7-BEE1-4C8B-B158-C376F7832C86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988058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F1DC4-DBCB-4778-85E8-E04056F16922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331678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18A26-C991-4071-9C67-106A91BE45AB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007861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B8452-7A95-4877-8331-5B0FD6C8FB28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32105318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B40F9-65C8-4E96-9641-AE7C62A94432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6786750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DCC06-7995-4B05-80A1-BF8DD4538176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6795600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3670-B29F-486A-A279-165E8D04C21D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250205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18A26-C991-4071-9C67-106A91BE45AB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1920386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09430-D078-4E96-89F6-3E879A0CC115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42984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9A48D-4436-4AF2-BA55-D24FE73C4CEC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3991952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6F955-95C9-4411-91F0-C14E10907EB8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754922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4BFB7-DFD6-444E-8137-C04CAF207F5F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741020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B8452-7A95-4877-8331-5B0FD6C8FB28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34558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B40F9-65C8-4E96-9641-AE7C62A94432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98350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DCC06-7995-4B05-80A1-BF8DD4538176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663913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83670-B29F-486A-A279-165E8D04C21D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42029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09430-D078-4E96-89F6-3E879A0CC115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717315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9A48D-4436-4AF2-BA55-D24FE73C4CEC}" type="slidenum">
              <a:rPr lang="en-US" altLang="pl-PL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1794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  <a:endParaRPr lang="en-US" altLang="pl-P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  <a:endParaRPr lang="en-US" altLang="pl-PL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41FD2B-E3DD-49F6-9B45-12336CA7853A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l-PL" smtClean="0"/>
              <a:t>Click to edit Master text styles</a:t>
            </a:r>
          </a:p>
          <a:p>
            <a:pPr lvl="1"/>
            <a:r>
              <a:rPr lang="en-US" altLang="pl-PL" smtClean="0"/>
              <a:t>Second level</a:t>
            </a:r>
          </a:p>
          <a:p>
            <a:pPr lvl="2"/>
            <a:r>
              <a:rPr lang="en-US" altLang="pl-PL" smtClean="0"/>
              <a:t>Third level</a:t>
            </a:r>
          </a:p>
          <a:p>
            <a:pPr lvl="3"/>
            <a:r>
              <a:rPr lang="en-US" altLang="pl-PL" smtClean="0"/>
              <a:t>Fourth level</a:t>
            </a:r>
          </a:p>
          <a:p>
            <a:pPr lvl="4"/>
            <a:r>
              <a:rPr lang="en-US" altLang="pl-PL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pl-PL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pl-PL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A21C632-23D0-443C-8CE7-51812E293B53}" type="slidenum">
              <a:rPr lang="en-US" altLang="pl-PL"/>
              <a:pPr/>
              <a:t>‹#›</a:t>
            </a:fld>
            <a:endParaRPr lang="en-US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l-P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l-PL" smtClean="0"/>
              <a:t>Haga clic para modificar el estilo de texto del patrón</a:t>
            </a:r>
          </a:p>
          <a:p>
            <a:pPr lvl="1"/>
            <a:r>
              <a:rPr lang="es-ES" altLang="pl-PL" smtClean="0"/>
              <a:t>Segundo nivel</a:t>
            </a:r>
          </a:p>
          <a:p>
            <a:pPr lvl="2"/>
            <a:r>
              <a:rPr lang="es-ES" altLang="pl-PL" smtClean="0"/>
              <a:t>Tercer nivel</a:t>
            </a:r>
          </a:p>
          <a:p>
            <a:pPr lvl="3"/>
            <a:r>
              <a:rPr lang="es-ES" altLang="pl-PL" smtClean="0"/>
              <a:t>Cuarto nivel</a:t>
            </a:r>
          </a:p>
          <a:p>
            <a:pPr lvl="4"/>
            <a:r>
              <a:rPr lang="es-ES" altLang="pl-P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41FD2B-E3DD-49F6-9B45-12336CA7853A}" type="slidenum">
              <a:rPr lang="en-US" altLang="pl-PL" smtClean="0"/>
              <a:pPr/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88064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484784"/>
            <a:ext cx="7812360" cy="2304256"/>
          </a:xfrm>
        </p:spPr>
        <p:txBody>
          <a:bodyPr/>
          <a:lstStyle/>
          <a:p>
            <a:r>
              <a:rPr lang="pl-PL" altLang="pl-PL" sz="2400" i="1" dirty="0">
                <a:solidFill>
                  <a:srgbClr val="7030A0"/>
                </a:solidFill>
              </a:rPr>
              <a:t>Podsumowanie – przebieg sprawy z pozwu Miasta Krakowa w postępowaniu upominawczym o zapłatę przez Skarb Państwa kwoty 5.395.240,08 PLN wraz odsetkami  z tytułu wykonywania zadań zleconych z zakresu administracji rządowej (zadania urzędu stanu </a:t>
            </a:r>
            <a:r>
              <a:rPr lang="pl-PL" altLang="pl-PL" sz="2400" i="1" dirty="0" smtClean="0">
                <a:solidFill>
                  <a:srgbClr val="7030A0"/>
                </a:solidFill>
              </a:rPr>
              <a:t>cywilnego i wydziału spraw administracyjnych)</a:t>
            </a:r>
            <a:r>
              <a:rPr lang="pl-PL" altLang="pl-PL" sz="2400" dirty="0"/>
              <a:t/>
            </a:r>
            <a:br>
              <a:rPr lang="pl-PL" altLang="pl-PL" sz="2400" dirty="0"/>
            </a:br>
            <a:endParaRPr lang="pl-PL" altLang="pl-PL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23728" y="5661248"/>
            <a:ext cx="532859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altLang="pl-PL" sz="1400" b="1" dirty="0" smtClean="0">
                <a:solidFill>
                  <a:srgbClr val="0000CC"/>
                </a:solidFill>
              </a:rPr>
              <a:t>Komisja Finansów Publicznych, Związku Miast Polskich </a:t>
            </a:r>
          </a:p>
          <a:p>
            <a:pPr marL="0" indent="0" algn="ctr">
              <a:buNone/>
            </a:pPr>
            <a:r>
              <a:rPr lang="pl-PL" altLang="pl-PL" sz="1400" b="1" dirty="0" smtClean="0">
                <a:solidFill>
                  <a:srgbClr val="0000CC"/>
                </a:solidFill>
              </a:rPr>
              <a:t>               Kraków,  16 maj 2017 rok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2123728" y="4077072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altLang="pl-PL" dirty="0">
                <a:solidFill>
                  <a:srgbClr val="0000CC"/>
                </a:solidFill>
              </a:rPr>
              <a:t>Alina Kwaśniak, dyrektor Biura Skarbnika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22369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812360" cy="1080120"/>
          </a:xfrm>
        </p:spPr>
        <p:txBody>
          <a:bodyPr/>
          <a:lstStyle/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procesowe Krakowa, </a:t>
            </a:r>
            <a:r>
              <a:rPr lang="pl-PL" altLang="pl-PL" sz="1800" i="1" dirty="0">
                <a:solidFill>
                  <a:srgbClr val="7030A0"/>
                </a:solidFill>
              </a:rPr>
              <a:t>odpowiedź na zarzuty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formalne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 podnoszone </a:t>
            </a:r>
            <a:r>
              <a:rPr lang="pl-PL" altLang="pl-PL" sz="1800" i="1" dirty="0">
                <a:solidFill>
                  <a:srgbClr val="7030A0"/>
                </a:solidFill>
              </a:rPr>
              <a:t>w piśmie procesowym Prokuratorii Generalnej SP z dnia 14 czerwca 2013 r. –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9 lipiec 2013 </a:t>
            </a:r>
            <a:r>
              <a:rPr lang="pl-PL" altLang="pl-PL" sz="1800" i="1" dirty="0">
                <a:solidFill>
                  <a:srgbClr val="FF0000"/>
                </a:solidFill>
              </a:rPr>
              <a:t>r.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1600" y="1196752"/>
            <a:ext cx="781236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Zawiadomienie  o wyznaczenie terminu posiedzenia Sądu (rozprawy)  na dzień </a:t>
            </a:r>
            <a:r>
              <a:rPr lang="pl-PL" altLang="pl-PL" sz="1800" i="1" u="sng" dirty="0" smtClean="0">
                <a:solidFill>
                  <a:srgbClr val="7030A0"/>
                </a:solidFill>
              </a:rPr>
              <a:t>15 października 2013 r.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 –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1 sierpień 2013r. 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87624" y="2245026"/>
            <a:ext cx="781236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procesowe Krakowa, odpowiedź na zarzuty </a:t>
            </a:r>
            <a:r>
              <a:rPr lang="pl-PL" altLang="pl-PL" sz="1800" i="1" dirty="0">
                <a:solidFill>
                  <a:srgbClr val="FF0000"/>
                </a:solidFill>
              </a:rPr>
              <a:t>merytoryczne</a:t>
            </a:r>
            <a:r>
              <a:rPr lang="pl-PL" altLang="pl-PL" sz="1800" i="1" dirty="0">
                <a:solidFill>
                  <a:srgbClr val="7030A0"/>
                </a:solidFill>
              </a:rPr>
              <a:t> podnoszone w piśmie procesowym Prokuratorii Generalnej SP z dnia </a:t>
            </a:r>
            <a:endParaRPr lang="pl-PL" altLang="pl-PL" sz="1800" i="1" dirty="0" smtClean="0">
              <a:solidFill>
                <a:srgbClr val="7030A0"/>
              </a:solidFill>
            </a:endParaRPr>
          </a:p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14 </a:t>
            </a:r>
            <a:r>
              <a:rPr lang="pl-PL" altLang="pl-PL" sz="1800" i="1" dirty="0">
                <a:solidFill>
                  <a:srgbClr val="7030A0"/>
                </a:solidFill>
              </a:rPr>
              <a:t>czerwca 2013 r. – </a:t>
            </a:r>
            <a:r>
              <a:rPr lang="pl-PL" altLang="pl-PL" sz="1800" i="1" dirty="0">
                <a:solidFill>
                  <a:srgbClr val="FF0000"/>
                </a:solidFill>
              </a:rPr>
              <a:t>17 września 2013 r.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115616" y="3212976"/>
            <a:ext cx="781236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Wniosek </a:t>
            </a:r>
            <a:r>
              <a:rPr lang="pl-PL" altLang="pl-PL" sz="1800" i="1" dirty="0">
                <a:solidFill>
                  <a:srgbClr val="7030A0"/>
                </a:solidFill>
              </a:rPr>
              <a:t>Prokuratorii Generalnej SP o zmianę terminy rozprawy – </a:t>
            </a:r>
            <a:endParaRPr lang="pl-PL" altLang="pl-PL" sz="1800" i="1" dirty="0" smtClean="0">
              <a:solidFill>
                <a:srgbClr val="7030A0"/>
              </a:solidFill>
            </a:endParaRPr>
          </a:p>
          <a:p>
            <a:pPr algn="l"/>
            <a:r>
              <a:rPr lang="pl-PL" altLang="pl-PL" sz="1800" i="1" dirty="0" smtClean="0">
                <a:solidFill>
                  <a:srgbClr val="FF0000"/>
                </a:solidFill>
              </a:rPr>
              <a:t>20 </a:t>
            </a:r>
            <a:r>
              <a:rPr lang="pl-PL" altLang="pl-PL" sz="1800" i="1" dirty="0">
                <a:solidFill>
                  <a:srgbClr val="FF0000"/>
                </a:solidFill>
              </a:rPr>
              <a:t>września 2013 r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115616" y="4005064"/>
            <a:ext cx="781236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>
                <a:solidFill>
                  <a:srgbClr val="7030A0"/>
                </a:solidFill>
              </a:rPr>
              <a:t>Postanowienie Sądu Okręgowego w sprawie oddalenia wniosku Prokuratorii Generalnej SP o zmianę terminy rozprawy – </a:t>
            </a:r>
            <a:r>
              <a:rPr lang="pl-PL" altLang="pl-PL" sz="1800" i="1" dirty="0">
                <a:solidFill>
                  <a:srgbClr val="FF0000"/>
                </a:solidFill>
              </a:rPr>
              <a:t>15 październik 2013 r.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163486" y="5085184"/>
            <a:ext cx="7812360" cy="111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procesowe pozwanego Prokuratorii Generalnej SP wnoszące o przedłużenie terminu wyznaczonego na rozprawie na złożenie pisma przygotowawczego (odnośnie argumentów Krakowa wyrażonych w pismach z dnia 9.07.2013 r. oraz 17 .09.2013 r.),– </a:t>
            </a:r>
            <a:r>
              <a:rPr lang="pl-PL" altLang="pl-PL" sz="1800" i="1" dirty="0">
                <a:solidFill>
                  <a:srgbClr val="FF0000"/>
                </a:solidFill>
              </a:rPr>
              <a:t>8 listopada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2013 r</a:t>
            </a:r>
            <a:r>
              <a:rPr lang="pl-PL" altLang="pl-PL" sz="1800" i="1" dirty="0">
                <a:solidFill>
                  <a:srgbClr val="FF0000"/>
                </a:solidFill>
              </a:rPr>
              <a:t>. 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690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755576" y="40466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procesowe pozwanego Prokuratorii Generalnej SP podtrzymujące wcześniejsze twierdzenia i wnioski (odnoszące się do argumentacji pisma procesowego Krakowa z 17.09.2013 r.),  – </a:t>
            </a:r>
            <a:r>
              <a:rPr lang="pl-PL" altLang="pl-PL" sz="1800" i="1" dirty="0">
                <a:solidFill>
                  <a:srgbClr val="FF0000"/>
                </a:solidFill>
              </a:rPr>
              <a:t>15 listopada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2013 r</a:t>
            </a:r>
            <a:r>
              <a:rPr lang="pl-PL" altLang="pl-PL" sz="1800" i="1" dirty="0">
                <a:solidFill>
                  <a:srgbClr val="FF0000"/>
                </a:solidFill>
              </a:rPr>
              <a:t>. 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55576" y="154766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przygotowawcze pozwanego Prokuratorii Generalnej SP (wnoszące o dopuszczenie dowodu , tj. dołączonych list płac pracowników UW) – </a:t>
            </a:r>
            <a:endParaRPr lang="pl-PL" altLang="pl-PL" sz="1800" i="1" dirty="0" smtClean="0">
              <a:solidFill>
                <a:srgbClr val="7030A0"/>
              </a:solidFill>
            </a:endParaRPr>
          </a:p>
          <a:p>
            <a:pPr algn="l"/>
            <a:r>
              <a:rPr lang="pl-PL" altLang="pl-PL" sz="1800" i="1" dirty="0" smtClean="0">
                <a:solidFill>
                  <a:srgbClr val="FF0000"/>
                </a:solidFill>
              </a:rPr>
              <a:t>18 </a:t>
            </a:r>
            <a:r>
              <a:rPr lang="pl-PL" altLang="pl-PL" sz="1800" i="1" dirty="0">
                <a:solidFill>
                  <a:srgbClr val="FF0000"/>
                </a:solidFill>
              </a:rPr>
              <a:t>listopad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2013 r.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55576" y="256490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procesowe pozwanego Prokuratorii Generalnej SP – </a:t>
            </a:r>
            <a:r>
              <a:rPr lang="pl-PL" altLang="pl-PL" sz="1800" i="1" u="sng" dirty="0">
                <a:solidFill>
                  <a:srgbClr val="7030A0"/>
                </a:solidFill>
              </a:rPr>
              <a:t>zażalenie</a:t>
            </a:r>
            <a:r>
              <a:rPr lang="pl-PL" altLang="pl-PL" sz="1800" i="1" dirty="0">
                <a:solidFill>
                  <a:srgbClr val="7030A0"/>
                </a:solidFill>
              </a:rPr>
              <a:t> na postanowienie Sądu Okręgowego z dnia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15 </a:t>
            </a:r>
            <a:r>
              <a:rPr lang="pl-PL" altLang="pl-PL" sz="1800" i="1" dirty="0">
                <a:solidFill>
                  <a:srgbClr val="7030A0"/>
                </a:solidFill>
              </a:rPr>
              <a:t>października 2013 r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. dotyczącego </a:t>
            </a:r>
            <a:r>
              <a:rPr lang="pl-PL" altLang="pl-PL" sz="1800" i="1" dirty="0">
                <a:solidFill>
                  <a:srgbClr val="7030A0"/>
                </a:solidFill>
              </a:rPr>
              <a:t>odrzucenia pozwu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– </a:t>
            </a:r>
            <a:r>
              <a:rPr lang="pl-PL" altLang="pl-PL" sz="1800" i="1" dirty="0">
                <a:solidFill>
                  <a:srgbClr val="FF0000"/>
                </a:solidFill>
              </a:rPr>
              <a:t>16 grudzień 2013 r.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55576" y="3707904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Odpowiedź </a:t>
            </a:r>
            <a:r>
              <a:rPr lang="pl-PL" altLang="pl-PL" sz="1800" i="1" dirty="0">
                <a:solidFill>
                  <a:srgbClr val="7030A0"/>
                </a:solidFill>
              </a:rPr>
              <a:t>Krakowa na </a:t>
            </a:r>
            <a:r>
              <a:rPr lang="pl-PL" altLang="pl-PL" sz="1800" i="1" u="sng" dirty="0">
                <a:solidFill>
                  <a:srgbClr val="7030A0"/>
                </a:solidFill>
              </a:rPr>
              <a:t>zażalenie</a:t>
            </a:r>
            <a:r>
              <a:rPr lang="pl-PL" altLang="pl-PL" sz="1800" i="1" dirty="0">
                <a:solidFill>
                  <a:srgbClr val="7030A0"/>
                </a:solidFill>
              </a:rPr>
              <a:t> Prokuratorii Generalnej SP na postanowienie Sądu Okręgowego z dnia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15 </a:t>
            </a:r>
            <a:r>
              <a:rPr lang="pl-PL" altLang="pl-PL" sz="1800" i="1" dirty="0">
                <a:solidFill>
                  <a:srgbClr val="7030A0"/>
                </a:solidFill>
              </a:rPr>
              <a:t>października 2013 r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. dotyczącego </a:t>
            </a:r>
            <a:r>
              <a:rPr lang="pl-PL" altLang="pl-PL" sz="1800" i="1" dirty="0">
                <a:solidFill>
                  <a:srgbClr val="7030A0"/>
                </a:solidFill>
              </a:rPr>
              <a:t>odrzucenia pozwu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– </a:t>
            </a:r>
            <a:r>
              <a:rPr lang="pl-PL" altLang="pl-PL" sz="1800" i="1" dirty="0">
                <a:solidFill>
                  <a:srgbClr val="FF0000"/>
                </a:solidFill>
              </a:rPr>
              <a:t>15 styczeń 2014 r.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55576" y="5013176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Postanowienie </a:t>
            </a:r>
            <a:r>
              <a:rPr lang="pl-PL" altLang="pl-PL" sz="1800" i="1" dirty="0">
                <a:solidFill>
                  <a:srgbClr val="7030A0"/>
                </a:solidFill>
              </a:rPr>
              <a:t>Sądu Apelacyjnego dot. </a:t>
            </a:r>
            <a:r>
              <a:rPr lang="pl-PL" altLang="pl-PL" sz="1800" i="1" u="sng" dirty="0">
                <a:solidFill>
                  <a:srgbClr val="7030A0"/>
                </a:solidFill>
              </a:rPr>
              <a:t>oddalenia zażalenia </a:t>
            </a:r>
            <a:r>
              <a:rPr lang="pl-PL" altLang="pl-PL" sz="1800" i="1" dirty="0">
                <a:solidFill>
                  <a:srgbClr val="7030A0"/>
                </a:solidFill>
              </a:rPr>
              <a:t>z dnia 16 grudnia 2013r. na Postanowienie Sądu Okręgowego SP z dnia 15 października 2013r. o oddalenie wniosku o odrzucenie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pozwu – </a:t>
            </a:r>
            <a:r>
              <a:rPr lang="pl-PL" altLang="pl-PL" sz="1800" i="1" dirty="0">
                <a:solidFill>
                  <a:srgbClr val="FF0000"/>
                </a:solidFill>
              </a:rPr>
              <a:t>3 luty 2014 r.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339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40161" y="116632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procesowe Krakowa wnoszące o dopuszczenie dowodu (24 segregatory dokumentów UMK) – </a:t>
            </a:r>
            <a:r>
              <a:rPr lang="pl-PL" altLang="pl-PL" sz="1800" i="1" dirty="0">
                <a:solidFill>
                  <a:srgbClr val="FF0000"/>
                </a:solidFill>
              </a:rPr>
              <a:t>21 luty 2014 r.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99390" y="908720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Zawiadomienie   </a:t>
            </a:r>
            <a:r>
              <a:rPr lang="pl-PL" altLang="pl-PL" sz="1800" i="1" dirty="0">
                <a:solidFill>
                  <a:srgbClr val="7030A0"/>
                </a:solidFill>
              </a:rPr>
              <a:t>o wyznaczenie terminu posiedzenia Sądu (rozprawy)  na dzień </a:t>
            </a:r>
            <a:r>
              <a:rPr lang="pl-PL" altLang="pl-PL" sz="1800" i="1" u="sng" dirty="0">
                <a:solidFill>
                  <a:srgbClr val="7030A0"/>
                </a:solidFill>
              </a:rPr>
              <a:t>15 maja 2014 r. </a:t>
            </a:r>
            <a:r>
              <a:rPr lang="pl-PL" altLang="pl-PL" sz="1800" i="1" dirty="0">
                <a:solidFill>
                  <a:srgbClr val="7030A0"/>
                </a:solidFill>
              </a:rPr>
              <a:t>– </a:t>
            </a:r>
            <a:r>
              <a:rPr lang="pl-PL" altLang="pl-PL" sz="1800" i="1" dirty="0">
                <a:solidFill>
                  <a:srgbClr val="FF0000"/>
                </a:solidFill>
              </a:rPr>
              <a:t>19 marzec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2014 r</a:t>
            </a:r>
            <a:r>
              <a:rPr lang="pl-PL" altLang="pl-PL" sz="1800" i="1" dirty="0">
                <a:solidFill>
                  <a:srgbClr val="FF0000"/>
                </a:solidFill>
              </a:rPr>
              <a:t>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40161" y="1700808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Zmiana </a:t>
            </a:r>
            <a:r>
              <a:rPr lang="pl-PL" altLang="pl-PL" sz="1800" i="1" dirty="0">
                <a:solidFill>
                  <a:srgbClr val="7030A0"/>
                </a:solidFill>
              </a:rPr>
              <a:t>terminu posiedzenia Sądu z </a:t>
            </a:r>
            <a:r>
              <a:rPr lang="pl-PL" altLang="pl-PL" sz="1800" i="1" u="sng" dirty="0">
                <a:solidFill>
                  <a:srgbClr val="7030A0"/>
                </a:solidFill>
              </a:rPr>
              <a:t>15 maja na 27 maja 2014 r. </a:t>
            </a:r>
            <a:r>
              <a:rPr lang="pl-PL" altLang="pl-PL" sz="1800" i="1" dirty="0">
                <a:solidFill>
                  <a:srgbClr val="7030A0"/>
                </a:solidFill>
              </a:rPr>
              <a:t>– </a:t>
            </a:r>
            <a:r>
              <a:rPr lang="pl-PL" altLang="pl-PL" sz="1800" i="1" dirty="0">
                <a:solidFill>
                  <a:srgbClr val="FF0000"/>
                </a:solidFill>
              </a:rPr>
              <a:t>7 kwiecień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2014 r</a:t>
            </a:r>
            <a:r>
              <a:rPr lang="pl-PL" altLang="pl-PL" sz="1800" i="1" dirty="0">
                <a:solidFill>
                  <a:srgbClr val="FF0000"/>
                </a:solidFill>
              </a:rPr>
              <a:t>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80932" y="2420888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Wniosek </a:t>
            </a:r>
            <a:r>
              <a:rPr lang="pl-PL" altLang="pl-PL" sz="1800" i="1" dirty="0">
                <a:solidFill>
                  <a:srgbClr val="7030A0"/>
                </a:solidFill>
              </a:rPr>
              <a:t>Prokuratorii Generalnej SP o zmianę terminu (godziny) rozprawy – </a:t>
            </a:r>
            <a:endParaRPr lang="pl-PL" altLang="pl-PL" sz="1800" i="1" dirty="0" smtClean="0">
              <a:solidFill>
                <a:srgbClr val="7030A0"/>
              </a:solidFill>
            </a:endParaRPr>
          </a:p>
          <a:p>
            <a:pPr algn="l"/>
            <a:r>
              <a:rPr lang="pl-PL" altLang="pl-PL" sz="1800" i="1" dirty="0" smtClean="0">
                <a:solidFill>
                  <a:srgbClr val="FF0000"/>
                </a:solidFill>
              </a:rPr>
              <a:t>16 </a:t>
            </a:r>
            <a:r>
              <a:rPr lang="pl-PL" altLang="pl-PL" sz="1800" i="1" dirty="0">
                <a:solidFill>
                  <a:srgbClr val="FF0000"/>
                </a:solidFill>
              </a:rPr>
              <a:t>kwiecień 2014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r.</a:t>
            </a:r>
            <a:endParaRPr lang="pl-PL" altLang="pl-PL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55576" y="3282956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Na </a:t>
            </a:r>
            <a:r>
              <a:rPr lang="pl-PL" altLang="pl-PL" sz="1800" i="1" dirty="0">
                <a:solidFill>
                  <a:srgbClr val="7030A0"/>
                </a:solidFill>
              </a:rPr>
              <a:t>rozprawie w dniu </a:t>
            </a:r>
            <a:r>
              <a:rPr lang="pl-PL" altLang="pl-PL" sz="1800" i="1" dirty="0">
                <a:solidFill>
                  <a:srgbClr val="FF0000"/>
                </a:solidFill>
              </a:rPr>
              <a:t>27 maja 2014 r. </a:t>
            </a:r>
            <a:r>
              <a:rPr lang="pl-PL" altLang="pl-PL" sz="1800" i="1" dirty="0">
                <a:solidFill>
                  <a:srgbClr val="7030A0"/>
                </a:solidFill>
              </a:rPr>
              <a:t>odroczono termin i wyznaczono termin kontynuowania sprawy na dzień </a:t>
            </a:r>
            <a:r>
              <a:rPr lang="pl-PL" altLang="pl-PL" sz="1800" i="1" u="sng" dirty="0">
                <a:solidFill>
                  <a:srgbClr val="7030A0"/>
                </a:solidFill>
              </a:rPr>
              <a:t>9 września 2014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84379" y="4019264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>
                <a:solidFill>
                  <a:srgbClr val="7030A0"/>
                </a:solidFill>
              </a:rPr>
              <a:t>Na rozprawie w dniu </a:t>
            </a:r>
            <a:r>
              <a:rPr lang="pl-PL" altLang="pl-PL" sz="1800" i="1" dirty="0">
                <a:solidFill>
                  <a:srgbClr val="FF0000"/>
                </a:solidFill>
              </a:rPr>
              <a:t>9 września 2014 r. </a:t>
            </a:r>
            <a:r>
              <a:rPr lang="pl-PL" altLang="pl-PL" sz="1800" i="1" dirty="0">
                <a:solidFill>
                  <a:srgbClr val="7030A0"/>
                </a:solidFill>
              </a:rPr>
              <a:t>odroczono termin i wyznaczono termin kontynuowania sprawy na dzień </a:t>
            </a:r>
            <a:r>
              <a:rPr lang="pl-PL" altLang="pl-PL" sz="1800" i="1" u="sng" dirty="0">
                <a:solidFill>
                  <a:srgbClr val="7030A0"/>
                </a:solidFill>
              </a:rPr>
              <a:t>28 października 2014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761661" y="5013176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przygotowawcze pozwanego Prokuratorii Generalnej SP (zawierające aktualne stanowiska strony pozwanej) – </a:t>
            </a:r>
            <a:r>
              <a:rPr lang="pl-PL" altLang="pl-PL" sz="1800" i="1" dirty="0">
                <a:solidFill>
                  <a:srgbClr val="FF0000"/>
                </a:solidFill>
              </a:rPr>
              <a:t>22 października 2014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360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80627" y="188640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Na </a:t>
            </a:r>
            <a:r>
              <a:rPr lang="pl-PL" altLang="pl-PL" sz="1800" i="1" dirty="0">
                <a:solidFill>
                  <a:srgbClr val="7030A0"/>
                </a:solidFill>
              </a:rPr>
              <a:t>rozprawie w dniu </a:t>
            </a:r>
            <a:r>
              <a:rPr lang="pl-PL" altLang="pl-PL" sz="1800" i="1" dirty="0">
                <a:solidFill>
                  <a:srgbClr val="FF0000"/>
                </a:solidFill>
              </a:rPr>
              <a:t>28 października 2014 r. </a:t>
            </a:r>
            <a:r>
              <a:rPr lang="pl-PL" altLang="pl-PL" sz="1800" i="1" dirty="0">
                <a:solidFill>
                  <a:srgbClr val="7030A0"/>
                </a:solidFill>
              </a:rPr>
              <a:t>odroczono termin i wyznaczono termin kontynuowania sprawy na dzień </a:t>
            </a:r>
            <a:r>
              <a:rPr lang="pl-PL" altLang="pl-PL" sz="1800" i="1" u="sng" dirty="0">
                <a:solidFill>
                  <a:srgbClr val="7030A0"/>
                </a:solidFill>
              </a:rPr>
              <a:t>8 stycznia 2015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14400" y="1124744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Na </a:t>
            </a:r>
            <a:r>
              <a:rPr lang="pl-PL" altLang="pl-PL" sz="1800" i="1" dirty="0">
                <a:solidFill>
                  <a:srgbClr val="7030A0"/>
                </a:solidFill>
              </a:rPr>
              <a:t>rozprawie w dniu </a:t>
            </a:r>
            <a:r>
              <a:rPr lang="pl-PL" altLang="pl-PL" sz="1800" i="1" dirty="0">
                <a:solidFill>
                  <a:srgbClr val="FF0000"/>
                </a:solidFill>
              </a:rPr>
              <a:t>8 stycznia 2015 r. </a:t>
            </a:r>
            <a:r>
              <a:rPr lang="pl-PL" altLang="pl-PL" sz="1800" i="1" dirty="0">
                <a:solidFill>
                  <a:srgbClr val="7030A0"/>
                </a:solidFill>
              </a:rPr>
              <a:t>odroczono termin i wyznaczono termin kontynuowania sprawy na dzień </a:t>
            </a:r>
            <a:r>
              <a:rPr lang="pl-PL" altLang="pl-PL" sz="1800" i="1" u="sng" dirty="0">
                <a:solidFill>
                  <a:srgbClr val="7030A0"/>
                </a:solidFill>
              </a:rPr>
              <a:t>10 marca 2015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27584" y="2060848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procesowe Krakowa będące odpowiedzią na pismo procesowe Prokuratorii Generalnej SP z dnia </a:t>
            </a:r>
            <a:r>
              <a:rPr lang="pl-PL" altLang="pl-PL" sz="1800" i="1" u="sng" dirty="0">
                <a:solidFill>
                  <a:srgbClr val="7030A0"/>
                </a:solidFill>
              </a:rPr>
              <a:t>22 października 2014 r.</a:t>
            </a:r>
            <a:r>
              <a:rPr lang="pl-PL" altLang="pl-PL" sz="1800" i="1" dirty="0">
                <a:solidFill>
                  <a:srgbClr val="7030A0"/>
                </a:solidFill>
              </a:rPr>
              <a:t> – </a:t>
            </a:r>
            <a:r>
              <a:rPr lang="pl-PL" altLang="pl-PL" sz="1800" i="1" dirty="0">
                <a:solidFill>
                  <a:srgbClr val="FF0000"/>
                </a:solidFill>
              </a:rPr>
              <a:t>8 stycznia 2015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6509" y="2996952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przygotowawcze pozwanego Prokuratorii Generalnej SP (zawierające m.in. kwestie donośnie powołania biegłych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) </a:t>
            </a:r>
            <a:r>
              <a:rPr lang="pl-PL" altLang="pl-PL" sz="1800" i="1" dirty="0">
                <a:solidFill>
                  <a:srgbClr val="7030A0"/>
                </a:solidFill>
              </a:rPr>
              <a:t>– </a:t>
            </a:r>
            <a:r>
              <a:rPr lang="pl-PL" altLang="pl-PL" sz="1800" i="1" dirty="0">
                <a:solidFill>
                  <a:srgbClr val="FF0000"/>
                </a:solidFill>
              </a:rPr>
              <a:t>29 styczeń  2015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16631" y="3933056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Wezwanie </a:t>
            </a:r>
            <a:r>
              <a:rPr lang="pl-PL" altLang="pl-PL" sz="1800" i="1" dirty="0">
                <a:solidFill>
                  <a:srgbClr val="7030A0"/>
                </a:solidFill>
              </a:rPr>
              <a:t>Sądu Okręgowego w sprawie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przedłożenia przez Kraków biegłemu </a:t>
            </a:r>
            <a:r>
              <a:rPr lang="pl-PL" altLang="pl-PL" sz="1800" i="1" dirty="0">
                <a:solidFill>
                  <a:srgbClr val="7030A0"/>
                </a:solidFill>
              </a:rPr>
              <a:t>sądowemu wskazanych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informacji – </a:t>
            </a:r>
            <a:r>
              <a:rPr lang="pl-PL" altLang="pl-PL" sz="1800" i="1" dirty="0">
                <a:solidFill>
                  <a:srgbClr val="FF0000"/>
                </a:solidFill>
              </a:rPr>
              <a:t>6 lipiec 2015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943406" y="4686402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procesowe Krakowa przekazujące biegłemu sądowemu wskazane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informacje – </a:t>
            </a:r>
            <a:r>
              <a:rPr lang="pl-PL" altLang="pl-PL" sz="1800" i="1" dirty="0">
                <a:solidFill>
                  <a:srgbClr val="FF0000"/>
                </a:solidFill>
              </a:rPr>
              <a:t>19 lipiec 2015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980627" y="5439748"/>
            <a:ext cx="8229600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Wniosek </a:t>
            </a:r>
            <a:r>
              <a:rPr lang="pl-PL" altLang="pl-PL" sz="1800" i="1" dirty="0">
                <a:solidFill>
                  <a:srgbClr val="7030A0"/>
                </a:solidFill>
              </a:rPr>
              <a:t>biegłego sądowego o przekazanie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przez Kraków wskazanych </a:t>
            </a:r>
            <a:r>
              <a:rPr lang="pl-PL" altLang="pl-PL" sz="1800" i="1" dirty="0">
                <a:solidFill>
                  <a:srgbClr val="7030A0"/>
                </a:solidFill>
              </a:rPr>
              <a:t>dokumentów – </a:t>
            </a:r>
            <a:r>
              <a:rPr lang="pl-PL" altLang="pl-PL" sz="1800" i="1" dirty="0">
                <a:solidFill>
                  <a:srgbClr val="FF0000"/>
                </a:solidFill>
              </a:rPr>
              <a:t>12 listopad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2016 r</a:t>
            </a:r>
            <a:r>
              <a:rPr lang="pl-PL" altLang="pl-PL" sz="1800" i="1" dirty="0">
                <a:solidFill>
                  <a:srgbClr val="FF0000"/>
                </a:solidFill>
              </a:rPr>
              <a:t>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2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043608" y="260648"/>
            <a:ext cx="79928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Kolejny </a:t>
            </a:r>
            <a:r>
              <a:rPr lang="pl-PL" altLang="pl-PL" sz="1800" i="1" dirty="0">
                <a:solidFill>
                  <a:srgbClr val="7030A0"/>
                </a:solidFill>
              </a:rPr>
              <a:t>wniosek biegłego sądowego o przekazanie kolejnych dokumentów – </a:t>
            </a:r>
            <a:endParaRPr lang="pl-PL" altLang="pl-PL" sz="1800" i="1" dirty="0" smtClean="0">
              <a:solidFill>
                <a:srgbClr val="7030A0"/>
              </a:solidFill>
            </a:endParaRPr>
          </a:p>
          <a:p>
            <a:pPr algn="l"/>
            <a:r>
              <a:rPr lang="pl-PL" altLang="pl-PL" sz="1800" i="1" dirty="0" smtClean="0">
                <a:solidFill>
                  <a:srgbClr val="FF0000"/>
                </a:solidFill>
              </a:rPr>
              <a:t>22 </a:t>
            </a:r>
            <a:r>
              <a:rPr lang="pl-PL" altLang="pl-PL" sz="1800" i="1" dirty="0">
                <a:solidFill>
                  <a:srgbClr val="FF0000"/>
                </a:solidFill>
              </a:rPr>
              <a:t>listopad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2016 r</a:t>
            </a:r>
            <a:r>
              <a:rPr lang="pl-PL" altLang="pl-PL" sz="1800" i="1" dirty="0">
                <a:solidFill>
                  <a:srgbClr val="FF0000"/>
                </a:solidFill>
              </a:rPr>
              <a:t>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899592" y="1084731"/>
            <a:ext cx="79928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>
                <a:solidFill>
                  <a:srgbClr val="7030A0"/>
                </a:solidFill>
              </a:rPr>
              <a:t>Pismo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Krakowa </a:t>
            </a:r>
            <a:r>
              <a:rPr lang="pl-PL" altLang="pl-PL" sz="1800" i="1" dirty="0">
                <a:solidFill>
                  <a:srgbClr val="7030A0"/>
                </a:solidFill>
              </a:rPr>
              <a:t>przekazujące biegłemu sądowemu wskazane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dokumenty –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14 grudnia 2016 r</a:t>
            </a:r>
            <a:r>
              <a:rPr lang="pl-PL" altLang="pl-PL" sz="1800" i="1" dirty="0">
                <a:solidFill>
                  <a:srgbClr val="FF0000"/>
                </a:solidFill>
              </a:rPr>
              <a:t>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899592" y="2208412"/>
            <a:ext cx="7992888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Przekazanie  Miastu opinii </a:t>
            </a:r>
            <a:r>
              <a:rPr lang="pl-PL" altLang="pl-PL" sz="1800" i="1" dirty="0">
                <a:solidFill>
                  <a:srgbClr val="7030A0"/>
                </a:solidFill>
              </a:rPr>
              <a:t>biegłego z dnia </a:t>
            </a:r>
            <a:r>
              <a:rPr lang="pl-PL" altLang="pl-PL" sz="1800" i="1" u="sng" dirty="0">
                <a:solidFill>
                  <a:srgbClr val="7030A0"/>
                </a:solidFill>
              </a:rPr>
              <a:t>17 grudnia 2016 r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. dot</a:t>
            </a:r>
            <a:r>
              <a:rPr lang="pl-PL" altLang="pl-PL" sz="1800" i="1" dirty="0">
                <a:solidFill>
                  <a:srgbClr val="7030A0"/>
                </a:solidFill>
              </a:rPr>
              <a:t>.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ustalenia </a:t>
            </a:r>
            <a:r>
              <a:rPr lang="pl-PL" altLang="pl-PL" sz="1800" i="1" dirty="0">
                <a:solidFill>
                  <a:srgbClr val="7030A0"/>
                </a:solidFill>
              </a:rPr>
              <a:t>wysokości dotacji niezbędnej w celu wykonania zadań zleconych – </a:t>
            </a:r>
            <a:endParaRPr lang="pl-PL" altLang="pl-PL" sz="1800" i="1" dirty="0" smtClean="0">
              <a:solidFill>
                <a:srgbClr val="7030A0"/>
              </a:solidFill>
            </a:endParaRPr>
          </a:p>
          <a:p>
            <a:pPr algn="l"/>
            <a:r>
              <a:rPr lang="pl-PL" altLang="pl-PL" sz="1800" i="1" dirty="0" smtClean="0">
                <a:solidFill>
                  <a:srgbClr val="FF0000"/>
                </a:solidFill>
              </a:rPr>
              <a:t>13 </a:t>
            </a:r>
            <a:r>
              <a:rPr lang="pl-PL" altLang="pl-PL" sz="1800" i="1" dirty="0">
                <a:solidFill>
                  <a:srgbClr val="FF0000"/>
                </a:solidFill>
              </a:rPr>
              <a:t>lutego 2017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27584" y="3469107"/>
            <a:ext cx="799288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procesowe Krakowa, zarzuty wobec sporządzonej opinii biegłego – </a:t>
            </a:r>
            <a:endParaRPr lang="pl-PL" altLang="pl-PL" sz="1800" i="1" dirty="0" smtClean="0">
              <a:solidFill>
                <a:srgbClr val="7030A0"/>
              </a:solidFill>
            </a:endParaRPr>
          </a:p>
          <a:p>
            <a:pPr algn="l"/>
            <a:r>
              <a:rPr lang="pl-PL" altLang="pl-PL" sz="1800" i="1" dirty="0" smtClean="0">
                <a:solidFill>
                  <a:srgbClr val="FF0000"/>
                </a:solidFill>
              </a:rPr>
              <a:t>9 </a:t>
            </a:r>
            <a:r>
              <a:rPr lang="pl-PL" altLang="pl-PL" sz="1800" i="1" dirty="0">
                <a:solidFill>
                  <a:srgbClr val="FF0000"/>
                </a:solidFill>
              </a:rPr>
              <a:t>marzec 2017 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99592" y="4400553"/>
            <a:ext cx="799288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Wniosek Prokuratorii Generalnej Skarbu </a:t>
            </a:r>
            <a:r>
              <a:rPr lang="pl-PL" altLang="pl-PL" sz="1800" i="1" dirty="0">
                <a:solidFill>
                  <a:srgbClr val="7030A0"/>
                </a:solidFill>
              </a:rPr>
              <a:t>Państwa o przedłużenie terminu do zajęcia stanowiska wobec opinii biegłego – </a:t>
            </a:r>
            <a:r>
              <a:rPr lang="pl-PL" altLang="pl-PL" sz="1800" i="1" dirty="0">
                <a:solidFill>
                  <a:srgbClr val="FF0000"/>
                </a:solidFill>
              </a:rPr>
              <a:t>20 marzec 2017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933466" y="5373216"/>
            <a:ext cx="7992888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Pismo </a:t>
            </a:r>
            <a:r>
              <a:rPr lang="pl-PL" altLang="pl-PL" sz="1800" i="1" dirty="0">
                <a:solidFill>
                  <a:srgbClr val="7030A0"/>
                </a:solidFill>
              </a:rPr>
              <a:t>procesowe Skarbu Państwa, zarzuty wobec sporządzonej opinii biegłego – </a:t>
            </a:r>
            <a:r>
              <a:rPr lang="pl-PL" altLang="pl-PL" sz="1800" i="1" dirty="0">
                <a:solidFill>
                  <a:srgbClr val="FF0000"/>
                </a:solidFill>
              </a:rPr>
              <a:t>24 marca 2017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r.</a:t>
            </a:r>
            <a:endParaRPr lang="pl-PL" altLang="pl-PL" sz="1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094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476672"/>
            <a:ext cx="6316662" cy="724942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Wnioski z opinii biegłego</a:t>
            </a:r>
            <a:endParaRPr lang="pl-PL" altLang="pl-PL" sz="24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85615" y="1201614"/>
            <a:ext cx="7992888" cy="5197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1800" i="1" dirty="0" smtClean="0">
                <a:solidFill>
                  <a:srgbClr val="7030A0"/>
                </a:solidFill>
              </a:rPr>
              <a:t>Ustalenia wstępne</a:t>
            </a:r>
          </a:p>
          <a:p>
            <a:r>
              <a:rPr lang="pl-PL" altLang="pl-PL" sz="1800" i="1" dirty="0" smtClean="0">
                <a:solidFill>
                  <a:srgbClr val="7030A0"/>
                </a:solidFill>
              </a:rPr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Kwoty dotacji na zadania zlecone z zakresu administracji państwowej muszą być ustalone według zasad przyjętych w budżecie państwa do określenia wydatków takiego samego rodzaju. </a:t>
            </a: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Kwoty dotacji mają być przydzielone w wysokości zapewniającej </a:t>
            </a:r>
            <a:r>
              <a:rPr lang="pl-PL" altLang="pl-PL" sz="1800" i="1" dirty="0" err="1" smtClean="0">
                <a:solidFill>
                  <a:srgbClr val="7030A0"/>
                </a:solidFill>
              </a:rPr>
              <a:t>jst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 możliwość wykonywania zleconych zadań. </a:t>
            </a: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Wydatki publiczne (dotacja) powinny być dokonywane w sposób celowy            i oszczędny z zachowaniem zasad uzyskiwania najlepszych efektów z danych nakładów oraz optymalnego doboru metod i środków służących osiągnieciu założonych celów. </a:t>
            </a: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Gmina otrzymuje środki finansowe w wysokości koniecznej do wykonywania zadań zleconych. </a:t>
            </a:r>
            <a:endParaRPr lang="pl-PL" altLang="pl-PL" sz="18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3728" y="476672"/>
            <a:ext cx="6316662" cy="724942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Wnioski z opinii biegłego</a:t>
            </a:r>
            <a:endParaRPr lang="pl-PL" altLang="pl-PL" sz="24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403648" y="1844824"/>
            <a:ext cx="7557190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1800" i="1" dirty="0" smtClean="0">
                <a:solidFill>
                  <a:srgbClr val="7030A0"/>
                </a:solidFill>
              </a:rPr>
              <a:t>Ustalenia końcowe </a:t>
            </a:r>
          </a:p>
          <a:p>
            <a:r>
              <a:rPr lang="pl-PL" altLang="pl-PL" sz="1800" i="1" dirty="0" smtClean="0">
                <a:solidFill>
                  <a:srgbClr val="7030A0"/>
                </a:solidFill>
              </a:rPr>
              <a:t> </a:t>
            </a:r>
          </a:p>
          <a:p>
            <a:pPr algn="l"/>
            <a:r>
              <a:rPr lang="pl-PL" altLang="pl-PL" sz="1800" i="1" dirty="0" smtClean="0">
                <a:solidFill>
                  <a:srgbClr val="7030A0"/>
                </a:solidFill>
              </a:rPr>
              <a:t>Biegły zakwestionował kwotę </a:t>
            </a:r>
            <a:r>
              <a:rPr lang="pl-PL" altLang="pl-PL" sz="1800" i="1" dirty="0" smtClean="0">
                <a:solidFill>
                  <a:srgbClr val="FF0000"/>
                </a:solidFill>
              </a:rPr>
              <a:t>1 556 203,74 zł ,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jako niezasadnie wydatkowaną na wykonanie zadań zleconych, dotyczącą: </a:t>
            </a:r>
          </a:p>
          <a:p>
            <a:pPr algn="l"/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kosztów przejazdów urzędników taksówkami,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kosztów wynajmu określonych usług, 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pl-PL" altLang="pl-PL" sz="1800" i="1" dirty="0">
                <a:solidFill>
                  <a:srgbClr val="7030A0"/>
                </a:solidFill>
              </a:rPr>
              <a:t>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części kosztów osobowych wynikających ze stworzonej przez Miasto struktury organizacyjnej realizującej zadania zlecone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16632"/>
            <a:ext cx="7272808" cy="1084982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Tezy pisma procesowego  </a:t>
            </a:r>
            <a:r>
              <a:rPr lang="pl-PL" altLang="pl-PL" sz="2400" i="1" dirty="0">
                <a:solidFill>
                  <a:srgbClr val="7030A0"/>
                </a:solidFill>
              </a:rPr>
              <a:t>Krakowa, zarzuty wobec sporządzonej opinii </a:t>
            </a:r>
            <a:r>
              <a:rPr lang="pl-PL" altLang="pl-PL" sz="2400" i="1" dirty="0" smtClean="0">
                <a:solidFill>
                  <a:srgbClr val="7030A0"/>
                </a:solidFill>
              </a:rPr>
              <a:t>biegłego</a:t>
            </a:r>
            <a:endParaRPr lang="pl-PL" altLang="pl-PL" sz="2400" i="1" dirty="0">
              <a:solidFill>
                <a:srgbClr val="7030A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971600" y="1201614"/>
            <a:ext cx="7992888" cy="5197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1800" i="1" dirty="0" smtClean="0">
                <a:solidFill>
                  <a:srgbClr val="7030A0"/>
                </a:solidFill>
              </a:rPr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Uznanie za wadliwe założenie, iż kwoty dotacji na zadania zlecone z zakresu administracji państwowej muszą być ustalone według zasad przyjętych w budżecie państwa do określenia wydatków takiego samego rodzaju. </a:t>
            </a: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Uznanie za nieprawidłowe zakwestionowanie części </a:t>
            </a:r>
            <a:r>
              <a:rPr lang="pl-PL" altLang="pl-PL" sz="1800" i="1" dirty="0">
                <a:solidFill>
                  <a:srgbClr val="7030A0"/>
                </a:solidFill>
              </a:rPr>
              <a:t>kosztów osobowych wynikających ze stworzonej przez miasto struktury organizacyjnej realizującej zadania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zlecone.</a:t>
            </a:r>
            <a:endParaRPr lang="pl-PL" altLang="pl-PL" sz="1800" i="1" dirty="0">
              <a:solidFill>
                <a:srgbClr val="7030A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Zakwestionowanie przyjętej przez biegłego oceny niektórych wydatków, co zdaniem Krakowa nie powinno być oceną biegłego tylko powinno zostać ocenione bezpośrednio przez Sąd. </a:t>
            </a: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5583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7560840" cy="1084982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Tezy pisma procesowego  Prokuratorii Generalnej SP, </a:t>
            </a:r>
            <a:r>
              <a:rPr lang="pl-PL" altLang="pl-PL" sz="2400" i="1" dirty="0">
                <a:solidFill>
                  <a:srgbClr val="7030A0"/>
                </a:solidFill>
              </a:rPr>
              <a:t>zarzuty wobec sporządzonej opinii </a:t>
            </a:r>
            <a:r>
              <a:rPr lang="pl-PL" altLang="pl-PL" sz="2400" i="1" dirty="0" smtClean="0">
                <a:solidFill>
                  <a:srgbClr val="7030A0"/>
                </a:solidFill>
              </a:rPr>
              <a:t>biegłego</a:t>
            </a:r>
            <a:endParaRPr lang="pl-PL" altLang="pl-PL" sz="2400" i="1" dirty="0">
              <a:solidFill>
                <a:srgbClr val="7030A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899592" y="1052736"/>
            <a:ext cx="7992888" cy="5629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pl-PL" altLang="pl-PL" sz="1800" i="1" dirty="0" smtClean="0">
                <a:solidFill>
                  <a:srgbClr val="7030A0"/>
                </a:solidFill>
              </a:rPr>
              <a:t> 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Uznanie za prawidłowe, </a:t>
            </a:r>
            <a:r>
              <a:rPr lang="pl-PL" altLang="pl-PL" sz="1800" i="1" dirty="0">
                <a:solidFill>
                  <a:srgbClr val="7030A0"/>
                </a:solidFill>
              </a:rPr>
              <a:t>iż kwoty dotacji na zadania zlecone z zakresu administracji państwowej muszą być ustalone według zasad przyjętych w budżecie państwa do określenia wydatków takiego samego rodzaju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. Z tego powodu, kwestionowana jest kwota wydatkowana na remonty.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Zakwestionowanie kwot wydatkowanych na szklenie okiem, instalacje żaluzji i zakupy wykładzin podłogowych.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Zakwestionowanie kwot związanych z wynagrodzeniami i wniosek o sporządzenie korekty przez biegłą w tym zakresie. 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Zarzut nieuwzględnienia przez biegłego, poziomu wynagrodzeń pracowników administracji rządowej.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>
                <a:solidFill>
                  <a:srgbClr val="7030A0"/>
                </a:solidFill>
              </a:rPr>
              <a:t>Zakwestionowanie kwot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wydatkowanych </a:t>
            </a:r>
            <a:r>
              <a:rPr lang="pl-PL" altLang="pl-PL" sz="1800" i="1" dirty="0">
                <a:solidFill>
                  <a:srgbClr val="7030A0"/>
                </a:solidFill>
              </a:rPr>
              <a:t>na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przejazdy urzędników komunikacja publiczną.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 </a:t>
            </a:r>
            <a:r>
              <a:rPr lang="pl-PL" altLang="pl-PL" sz="1800" i="1" dirty="0">
                <a:solidFill>
                  <a:srgbClr val="7030A0"/>
                </a:solidFill>
              </a:rPr>
              <a:t>Zakwestionowanie kwot wydatkowanych na </a:t>
            </a:r>
            <a:r>
              <a:rPr lang="pl-PL" altLang="pl-PL" sz="1800" i="1" dirty="0" smtClean="0">
                <a:solidFill>
                  <a:srgbClr val="7030A0"/>
                </a:solidFill>
              </a:rPr>
              <a:t>zakupy sprzętu informatycznego.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7030A0"/>
                </a:solidFill>
              </a:rPr>
              <a:t>Zakwestionowanie zastosowanej w UMK metodologii liczenia kosztów realizacji zadań budżetowych.</a:t>
            </a:r>
          </a:p>
          <a:p>
            <a:pPr marL="342900" indent="-342900" algn="l">
              <a:buFont typeface="+mj-lt"/>
              <a:buAutoNum type="arabicPeriod"/>
            </a:pPr>
            <a:r>
              <a:rPr lang="pl-PL" altLang="pl-PL" sz="1800" i="1" dirty="0" smtClean="0">
                <a:solidFill>
                  <a:srgbClr val="FF0000"/>
                </a:solidFill>
              </a:rPr>
              <a:t>Wniosek o dokonanie przez biegłego stosownych analiz i korekty sporządzonej opinii w kontekście przedstawionej w piśmie argumentacji.</a:t>
            </a:r>
          </a:p>
          <a:p>
            <a:pPr marL="342900" indent="-342900" algn="l">
              <a:buFont typeface="+mj-lt"/>
              <a:buAutoNum type="arabicPeriod"/>
            </a:pPr>
            <a:endParaRPr lang="pl-PL" altLang="pl-PL" sz="1800" i="1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723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67744" y="2564904"/>
            <a:ext cx="6316662" cy="724942"/>
          </a:xfrm>
        </p:spPr>
        <p:txBody>
          <a:bodyPr/>
          <a:lstStyle/>
          <a:p>
            <a:r>
              <a:rPr lang="pl-PL" altLang="pl-PL" sz="4000" i="1" dirty="0" smtClean="0">
                <a:solidFill>
                  <a:srgbClr val="7030A0"/>
                </a:solidFill>
              </a:rPr>
              <a:t>Dziękuję za uwagę</a:t>
            </a:r>
            <a:endParaRPr lang="pl-PL" altLang="pl-PL" sz="40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793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404664"/>
            <a:ext cx="7812360" cy="792088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Pozew </a:t>
            </a:r>
            <a:r>
              <a:rPr lang="pl-PL" altLang="pl-PL" sz="2400" i="1" dirty="0">
                <a:solidFill>
                  <a:srgbClr val="7030A0"/>
                </a:solidFill>
              </a:rPr>
              <a:t>Krakowa o zapłatę – </a:t>
            </a:r>
            <a:r>
              <a:rPr lang="pl-PL" altLang="pl-PL" sz="2400" i="1" dirty="0">
                <a:solidFill>
                  <a:srgbClr val="FF0000"/>
                </a:solidFill>
              </a:rPr>
              <a:t>22 kwietnia 2013 r.</a:t>
            </a:r>
            <a:endParaRPr lang="pl-PL" alt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47664" y="1772816"/>
            <a:ext cx="759633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sz="2000" dirty="0" smtClean="0">
                <a:solidFill>
                  <a:srgbClr val="0000CC"/>
                </a:solidFill>
              </a:rPr>
              <a:t> Pozew o:</a:t>
            </a: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zapłatę </a:t>
            </a:r>
            <a:r>
              <a:rPr lang="pl-PL" altLang="pl-PL" sz="1800" dirty="0">
                <a:solidFill>
                  <a:srgbClr val="0000CC"/>
                </a:solidFill>
              </a:rPr>
              <a:t>w postępowaniu </a:t>
            </a:r>
            <a:r>
              <a:rPr lang="pl-PL" altLang="pl-PL" sz="1800" dirty="0" smtClean="0">
                <a:solidFill>
                  <a:srgbClr val="0000CC"/>
                </a:solidFill>
              </a:rPr>
              <a:t>upominawczym przez </a:t>
            </a:r>
            <a:r>
              <a:rPr lang="pl-PL" altLang="pl-PL" sz="1800" dirty="0">
                <a:solidFill>
                  <a:srgbClr val="0000CC"/>
                </a:solidFill>
              </a:rPr>
              <a:t>Skarb Państwa – Wojewoda Małopolski </a:t>
            </a:r>
            <a:r>
              <a:rPr lang="pl-PL" altLang="pl-PL" sz="1800" dirty="0" smtClean="0">
                <a:solidFill>
                  <a:srgbClr val="0000CC"/>
                </a:solidFill>
              </a:rPr>
              <a:t>na </a:t>
            </a:r>
            <a:r>
              <a:rPr lang="pl-PL" altLang="pl-PL" sz="1800" dirty="0">
                <a:solidFill>
                  <a:srgbClr val="0000CC"/>
                </a:solidFill>
              </a:rPr>
              <a:t>rzecz </a:t>
            </a:r>
            <a:r>
              <a:rPr lang="pl-PL" altLang="pl-PL" sz="1800" dirty="0" smtClean="0">
                <a:solidFill>
                  <a:srgbClr val="0000CC"/>
                </a:solidFill>
              </a:rPr>
              <a:t>Gminy </a:t>
            </a:r>
            <a:r>
              <a:rPr lang="pl-PL" altLang="pl-PL" sz="1800" dirty="0">
                <a:solidFill>
                  <a:srgbClr val="0000CC"/>
                </a:solidFill>
              </a:rPr>
              <a:t>Miejskiej Kraków </a:t>
            </a:r>
            <a:r>
              <a:rPr lang="pl-PL" altLang="pl-PL" sz="1800" dirty="0" smtClean="0">
                <a:solidFill>
                  <a:srgbClr val="0000CC"/>
                </a:solidFill>
              </a:rPr>
              <a:t>kwoty </a:t>
            </a:r>
            <a:r>
              <a:rPr lang="pl-PL" altLang="pl-PL" sz="1800" b="1" dirty="0">
                <a:solidFill>
                  <a:srgbClr val="FF0000"/>
                </a:solidFill>
              </a:rPr>
              <a:t>5.395.240,08 zł.</a:t>
            </a:r>
            <a:r>
              <a:rPr lang="pl-PL" altLang="pl-PL" sz="1800" dirty="0">
                <a:solidFill>
                  <a:srgbClr val="0000CC"/>
                </a:solidFill>
              </a:rPr>
              <a:t> (słownie: pięć milionów trzysta dziewięćdziesiąt pięć tysięcy dwieście czterdzieści złotych 08/100)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odsetek </a:t>
            </a:r>
            <a:r>
              <a:rPr lang="pl-PL" altLang="pl-PL" sz="1800" dirty="0">
                <a:solidFill>
                  <a:srgbClr val="0000CC"/>
                </a:solidFill>
              </a:rPr>
              <a:t>jak dla należności podatkowych liczonymi od dnia 1 grudnia 2012 r. do dnia zapłaty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>
              <a:spcBef>
                <a:spcPts val="1200"/>
              </a:spcBef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oraz </a:t>
            </a:r>
            <a:r>
              <a:rPr lang="pl-PL" altLang="pl-PL" sz="1800" dirty="0">
                <a:solidFill>
                  <a:srgbClr val="0000CC"/>
                </a:solidFill>
              </a:rPr>
              <a:t>zwrot kosztów procesu, według norm przepisanych, w tym kosztów zastępstwa procesowego </a:t>
            </a:r>
          </a:p>
        </p:txBody>
      </p:sp>
    </p:spTree>
    <p:extLst>
      <p:ext uri="{BB962C8B-B14F-4D97-AF65-F5344CB8AC3E}">
        <p14:creationId xmlns:p14="http://schemas.microsoft.com/office/powerpoint/2010/main" val="24538624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740" y="44624"/>
            <a:ext cx="7812360" cy="792088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Przedmiot pozwu</a:t>
            </a:r>
            <a:endParaRPr lang="pl-PL" alt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620688"/>
            <a:ext cx="6984776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Zameldowywanie i wymeldowywanie osób ( w tym stosowne decyzje administracyjne), 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Zmiany </a:t>
            </a:r>
            <a:r>
              <a:rPr lang="pl-PL" altLang="pl-PL" sz="1800" dirty="0">
                <a:solidFill>
                  <a:srgbClr val="0000CC"/>
                </a:solidFill>
              </a:rPr>
              <a:t>stanu cywilnego oraz </a:t>
            </a:r>
            <a:r>
              <a:rPr lang="pl-PL" altLang="pl-PL" sz="1800" dirty="0" smtClean="0">
                <a:solidFill>
                  <a:srgbClr val="0000CC"/>
                </a:solidFill>
              </a:rPr>
              <a:t>inne zmiany </a:t>
            </a:r>
            <a:r>
              <a:rPr lang="pl-PL" altLang="pl-PL" sz="1800" dirty="0">
                <a:solidFill>
                  <a:srgbClr val="0000CC"/>
                </a:solidFill>
              </a:rPr>
              <a:t>w aktach stanu cywilnego oraz postępowania z dowodami osób </a:t>
            </a:r>
            <a:r>
              <a:rPr lang="pl-PL" altLang="pl-PL" sz="1800" dirty="0" smtClean="0">
                <a:solidFill>
                  <a:srgbClr val="0000CC"/>
                </a:solidFill>
              </a:rPr>
              <a:t>zmarłych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>
                <a:solidFill>
                  <a:srgbClr val="0000CC"/>
                </a:solidFill>
              </a:rPr>
              <a:t>Sporządzanie aktów: urodzeń, małżeństw , </a:t>
            </a:r>
            <a:r>
              <a:rPr lang="pl-PL" altLang="pl-PL" sz="1800" dirty="0" smtClean="0">
                <a:solidFill>
                  <a:srgbClr val="0000CC"/>
                </a:solidFill>
              </a:rPr>
              <a:t>zgonów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>
                <a:solidFill>
                  <a:srgbClr val="0000CC"/>
                </a:solidFill>
              </a:rPr>
              <a:t>Wydawanie odpisów i zaświadczeń z aktów urodzeń, małżeństw oraz zgonów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>
              <a:buFont typeface="+mj-lt"/>
              <a:buAutoNum type="arabicPeriod"/>
            </a:pPr>
            <a:r>
              <a:rPr lang="pl-PL" altLang="pl-PL" sz="1800" dirty="0">
                <a:solidFill>
                  <a:srgbClr val="0000CC"/>
                </a:solidFill>
              </a:rPr>
              <a:t>Wydawanie decyzji </a:t>
            </a:r>
            <a:r>
              <a:rPr lang="pl-PL" altLang="pl-PL" sz="1800" dirty="0" smtClean="0">
                <a:solidFill>
                  <a:srgbClr val="0000CC"/>
                </a:solidFill>
              </a:rPr>
              <a:t>administracyjnych:</a:t>
            </a:r>
          </a:p>
          <a:p>
            <a:pPr lvl="1"/>
            <a:r>
              <a:rPr lang="pl-PL" altLang="pl-PL" sz="1400" dirty="0" smtClean="0">
                <a:solidFill>
                  <a:srgbClr val="0000CC"/>
                </a:solidFill>
              </a:rPr>
              <a:t> </a:t>
            </a:r>
            <a:r>
              <a:rPr lang="pl-PL" altLang="pl-PL" sz="1400" dirty="0">
                <a:solidFill>
                  <a:srgbClr val="0000CC"/>
                </a:solidFill>
              </a:rPr>
              <a:t>zezwalających na wpisanie do ksiąg stanu cywilnego wypisów aktów urodzeń, małżeństw lub zgonów sprzed 1 stycznia 1946 r. </a:t>
            </a:r>
            <a:endParaRPr lang="pl-PL" altLang="pl-PL" sz="1400" dirty="0" smtClean="0">
              <a:solidFill>
                <a:srgbClr val="0000CC"/>
              </a:solidFill>
            </a:endParaRP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zezwalających na odtworzenie treści aktu stanu cywilnego bądź wpisanie odpisu aktu stanu cywilnego w razie zaginięcia, zniszczenia całości lub części księgi stanu </a:t>
            </a:r>
            <a:r>
              <a:rPr lang="pl-PL" altLang="pl-PL" sz="1400" dirty="0" smtClean="0">
                <a:solidFill>
                  <a:srgbClr val="0000CC"/>
                </a:solidFill>
              </a:rPr>
              <a:t>cywilnego</a:t>
            </a: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zezwalających na sprostowanie lub uzupełnienie aktów urodzeń, małżeństw lub </a:t>
            </a:r>
            <a:r>
              <a:rPr lang="pl-PL" altLang="pl-PL" sz="1400" dirty="0" smtClean="0">
                <a:solidFill>
                  <a:srgbClr val="0000CC"/>
                </a:solidFill>
              </a:rPr>
              <a:t>zgonów</a:t>
            </a: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zezwalających na zawarcie małżeństwa przed upływem ustawowego terminu </a:t>
            </a:r>
            <a:r>
              <a:rPr lang="pl-PL" altLang="pl-PL" sz="1400" dirty="0" smtClean="0">
                <a:solidFill>
                  <a:srgbClr val="0000CC"/>
                </a:solidFill>
              </a:rPr>
              <a:t>wyczekiwania</a:t>
            </a: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dotyczących wpisania lub odtworzenia treści zagranicznych aktów stanu cywilnego sporządzonych za granicą </a:t>
            </a:r>
            <a:endParaRPr lang="pl-PL" altLang="pl-PL" sz="1400" dirty="0" smtClean="0">
              <a:solidFill>
                <a:srgbClr val="0000CC"/>
              </a:solidFill>
            </a:endParaRP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w sprawie zarządzenia sporządzenia aktu stanu cywilnego w przypadku, gdy zdarzenie nastąpiło za granicą i nie zostało zarejestrowane w zagranicznych księgach stanu </a:t>
            </a:r>
            <a:r>
              <a:rPr lang="pl-PL" altLang="pl-PL" sz="1400" dirty="0" smtClean="0">
                <a:solidFill>
                  <a:srgbClr val="0000CC"/>
                </a:solidFill>
              </a:rPr>
              <a:t>cywilnego</a:t>
            </a:r>
          </a:p>
          <a:p>
            <a:pPr>
              <a:buFont typeface="+mj-lt"/>
              <a:buAutoNum type="arabicPeriod"/>
            </a:pPr>
            <a:endParaRPr lang="pl-PL" altLang="pl-PL" sz="1800" dirty="0">
              <a:solidFill>
                <a:srgbClr val="0000CC"/>
              </a:solidFill>
            </a:endParaRPr>
          </a:p>
          <a:p>
            <a:pPr>
              <a:buFont typeface="+mj-lt"/>
              <a:buAutoNum type="arabicPeriod"/>
            </a:pPr>
            <a:endParaRPr lang="pl-PL" altLang="pl-PL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155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740" y="44624"/>
            <a:ext cx="7812360" cy="792088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Przedmiot pozwu cd.</a:t>
            </a:r>
            <a:endParaRPr lang="pl-PL" alt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620688"/>
            <a:ext cx="6984776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zezwalających na odtworzenie treści aktu stanu cywilnego, który został sporządzony za granicą, a uzyskanie odpisu aktu jest niemożliwe lub związane z poważnymi trudnościami</a:t>
            </a:r>
          </a:p>
          <a:p>
            <a:pPr lvl="1"/>
            <a:r>
              <a:rPr lang="pl-PL" altLang="pl-PL" sz="1400" dirty="0" smtClean="0">
                <a:solidFill>
                  <a:srgbClr val="0000CC"/>
                </a:solidFill>
              </a:rPr>
              <a:t>w </a:t>
            </a:r>
            <a:r>
              <a:rPr lang="pl-PL" altLang="pl-PL" sz="1400" dirty="0">
                <a:solidFill>
                  <a:srgbClr val="0000CC"/>
                </a:solidFill>
              </a:rPr>
              <a:t>sprawie zmiany imienia i nazwiska </a:t>
            </a:r>
          </a:p>
          <a:p>
            <a:pPr>
              <a:buFont typeface="+mj-lt"/>
              <a:buAutoNum type="arabicPeriod" startAt="6"/>
            </a:pPr>
            <a:r>
              <a:rPr lang="pl-PL" altLang="pl-PL" sz="1800" dirty="0" smtClean="0">
                <a:solidFill>
                  <a:srgbClr val="0000CC"/>
                </a:solidFill>
              </a:rPr>
              <a:t>Wydawanie </a:t>
            </a:r>
            <a:r>
              <a:rPr lang="pl-PL" altLang="pl-PL" sz="1800" dirty="0">
                <a:solidFill>
                  <a:srgbClr val="0000CC"/>
                </a:solidFill>
              </a:rPr>
              <a:t>zaświadczeń:</a:t>
            </a: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 stwierdzających zdolność prawną do dokonania czynności stanowiącej podstawę sporządzenia aktu stanu cywilnego za granicą</a:t>
            </a: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stwierdzających zdolność prawną do zawarcia małżeństwa wyznaniowego ze skutkiem cywilnym </a:t>
            </a:r>
          </a:p>
          <a:p>
            <a:pPr>
              <a:buFont typeface="+mj-lt"/>
              <a:buAutoNum type="arabicPeriod" startAt="7"/>
            </a:pPr>
            <a:r>
              <a:rPr lang="pl-PL" altLang="pl-PL" sz="1800" dirty="0" smtClean="0">
                <a:solidFill>
                  <a:srgbClr val="0000CC"/>
                </a:solidFill>
              </a:rPr>
              <a:t>Sporządzanie </a:t>
            </a:r>
            <a:r>
              <a:rPr lang="pl-PL" altLang="pl-PL" sz="1800" dirty="0">
                <a:solidFill>
                  <a:srgbClr val="0000CC"/>
                </a:solidFill>
              </a:rPr>
              <a:t>aktów stanu cywilnego na podstawie decyzji administracyjnych o odtworzeniu treści zagranicznych aktów stanu cywilnego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>
              <a:buFont typeface="+mj-lt"/>
              <a:buAutoNum type="arabicPeriod" startAt="7"/>
            </a:pPr>
            <a:r>
              <a:rPr lang="pl-PL" altLang="pl-PL" sz="1800" dirty="0">
                <a:solidFill>
                  <a:srgbClr val="0000CC"/>
                </a:solidFill>
              </a:rPr>
              <a:t>Sporządzanie wzmianek dodatkowych w aktach stanu cywilnego na podstawie decyzji administracyjnych o uzupełnieniu, sprostowaniu aktu stanu cywilnego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>
              <a:buFont typeface="+mj-lt"/>
              <a:buAutoNum type="arabicPeriod" startAt="7"/>
            </a:pPr>
            <a:r>
              <a:rPr lang="pl-PL" altLang="pl-PL" sz="1800" dirty="0">
                <a:solidFill>
                  <a:srgbClr val="0000CC"/>
                </a:solidFill>
              </a:rPr>
              <a:t>Dokonywanie w aktach stanu cywilnego wzmianek dodatkowych w oparciu o orzeczenia sądowe, decyzje administracyjne i oświadczenia oraz zamieszczanie </a:t>
            </a:r>
            <a:r>
              <a:rPr lang="pl-PL" altLang="pl-PL" sz="1800" dirty="0" smtClean="0">
                <a:solidFill>
                  <a:srgbClr val="0000CC"/>
                </a:solidFill>
              </a:rPr>
              <a:t>przypisków</a:t>
            </a:r>
          </a:p>
          <a:p>
            <a:pPr>
              <a:buFont typeface="+mj-lt"/>
              <a:buAutoNum type="arabicPeriod" startAt="7"/>
            </a:pPr>
            <a:r>
              <a:rPr lang="pl-PL" altLang="pl-PL" sz="1800" dirty="0">
                <a:solidFill>
                  <a:srgbClr val="0000CC"/>
                </a:solidFill>
              </a:rPr>
              <a:t>Przyjmowanie </a:t>
            </a:r>
            <a:r>
              <a:rPr lang="pl-PL" altLang="pl-PL" sz="1800" dirty="0" smtClean="0">
                <a:solidFill>
                  <a:srgbClr val="0000CC"/>
                </a:solidFill>
              </a:rPr>
              <a:t>oświadczeń:</a:t>
            </a:r>
          </a:p>
          <a:p>
            <a:pPr lvl="1"/>
            <a:r>
              <a:rPr lang="pl-PL" altLang="pl-PL" sz="1400" dirty="0" smtClean="0">
                <a:solidFill>
                  <a:srgbClr val="0000CC"/>
                </a:solidFill>
              </a:rPr>
              <a:t> </a:t>
            </a:r>
            <a:r>
              <a:rPr lang="pl-PL" altLang="pl-PL" sz="1400" dirty="0">
                <a:solidFill>
                  <a:srgbClr val="0000CC"/>
                </a:solidFill>
              </a:rPr>
              <a:t>o wstąpieniu w związek małżeński  </a:t>
            </a:r>
            <a:endParaRPr lang="pl-PL" altLang="pl-PL" sz="1400" dirty="0" smtClean="0">
              <a:solidFill>
                <a:srgbClr val="0000CC"/>
              </a:solidFill>
            </a:endParaRP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o braku okoliczności wyłączających zawarcie </a:t>
            </a:r>
            <a:r>
              <a:rPr lang="pl-PL" altLang="pl-PL" sz="1400" dirty="0" smtClean="0">
                <a:solidFill>
                  <a:srgbClr val="0000CC"/>
                </a:solidFill>
              </a:rPr>
              <a:t>małżeństwa</a:t>
            </a:r>
          </a:p>
          <a:p>
            <a:pPr marL="457200" lvl="1" indent="0">
              <a:buNone/>
            </a:pPr>
            <a:r>
              <a:rPr lang="pl-PL" altLang="pl-PL" sz="1400" dirty="0" smtClean="0">
                <a:solidFill>
                  <a:srgbClr val="0000CC"/>
                </a:solidFill>
              </a:rPr>
              <a:t> </a:t>
            </a:r>
            <a:endParaRPr lang="pl-PL" altLang="pl-PL" sz="1800" dirty="0">
              <a:solidFill>
                <a:srgbClr val="0000CC"/>
              </a:solidFill>
            </a:endParaRPr>
          </a:p>
          <a:p>
            <a:pPr>
              <a:buFont typeface="+mj-lt"/>
              <a:buAutoNum type="arabicPeriod" startAt="7"/>
            </a:pPr>
            <a:endParaRPr lang="pl-PL" altLang="pl-PL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479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740" y="44624"/>
            <a:ext cx="7812360" cy="792088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Przedmiot pozwu cd.</a:t>
            </a:r>
            <a:endParaRPr lang="pl-PL" alt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620688"/>
            <a:ext cx="6984776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pl-PL" altLang="pl-PL" sz="1400" dirty="0" smtClean="0">
              <a:solidFill>
                <a:srgbClr val="0000CC"/>
              </a:solidFill>
            </a:endParaRP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o  wyborze nazwiska, jakie będą nosić małżonkowie i dzieci zrodzone z małżeństwa </a:t>
            </a: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o wstąpieniu w związek małżeński w wypadku grożącego niebezpieczeństwa</a:t>
            </a: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o uznaniu ojcostwa </a:t>
            </a:r>
          </a:p>
          <a:p>
            <a:pPr lvl="1"/>
            <a:r>
              <a:rPr lang="pl-PL" altLang="pl-PL" sz="1400" dirty="0" smtClean="0">
                <a:solidFill>
                  <a:srgbClr val="0000CC"/>
                </a:solidFill>
              </a:rPr>
              <a:t>o </a:t>
            </a:r>
            <a:r>
              <a:rPr lang="pl-PL" altLang="pl-PL" sz="1400" dirty="0">
                <a:solidFill>
                  <a:srgbClr val="0000CC"/>
                </a:solidFill>
              </a:rPr>
              <a:t>nadaniu dziecku nazwiska męża matki/żony ojca </a:t>
            </a:r>
            <a:endParaRPr lang="pl-PL" altLang="pl-PL" sz="1400" dirty="0" smtClean="0">
              <a:solidFill>
                <a:srgbClr val="0000CC"/>
              </a:solidFill>
            </a:endParaRP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o zmianie imienia dziecka </a:t>
            </a:r>
            <a:endParaRPr lang="pl-PL" altLang="pl-PL" sz="1400" dirty="0" smtClean="0">
              <a:solidFill>
                <a:srgbClr val="0000CC"/>
              </a:solidFill>
            </a:endParaRP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o zmianie nazwiska pierwszego wspólnego dziecka pochodzącego z </a:t>
            </a:r>
            <a:r>
              <a:rPr lang="pl-PL" altLang="pl-PL" sz="1400" dirty="0" smtClean="0">
                <a:solidFill>
                  <a:srgbClr val="0000CC"/>
                </a:solidFill>
              </a:rPr>
              <a:t>małżeństwa</a:t>
            </a:r>
          </a:p>
          <a:p>
            <a:pPr>
              <a:buFont typeface="+mj-lt"/>
              <a:buAutoNum type="arabicPeriod" startAt="11"/>
            </a:pPr>
            <a:r>
              <a:rPr lang="pl-PL" altLang="pl-PL" sz="1800" dirty="0" smtClean="0">
                <a:solidFill>
                  <a:srgbClr val="0000CC"/>
                </a:solidFill>
              </a:rPr>
              <a:t>Uznawanie:</a:t>
            </a: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orzeczeń sądów państw obcych lub rozstrzygnięć innych organów państw obcych w sprawach cywilnych </a:t>
            </a:r>
            <a:endParaRPr lang="pl-PL" altLang="pl-PL" sz="1400" dirty="0" smtClean="0">
              <a:solidFill>
                <a:srgbClr val="0000CC"/>
              </a:solidFill>
            </a:endParaRPr>
          </a:p>
          <a:p>
            <a:pPr lvl="1"/>
            <a:r>
              <a:rPr lang="pl-PL" altLang="pl-PL" sz="1400" dirty="0">
                <a:solidFill>
                  <a:srgbClr val="0000CC"/>
                </a:solidFill>
              </a:rPr>
              <a:t> i wykonywanie orzeczeń w sprawach małżeńskich oraz w sprawach dotyczących odpowiedzialności rodzicielskiej </a:t>
            </a:r>
            <a:endParaRPr lang="pl-PL" altLang="pl-PL" sz="1400" dirty="0" smtClean="0">
              <a:solidFill>
                <a:srgbClr val="0000CC"/>
              </a:solidFill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pl-PL" altLang="pl-PL" sz="1800" dirty="0">
                <a:solidFill>
                  <a:srgbClr val="0000CC"/>
                </a:solidFill>
              </a:rPr>
              <a:t>Wydawanie kserokopii z akt zbiorowych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pl-PL" altLang="pl-PL" sz="1800" dirty="0">
                <a:solidFill>
                  <a:srgbClr val="0000CC"/>
                </a:solidFill>
              </a:rPr>
              <a:t>Sprawozdawczość statystyczna w zakresie zarejestrowanych urodzeń, małżeństw i zgonów </a:t>
            </a:r>
            <a:r>
              <a:rPr lang="pl-PL" altLang="pl-PL" sz="1800" dirty="0" smtClean="0">
                <a:solidFill>
                  <a:srgbClr val="0000CC"/>
                </a:solidFill>
              </a:rPr>
              <a:t>oraz innych sprawozdań dla US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pl-PL" altLang="pl-PL" sz="1800" dirty="0" smtClean="0">
                <a:solidFill>
                  <a:srgbClr val="0000CC"/>
                </a:solidFill>
              </a:rPr>
              <a:t>Przekazywanie WKU </a:t>
            </a:r>
            <a:r>
              <a:rPr lang="pl-PL" altLang="pl-PL" sz="1800" dirty="0">
                <a:solidFill>
                  <a:srgbClr val="0000CC"/>
                </a:solidFill>
              </a:rPr>
              <a:t>książeczek wojskowych osób </a:t>
            </a:r>
            <a:r>
              <a:rPr lang="pl-PL" altLang="pl-PL" sz="1800" dirty="0" smtClean="0">
                <a:solidFill>
                  <a:srgbClr val="0000CC"/>
                </a:solidFill>
              </a:rPr>
              <a:t>zmarłych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pl-PL" altLang="pl-PL" sz="1800" dirty="0">
                <a:solidFill>
                  <a:srgbClr val="0000CC"/>
                </a:solidFill>
              </a:rPr>
              <a:t>Przyjmowanie oświadczeń woli w sprawie testamentu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pl-PL" altLang="pl-PL" sz="1800" dirty="0">
                <a:solidFill>
                  <a:srgbClr val="0000CC"/>
                </a:solidFill>
              </a:rPr>
              <a:t>Prowadzenie ewidencji ludności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 marL="457200" indent="-457200">
              <a:buFont typeface="+mj-lt"/>
              <a:buAutoNum type="arabicPeriod" startAt="12"/>
            </a:pPr>
            <a:r>
              <a:rPr lang="pl-PL" altLang="pl-PL" sz="1800" dirty="0">
                <a:solidFill>
                  <a:srgbClr val="0000CC"/>
                </a:solidFill>
              </a:rPr>
              <a:t>Rejestracja danych o zmianie stanu cywilnego, imienia lub nazwiska , o obywatelstwie </a:t>
            </a:r>
            <a:r>
              <a:rPr lang="pl-PL" altLang="pl-PL" sz="1800" dirty="0" smtClean="0">
                <a:solidFill>
                  <a:srgbClr val="0000CC"/>
                </a:solidFill>
              </a:rPr>
              <a:t> oraz </a:t>
            </a:r>
            <a:r>
              <a:rPr lang="pl-PL" altLang="pl-PL" sz="1800" dirty="0">
                <a:solidFill>
                  <a:srgbClr val="0000CC"/>
                </a:solidFill>
              </a:rPr>
              <a:t>o zgonie osoby </a:t>
            </a:r>
          </a:p>
          <a:p>
            <a:pPr>
              <a:buFont typeface="+mj-lt"/>
              <a:buAutoNum type="arabicPeriod" startAt="7"/>
            </a:pPr>
            <a:endParaRPr lang="pl-PL" altLang="pl-PL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29013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740" y="44624"/>
            <a:ext cx="7812360" cy="792088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Przedmiot pozwu cd.</a:t>
            </a:r>
            <a:endParaRPr lang="pl-PL" alt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52532" y="1484784"/>
            <a:ext cx="6984776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pl-PL" altLang="pl-PL" sz="1400" dirty="0" smtClean="0">
              <a:solidFill>
                <a:srgbClr val="0000CC"/>
              </a:solidFill>
            </a:endParaRPr>
          </a:p>
          <a:p>
            <a:pPr>
              <a:buFont typeface="+mj-lt"/>
              <a:buAutoNum type="arabicPeriod" startAt="18"/>
            </a:pPr>
            <a:r>
              <a:rPr lang="pl-PL" altLang="pl-PL" sz="1800" dirty="0">
                <a:solidFill>
                  <a:srgbClr val="0000CC"/>
                </a:solidFill>
              </a:rPr>
              <a:t>Prowadzenie w formie informatycznej w podsystemie ELUD zbiorów meldunkowych obejmujących dane osobowo-adresowe stałych i byłych mieszkańców, osób zameldowanych  na pobyt czasowy </a:t>
            </a:r>
            <a:r>
              <a:rPr lang="pl-PL" altLang="pl-PL" sz="1800" dirty="0" smtClean="0">
                <a:solidFill>
                  <a:srgbClr val="0000CC"/>
                </a:solidFill>
              </a:rPr>
              <a:t>i cudzoziemców oraz uzupełnianie tej bazy</a:t>
            </a:r>
          </a:p>
          <a:p>
            <a:pPr>
              <a:buFont typeface="+mj-lt"/>
              <a:buAutoNum type="arabicPeriod" startAt="18"/>
            </a:pPr>
            <a:r>
              <a:rPr lang="pl-PL" altLang="pl-PL" sz="1800" dirty="0">
                <a:solidFill>
                  <a:srgbClr val="0000CC"/>
                </a:solidFill>
              </a:rPr>
              <a:t>Udostępnianie danych osobowych ze zbiorów meldunkowych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>
              <a:buFont typeface="+mj-lt"/>
              <a:buAutoNum type="arabicPeriod" startAt="18"/>
            </a:pPr>
            <a:r>
              <a:rPr lang="pl-PL" altLang="pl-PL" sz="1800" dirty="0">
                <a:solidFill>
                  <a:srgbClr val="0000CC"/>
                </a:solidFill>
              </a:rPr>
              <a:t>Wydawanie dowodów osobistych oraz decyzji o odmowie wydania dowodu osobistego </a:t>
            </a:r>
            <a:endParaRPr lang="pl-PL" altLang="pl-PL" sz="1800" dirty="0" smtClean="0">
              <a:solidFill>
                <a:srgbClr val="0000CC"/>
              </a:solidFill>
            </a:endParaRPr>
          </a:p>
          <a:p>
            <a:pPr>
              <a:buFont typeface="+mj-lt"/>
              <a:buAutoNum type="arabicPeriod" startAt="18"/>
            </a:pPr>
            <a:r>
              <a:rPr lang="pl-PL" altLang="pl-PL" sz="1800" dirty="0">
                <a:solidFill>
                  <a:srgbClr val="0000CC"/>
                </a:solidFill>
              </a:rPr>
              <a:t>Prowadzenie i przetwarzanie w formie informatycznej ewidencji wydanych i utraconych dowodów osobistych oraz </a:t>
            </a:r>
            <a:r>
              <a:rPr lang="pl-PL" altLang="pl-PL" sz="1800" dirty="0" smtClean="0">
                <a:solidFill>
                  <a:srgbClr val="0000CC"/>
                </a:solidFill>
              </a:rPr>
              <a:t>udostępnianie </a:t>
            </a:r>
            <a:r>
              <a:rPr lang="pl-PL" altLang="pl-PL" sz="1800" dirty="0">
                <a:solidFill>
                  <a:srgbClr val="0000CC"/>
                </a:solidFill>
              </a:rPr>
              <a:t>danych z </a:t>
            </a:r>
            <a:r>
              <a:rPr lang="pl-PL" altLang="pl-PL" sz="1800" dirty="0" smtClean="0">
                <a:solidFill>
                  <a:srgbClr val="0000CC"/>
                </a:solidFill>
              </a:rPr>
              <a:t>tej ewidencji </a:t>
            </a:r>
          </a:p>
          <a:p>
            <a:pPr>
              <a:buFont typeface="+mj-lt"/>
              <a:buAutoNum type="arabicPeriod" startAt="18"/>
            </a:pPr>
            <a:endParaRPr lang="pl-PL" altLang="pl-PL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443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740" y="44624"/>
            <a:ext cx="7812360" cy="792088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Przedmiot pozwu cd.</a:t>
            </a:r>
            <a:endParaRPr lang="pl-PL" alt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620688"/>
            <a:ext cx="7272808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pl-PL" altLang="pl-PL" sz="14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pl-PL" altLang="pl-PL" sz="1800" dirty="0">
                <a:solidFill>
                  <a:srgbClr val="0000CC"/>
                </a:solidFill>
              </a:rPr>
              <a:t>Koszt wykonania </a:t>
            </a:r>
            <a:r>
              <a:rPr lang="pl-PL" altLang="pl-PL" sz="1800" dirty="0" smtClean="0">
                <a:solidFill>
                  <a:srgbClr val="0000CC"/>
                </a:solidFill>
              </a:rPr>
              <a:t>tych zadań przez </a:t>
            </a:r>
            <a:r>
              <a:rPr lang="pl-PL" altLang="pl-PL" sz="1800" dirty="0">
                <a:solidFill>
                  <a:srgbClr val="0000CC"/>
                </a:solidFill>
              </a:rPr>
              <a:t>Gminę Miejską Kraków w 2011 r. wyniósł </a:t>
            </a:r>
            <a:r>
              <a:rPr lang="pl-PL" altLang="pl-PL" sz="1800" b="1" dirty="0">
                <a:solidFill>
                  <a:srgbClr val="FF0000"/>
                </a:solidFill>
              </a:rPr>
              <a:t>9.976.459,08 zł.</a:t>
            </a:r>
          </a:p>
          <a:p>
            <a:pPr marL="0" indent="0">
              <a:buNone/>
            </a:pPr>
            <a:r>
              <a:rPr lang="pl-PL" altLang="pl-PL" sz="1800" dirty="0">
                <a:solidFill>
                  <a:srgbClr val="0000CC"/>
                </a:solidFill>
              </a:rPr>
              <a:t>Na powyższy koszt złożyły się: </a:t>
            </a:r>
          </a:p>
          <a:p>
            <a:pPr marL="354013" indent="-354013">
              <a:buNone/>
            </a:pPr>
            <a:r>
              <a:rPr lang="pl-PL" altLang="pl-PL" sz="1800" dirty="0">
                <a:solidFill>
                  <a:srgbClr val="0000CC"/>
                </a:solidFill>
              </a:rPr>
              <a:t>1) koszty funkcjonalne - </a:t>
            </a:r>
            <a:r>
              <a:rPr lang="pl-PL" altLang="pl-PL" sz="1800" b="1" dirty="0">
                <a:solidFill>
                  <a:srgbClr val="FF0000"/>
                </a:solidFill>
              </a:rPr>
              <a:t>9.155.649,25 zł. </a:t>
            </a:r>
            <a:r>
              <a:rPr lang="pl-PL" altLang="pl-PL" sz="1800" dirty="0">
                <a:solidFill>
                  <a:srgbClr val="0000CC"/>
                </a:solidFill>
              </a:rPr>
              <a:t>(z czego 3.917.412,34 zł. na wykonywanie </a:t>
            </a:r>
            <a:r>
              <a:rPr lang="pl-PL" altLang="pl-PL" sz="1800" dirty="0" smtClean="0">
                <a:solidFill>
                  <a:srgbClr val="0000CC"/>
                </a:solidFill>
              </a:rPr>
              <a:t>zadań </a:t>
            </a:r>
            <a:r>
              <a:rPr lang="pl-PL" altLang="pl-PL" sz="1800" dirty="0">
                <a:solidFill>
                  <a:srgbClr val="0000CC"/>
                </a:solidFill>
              </a:rPr>
              <a:t>w ramach Urzędu Stanu Cywilnego i 5.238.236,91 zł. na wykonywanie </a:t>
            </a:r>
            <a:r>
              <a:rPr lang="pl-PL" altLang="pl-PL" sz="1800" dirty="0" smtClean="0">
                <a:solidFill>
                  <a:srgbClr val="0000CC"/>
                </a:solidFill>
              </a:rPr>
              <a:t>zadań </a:t>
            </a:r>
            <a:r>
              <a:rPr lang="pl-PL" altLang="pl-PL" sz="1800" dirty="0">
                <a:solidFill>
                  <a:srgbClr val="0000CC"/>
                </a:solidFill>
              </a:rPr>
              <a:t>w ramach Wydziału Spraw Administracyjnych), </a:t>
            </a:r>
          </a:p>
          <a:p>
            <a:pPr marL="354013" indent="-354013">
              <a:buNone/>
            </a:pPr>
            <a:r>
              <a:rPr lang="pl-PL" altLang="pl-PL" sz="1800" dirty="0">
                <a:solidFill>
                  <a:srgbClr val="0000CC"/>
                </a:solidFill>
              </a:rPr>
              <a:t>2) wydatki rzeczowe - </a:t>
            </a:r>
            <a:r>
              <a:rPr lang="pl-PL" altLang="pl-PL" sz="1800" b="1" dirty="0">
                <a:solidFill>
                  <a:srgbClr val="FF0000"/>
                </a:solidFill>
              </a:rPr>
              <a:t>127.168,06 zł. </a:t>
            </a:r>
            <a:r>
              <a:rPr lang="pl-PL" altLang="pl-PL" sz="1800" dirty="0">
                <a:solidFill>
                  <a:srgbClr val="0000CC"/>
                </a:solidFill>
              </a:rPr>
              <a:t>(z czego 126.850,06 zł. w związku z wykonywaniem </a:t>
            </a:r>
            <a:r>
              <a:rPr lang="pl-PL" altLang="pl-PL" sz="1800" dirty="0" smtClean="0">
                <a:solidFill>
                  <a:srgbClr val="0000CC"/>
                </a:solidFill>
              </a:rPr>
              <a:t>zadań </a:t>
            </a:r>
            <a:r>
              <a:rPr lang="pl-PL" altLang="pl-PL" sz="1800" dirty="0">
                <a:solidFill>
                  <a:srgbClr val="0000CC"/>
                </a:solidFill>
              </a:rPr>
              <a:t>w ramach Urzędu Stanu Cywilnego i 318,00 zł. w związku z wykonywaniem </a:t>
            </a:r>
            <a:r>
              <a:rPr lang="pl-PL" altLang="pl-PL" sz="1800" dirty="0" smtClean="0">
                <a:solidFill>
                  <a:srgbClr val="0000CC"/>
                </a:solidFill>
              </a:rPr>
              <a:t>zadań </a:t>
            </a:r>
            <a:r>
              <a:rPr lang="pl-PL" altLang="pl-PL" sz="1800" dirty="0">
                <a:solidFill>
                  <a:srgbClr val="0000CC"/>
                </a:solidFill>
              </a:rPr>
              <a:t>w ramach Wydziału Spraw Administracyjnych)</a:t>
            </a:r>
          </a:p>
          <a:p>
            <a:pPr marL="354013" indent="-354013">
              <a:buNone/>
            </a:pPr>
            <a:r>
              <a:rPr lang="pl-PL" altLang="pl-PL" sz="1800" dirty="0">
                <a:solidFill>
                  <a:srgbClr val="0000CC"/>
                </a:solidFill>
              </a:rPr>
              <a:t>3) koszt utrzymania budynków – </a:t>
            </a:r>
            <a:r>
              <a:rPr lang="pl-PL" altLang="pl-PL" sz="1800" b="1" dirty="0">
                <a:solidFill>
                  <a:srgbClr val="FF0000"/>
                </a:solidFill>
              </a:rPr>
              <a:t>693.641,77 zł. </a:t>
            </a:r>
            <a:r>
              <a:rPr lang="pl-PL" altLang="pl-PL" sz="1800" dirty="0">
                <a:solidFill>
                  <a:srgbClr val="0000CC"/>
                </a:solidFill>
              </a:rPr>
              <a:t>(z czego 319.277,00 zł. na utrzymanie budynków zajmowanych przez Urząd Stanu Cywilnego oraz 374.364,77 zł. na utrzymanie budynków zajmowanych przez Wydział Spraw Administracyjnych w związku z wykonywaniem </a:t>
            </a:r>
            <a:r>
              <a:rPr lang="pl-PL" altLang="pl-PL" sz="1800" dirty="0" err="1" smtClean="0">
                <a:solidFill>
                  <a:srgbClr val="0000CC"/>
                </a:solidFill>
              </a:rPr>
              <a:t>w.w</a:t>
            </a:r>
            <a:r>
              <a:rPr lang="pl-PL" altLang="pl-PL" sz="1800" dirty="0" smtClean="0">
                <a:solidFill>
                  <a:srgbClr val="0000CC"/>
                </a:solidFill>
              </a:rPr>
              <a:t>. zadań zleconych). </a:t>
            </a:r>
            <a:endParaRPr lang="pl-PL" altLang="pl-PL" sz="1800" dirty="0">
              <a:solidFill>
                <a:srgbClr val="0000CC"/>
              </a:solidFill>
            </a:endParaRPr>
          </a:p>
          <a:p>
            <a:pPr marL="354013" indent="-354013">
              <a:buFont typeface="+mj-lt"/>
              <a:buAutoNum type="arabicPeriod" startAt="18"/>
            </a:pPr>
            <a:endParaRPr lang="pl-PL" altLang="pl-PL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460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8740" y="44624"/>
            <a:ext cx="7812360" cy="792088"/>
          </a:xfrm>
        </p:spPr>
        <p:txBody>
          <a:bodyPr/>
          <a:lstStyle/>
          <a:p>
            <a:r>
              <a:rPr lang="pl-PL" altLang="pl-PL" sz="2400" i="1" dirty="0" smtClean="0">
                <a:solidFill>
                  <a:srgbClr val="7030A0"/>
                </a:solidFill>
              </a:rPr>
              <a:t>Przedmiot pozwu cd.</a:t>
            </a:r>
            <a:endParaRPr lang="pl-PL" alt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620688"/>
            <a:ext cx="6984776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pl-PL" altLang="pl-PL" sz="14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pl-PL" altLang="pl-PL" sz="2800" dirty="0">
                <a:solidFill>
                  <a:srgbClr val="0000CC"/>
                </a:solidFill>
              </a:rPr>
              <a:t>Wojewoda Małopolski przekazał Gminie Miejskiej Kraków w 2011 r. na realizację wymienionych na wstępie zadań z zakresu administracji rządowej kwotę </a:t>
            </a:r>
            <a:r>
              <a:rPr lang="pl-PL" altLang="pl-PL" sz="2800" dirty="0">
                <a:solidFill>
                  <a:srgbClr val="FF0000"/>
                </a:solidFill>
              </a:rPr>
              <a:t>4.581.219 zł.</a:t>
            </a:r>
          </a:p>
          <a:p>
            <a:pPr marL="0" indent="0">
              <a:buNone/>
            </a:pPr>
            <a:endParaRPr lang="pl-PL" altLang="pl-PL" sz="28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pl-PL" altLang="pl-PL" sz="2800" dirty="0" smtClean="0">
                <a:solidFill>
                  <a:srgbClr val="0000CC"/>
                </a:solidFill>
              </a:rPr>
              <a:t>Kwota </a:t>
            </a:r>
            <a:r>
              <a:rPr lang="pl-PL" altLang="pl-PL" sz="2800" dirty="0">
                <a:solidFill>
                  <a:srgbClr val="0000CC"/>
                </a:solidFill>
              </a:rPr>
              <a:t>ta nie zapewniała pełnej realizacji tych zadań. </a:t>
            </a:r>
            <a:endParaRPr lang="pl-PL" altLang="pl-PL" sz="28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endParaRPr lang="pl-PL" altLang="pl-PL" sz="2800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pl-PL" altLang="pl-PL" sz="2800" dirty="0" smtClean="0">
                <a:solidFill>
                  <a:srgbClr val="0000CC"/>
                </a:solidFill>
              </a:rPr>
              <a:t>Kwota </a:t>
            </a:r>
            <a:r>
              <a:rPr lang="pl-PL" altLang="pl-PL" sz="2800" dirty="0">
                <a:solidFill>
                  <a:srgbClr val="0000CC"/>
                </a:solidFill>
              </a:rPr>
              <a:t>ta była </a:t>
            </a:r>
            <a:r>
              <a:rPr lang="pl-PL" altLang="pl-PL" sz="2800" dirty="0" smtClean="0">
                <a:solidFill>
                  <a:srgbClr val="0000CC"/>
                </a:solidFill>
              </a:rPr>
              <a:t>niższa </a:t>
            </a:r>
            <a:r>
              <a:rPr lang="pl-PL" altLang="pl-PL" sz="2800" dirty="0">
                <a:solidFill>
                  <a:srgbClr val="0000CC"/>
                </a:solidFill>
              </a:rPr>
              <a:t>o </a:t>
            </a:r>
            <a:r>
              <a:rPr lang="pl-PL" altLang="pl-PL" sz="2800" b="1" dirty="0">
                <a:solidFill>
                  <a:srgbClr val="FF0000"/>
                </a:solidFill>
              </a:rPr>
              <a:t>5.395.240,08 zł</a:t>
            </a:r>
            <a:r>
              <a:rPr lang="pl-PL" altLang="pl-PL" sz="2800" dirty="0">
                <a:solidFill>
                  <a:srgbClr val="0000CC"/>
                </a:solidFill>
              </a:rPr>
              <a:t>. od rzeczywistego kosztu ich realizacji, który wyniósł </a:t>
            </a:r>
            <a:r>
              <a:rPr lang="pl-PL" altLang="pl-PL" sz="2800" dirty="0">
                <a:solidFill>
                  <a:srgbClr val="FF0000"/>
                </a:solidFill>
              </a:rPr>
              <a:t>9.976.459,08 zł. </a:t>
            </a:r>
          </a:p>
        </p:txBody>
      </p:sp>
    </p:spTree>
    <p:extLst>
      <p:ext uri="{BB962C8B-B14F-4D97-AF65-F5344CB8AC3E}">
        <p14:creationId xmlns:p14="http://schemas.microsoft.com/office/powerpoint/2010/main" val="478194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812360" cy="792088"/>
          </a:xfrm>
        </p:spPr>
        <p:txBody>
          <a:bodyPr/>
          <a:lstStyle/>
          <a:p>
            <a:r>
              <a:rPr lang="pl-PL" altLang="pl-PL" sz="2400" i="1" dirty="0">
                <a:solidFill>
                  <a:srgbClr val="7030A0"/>
                </a:solidFill>
              </a:rPr>
              <a:t>	Odpowiedź Prokuratorii Generalnej SP na pozew – </a:t>
            </a:r>
            <a:r>
              <a:rPr lang="pl-PL" altLang="pl-PL" sz="2400" i="1" dirty="0">
                <a:solidFill>
                  <a:srgbClr val="FF0000"/>
                </a:solidFill>
              </a:rPr>
              <a:t>14 czerwiec 2013 r.</a:t>
            </a:r>
            <a:endParaRPr lang="pl-PL" altLang="pl-PL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75656" y="620688"/>
            <a:ext cx="6984776" cy="60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pl-PL" altLang="pl-PL" sz="1400" dirty="0" smtClean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pl-PL" altLang="pl-PL" sz="1800" dirty="0" smtClean="0">
                <a:solidFill>
                  <a:srgbClr val="0000CC"/>
                </a:solidFill>
              </a:rPr>
              <a:t>Wnioski Prokuratorii Generalnej: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Zmianę pozwanego z Wojewody Małopolskiego na Ministra Finansów i Kancelarię Sejmu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Przekazanie sprawy sądowi Okręgowemu w Warszawie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Odrzucenie pozwu</a:t>
            </a:r>
          </a:p>
          <a:p>
            <a:pPr marL="0" indent="0">
              <a:buNone/>
            </a:pPr>
            <a:r>
              <a:rPr lang="pl-PL" altLang="pl-PL" sz="1800" i="1" dirty="0" smtClean="0">
                <a:solidFill>
                  <a:srgbClr val="0000CC"/>
                </a:solidFill>
              </a:rPr>
              <a:t>zaś w przypadku nie odrzucenia pozwu</a:t>
            </a:r>
            <a:r>
              <a:rPr lang="pl-PL" altLang="pl-PL" sz="1800" dirty="0" smtClean="0">
                <a:solidFill>
                  <a:srgbClr val="0000CC"/>
                </a:solidFill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Oddalenie powództwa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Dopuszczenie jako dowodów dokumentów wskazanych w uzasadnieniu oraz zeznań wskazanych świadków (pracowników MUW)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Oddalenie wniosku Krakowa o dopuszczenie jako dowodu opinii biegłego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Rozpoznanie sprawy pod nieobecność pozwanego</a:t>
            </a:r>
          </a:p>
          <a:p>
            <a:pPr marL="0" indent="0">
              <a:buNone/>
            </a:pPr>
            <a:r>
              <a:rPr lang="pl-PL" altLang="pl-PL" sz="1800" i="1" dirty="0">
                <a:solidFill>
                  <a:srgbClr val="0000CC"/>
                </a:solidFill>
              </a:rPr>
              <a:t>zaś w przypadku </a:t>
            </a:r>
            <a:r>
              <a:rPr lang="pl-PL" altLang="pl-PL" sz="1800" i="1" dirty="0" smtClean="0">
                <a:solidFill>
                  <a:srgbClr val="0000CC"/>
                </a:solidFill>
              </a:rPr>
              <a:t>odrzucenia pozwu lub oddalenia powództwa:</a:t>
            </a:r>
          </a:p>
          <a:p>
            <a:pPr>
              <a:buFont typeface="+mj-lt"/>
              <a:buAutoNum type="arabicPeriod"/>
            </a:pPr>
            <a:r>
              <a:rPr lang="pl-PL" altLang="pl-PL" sz="1800" dirty="0" smtClean="0">
                <a:solidFill>
                  <a:srgbClr val="0000CC"/>
                </a:solidFill>
              </a:rPr>
              <a:t>Zasądzenia na rzecz Skarbu </a:t>
            </a:r>
            <a:r>
              <a:rPr lang="pl-PL" altLang="pl-PL" sz="1800" dirty="0">
                <a:solidFill>
                  <a:srgbClr val="0000CC"/>
                </a:solidFill>
              </a:rPr>
              <a:t>P</a:t>
            </a:r>
            <a:r>
              <a:rPr lang="pl-PL" altLang="pl-PL" sz="1800" dirty="0" smtClean="0">
                <a:solidFill>
                  <a:srgbClr val="0000CC"/>
                </a:solidFill>
              </a:rPr>
              <a:t>aństwa Prokuratorii Generalnej kosztów postępowania sądowego</a:t>
            </a:r>
          </a:p>
          <a:p>
            <a:pPr>
              <a:buFont typeface="+mj-lt"/>
              <a:buAutoNum type="arabicPeriod"/>
            </a:pPr>
            <a:endParaRPr lang="pl-PL" altLang="pl-PL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3761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otyw pakietu Office">
  <a:themeElements>
    <a:clrScheme name="Motyw pakietu Office 2">
      <a:dk1>
        <a:srgbClr val="000000"/>
      </a:dk1>
      <a:lt1>
        <a:srgbClr val="66CCFF"/>
      </a:lt1>
      <a:dk2>
        <a:srgbClr val="000000"/>
      </a:dk2>
      <a:lt2>
        <a:srgbClr val="CCCCCC"/>
      </a:lt2>
      <a:accent1>
        <a:srgbClr val="2B6A3D"/>
      </a:accent1>
      <a:accent2>
        <a:srgbClr val="384F8C"/>
      </a:accent2>
      <a:accent3>
        <a:srgbClr val="B8E2FF"/>
      </a:accent3>
      <a:accent4>
        <a:srgbClr val="000000"/>
      </a:accent4>
      <a:accent5>
        <a:srgbClr val="ACB9AF"/>
      </a:accent5>
      <a:accent6>
        <a:srgbClr val="32477E"/>
      </a:accent6>
      <a:hlink>
        <a:srgbClr val="6B612B"/>
      </a:hlink>
      <a:folHlink>
        <a:srgbClr val="32647D"/>
      </a:folHlink>
    </a:clrScheme>
    <a:fontScheme name="Motyw pakietu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66CCFF"/>
      </a:lt1>
      <a:dk2>
        <a:srgbClr val="000000"/>
      </a:dk2>
      <a:lt2>
        <a:srgbClr val="CCCCCC"/>
      </a:lt2>
      <a:accent1>
        <a:srgbClr val="2B6A3D"/>
      </a:accent1>
      <a:accent2>
        <a:srgbClr val="384F8C"/>
      </a:accent2>
      <a:accent3>
        <a:srgbClr val="B8E2FF"/>
      </a:accent3>
      <a:accent4>
        <a:srgbClr val="000000"/>
      </a:accent4>
      <a:accent5>
        <a:srgbClr val="ACB9AF"/>
      </a:accent5>
      <a:accent6>
        <a:srgbClr val="32477E"/>
      </a:accent6>
      <a:hlink>
        <a:srgbClr val="6B612B"/>
      </a:hlink>
      <a:folHlink>
        <a:srgbClr val="32647D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yw1" id="{7D1611E0-1893-4B6A-A9DC-BF243F6CE7C6}" vid="{37C615F8-7C9C-481E-960C-2E2D7DF726A5}"/>
    </a:ext>
  </a:ext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freeppt_0022_slide</Template>
  <TotalTime>7496</TotalTime>
  <Words>1951</Words>
  <Application>Microsoft Office PowerPoint</Application>
  <PresentationFormat>Pokaz na ekranie (4:3)</PresentationFormat>
  <Paragraphs>165</Paragraphs>
  <Slides>19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19</vt:i4>
      </vt:variant>
    </vt:vector>
  </HeadingPairs>
  <TitlesOfParts>
    <vt:vector size="25" baseType="lpstr">
      <vt:lpstr>Arial</vt:lpstr>
      <vt:lpstr>Times New Roman</vt:lpstr>
      <vt:lpstr>Wingdings</vt:lpstr>
      <vt:lpstr>Motyw pakietu Office</vt:lpstr>
      <vt:lpstr>1_Default Design</vt:lpstr>
      <vt:lpstr>Motyw1</vt:lpstr>
      <vt:lpstr>Podsumowanie – przebieg sprawy z pozwu Miasta Krakowa w postępowaniu upominawczym o zapłatę przez Skarb Państwa kwoty 5.395.240,08 PLN wraz odsetkami  z tytułu wykonywania zadań zleconych z zakresu administracji rządowej (zadania urzędu stanu cywilnego i wydziału spraw administracyjnych) </vt:lpstr>
      <vt:lpstr>Pozew Krakowa o zapłatę – 22 kwietnia 2013 r.</vt:lpstr>
      <vt:lpstr>Przedmiot pozwu</vt:lpstr>
      <vt:lpstr>Przedmiot pozwu cd.</vt:lpstr>
      <vt:lpstr>Przedmiot pozwu cd.</vt:lpstr>
      <vt:lpstr>Przedmiot pozwu cd.</vt:lpstr>
      <vt:lpstr>Przedmiot pozwu cd.</vt:lpstr>
      <vt:lpstr>Przedmiot pozwu cd.</vt:lpstr>
      <vt:lpstr> Odpowiedź Prokuratorii Generalnej SP na pozew – 14 czerwiec 2013 r.</vt:lpstr>
      <vt:lpstr>Pismo procesowe Krakowa, odpowiedź na zarzuty formalne podnoszone w piśmie procesowym Prokuratorii Generalnej SP z dnia 14 czerwca 2013 r. – 9 lipiec 2013 r.</vt:lpstr>
      <vt:lpstr>Pismo procesowe pozwanego Prokuratorii Generalnej SP podtrzymujące wcześniejsze twierdzenia i wnioski (odnoszące się do argumentacji pisma procesowego Krakowa z 17.09.2013 r.),  – 15 listopada 2013 r. </vt:lpstr>
      <vt:lpstr>Prezentacja programu PowerPoint</vt:lpstr>
      <vt:lpstr>Prezentacja programu PowerPoint</vt:lpstr>
      <vt:lpstr>Prezentacja programu PowerPoint</vt:lpstr>
      <vt:lpstr>Wnioski z opinii biegłego</vt:lpstr>
      <vt:lpstr>Wnioski z opinii biegłego</vt:lpstr>
      <vt:lpstr>Tezy pisma procesowego  Krakowa, zarzuty wobec sporządzonej opinii biegłego</vt:lpstr>
      <vt:lpstr>Tezy pisma procesowego  Prokuratorii Generalnej SP, zarzuty wobec sporządzonej opinii biegłego</vt:lpstr>
      <vt:lpstr>Dziękuję za uwagę</vt:lpstr>
    </vt:vector>
  </TitlesOfParts>
  <Company>Indezine.com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Mączyńska Agnieszka</dc:creator>
  <cp:lastModifiedBy>Kwaśniak Alina</cp:lastModifiedBy>
  <cp:revision>68</cp:revision>
  <cp:lastPrinted>2017-05-08T11:00:31Z</cp:lastPrinted>
  <dcterms:created xsi:type="dcterms:W3CDTF">2015-10-02T08:57:06Z</dcterms:created>
  <dcterms:modified xsi:type="dcterms:W3CDTF">2017-05-09T09:41:45Z</dcterms:modified>
</cp:coreProperties>
</file>