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77" r:id="rId6"/>
    <p:sldId id="261" r:id="rId7"/>
    <p:sldId id="262" r:id="rId8"/>
    <p:sldId id="263" r:id="rId9"/>
    <p:sldId id="265" r:id="rId10"/>
    <p:sldId id="264" r:id="rId11"/>
    <p:sldId id="271" r:id="rId12"/>
    <p:sldId id="276" r:id="rId13"/>
    <p:sldId id="268" r:id="rId14"/>
    <p:sldId id="270" r:id="rId15"/>
    <p:sldId id="278" r:id="rId16"/>
    <p:sldId id="267" r:id="rId17"/>
    <p:sldId id="269" r:id="rId18"/>
    <p:sldId id="279" r:id="rId19"/>
    <p:sldId id="273" r:id="rId20"/>
    <p:sldId id="274" r:id="rId21"/>
    <p:sldId id="266" r:id="rId22"/>
    <p:sldId id="275" r:id="rId23"/>
    <p:sldId id="280" r:id="rId24"/>
    <p:sldId id="281" r:id="rId25"/>
  </p:sldIdLst>
  <p:sldSz cx="9144000" cy="6858000" type="screen4x3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4FE"/>
    <a:srgbClr val="FBF5FD"/>
    <a:srgbClr val="F5FDFC"/>
    <a:srgbClr val="F5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E356-E74F-4F77-B8CB-F40E9D57F03D}" type="datetimeFigureOut">
              <a:rPr lang="pl-PL" smtClean="0"/>
              <a:t>16.05.2017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00EB-9392-4CBB-8793-EC6AA9521F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9835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E356-E74F-4F77-B8CB-F40E9D57F03D}" type="datetimeFigureOut">
              <a:rPr lang="pl-PL" smtClean="0"/>
              <a:t>16.05.2017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00EB-9392-4CBB-8793-EC6AA9521F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0284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E356-E74F-4F77-B8CB-F40E9D57F03D}" type="datetimeFigureOut">
              <a:rPr lang="pl-PL" smtClean="0"/>
              <a:t>16.05.2017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00EB-9392-4CBB-8793-EC6AA9521F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8979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E356-E74F-4F77-B8CB-F40E9D57F03D}" type="datetimeFigureOut">
              <a:rPr lang="pl-PL" smtClean="0"/>
              <a:t>16.05.2017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00EB-9392-4CBB-8793-EC6AA9521F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105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E356-E74F-4F77-B8CB-F40E9D57F03D}" type="datetimeFigureOut">
              <a:rPr lang="pl-PL" smtClean="0"/>
              <a:t>16.05.2017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00EB-9392-4CBB-8793-EC6AA9521F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045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E356-E74F-4F77-B8CB-F40E9D57F03D}" type="datetimeFigureOut">
              <a:rPr lang="pl-PL" smtClean="0"/>
              <a:t>16.05.2017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00EB-9392-4CBB-8793-EC6AA9521F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879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E356-E74F-4F77-B8CB-F40E9D57F03D}" type="datetimeFigureOut">
              <a:rPr lang="pl-PL" smtClean="0"/>
              <a:t>16.05.2017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00EB-9392-4CBB-8793-EC6AA9521F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770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E356-E74F-4F77-B8CB-F40E9D57F03D}" type="datetimeFigureOut">
              <a:rPr lang="pl-PL" smtClean="0"/>
              <a:t>16.05.2017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00EB-9392-4CBB-8793-EC6AA9521F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6938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E356-E74F-4F77-B8CB-F40E9D57F03D}" type="datetimeFigureOut">
              <a:rPr lang="pl-PL" smtClean="0"/>
              <a:t>16.05.2017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00EB-9392-4CBB-8793-EC6AA9521F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2167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E356-E74F-4F77-B8CB-F40E9D57F03D}" type="datetimeFigureOut">
              <a:rPr lang="pl-PL" smtClean="0"/>
              <a:t>16.05.2017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00EB-9392-4CBB-8793-EC6AA9521F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3467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E356-E74F-4F77-B8CB-F40E9D57F03D}" type="datetimeFigureOut">
              <a:rPr lang="pl-PL" smtClean="0"/>
              <a:t>16.05.2017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00EB-9392-4CBB-8793-EC6AA9521F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756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EF4FE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6E356-E74F-4F77-B8CB-F40E9D57F03D}" type="datetimeFigureOut">
              <a:rPr lang="pl-PL" smtClean="0"/>
              <a:t>16.05.2017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A00EB-9392-4CBB-8793-EC6AA9521F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37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097310"/>
            <a:ext cx="7772400" cy="2619722"/>
          </a:xfrm>
        </p:spPr>
        <p:txBody>
          <a:bodyPr/>
          <a:lstStyle/>
          <a:p>
            <a:r>
              <a:rPr lang="pl-PL" dirty="0" smtClean="0"/>
              <a:t>Zasady księgowania kosztów zadań/działań budżetowych </a:t>
            </a:r>
            <a:br>
              <a:rPr lang="pl-PL" dirty="0" smtClean="0"/>
            </a:br>
            <a:r>
              <a:rPr lang="pl-PL" dirty="0" smtClean="0"/>
              <a:t>w Urzędzie Miasta Krakowa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txBody>
          <a:bodyPr>
            <a:normAutofit/>
          </a:bodyPr>
          <a:lstStyle/>
          <a:p>
            <a:pPr algn="r"/>
            <a:r>
              <a:rPr lang="pl-PL" sz="2400" dirty="0" smtClean="0"/>
              <a:t>Katarzyna Cisowska-Mleczek</a:t>
            </a:r>
          </a:p>
          <a:p>
            <a:pPr algn="r"/>
            <a:r>
              <a:rPr lang="pl-PL" sz="2400" dirty="0" smtClean="0"/>
              <a:t>Wydział Finansowy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564012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Koszty zaewidencjonowane na kontach zespołu 4 na wydziale: OR, IT i OU w rozdziale 75023 lub 75095 oraz odpowiednim działaniu są przeksięgowywane na konta zespołu 5XX. 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500 – Koszty funkcjonalne komórek organizacyjnych UMK – np. </a:t>
            </a:r>
          </a:p>
          <a:p>
            <a:pPr marL="0" indent="0">
              <a:buNone/>
            </a:pPr>
            <a:r>
              <a:rPr lang="pl-PL" dirty="0" smtClean="0"/>
              <a:t>z OR na SC.</a:t>
            </a:r>
          </a:p>
        </p:txBody>
      </p:sp>
    </p:spTree>
    <p:extLst>
      <p:ext uri="{BB962C8B-B14F-4D97-AF65-F5344CB8AC3E}">
        <p14:creationId xmlns:p14="http://schemas.microsoft.com/office/powerpoint/2010/main" val="674357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Przykład: Koszt - naliczenie wynagrodzenia i pochodnych od wynagrodzeń pracowników SC przez OR</a:t>
            </a:r>
            <a:endParaRPr lang="pl-PL" b="1" dirty="0" smtClean="0"/>
          </a:p>
          <a:p>
            <a:pPr marL="0" indent="0">
              <a:buNone/>
            </a:pPr>
            <a:r>
              <a:rPr lang="pl-PL" b="1" dirty="0" smtClean="0"/>
              <a:t>KOSZTY WG RODZAJU</a:t>
            </a:r>
          </a:p>
          <a:p>
            <a:pPr marL="0" indent="0">
              <a:buNone/>
            </a:pPr>
            <a:r>
              <a:rPr lang="pl-PL" dirty="0" smtClean="0"/>
              <a:t>404           750    	75023           401   0   401/01             GWSMK	</a:t>
            </a:r>
            <a:r>
              <a:rPr lang="pl-PL" b="1" dirty="0" smtClean="0"/>
              <a:t>OR </a:t>
            </a:r>
            <a:r>
              <a:rPr lang="pl-PL" dirty="0" smtClean="0"/>
              <a:t>            OR/FM1/01</a:t>
            </a:r>
            <a:br>
              <a:rPr lang="pl-PL" dirty="0" smtClean="0"/>
            </a:br>
            <a:r>
              <a:rPr lang="pl-PL" dirty="0" smtClean="0"/>
              <a:t> </a:t>
            </a:r>
          </a:p>
          <a:p>
            <a:pPr marL="0" indent="0">
              <a:buNone/>
            </a:pPr>
            <a:r>
              <a:rPr lang="pl-PL" b="1" dirty="0"/>
              <a:t>KOSZTY FUNKCJONALNE K. O. UMK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500           750    	75023	 </a:t>
            </a:r>
            <a:r>
              <a:rPr lang="pl-PL" dirty="0" smtClean="0"/>
              <a:t> 401   0   401/01             </a:t>
            </a:r>
            <a:r>
              <a:rPr lang="pl-PL" dirty="0"/>
              <a:t>GWSMK	</a:t>
            </a:r>
            <a:r>
              <a:rPr lang="pl-PL" b="1" dirty="0"/>
              <a:t>SC</a:t>
            </a:r>
            <a:r>
              <a:rPr lang="pl-PL" dirty="0"/>
              <a:t>                  OR/FM1/01</a:t>
            </a:r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1492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628650"/>
            <a:ext cx="82677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55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Przykład: Zakup materiałów eksploatacyjnych przez IT 421/31 – materiały eksploatacyjne do urządzeń biurowych na rzecz SC.</a:t>
            </a:r>
          </a:p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r>
              <a:rPr lang="pl-PL" b="1" dirty="0" smtClean="0"/>
              <a:t>KOSZTY RZECZOWE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401          750    	75095          421  0	421/31             GWSMK	</a:t>
            </a:r>
            <a:r>
              <a:rPr lang="pl-PL" b="1" dirty="0" smtClean="0"/>
              <a:t>IT </a:t>
            </a:r>
            <a:r>
              <a:rPr lang="pl-PL" dirty="0" smtClean="0"/>
              <a:t>            IT/ZSI/01</a:t>
            </a:r>
            <a:br>
              <a:rPr lang="pl-PL" dirty="0" smtClean="0"/>
            </a:br>
            <a:r>
              <a:rPr lang="pl-PL" dirty="0" smtClean="0"/>
              <a:t> </a:t>
            </a:r>
          </a:p>
          <a:p>
            <a:pPr marL="0" indent="0">
              <a:buNone/>
            </a:pPr>
            <a:r>
              <a:rPr lang="pl-PL" b="1" dirty="0" smtClean="0"/>
              <a:t>KOSZTY FUNKCJONALNE K. O. UMK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 500           750    	75095	  421  0	421/31             GWSMK	</a:t>
            </a:r>
            <a:r>
              <a:rPr lang="pl-PL" b="1" dirty="0" smtClean="0"/>
              <a:t>SC</a:t>
            </a:r>
            <a:r>
              <a:rPr lang="pl-PL" dirty="0" smtClean="0"/>
              <a:t>                  IT/ZSI/01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5361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" y="609600"/>
            <a:ext cx="833437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5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623887"/>
            <a:ext cx="8410575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43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/>
              <a:t>PRZYKŁAD</a:t>
            </a:r>
            <a:r>
              <a:rPr lang="pl-PL" b="1" dirty="0" smtClean="0"/>
              <a:t>: Zakup materiałów biurowych (421/21) przez OU na rzecz SC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dirty="0"/>
              <a:t>KOSZTY RZECZOWE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401          </a:t>
            </a:r>
            <a:r>
              <a:rPr lang="pl-PL" dirty="0"/>
              <a:t>750    	75023	</a:t>
            </a:r>
            <a:r>
              <a:rPr lang="pl-PL" dirty="0" smtClean="0"/>
              <a:t>     421  0</a:t>
            </a:r>
            <a:r>
              <a:rPr lang="pl-PL" dirty="0"/>
              <a:t>	</a:t>
            </a:r>
            <a:r>
              <a:rPr lang="pl-PL" dirty="0" smtClean="0"/>
              <a:t> 421/21             </a:t>
            </a:r>
            <a:r>
              <a:rPr lang="pl-PL" dirty="0"/>
              <a:t>GWSMK	</a:t>
            </a:r>
            <a:r>
              <a:rPr lang="pl-PL" b="1" dirty="0"/>
              <a:t>OU </a:t>
            </a:r>
            <a:r>
              <a:rPr lang="pl-PL" dirty="0"/>
              <a:t>            OU/OBS/01</a:t>
            </a:r>
            <a:br>
              <a:rPr lang="pl-PL" dirty="0"/>
            </a:br>
            <a:r>
              <a:rPr lang="pl-PL" dirty="0"/>
              <a:t> </a:t>
            </a:r>
          </a:p>
          <a:p>
            <a:pPr marL="0" indent="0">
              <a:buNone/>
            </a:pPr>
            <a:r>
              <a:rPr lang="pl-PL" b="1" dirty="0"/>
              <a:t>KOSZTY FUNKCJONALNE K. O. UMK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 </a:t>
            </a:r>
            <a:r>
              <a:rPr lang="pl-PL" dirty="0" smtClean="0"/>
              <a:t>500           </a:t>
            </a:r>
            <a:r>
              <a:rPr lang="pl-PL" dirty="0"/>
              <a:t>750    	75023	      </a:t>
            </a:r>
            <a:r>
              <a:rPr lang="pl-PL" dirty="0" smtClean="0"/>
              <a:t>421  0</a:t>
            </a:r>
            <a:r>
              <a:rPr lang="pl-PL" dirty="0"/>
              <a:t>	  421/21             GWSMK	</a:t>
            </a:r>
            <a:r>
              <a:rPr lang="pl-PL" b="1" dirty="0" smtClean="0"/>
              <a:t>SC</a:t>
            </a:r>
            <a:r>
              <a:rPr lang="pl-PL" dirty="0" smtClean="0"/>
              <a:t>               </a:t>
            </a:r>
            <a:r>
              <a:rPr lang="pl-PL" dirty="0"/>
              <a:t>OU/OBS/01</a:t>
            </a:r>
            <a:br>
              <a:rPr lang="pl-PL" dirty="0"/>
            </a:br>
            <a:r>
              <a:rPr lang="pl-PL" dirty="0"/>
              <a:t>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83692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742950"/>
            <a:ext cx="80391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69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700087"/>
            <a:ext cx="803910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05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OR, IT, OU</a:t>
            </a:r>
            <a:br>
              <a:rPr lang="pl-PL" dirty="0" smtClean="0"/>
            </a:br>
            <a:r>
              <a:rPr lang="pl-PL" dirty="0" smtClean="0"/>
              <a:t>75023, 75095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5536" y="1412776"/>
            <a:ext cx="4040188" cy="504056"/>
          </a:xfrm>
        </p:spPr>
        <p:txBody>
          <a:bodyPr/>
          <a:lstStyle/>
          <a:p>
            <a:r>
              <a:rPr lang="pl-PL" dirty="0" smtClean="0"/>
              <a:t>Paragrafy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060848"/>
            <a:ext cx="7931224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3020- wydatki osobowe niezaliczane do wynagrodzeń  - ekwiwalent, dofinansowanie do okularów </a:t>
            </a:r>
          </a:p>
          <a:p>
            <a:pPr marL="0" indent="0">
              <a:buNone/>
            </a:pPr>
            <a:r>
              <a:rPr lang="pl-PL" dirty="0" smtClean="0"/>
              <a:t>4010, 4110, 4120  – wynagrodzenia  osobowe pracowników i pochodne</a:t>
            </a:r>
          </a:p>
          <a:p>
            <a:pPr marL="0" indent="0">
              <a:buNone/>
            </a:pPr>
            <a:r>
              <a:rPr lang="pl-PL" dirty="0" smtClean="0"/>
              <a:t>4040 – dodatkowe wynagrodzenie roczne</a:t>
            </a:r>
          </a:p>
          <a:p>
            <a:pPr marL="0" indent="0">
              <a:buNone/>
            </a:pPr>
            <a:r>
              <a:rPr lang="pl-PL" dirty="0" smtClean="0"/>
              <a:t>4170 – wynagrodzenia bezosobowe  - kurierzy</a:t>
            </a:r>
          </a:p>
          <a:p>
            <a:pPr marL="0" indent="0">
              <a:buNone/>
            </a:pPr>
            <a:r>
              <a:rPr lang="pl-PL" dirty="0" smtClean="0"/>
              <a:t>4440 – Odpis na ZFŚS</a:t>
            </a:r>
          </a:p>
          <a:p>
            <a:pPr marL="0" indent="0">
              <a:buNone/>
            </a:pPr>
            <a:r>
              <a:rPr lang="pl-PL" dirty="0" smtClean="0"/>
              <a:t>4210 – zakup  materiałów i wyposażenia  (magazyn lub zakup bezpośredni na ko UMK)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4960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Schemat budowy konta księgowego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6172102"/>
              </p:ext>
            </p:extLst>
          </p:nvPr>
        </p:nvGraphicFramePr>
        <p:xfrm>
          <a:off x="498376" y="1232408"/>
          <a:ext cx="8147248" cy="56255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47248"/>
              </a:tblGrid>
              <a:tr h="5472607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4000" b="1" dirty="0" smtClean="0">
                          <a:effectLst/>
                        </a:rPr>
                        <a:t>KONTO</a:t>
                      </a:r>
                      <a:r>
                        <a:rPr lang="pl-PL" sz="4000" b="1" baseline="0" dirty="0" smtClean="0">
                          <a:effectLst/>
                        </a:rPr>
                        <a:t> (</a:t>
                      </a:r>
                      <a:r>
                        <a:rPr lang="pl-PL" sz="4000" b="1" dirty="0" smtClean="0">
                          <a:effectLst/>
                        </a:rPr>
                        <a:t>4XX,7XX</a:t>
                      </a:r>
                      <a:r>
                        <a:rPr lang="pl-PL" sz="4000" b="1" baseline="0" dirty="0" smtClean="0">
                          <a:effectLst/>
                        </a:rPr>
                        <a:t> ,5XX)</a:t>
                      </a:r>
                      <a:endParaRPr lang="pl-PL" sz="4000" b="1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4000" dirty="0" smtClean="0">
                          <a:effectLst/>
                        </a:rPr>
                        <a:t> </a:t>
                      </a:r>
                      <a:r>
                        <a:rPr lang="pl-PL" sz="4000" dirty="0">
                          <a:effectLst/>
                        </a:rPr>
                        <a:t>– DZIAŁ - ROZDZ. - </a:t>
                      </a:r>
                      <a:r>
                        <a:rPr lang="pl-PL" sz="4000" dirty="0" smtClean="0">
                          <a:effectLst/>
                        </a:rPr>
                        <a:t>PARAGRAF – SPOSÓB</a:t>
                      </a:r>
                      <a:r>
                        <a:rPr lang="pl-PL" sz="4000" baseline="0" dirty="0" smtClean="0">
                          <a:effectLst/>
                        </a:rPr>
                        <a:t> FINANSOWANIA – </a:t>
                      </a:r>
                      <a:br>
                        <a:rPr lang="pl-PL" sz="4000" baseline="0" dirty="0" smtClean="0">
                          <a:effectLst/>
                        </a:rPr>
                      </a:br>
                      <a:r>
                        <a:rPr lang="pl-PL" sz="4000" dirty="0" smtClean="0">
                          <a:effectLst/>
                        </a:rPr>
                        <a:t>RODZAJ</a:t>
                      </a:r>
                      <a:r>
                        <a:rPr lang="pl-PL" sz="4000" baseline="0" dirty="0" smtClean="0">
                          <a:effectLst/>
                        </a:rPr>
                        <a:t> ŚWIADCZENIA </a:t>
                      </a:r>
                      <a:r>
                        <a:rPr lang="pl-PL" sz="4000" u="none" dirty="0" smtClean="0">
                          <a:effectLst/>
                        </a:rPr>
                        <a:t>–</a:t>
                      </a:r>
                      <a:r>
                        <a:rPr lang="pl-PL" sz="4000" u="sng" dirty="0" smtClean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4000" u="sng" dirty="0" smtClean="0">
                          <a:effectLst/>
                        </a:rPr>
                        <a:t>KATEGORIA</a:t>
                      </a:r>
                      <a:r>
                        <a:rPr lang="pl-PL" sz="4000" u="sng" baseline="0" dirty="0" smtClean="0">
                          <a:effectLst/>
                        </a:rPr>
                        <a:t> </a:t>
                      </a:r>
                      <a:r>
                        <a:rPr lang="pl-PL" sz="4000" u="sng" dirty="0" smtClean="0">
                          <a:effectLst/>
                        </a:rPr>
                        <a:t>ZADANIA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4000" u="sng" dirty="0" smtClean="0">
                          <a:effectLst/>
                        </a:rPr>
                        <a:t>– JEDNOSTKA</a:t>
                      </a:r>
                      <a:r>
                        <a:rPr lang="pl-PL" sz="4000" u="sng" baseline="0" dirty="0" smtClean="0">
                          <a:effectLst/>
                        </a:rPr>
                        <a:t> </a:t>
                      </a:r>
                      <a:r>
                        <a:rPr lang="pl-PL" sz="4000" u="sng" dirty="0" smtClean="0">
                          <a:effectLst/>
                        </a:rPr>
                        <a:t>REALIZUJĄCA  </a:t>
                      </a:r>
                      <a:r>
                        <a:rPr lang="pl-PL" sz="4000" u="sng" dirty="0">
                          <a:effectLst/>
                        </a:rPr>
                        <a:t>-  </a:t>
                      </a:r>
                      <a:r>
                        <a:rPr lang="pl-PL" sz="4000" u="sng" dirty="0" smtClean="0">
                          <a:effectLst/>
                        </a:rPr>
                        <a:t>DZIAŁANIE</a:t>
                      </a:r>
                      <a:endParaRPr lang="pl-PL" sz="2000" u="sng" dirty="0" smtClean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362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/>
              <a:t>P</a:t>
            </a:r>
            <a:r>
              <a:rPr lang="pl-PL" dirty="0" smtClean="0"/>
              <a:t>aragraf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7544" y="980728"/>
            <a:ext cx="8075240" cy="50014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4270 – Zakup usług remontowych  (bez kosztów remontu całych budynków)- naprawa urządzeń komp. </a:t>
            </a:r>
          </a:p>
          <a:p>
            <a:pPr marL="0" indent="0">
              <a:buNone/>
            </a:pPr>
            <a:r>
              <a:rPr lang="pl-PL" dirty="0" smtClean="0"/>
              <a:t>4280 – zakup usług zdrowotnych</a:t>
            </a:r>
          </a:p>
          <a:p>
            <a:pPr marL="0" indent="0">
              <a:buNone/>
            </a:pPr>
            <a:r>
              <a:rPr lang="pl-PL" dirty="0" smtClean="0"/>
              <a:t>4410 – Podróże służbowe krajowe</a:t>
            </a:r>
          </a:p>
          <a:p>
            <a:pPr marL="0" indent="0">
              <a:buNone/>
            </a:pPr>
            <a:r>
              <a:rPr lang="pl-PL" dirty="0" smtClean="0"/>
              <a:t>4420 – Podróże służbowe zagraniczne</a:t>
            </a:r>
          </a:p>
          <a:p>
            <a:pPr marL="0" indent="0">
              <a:buNone/>
            </a:pPr>
            <a:r>
              <a:rPr lang="pl-PL" dirty="0" smtClean="0"/>
              <a:t>4700 – szkolenia pracowników</a:t>
            </a:r>
          </a:p>
          <a:p>
            <a:pPr marL="0" indent="0">
              <a:buNone/>
            </a:pPr>
            <a:r>
              <a:rPr lang="pl-PL" dirty="0" smtClean="0"/>
              <a:t>4360 – opłaty z tytułu usług telekomunikacyjnych (tel. Kom. I stacjonarne, </a:t>
            </a:r>
            <a:r>
              <a:rPr lang="pl-PL" dirty="0" err="1" smtClean="0"/>
              <a:t>internet</a:t>
            </a:r>
            <a:r>
              <a:rPr lang="pl-PL" dirty="0" smtClean="0"/>
              <a:t>)</a:t>
            </a:r>
          </a:p>
          <a:p>
            <a:pPr marL="0" indent="0">
              <a:buNone/>
            </a:pPr>
            <a:r>
              <a:rPr lang="pl-PL" dirty="0" smtClean="0"/>
              <a:t>4300 -  zakup usług pozostałych – zlecenie transportu, asysta techniczna, </a:t>
            </a:r>
            <a:r>
              <a:rPr lang="pl-PL" dirty="0" err="1" smtClean="0"/>
              <a:t>frankownice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4580 – pozostałe odsetki</a:t>
            </a:r>
          </a:p>
          <a:p>
            <a:pPr marL="0" indent="0">
              <a:buNone/>
            </a:pPr>
            <a:r>
              <a:rPr lang="pl-PL" dirty="0" smtClean="0"/>
              <a:t>4610- koszty postepowania sądowego i prokuratorskiego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912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Zespół kont 5 – podział na obiekty kosztowe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 smtClean="0"/>
              <a:t>501 – budynek – 52 analityki</a:t>
            </a:r>
          </a:p>
          <a:p>
            <a:pPr marL="0" indent="0">
              <a:buNone/>
            </a:pPr>
            <a:r>
              <a:rPr lang="pl-PL" dirty="0" smtClean="0"/>
              <a:t>502 – transport</a:t>
            </a:r>
          </a:p>
          <a:p>
            <a:pPr marL="0" indent="0">
              <a:buNone/>
            </a:pPr>
            <a:r>
              <a:rPr lang="pl-PL" dirty="0" smtClean="0"/>
              <a:t>503 – poligrafia</a:t>
            </a:r>
          </a:p>
          <a:p>
            <a:pPr marL="0" indent="0">
              <a:buNone/>
            </a:pPr>
            <a:r>
              <a:rPr lang="pl-PL" dirty="0" smtClean="0"/>
              <a:t>504 – Informatyka</a:t>
            </a:r>
          </a:p>
          <a:p>
            <a:pPr marL="0" indent="0">
              <a:buNone/>
            </a:pPr>
            <a:r>
              <a:rPr lang="pl-PL" dirty="0" smtClean="0"/>
              <a:t>505 – dzielnice – 18 analityk</a:t>
            </a:r>
          </a:p>
          <a:p>
            <a:pPr marL="0" indent="0">
              <a:buNone/>
            </a:pPr>
            <a:r>
              <a:rPr lang="pl-PL" dirty="0" smtClean="0"/>
              <a:t>506 – infrastruktura</a:t>
            </a:r>
          </a:p>
          <a:p>
            <a:pPr marL="0" indent="0">
              <a:buNone/>
            </a:pPr>
            <a:r>
              <a:rPr lang="pl-PL" dirty="0" smtClean="0"/>
              <a:t>507 – gospodarka odpadami</a:t>
            </a:r>
          </a:p>
          <a:p>
            <a:pPr marL="0" indent="0">
              <a:buNone/>
            </a:pPr>
            <a:r>
              <a:rPr lang="pl-PL" dirty="0" smtClean="0"/>
              <a:t>509 – Postępowanie przez Krajową Izbą Odwoławczą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683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400" dirty="0" smtClean="0"/>
              <a:t>Jeżeli faktura VAT dotyczy zakupu związanego częściowo ze sprzedażą opodatkowaną i dotyczy kilu k.o. UMK jest odpowiednio dzielona na koszty k.o. (konta zespołu 5) bez podatku VAT odliczonego </a:t>
            </a:r>
            <a:r>
              <a:rPr lang="pl-PL" sz="4400" dirty="0" err="1" smtClean="0"/>
              <a:t>prewspółczynnikiem</a:t>
            </a:r>
            <a:r>
              <a:rPr lang="pl-PL" sz="4400" dirty="0" smtClean="0"/>
              <a:t> (6%) i wskaźnikiem struktury (39%)    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939637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5890666"/>
          </a:xfrm>
        </p:spPr>
        <p:txBody>
          <a:bodyPr>
            <a:normAutofit/>
          </a:bodyPr>
          <a:lstStyle/>
          <a:p>
            <a:pPr algn="l"/>
            <a:r>
              <a:rPr lang="pl-PL" sz="3200" dirty="0"/>
              <a:t>Przykład: Koszt - naliczenie wynagrodzenia i pochodnych od wynagrodzeń pracowników SC przez </a:t>
            </a:r>
            <a:r>
              <a:rPr lang="pl-PL" sz="3200" dirty="0" smtClean="0"/>
              <a:t>OR – </a:t>
            </a:r>
            <a:r>
              <a:rPr lang="pl-PL" sz="3200" b="1" dirty="0" smtClean="0"/>
              <a:t>zadania zlecone</a:t>
            </a:r>
            <a:br>
              <a:rPr lang="pl-PL" sz="3200" b="1" dirty="0" smtClean="0"/>
            </a:br>
            <a:r>
              <a:rPr lang="pl-PL" sz="3200" b="1" dirty="0"/>
              <a:t/>
            </a:r>
            <a:br>
              <a:rPr lang="pl-PL" sz="3200" b="1" dirty="0"/>
            </a:br>
            <a:r>
              <a:rPr lang="pl-PL" sz="3200" b="1" dirty="0"/>
              <a:t>KOSZTY WG RODZAJU</a:t>
            </a:r>
            <a:br>
              <a:rPr lang="pl-PL" sz="3200" b="1" dirty="0"/>
            </a:br>
            <a:r>
              <a:rPr lang="pl-PL" sz="3200" dirty="0"/>
              <a:t>404           750    	75023           401   0   401/01             GWSMK	</a:t>
            </a:r>
            <a:r>
              <a:rPr lang="pl-PL" sz="3200" b="1" dirty="0"/>
              <a:t>OR </a:t>
            </a:r>
            <a:r>
              <a:rPr lang="pl-PL" sz="3200" dirty="0"/>
              <a:t>            </a:t>
            </a:r>
            <a:r>
              <a:rPr lang="pl-PL" sz="3200" dirty="0" smtClean="0"/>
              <a:t>OR/FM1/01</a:t>
            </a:r>
            <a:br>
              <a:rPr lang="pl-PL" sz="3200" dirty="0" smtClean="0"/>
            </a:br>
            <a:r>
              <a:rPr lang="pl-PL" sz="3200" dirty="0" smtClean="0"/>
              <a:t>405           </a:t>
            </a:r>
            <a:r>
              <a:rPr lang="pl-PL" sz="3200" dirty="0"/>
              <a:t>750    	75023           </a:t>
            </a:r>
            <a:r>
              <a:rPr lang="pl-PL" sz="3200" dirty="0" smtClean="0"/>
              <a:t>411   </a:t>
            </a:r>
            <a:r>
              <a:rPr lang="pl-PL" sz="3200" dirty="0"/>
              <a:t>0   </a:t>
            </a:r>
            <a:r>
              <a:rPr lang="pl-PL" sz="3200" dirty="0" smtClean="0"/>
              <a:t>411/01             </a:t>
            </a:r>
            <a:r>
              <a:rPr lang="pl-PL" sz="3200" dirty="0"/>
              <a:t>GWSMK	</a:t>
            </a:r>
            <a:r>
              <a:rPr lang="pl-PL" sz="3200" b="1" dirty="0"/>
              <a:t>OR </a:t>
            </a:r>
            <a:r>
              <a:rPr lang="pl-PL" sz="3200" dirty="0"/>
              <a:t>            </a:t>
            </a:r>
            <a:r>
              <a:rPr lang="pl-PL" sz="3200" dirty="0" smtClean="0"/>
              <a:t>OR/FM1/01</a:t>
            </a:r>
            <a:br>
              <a:rPr lang="pl-PL" sz="3200" dirty="0" smtClean="0"/>
            </a:br>
            <a:r>
              <a:rPr lang="pl-PL" sz="3200" dirty="0" smtClean="0"/>
              <a:t>405           </a:t>
            </a:r>
            <a:r>
              <a:rPr lang="pl-PL" sz="3200" dirty="0"/>
              <a:t>750    	75023           </a:t>
            </a:r>
            <a:r>
              <a:rPr lang="pl-PL" sz="3200" dirty="0" smtClean="0"/>
              <a:t>412   </a:t>
            </a:r>
            <a:r>
              <a:rPr lang="pl-PL" sz="3200" dirty="0"/>
              <a:t>0   </a:t>
            </a:r>
            <a:r>
              <a:rPr lang="pl-PL" sz="3200" dirty="0" smtClean="0"/>
              <a:t>412/01             </a:t>
            </a:r>
            <a:r>
              <a:rPr lang="pl-PL" sz="3200" dirty="0"/>
              <a:t>GWSMK	</a:t>
            </a:r>
            <a:r>
              <a:rPr lang="pl-PL" sz="3200" b="1" dirty="0"/>
              <a:t>OR </a:t>
            </a:r>
            <a:r>
              <a:rPr lang="pl-PL" sz="3200" dirty="0"/>
              <a:t>            OR/FM1/01</a:t>
            </a:r>
          </a:p>
        </p:txBody>
      </p:sp>
    </p:spTree>
    <p:extLst>
      <p:ext uri="{BB962C8B-B14F-4D97-AF65-F5344CB8AC3E}">
        <p14:creationId xmlns:p14="http://schemas.microsoft.com/office/powerpoint/2010/main" val="2102436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638175"/>
            <a:ext cx="834390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58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pPr algn="l"/>
            <a:r>
              <a:rPr lang="pl-PL" sz="3000" b="1" u="sng" dirty="0" smtClean="0"/>
              <a:t>Rodzaj świadczenia </a:t>
            </a:r>
            <a:r>
              <a:rPr lang="pl-PL" sz="3000" dirty="0" smtClean="0"/>
              <a:t>– analityka do paragrafu np. 4360/01 – opłaty z tytułu zakupu usług tel. kom.</a:t>
            </a:r>
            <a:br>
              <a:rPr lang="pl-PL" sz="3000" dirty="0" smtClean="0"/>
            </a:br>
            <a:r>
              <a:rPr lang="pl-PL" sz="3000" dirty="0" smtClean="0"/>
              <a:t>4360/02 – opłaty z tytułu zakupu usług tel. </a:t>
            </a:r>
            <a:r>
              <a:rPr lang="pl-PL" sz="3000" dirty="0" err="1"/>
              <a:t>s</a:t>
            </a:r>
            <a:r>
              <a:rPr lang="pl-PL" sz="3000" dirty="0" err="1" smtClean="0"/>
              <a:t>tac</a:t>
            </a:r>
            <a:r>
              <a:rPr lang="pl-PL" sz="3000" dirty="0" smtClean="0"/>
              <a:t>.</a:t>
            </a:r>
            <a:endParaRPr lang="pl-PL" sz="3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b="1" u="sng" baseline="0" dirty="0" smtClean="0">
                <a:effectLst/>
              </a:rPr>
              <a:t>Kategori</a:t>
            </a:r>
            <a:r>
              <a:rPr lang="pl-PL" b="1" u="sng" dirty="0" smtClean="0"/>
              <a:t>a zadania </a:t>
            </a:r>
            <a:r>
              <a:rPr lang="pl-PL" u="sng" baseline="0" dirty="0" smtClean="0">
                <a:effectLst/>
              </a:rPr>
              <a:t>– źródło finansowania np.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u="none" baseline="0" dirty="0" smtClean="0">
                <a:effectLst/>
              </a:rPr>
              <a:t>GWSMK – Gmina – zadanie własne – środki Miasta Krakowa (PWSMK)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u="none" baseline="0" dirty="0" smtClean="0">
                <a:effectLst/>
              </a:rPr>
              <a:t>GZUWM – Gmina – zadanie zlecone – ustawa – Wojewoda Małopolski (PZUWM)</a:t>
            </a:r>
            <a:endParaRPr lang="pl-PL" u="none" dirty="0" smtClean="0">
              <a:effectLst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2614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/>
              <a:t>Jednostka realizująca np.</a:t>
            </a:r>
          </a:p>
          <a:p>
            <a:pPr marL="0" indent="0">
              <a:buNone/>
            </a:pPr>
            <a:r>
              <a:rPr lang="pl-PL" dirty="0" smtClean="0"/>
              <a:t>SC – Urząd Stanu Cywilnego</a:t>
            </a:r>
          </a:p>
          <a:p>
            <a:pPr marL="0" indent="0">
              <a:buNone/>
            </a:pPr>
            <a:r>
              <a:rPr lang="pl-PL" dirty="0" smtClean="0"/>
              <a:t>SO – Wydział Spraw Społecznych</a:t>
            </a:r>
          </a:p>
          <a:p>
            <a:pPr marL="0" indent="0">
              <a:buNone/>
            </a:pPr>
            <a:r>
              <a:rPr lang="pl-PL" dirty="0" smtClean="0"/>
              <a:t>FK – Wydział Finansowy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zgodnie z Zarządzenie 1610/2011 Prezydenta Miasta Krakowa  z dnia          2014-07-21 w sprawie ewidencji kosztów rodzajowych w Urzędzie Miasta </a:t>
            </a:r>
            <a:r>
              <a:rPr lang="pl-PL" sz="2000"/>
              <a:t>Krakowa 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zgodnie </a:t>
            </a:r>
            <a:r>
              <a:rPr lang="pl-PL" sz="2000" dirty="0"/>
              <a:t>z Zarządzeniem 170/2017 Prezydenta Miasta Krakowa  z </a:t>
            </a:r>
            <a:r>
              <a:rPr lang="pl-PL" sz="2000" dirty="0" smtClean="0"/>
              <a:t>dnia </a:t>
            </a:r>
            <a:r>
              <a:rPr lang="pl-PL" sz="2000" dirty="0"/>
              <a:t>24 stycznia 2017r. w sprawie symboli literowych komórek organizacyjnych Urzędu Miasta Krakowa oraz Rad i Zarządów Dzielnic Miasta Krakowa</a:t>
            </a:r>
            <a:r>
              <a:rPr lang="pl-PL" sz="2000" dirty="0" smtClean="0"/>
              <a:t>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648532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57200" y="620688"/>
            <a:ext cx="8229600" cy="550547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b="1" dirty="0" smtClean="0"/>
              <a:t>Działanie: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dirty="0" smtClean="0"/>
              <a:t>Np. SC – 4 działania: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dirty="0" smtClean="0"/>
              <a:t>1) SC/USC/01 Prowadzenie  rejestru stanu cywilnego. Sporządzanie aktów stanu cywilnego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dirty="0" smtClean="0"/>
              <a:t>2) SC/USC/02 Wydawanie odpisów aktów stanu cywilnego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dirty="0" smtClean="0"/>
              <a:t>3) SC/USC/04 Oświadczenie składane przed Kierownikiem USC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dirty="0" smtClean="0"/>
              <a:t>4) SC/USC/05 Organizacja jubileuszu długoletniego pożycia małżeńskiego i 100-lecia urodzin (uroczystości)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0230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Przykład ewidencji faktury </a:t>
            </a:r>
            <a:br>
              <a:rPr lang="pl-PL" dirty="0" smtClean="0"/>
            </a:br>
            <a:r>
              <a:rPr lang="pl-PL" dirty="0" smtClean="0"/>
              <a:t>- zakup dokonywany przez SC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/>
              <a:t>Opis: faktura VAT na zakup kwiatów, sprawdzona merytorycznie i zatwierdzona do zapłaty przez wydział SC, formalno-rachunkowo przez FK </a:t>
            </a:r>
          </a:p>
          <a:p>
            <a:pPr marL="0" indent="0">
              <a:buNone/>
            </a:pPr>
            <a:r>
              <a:rPr lang="pl-PL" dirty="0" smtClean="0"/>
              <a:t>401 – 750 - 75095 – 421 – 0 – 421/15 – GWSMK – SC – SC/USC/05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3290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Prezentacja sposobu ewidencji w aplikacji </a:t>
            </a:r>
            <a:r>
              <a:rPr lang="pl-PL" dirty="0" err="1" smtClean="0"/>
              <a:t>Fk</a:t>
            </a:r>
            <a:r>
              <a:rPr lang="pl-PL" dirty="0" err="1"/>
              <a:t>_</a:t>
            </a:r>
            <a:r>
              <a:rPr lang="pl-PL" dirty="0" err="1" smtClean="0"/>
              <a:t>JB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484784"/>
            <a:ext cx="740000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25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453650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Wydatki dotyczące funkcjonowania UMK realizowane są przez 3 wydziały: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4000" dirty="0" smtClean="0"/>
              <a:t>OR – Wydział Organizacji i Nadzoru </a:t>
            </a:r>
            <a:br>
              <a:rPr lang="pl-PL" sz="4000" dirty="0" smtClean="0"/>
            </a:br>
            <a:r>
              <a:rPr lang="pl-PL" sz="4000" dirty="0" smtClean="0"/>
              <a:t>IT – Wydział Informatyki</a:t>
            </a:r>
            <a:br>
              <a:rPr lang="pl-PL" sz="4000" dirty="0" smtClean="0"/>
            </a:br>
            <a:r>
              <a:rPr lang="pl-PL" sz="4000" dirty="0" smtClean="0"/>
              <a:t>OU – Wydział Obsługi Urzędu</a:t>
            </a:r>
            <a:br>
              <a:rPr lang="pl-PL" sz="4000" dirty="0" smtClean="0"/>
            </a:br>
            <a:r>
              <a:rPr lang="pl-PL" sz="4000" dirty="0" smtClean="0"/>
              <a:t>dział: 750 – Administracja Publiczna</a:t>
            </a:r>
            <a:br>
              <a:rPr lang="pl-PL" sz="4000" dirty="0" smtClean="0"/>
            </a:br>
            <a:r>
              <a:rPr lang="pl-PL" sz="4000" dirty="0" smtClean="0"/>
              <a:t>w rozdziale:</a:t>
            </a:r>
            <a:br>
              <a:rPr lang="pl-PL" sz="4000" dirty="0" smtClean="0"/>
            </a:br>
            <a:r>
              <a:rPr lang="pl-PL" sz="4000" dirty="0"/>
              <a:t> </a:t>
            </a:r>
            <a:r>
              <a:rPr lang="pl-PL" sz="4000" dirty="0" smtClean="0"/>
              <a:t>75023 – Urzędy Gmin (Miast i Miast na prawach Powiatu)</a:t>
            </a:r>
            <a:br>
              <a:rPr lang="pl-PL" sz="4000" dirty="0" smtClean="0"/>
            </a:br>
            <a:r>
              <a:rPr lang="pl-PL" sz="4000" dirty="0" smtClean="0"/>
              <a:t>75095 – Pozostała działalność</a:t>
            </a:r>
            <a:br>
              <a:rPr lang="pl-PL" sz="4000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2735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33670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pl-PL" sz="5100" b="1" dirty="0" smtClean="0"/>
              <a:t>OR – Wydział Organizacji i Nadzoru – 22 działania (w tym w 20 działaniach przenosimy dane na konta zespołu „5”)</a:t>
            </a:r>
          </a:p>
          <a:p>
            <a:pPr marL="0" indent="0">
              <a:buNone/>
            </a:pPr>
            <a:r>
              <a:rPr lang="pl-PL" sz="5100" dirty="0" smtClean="0"/>
              <a:t>OR/FM1/01 – utrzymanie stanowisk pracy</a:t>
            </a:r>
          </a:p>
          <a:p>
            <a:pPr marL="0" indent="0">
              <a:buNone/>
            </a:pPr>
            <a:r>
              <a:rPr lang="pl-PL" sz="5100" dirty="0" smtClean="0"/>
              <a:t>OR/KUM/03- </a:t>
            </a:r>
            <a:r>
              <a:rPr lang="pl-PL" sz="5100" dirty="0"/>
              <a:t>o</a:t>
            </a:r>
            <a:r>
              <a:rPr lang="pl-PL" sz="5100" dirty="0" smtClean="0"/>
              <a:t>bsługa korespondencji wysłanej z UMK za pośrednictwem poczty</a:t>
            </a:r>
          </a:p>
          <a:p>
            <a:pPr marL="0" indent="0">
              <a:buNone/>
            </a:pPr>
            <a:r>
              <a:rPr lang="pl-PL" sz="5100" dirty="0" smtClean="0"/>
              <a:t>OR/KUM/04-  obsługa korespondencji wysłanej z UMK za pośrednictwem kurierów</a:t>
            </a:r>
            <a:br>
              <a:rPr lang="pl-PL" sz="5100" dirty="0" smtClean="0"/>
            </a:br>
            <a:endParaRPr lang="pl-PL" sz="5100" dirty="0" smtClean="0"/>
          </a:p>
          <a:p>
            <a:pPr marL="0" indent="0">
              <a:buNone/>
            </a:pPr>
            <a:r>
              <a:rPr lang="pl-PL" sz="5100" b="1" dirty="0" smtClean="0"/>
              <a:t>IT- Wydział Informatyki – 13 działań </a:t>
            </a:r>
            <a:r>
              <a:rPr lang="pl-PL" sz="5100" b="1" dirty="0"/>
              <a:t>(w tym w </a:t>
            </a:r>
            <a:r>
              <a:rPr lang="pl-PL" sz="5100" b="1" dirty="0" smtClean="0"/>
              <a:t>10 </a:t>
            </a:r>
            <a:r>
              <a:rPr lang="pl-PL" sz="5100" b="1" dirty="0"/>
              <a:t>działaniach przenosimy dane na konta zespołu „5”)</a:t>
            </a:r>
          </a:p>
          <a:p>
            <a:pPr marL="0" indent="0">
              <a:buNone/>
            </a:pPr>
            <a:r>
              <a:rPr lang="pl-PL" sz="5100" dirty="0" smtClean="0"/>
              <a:t/>
            </a:r>
            <a:br>
              <a:rPr lang="pl-PL" sz="5100" dirty="0" smtClean="0"/>
            </a:br>
            <a:r>
              <a:rPr lang="pl-PL" sz="5100" dirty="0" smtClean="0"/>
              <a:t>IT/ZSI/01 – zarządzanie awariami</a:t>
            </a:r>
          </a:p>
          <a:p>
            <a:pPr marL="0" indent="0">
              <a:buNone/>
            </a:pPr>
            <a:r>
              <a:rPr lang="pl-PL" sz="5100" dirty="0" smtClean="0"/>
              <a:t>IT/ZSI/02 – zarządzanie zmianą</a:t>
            </a:r>
          </a:p>
          <a:p>
            <a:pPr marL="0" indent="0">
              <a:buNone/>
            </a:pPr>
            <a:r>
              <a:rPr lang="pl-PL" sz="5100" dirty="0" smtClean="0"/>
              <a:t>IT/ZSI/03 - zarządzanie bezpieczeństwem</a:t>
            </a:r>
            <a:br>
              <a:rPr lang="pl-PL" sz="5100" dirty="0" smtClean="0"/>
            </a:br>
            <a:endParaRPr lang="pl-PL" sz="5100" b="1" dirty="0" smtClean="0"/>
          </a:p>
          <a:p>
            <a:pPr marL="0" indent="0">
              <a:buNone/>
            </a:pPr>
            <a:r>
              <a:rPr lang="pl-PL" sz="5100" b="1" dirty="0" smtClean="0"/>
              <a:t>OU- Wydział Obsługi Urzędu – </a:t>
            </a:r>
            <a:r>
              <a:rPr lang="pl-PL" sz="5100" b="1" dirty="0"/>
              <a:t>15 działań (w tym w </a:t>
            </a:r>
            <a:r>
              <a:rPr lang="pl-PL" sz="5100" b="1" dirty="0" smtClean="0"/>
              <a:t>9 </a:t>
            </a:r>
            <a:r>
              <a:rPr lang="pl-PL" sz="5100" b="1" dirty="0"/>
              <a:t>działaniach przenosimy dane na konta zespołu „5”)</a:t>
            </a:r>
          </a:p>
          <a:p>
            <a:pPr marL="0" indent="0">
              <a:buNone/>
            </a:pPr>
            <a:r>
              <a:rPr lang="pl-PL" sz="5100" dirty="0" smtClean="0"/>
              <a:t>OU/OBS/01 – utrzymanie UMK</a:t>
            </a:r>
          </a:p>
          <a:p>
            <a:pPr marL="0" indent="0">
              <a:buNone/>
            </a:pPr>
            <a:r>
              <a:rPr lang="pl-PL" sz="5100" dirty="0" smtClean="0"/>
              <a:t>OU/REM/01- remonty ogólne</a:t>
            </a:r>
            <a:endParaRPr lang="pl-PL" sz="5100" dirty="0"/>
          </a:p>
          <a:p>
            <a:pPr marL="0" indent="0">
              <a:buNone/>
            </a:pPr>
            <a:r>
              <a:rPr lang="pl-PL" sz="5100" dirty="0" smtClean="0"/>
              <a:t>OU/UBZ/01- ubezpieczenia mienia UMK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743218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644</Words>
  <Application>Microsoft Office PowerPoint</Application>
  <PresentationFormat>Pokaz na ekranie (4:3)</PresentationFormat>
  <Paragraphs>93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Motyw pakietu Office</vt:lpstr>
      <vt:lpstr>Zasady księgowania kosztów zadań/działań budżetowych  w Urzędzie Miasta Krakowa</vt:lpstr>
      <vt:lpstr>Schemat budowy konta księgowego</vt:lpstr>
      <vt:lpstr>Rodzaj świadczenia – analityka do paragrafu np. 4360/01 – opłaty z tytułu zakupu usług tel. kom. 4360/02 – opłaty z tytułu zakupu usług tel. stac.</vt:lpstr>
      <vt:lpstr>Prezentacja programu PowerPoint</vt:lpstr>
      <vt:lpstr>Prezentacja programu PowerPoint</vt:lpstr>
      <vt:lpstr>Przykład ewidencji faktury  - zakup dokonywany przez SC</vt:lpstr>
      <vt:lpstr>Prezentacja sposobu ewidencji w aplikacji Fk_JB</vt:lpstr>
      <vt:lpstr>Wydatki dotyczące funkcjonowania UMK realizowane są przez 3 wydziały:  OR – Wydział Organizacji i Nadzoru  IT – Wydział Informatyki OU – Wydział Obsługi Urzędu dział: 750 – Administracja Publiczna w rozdziale:  75023 – Urzędy Gmin (Miast i Miast na prawach Powiatu) 75095 – Pozostała działalność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OR, IT, OU 75023, 75095</vt:lpstr>
      <vt:lpstr>Paragraf</vt:lpstr>
      <vt:lpstr>Zespół kont 5 – podział na obiekty kosztowe </vt:lpstr>
      <vt:lpstr>Prezentacja programu PowerPoint</vt:lpstr>
      <vt:lpstr>Przykład: Koszt - naliczenie wynagrodzenia i pochodnych od wynagrodzeń pracowników SC przez OR – zadania zlecone  KOSZTY WG RODZAJU 404           750     75023           401   0   401/01             GWSMK OR             OR/FM1/01 405           750     75023           411   0   411/01             GWSMK OR             OR/FM1/01 405           750     75023           412   0   412/01             GWSMK OR             OR/FM1/01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Zasady księgowania kosztów zadań/działań budżetowych  w Urzędzie Miasta Krakowa</dc:title>
  <dc:creator>Cisowska-Mleczek Katarzyna</dc:creator>
  <cp:lastModifiedBy>Prezentacyjny</cp:lastModifiedBy>
  <cp:revision>29</cp:revision>
  <cp:lastPrinted>2017-05-15T12:37:46Z</cp:lastPrinted>
  <dcterms:created xsi:type="dcterms:W3CDTF">2017-05-14T18:25:04Z</dcterms:created>
  <dcterms:modified xsi:type="dcterms:W3CDTF">2017-05-16T07:01:20Z</dcterms:modified>
</cp:coreProperties>
</file>