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1" r:id="rId2"/>
    <p:sldId id="359" r:id="rId3"/>
  </p:sldIdLst>
  <p:sldSz cx="9144000" cy="6858000" type="screen4x3"/>
  <p:notesSz cx="6797675" cy="9926638"/>
  <p:custDataLst>
    <p:tags r:id="rId5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B55DEE4F-5AF7-4B02-9942-E9C0EF16E040}">
          <p14:sldIdLst>
            <p14:sldId id="311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BA3"/>
    <a:srgbClr val="2D3369"/>
    <a:srgbClr val="4E5C22"/>
    <a:srgbClr val="708430"/>
    <a:srgbClr val="8FA83E"/>
    <a:srgbClr val="92B446"/>
    <a:srgbClr val="51B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89348" autoAdjust="0"/>
  </p:normalViewPr>
  <p:slideViewPr>
    <p:cSldViewPr>
      <p:cViewPr varScale="1">
        <p:scale>
          <a:sx n="108" d="100"/>
          <a:sy n="108" d="100"/>
        </p:scale>
        <p:origin x="17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8B80E-269E-4E54-B155-04DD9669A0BA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DE925-92C8-4727-B5DB-58B2CBCA79F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7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15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31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155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62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72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57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17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21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8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8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81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71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539552" y="1556792"/>
            <a:ext cx="82296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4400" dirty="0" smtClean="0"/>
          </a:p>
          <a:p>
            <a:pPr algn="ctr">
              <a:buNone/>
            </a:pPr>
            <a:r>
              <a:rPr lang="pl-PL" sz="4400" b="1" cap="small" dirty="0"/>
              <a:t>Podwójny rocznik w algorytmie </a:t>
            </a:r>
            <a:br>
              <a:rPr lang="pl-PL" sz="4400" b="1" cap="small" dirty="0"/>
            </a:br>
            <a:r>
              <a:rPr lang="pl-PL" sz="4400" b="1" cap="small" dirty="0"/>
              <a:t>podziału </a:t>
            </a:r>
            <a:r>
              <a:rPr lang="pl-PL" sz="4400" b="1" cap="small" dirty="0" smtClean="0"/>
              <a:t>OGÓLNEJ </a:t>
            </a:r>
            <a:r>
              <a:rPr lang="pl-PL" sz="4400" b="1" cap="small" dirty="0" smtClean="0"/>
              <a:t>W 2019 R. </a:t>
            </a:r>
            <a:endParaRPr lang="pl-PL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01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Podwójny </a:t>
            </a:r>
            <a:r>
              <a:rPr lang="pl-PL" sz="3600" dirty="0">
                <a:solidFill>
                  <a:schemeClr val="tx1"/>
                </a:solidFill>
              </a:rPr>
              <a:t>rocznik w algorytmie </a:t>
            </a: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podziału </a:t>
            </a:r>
            <a:r>
              <a:rPr lang="pl-PL" sz="3600" dirty="0">
                <a:solidFill>
                  <a:schemeClr val="tx1"/>
                </a:solidFill>
              </a:rPr>
              <a:t>subwencji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006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W algorytmie podziału części oświatowej subwencji ogólnej na rok 2019 planuje się </a:t>
            </a:r>
            <a:r>
              <a:rPr lang="pl-PL" dirty="0" smtClean="0"/>
              <a:t>wprowadzenie wskaźników zwiększających liczbę uczniów/wychowanków dla: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wyniku zastosowania wskaźników zwiększających od 1 września 2019 r. o ok. </a:t>
            </a:r>
            <a:r>
              <a:rPr lang="pl-PL" b="1" dirty="0">
                <a:solidFill>
                  <a:srgbClr val="FFC000"/>
                </a:solidFill>
              </a:rPr>
              <a:t>118 tys. </a:t>
            </a:r>
            <a:r>
              <a:rPr lang="pl-PL" dirty="0"/>
              <a:t>uczniów zmniejszy się liczba uczniów w gimnazjach a zwiększy się w szkołach ponadpodstawowych. </a:t>
            </a:r>
            <a:r>
              <a:rPr lang="pl-PL" dirty="0" smtClean="0"/>
              <a:t>Spowoduje </a:t>
            </a:r>
            <a:r>
              <a:rPr lang="pl-PL" dirty="0"/>
              <a:t>to przesunięcie kwoty subwencji w wysokości ok </a:t>
            </a:r>
            <a:r>
              <a:rPr lang="pl-PL" b="1" dirty="0" smtClean="0">
                <a:solidFill>
                  <a:srgbClr val="FFC000"/>
                </a:solidFill>
              </a:rPr>
              <a:t>750 mln </a:t>
            </a:r>
            <a:r>
              <a:rPr lang="pl-PL" b="1" dirty="0">
                <a:solidFill>
                  <a:srgbClr val="FFC000"/>
                </a:solidFill>
              </a:rPr>
              <a:t>zł </a:t>
            </a:r>
            <a:r>
              <a:rPr lang="pl-PL" dirty="0"/>
              <a:t>z samorządu gminnego </a:t>
            </a:r>
            <a:r>
              <a:rPr lang="pl-PL" dirty="0" smtClean="0"/>
              <a:t>do </a:t>
            </a:r>
            <a:r>
              <a:rPr lang="pl-PL" dirty="0"/>
              <a:t>powiatów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wyliczeniach wskaźnika założono następujący rozkład uczniów między ww. typy szkół </a:t>
            </a:r>
            <a:r>
              <a:rPr lang="pl-PL" b="1" dirty="0">
                <a:solidFill>
                  <a:srgbClr val="FFC000"/>
                </a:solidFill>
              </a:rPr>
              <a:t>44,5%</a:t>
            </a:r>
            <a:r>
              <a:rPr lang="pl-PL" dirty="0"/>
              <a:t> - LO, </a:t>
            </a:r>
            <a:r>
              <a:rPr lang="pl-PL" b="1" dirty="0">
                <a:solidFill>
                  <a:srgbClr val="FFC000"/>
                </a:solidFill>
              </a:rPr>
              <a:t>40,5%</a:t>
            </a:r>
            <a:r>
              <a:rPr lang="pl-PL" dirty="0"/>
              <a:t> - Technikum, </a:t>
            </a:r>
            <a:r>
              <a:rPr lang="pl-PL" b="1" dirty="0">
                <a:solidFill>
                  <a:srgbClr val="FFC000"/>
                </a:solidFill>
              </a:rPr>
              <a:t>15%</a:t>
            </a:r>
            <a:r>
              <a:rPr lang="pl-PL" dirty="0"/>
              <a:t> </a:t>
            </a:r>
            <a:r>
              <a:rPr lang="pl-PL" dirty="0" smtClean="0"/>
              <a:t>BSI.</a:t>
            </a:r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021145"/>
              </p:ext>
            </p:extLst>
          </p:nvPr>
        </p:nvGraphicFramePr>
        <p:xfrm>
          <a:off x="935596" y="2204864"/>
          <a:ext cx="7272808" cy="106489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656184"/>
                <a:gridCol w="1714129"/>
                <a:gridCol w="1022175"/>
                <a:gridCol w="1440160"/>
                <a:gridCol w="1440160"/>
              </a:tblGrid>
              <a:tr h="7200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Typ JST</a:t>
                      </a:r>
                      <a:endParaRPr lang="pl-PL" sz="17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Liceów ogólnokształcących</a:t>
                      </a:r>
                      <a:endParaRPr lang="pl-PL" sz="17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Techników</a:t>
                      </a:r>
                      <a:endParaRPr lang="pl-PL" sz="17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Branżowych szkół I stopnia</a:t>
                      </a:r>
                      <a:endParaRPr lang="pl-PL" sz="17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Internatów i burs</a:t>
                      </a:r>
                      <a:endParaRPr lang="pl-PL" sz="17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8379">
                <a:tc>
                  <a:txBody>
                    <a:bodyPr/>
                    <a:lstStyle/>
                    <a:p>
                      <a:pPr algn="l" fontAlgn="b"/>
                      <a:r>
                        <a:rPr lang="pl-PL" sz="1700" u="none" strike="noStrike">
                          <a:effectLst/>
                        </a:rPr>
                        <a:t>powiaty ziemskie</a:t>
                      </a:r>
                      <a:endParaRPr lang="pl-PL" sz="17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7,69%</a:t>
                      </a:r>
                      <a:endParaRPr lang="pl-PL" sz="17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14,40%</a:t>
                      </a:r>
                      <a:endParaRPr lang="pl-PL" sz="17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10,64%</a:t>
                      </a:r>
                      <a:endParaRPr lang="pl-PL" sz="17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11,08%</a:t>
                      </a:r>
                      <a:endParaRPr lang="pl-PL" sz="17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67806">
                <a:tc>
                  <a:txBody>
                    <a:bodyPr/>
                    <a:lstStyle/>
                    <a:p>
                      <a:pPr algn="l" fontAlgn="b"/>
                      <a:r>
                        <a:rPr lang="pl-PL" sz="1700" u="none" strike="noStrike">
                          <a:effectLst/>
                        </a:rPr>
                        <a:t>pozostałe</a:t>
                      </a:r>
                      <a:endParaRPr lang="pl-PL" sz="17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6,81%</a:t>
                      </a:r>
                      <a:endParaRPr lang="pl-PL" sz="17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13,40%</a:t>
                      </a:r>
                      <a:endParaRPr lang="pl-PL" sz="17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9,20%</a:t>
                      </a:r>
                      <a:endParaRPr lang="pl-PL" sz="17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10,06%</a:t>
                      </a:r>
                      <a:endParaRPr lang="pl-PL" sz="17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23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c5eedc72-82e4-425e-a3b6-3858c5ea6f89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4988</TotalTime>
  <Words>132</Words>
  <Application>Microsoft Office PowerPoint</Application>
  <PresentationFormat>Pokaz na ekranie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Arial</vt:lpstr>
      <vt:lpstr>Calibri</vt:lpstr>
      <vt:lpstr>Motyw pakietu Office</vt:lpstr>
      <vt:lpstr>Prezentacja programu PowerPoint</vt:lpstr>
      <vt:lpstr>Podwójny rocznik w algorytmie  podziału subwencji</vt:lpstr>
    </vt:vector>
  </TitlesOfParts>
  <Company>MPiPS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Baczewski</dc:creator>
  <cp:lastModifiedBy>Roman Hubert</cp:lastModifiedBy>
  <cp:revision>516</cp:revision>
  <cp:lastPrinted>2018-03-06T10:07:56Z</cp:lastPrinted>
  <dcterms:created xsi:type="dcterms:W3CDTF">2012-10-09T17:18:33Z</dcterms:created>
  <dcterms:modified xsi:type="dcterms:W3CDTF">2018-11-05T12:09:02Z</dcterms:modified>
</cp:coreProperties>
</file>