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83DD-E913-49DF-88CD-03D40797A01D}" type="datetimeFigureOut">
              <a:rPr lang="pl-PL" smtClean="0"/>
              <a:t>2015-03-12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1CD4F-CF9B-4D1C-9827-4D9AC1ED7B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6772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83DD-E913-49DF-88CD-03D40797A01D}" type="datetimeFigureOut">
              <a:rPr lang="pl-PL" smtClean="0"/>
              <a:t>2015-03-12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1CD4F-CF9B-4D1C-9827-4D9AC1ED7B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1412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83DD-E913-49DF-88CD-03D40797A01D}" type="datetimeFigureOut">
              <a:rPr lang="pl-PL" smtClean="0"/>
              <a:t>2015-03-12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1CD4F-CF9B-4D1C-9827-4D9AC1ED7B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710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83DD-E913-49DF-88CD-03D40797A01D}" type="datetimeFigureOut">
              <a:rPr lang="pl-PL" smtClean="0"/>
              <a:t>2015-03-12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1CD4F-CF9B-4D1C-9827-4D9AC1ED7B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659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83DD-E913-49DF-88CD-03D40797A01D}" type="datetimeFigureOut">
              <a:rPr lang="pl-PL" smtClean="0"/>
              <a:t>2015-03-12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1CD4F-CF9B-4D1C-9827-4D9AC1ED7B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362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83DD-E913-49DF-88CD-03D40797A01D}" type="datetimeFigureOut">
              <a:rPr lang="pl-PL" smtClean="0"/>
              <a:t>2015-03-12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1CD4F-CF9B-4D1C-9827-4D9AC1ED7B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1872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83DD-E913-49DF-88CD-03D40797A01D}" type="datetimeFigureOut">
              <a:rPr lang="pl-PL" smtClean="0"/>
              <a:t>2015-03-12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1CD4F-CF9B-4D1C-9827-4D9AC1ED7B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7877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83DD-E913-49DF-88CD-03D40797A01D}" type="datetimeFigureOut">
              <a:rPr lang="pl-PL" smtClean="0"/>
              <a:t>2015-03-12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1CD4F-CF9B-4D1C-9827-4D9AC1ED7B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840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83DD-E913-49DF-88CD-03D40797A01D}" type="datetimeFigureOut">
              <a:rPr lang="pl-PL" smtClean="0"/>
              <a:t>2015-03-12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1CD4F-CF9B-4D1C-9827-4D9AC1ED7B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7429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83DD-E913-49DF-88CD-03D40797A01D}" type="datetimeFigureOut">
              <a:rPr lang="pl-PL" smtClean="0"/>
              <a:t>2015-03-12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1CD4F-CF9B-4D1C-9827-4D9AC1ED7B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9816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83DD-E913-49DF-88CD-03D40797A01D}" type="datetimeFigureOut">
              <a:rPr lang="pl-PL" smtClean="0"/>
              <a:t>2015-03-12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1CD4F-CF9B-4D1C-9827-4D9AC1ED7B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0793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283DD-E913-49DF-88CD-03D40797A01D}" type="datetimeFigureOut">
              <a:rPr lang="pl-PL" smtClean="0"/>
              <a:t>2015-03-12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1CD4F-CF9B-4D1C-9827-4D9AC1ED7B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2165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95536" y="2130425"/>
            <a:ext cx="8424936" cy="1586607"/>
          </a:xfrm>
        </p:spPr>
        <p:txBody>
          <a:bodyPr>
            <a:normAutofit fontScale="90000"/>
          </a:bodyPr>
          <a:lstStyle/>
          <a:p>
            <a:r>
              <a:rPr lang="pl-PL" sz="6700" b="1" dirty="0" smtClean="0"/>
              <a:t>Komitety obywatelskie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 smtClean="0"/>
              <a:t>w wyborach samorządowych 1990</a:t>
            </a:r>
            <a:endParaRPr lang="pl-PL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4365104"/>
            <a:ext cx="6400800" cy="1273696"/>
          </a:xfrm>
        </p:spPr>
        <p:txBody>
          <a:bodyPr/>
          <a:lstStyle/>
          <a:p>
            <a:r>
              <a:rPr lang="pl-PL" dirty="0" smtClean="0"/>
              <a:t>Andrzej Porawski</a:t>
            </a:r>
          </a:p>
          <a:p>
            <a:r>
              <a:rPr lang="pl-PL" dirty="0" smtClean="0"/>
              <a:t>Dyr. Biura ZMP w Poznaniu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869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992888" cy="1152128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Rola KO „S” w przygotowaniu wyborów samorządowych 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496" y="1628800"/>
            <a:ext cx="9073008" cy="5040560"/>
          </a:xfrm>
        </p:spPr>
        <p:txBody>
          <a:bodyPr>
            <a:normAutofit fontScale="92500" lnSpcReduction="10000"/>
          </a:bodyPr>
          <a:lstStyle/>
          <a:p>
            <a:pPr>
              <a:buSzPct val="59000"/>
              <a:buFont typeface="Wingdings" pitchFamily="2" charset="2"/>
              <a:buChar char="Ø"/>
            </a:pPr>
            <a:r>
              <a:rPr lang="pl-PL" b="1" dirty="0" smtClean="0"/>
              <a:t>PONOWNA MOBILIZACJA SPOŁECZEŃSTWA</a:t>
            </a:r>
            <a:r>
              <a:rPr lang="pl-PL" dirty="0" smtClean="0"/>
              <a:t>.</a:t>
            </a:r>
          </a:p>
          <a:p>
            <a:pPr>
              <a:buSzPct val="59000"/>
              <a:buFont typeface="Wingdings" pitchFamily="2" charset="2"/>
              <a:buChar char="Ø"/>
            </a:pPr>
            <a:r>
              <a:rPr lang="pl-PL" dirty="0" smtClean="0"/>
              <a:t>Stworzenie komitetów w każdej gminie (osiedlu).</a:t>
            </a:r>
          </a:p>
          <a:p>
            <a:pPr>
              <a:buSzPct val="59000"/>
              <a:buFont typeface="Wingdings" pitchFamily="2" charset="2"/>
              <a:buChar char="Ø"/>
            </a:pPr>
            <a:r>
              <a:rPr lang="pl-PL" dirty="0" smtClean="0"/>
              <a:t>Przygotowanie – szkolenia, debata (raporty o stanie…).</a:t>
            </a:r>
          </a:p>
          <a:p>
            <a:pPr>
              <a:buSzPct val="59000"/>
              <a:buFont typeface="Wingdings" pitchFamily="2" charset="2"/>
              <a:buChar char="Ø"/>
            </a:pPr>
            <a:r>
              <a:rPr lang="pl-PL" dirty="0" smtClean="0"/>
              <a:t>Rola Krajowej Konferencji KO (wymiana doświadczeń).</a:t>
            </a:r>
          </a:p>
          <a:p>
            <a:pPr>
              <a:buSzPct val="59000"/>
              <a:buFont typeface="Wingdings" pitchFamily="2" charset="2"/>
              <a:buChar char="Ø"/>
            </a:pPr>
            <a:r>
              <a:rPr lang="pl-PL" dirty="0" smtClean="0"/>
              <a:t>Wsparcie Biur Poselsko-Senatorskich OKP.</a:t>
            </a:r>
          </a:p>
          <a:p>
            <a:pPr>
              <a:buSzPct val="59000"/>
              <a:buFont typeface="Wingdings" pitchFamily="2" charset="2"/>
              <a:buChar char="Ø"/>
            </a:pPr>
            <a:r>
              <a:rPr lang="pl-PL" dirty="0" smtClean="0"/>
              <a:t>Złożone relacje z regionalnymi strukturami „S”.</a:t>
            </a:r>
          </a:p>
          <a:p>
            <a:pPr>
              <a:buSzPct val="59000"/>
              <a:buFont typeface="Wingdings" pitchFamily="2" charset="2"/>
              <a:buChar char="Ø"/>
            </a:pPr>
            <a:r>
              <a:rPr lang="pl-PL" dirty="0" smtClean="0"/>
              <a:t>Wyłanianie list kandydatów (często prawybory).</a:t>
            </a:r>
          </a:p>
          <a:p>
            <a:pPr>
              <a:buSzPct val="59000"/>
              <a:buFont typeface="Wingdings" pitchFamily="2" charset="2"/>
              <a:buChar char="Ø"/>
            </a:pPr>
            <a:r>
              <a:rPr lang="pl-PL" dirty="0" smtClean="0"/>
              <a:t>Pozyskanie środków finansowych.</a:t>
            </a:r>
          </a:p>
          <a:p>
            <a:pPr>
              <a:buSzPct val="59000"/>
              <a:buFont typeface="Wingdings" pitchFamily="2" charset="2"/>
              <a:buChar char="Ø"/>
            </a:pPr>
            <a:r>
              <a:rPr lang="pl-PL" dirty="0" smtClean="0"/>
              <a:t>Organizacja komitetów wyborczych, przeprowadzenie kampanii wyborczej i monitoringu wyborów</a:t>
            </a:r>
            <a:r>
              <a:rPr lang="pl-PL" sz="3000" dirty="0" smtClean="0"/>
              <a:t>.</a:t>
            </a:r>
            <a:endParaRPr lang="pl-PL" sz="3000" dirty="0"/>
          </a:p>
        </p:txBody>
      </p:sp>
    </p:spTree>
    <p:extLst>
      <p:ext uri="{BB962C8B-B14F-4D97-AF65-F5344CB8AC3E}">
        <p14:creationId xmlns:p14="http://schemas.microsoft.com/office/powerpoint/2010/main" val="114154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778098"/>
          </a:xfrm>
        </p:spPr>
        <p:txBody>
          <a:bodyPr>
            <a:normAutofit/>
          </a:bodyPr>
          <a:lstStyle/>
          <a:p>
            <a:r>
              <a:rPr lang="pl-PL" sz="3800" b="1" dirty="0" smtClean="0"/>
              <a:t>27 maja 1990 = kontynuacja 4 czerwca 1989</a:t>
            </a:r>
            <a:endParaRPr lang="pl-PL" sz="3800" b="1" dirty="0"/>
          </a:p>
        </p:txBody>
      </p:sp>
      <p:pic>
        <p:nvPicPr>
          <p:cNvPr id="1026" name="Picture 2" descr="C:\Users\apo\Desktop\KO S_00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4012340" cy="561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po\Desktop\IMG_35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073284"/>
            <a:ext cx="3744416" cy="542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53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792088"/>
          </a:xfrm>
        </p:spPr>
        <p:txBody>
          <a:bodyPr/>
          <a:lstStyle/>
          <a:p>
            <a:r>
              <a:rPr lang="pl-PL" b="1" dirty="0" smtClean="0"/>
              <a:t>Wyniki wyborów samorządowych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9046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b="1" u="sng" dirty="0" smtClean="0"/>
              <a:t>Frekwencja</a:t>
            </a:r>
          </a:p>
          <a:p>
            <a:pPr marL="0" indent="0">
              <a:spcBef>
                <a:spcPts val="0"/>
              </a:spcBef>
              <a:spcAft>
                <a:spcPts val="3600"/>
              </a:spcAft>
              <a:buNone/>
            </a:pPr>
            <a:endParaRPr lang="pl-PL" b="1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pl-PL" b="1" u="sng" dirty="0" smtClean="0"/>
              <a:t>1990</a:t>
            </a:r>
            <a:r>
              <a:rPr lang="pl-PL" dirty="0" smtClean="0"/>
              <a:t>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</a:pPr>
            <a:r>
              <a:rPr lang="pl-PL" b="1" dirty="0" smtClean="0"/>
              <a:t>KO „S” – 			 53,1 %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</a:pPr>
            <a:r>
              <a:rPr lang="pl-PL" dirty="0" smtClean="0"/>
              <a:t>Lokalne – 		 24,7 %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</a:pPr>
            <a:r>
              <a:rPr lang="pl-PL" dirty="0" smtClean="0"/>
              <a:t>Najlepsze partyjne –   4,3 % (PSL)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l-PL" b="1" dirty="0" smtClean="0"/>
              <a:t>SKUTEK</a:t>
            </a:r>
            <a:r>
              <a:rPr lang="pl-PL" dirty="0" smtClean="0"/>
              <a:t> </a:t>
            </a:r>
            <a:r>
              <a:rPr lang="pl-PL" b="1" dirty="0" smtClean="0">
                <a:latin typeface="Goudy Stout" pitchFamily="18" charset="0"/>
              </a:rPr>
              <a:t>»</a:t>
            </a:r>
            <a:r>
              <a:rPr lang="pl-PL" dirty="0" smtClean="0"/>
              <a:t> </a:t>
            </a:r>
            <a:r>
              <a:rPr lang="pl-PL" spc="-50" dirty="0" smtClean="0"/>
              <a:t>29 tys. działaczy KO w radach i zarządach gmin.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pl-PL" b="1" u="sng" dirty="0" smtClean="0"/>
              <a:t>1994 – 2014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</a:pPr>
            <a:r>
              <a:rPr lang="pl-PL" b="1" dirty="0" smtClean="0"/>
              <a:t>Lokalne* – 		 60,0 – 72,0 %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</a:pPr>
            <a:r>
              <a:rPr lang="pl-PL" dirty="0" smtClean="0"/>
              <a:t>Najlepsze partyjne – 10,2 – 16,6 % (zwykle PSL)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pl-PL" sz="2200" dirty="0" smtClean="0"/>
              <a:t>  </a:t>
            </a:r>
            <a:r>
              <a:rPr lang="pl-PL" sz="2200" b="1" dirty="0" smtClean="0"/>
              <a:t>*</a:t>
            </a:r>
            <a:r>
              <a:rPr lang="pl-PL" sz="2200" dirty="0" smtClean="0"/>
              <a:t> często kontynuacja lokalnego Komitetu Obywatelskiego;</a:t>
            </a:r>
            <a:endParaRPr lang="pl-PL" sz="22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366350"/>
              </p:ext>
            </p:extLst>
          </p:nvPr>
        </p:nvGraphicFramePr>
        <p:xfrm>
          <a:off x="1763688" y="1412776"/>
          <a:ext cx="7199998" cy="8640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9410"/>
                <a:gridCol w="927733"/>
                <a:gridCol w="1028571"/>
                <a:gridCol w="1028571"/>
                <a:gridCol w="1028571"/>
                <a:gridCol w="1028571"/>
                <a:gridCol w="1028571"/>
              </a:tblGrid>
              <a:tr h="432048"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1" u="none" strike="noStrike" spc="-150" baseline="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27.5.90</a:t>
                      </a:r>
                      <a:endParaRPr lang="pl-PL" sz="2400" b="1" i="0" u="none" strike="noStrike" spc="-150" baseline="0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1" u="none" strike="noStrike" spc="-100" baseline="0" dirty="0"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</a:rPr>
                        <a:t>19.6.</a:t>
                      </a:r>
                      <a:r>
                        <a:rPr lang="pl-PL" sz="2400" u="none" strike="noStrike" spc="-100" baseline="0" dirty="0">
                          <a:effectLst/>
                          <a:latin typeface="Arial Narrow" pitchFamily="34" charset="0"/>
                        </a:rPr>
                        <a:t>94</a:t>
                      </a:r>
                      <a:endParaRPr lang="pl-PL" sz="24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u="none" strike="noStrike" spc="-100" baseline="0" dirty="0">
                          <a:effectLst/>
                          <a:latin typeface="Arial Narrow" pitchFamily="34" charset="0"/>
                        </a:rPr>
                        <a:t>11.10.98</a:t>
                      </a:r>
                      <a:endParaRPr lang="pl-PL" sz="24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u="none" strike="noStrike" spc="-100" baseline="0" dirty="0">
                          <a:effectLst/>
                          <a:latin typeface="Arial Narrow" pitchFamily="34" charset="0"/>
                        </a:rPr>
                        <a:t>27.10.02</a:t>
                      </a:r>
                      <a:endParaRPr lang="pl-PL" sz="24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u="none" strike="noStrike" spc="-100" baseline="0" dirty="0">
                          <a:effectLst/>
                          <a:latin typeface="Arial Narrow" pitchFamily="34" charset="0"/>
                        </a:rPr>
                        <a:t>12.11.06</a:t>
                      </a:r>
                      <a:endParaRPr lang="pl-PL" sz="24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u="none" strike="noStrike" spc="-100" baseline="0" dirty="0">
                          <a:effectLst/>
                          <a:latin typeface="Arial Narrow" pitchFamily="34" charset="0"/>
                        </a:rPr>
                        <a:t>21.11.10</a:t>
                      </a:r>
                      <a:endParaRPr lang="pl-PL" sz="24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u="none" strike="noStrike" spc="-100" baseline="0" dirty="0">
                          <a:effectLst/>
                          <a:latin typeface="Arial Narrow" pitchFamily="34" charset="0"/>
                        </a:rPr>
                        <a:t>16.11.14</a:t>
                      </a:r>
                      <a:endParaRPr lang="pl-PL" sz="24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42,27</a:t>
                      </a:r>
                      <a:endParaRPr lang="pl-PL" sz="24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33,78</a:t>
                      </a:r>
                      <a:endParaRPr lang="pl-PL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u="none" strike="noStrike" dirty="0">
                          <a:effectLst/>
                        </a:rPr>
                        <a:t>45,45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u="none" strike="noStrike" dirty="0">
                          <a:effectLst/>
                        </a:rPr>
                        <a:t>44,23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u="none" strike="noStrike" dirty="0">
                          <a:effectLst/>
                        </a:rPr>
                        <a:t>45,99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u="none" strike="noStrike" dirty="0">
                          <a:effectLst/>
                        </a:rPr>
                        <a:t>47,32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u="none" strike="noStrike" dirty="0">
                          <a:effectLst/>
                        </a:rPr>
                        <a:t>47,42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73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20080"/>
          </a:xfrm>
        </p:spPr>
        <p:txBody>
          <a:bodyPr>
            <a:noAutofit/>
          </a:bodyPr>
          <a:lstStyle/>
          <a:p>
            <a:r>
              <a:rPr lang="pl-PL" b="1" dirty="0" smtClean="0"/>
              <a:t>„Wojna na górze”</a:t>
            </a:r>
            <a:endParaRPr lang="pl-PL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908050"/>
            <a:ext cx="5010878" cy="583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719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/>
          <a:lstStyle/>
          <a:p>
            <a:r>
              <a:rPr lang="pl-PL" b="1" dirty="0" smtClean="0"/>
              <a:t>Teza podsumowania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l-PL" kern="0" spc="-50" dirty="0" smtClean="0"/>
              <a:t>Ruch Komitetów Obywatelskich zaczął słabnąć po wy-borach 27 maja 1990 </a:t>
            </a:r>
            <a:r>
              <a:rPr lang="pl-PL" b="1" u="sng" kern="0" spc="-50" dirty="0" smtClean="0"/>
              <a:t>nie</a:t>
            </a:r>
            <a:r>
              <a:rPr lang="pl-PL" u="sng" kern="0" spc="-50" dirty="0" smtClean="0"/>
              <a:t> w wyniku „wojny na górze” </a:t>
            </a:r>
            <a:r>
              <a:rPr lang="pl-PL" kern="0" spc="-50" dirty="0" smtClean="0"/>
              <a:t>(była ona istotna rzeczywiście </a:t>
            </a:r>
            <a:r>
              <a:rPr lang="pl-PL" b="1" kern="0" spc="-50" dirty="0" smtClean="0"/>
              <a:t>tylko na górze</a:t>
            </a:r>
            <a:r>
              <a:rPr lang="pl-PL" kern="0" spc="-50" dirty="0"/>
              <a:t>;</a:t>
            </a:r>
            <a:r>
              <a:rPr lang="pl-PL" kern="0" spc="-50" dirty="0" smtClean="0"/>
              <a:t> w </a:t>
            </a:r>
            <a:r>
              <a:rPr lang="pl-PL" kern="0" spc="-50" dirty="0" err="1" smtClean="0"/>
              <a:t>kon</a:t>
            </a:r>
            <a:r>
              <a:rPr lang="pl-PL" kern="0" spc="-50" dirty="0" smtClean="0"/>
              <a:t>-sekwencji m.in. L. Wałęsa rozwiązał „swój” Komitet Obywatelski; </a:t>
            </a:r>
            <a:r>
              <a:rPr lang="pl-PL" kern="0" spc="-50" dirty="0" smtClean="0"/>
              <a:t>wkrótce zaprzestała </a:t>
            </a:r>
            <a:r>
              <a:rPr lang="pl-PL" kern="0" spc="-50" dirty="0" smtClean="0"/>
              <a:t>też spotkań w </a:t>
            </a:r>
            <a:r>
              <a:rPr lang="pl-PL" kern="0" spc="-50" dirty="0" err="1" smtClean="0"/>
              <a:t>peł-nym</a:t>
            </a:r>
            <a:r>
              <a:rPr lang="pl-PL" kern="0" spc="-50" dirty="0" smtClean="0"/>
              <a:t> składzie </a:t>
            </a:r>
            <a:r>
              <a:rPr lang="pl-PL" kern="0" spc="-50" dirty="0" smtClean="0"/>
              <a:t>Krajowa Konferencja </a:t>
            </a:r>
            <a:r>
              <a:rPr lang="pl-PL" kern="0" spc="-50" smtClean="0"/>
              <a:t>KO</a:t>
            </a:r>
            <a:r>
              <a:rPr lang="pl-PL" kern="0" spc="-50" smtClean="0"/>
              <a:t>).</a:t>
            </a:r>
            <a:endParaRPr lang="pl-PL" kern="0" spc="-50" dirty="0" smtClean="0"/>
          </a:p>
          <a:p>
            <a:r>
              <a:rPr lang="pl-PL" b="1" kern="0" spc="-50" dirty="0" smtClean="0"/>
              <a:t>Na dole </a:t>
            </a:r>
            <a:r>
              <a:rPr lang="pl-PL" kern="0" spc="-50" dirty="0" smtClean="0"/>
              <a:t>spadek aktywności ruchu KO </a:t>
            </a:r>
            <a:r>
              <a:rPr lang="pl-PL" u="sng" kern="0" spc="-50" dirty="0" smtClean="0"/>
              <a:t>był wynikiem zwycięstwa w wyborach - zaangażowania działaczy KO w organach gmin</a:t>
            </a:r>
            <a:r>
              <a:rPr lang="pl-PL" kern="0" spc="-50" dirty="0" smtClean="0"/>
              <a:t>; </a:t>
            </a:r>
            <a:r>
              <a:rPr lang="pl-PL" b="1" kern="0" spc="-50" dirty="0" smtClean="0"/>
              <a:t>dopiero potem</a:t>
            </a:r>
            <a:r>
              <a:rPr lang="pl-PL" kern="0" spc="-50" dirty="0" smtClean="0"/>
              <a:t> rozpoczął się proces podziałów i </a:t>
            </a:r>
            <a:r>
              <a:rPr lang="pl-PL" kern="0" dirty="0" smtClean="0"/>
              <a:t>wyodrębniania się partii </a:t>
            </a:r>
            <a:r>
              <a:rPr lang="pl-PL" kern="0" dirty="0" err="1" smtClean="0"/>
              <a:t>politycz-nych</a:t>
            </a:r>
            <a:r>
              <a:rPr lang="pl-PL" kern="0" spc="-50" dirty="0" smtClean="0"/>
              <a:t> w ramach i obok ruchu obywatelskiego.</a:t>
            </a:r>
            <a:endParaRPr lang="pl-PL" kern="0" spc="-50" dirty="0"/>
          </a:p>
        </p:txBody>
      </p:sp>
    </p:spTree>
    <p:extLst>
      <p:ext uri="{BB962C8B-B14F-4D97-AF65-F5344CB8AC3E}">
        <p14:creationId xmlns:p14="http://schemas.microsoft.com/office/powerpoint/2010/main" val="416829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212</Words>
  <Application>Microsoft Office PowerPoint</Application>
  <PresentationFormat>Pokaz na ekranie (4:3)</PresentationFormat>
  <Paragraphs>44</Paragraphs>
  <Slides>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Motyw pakietu Office</vt:lpstr>
      <vt:lpstr>Komitety obywatelskie  w wyborach samorządowych 1990</vt:lpstr>
      <vt:lpstr>Rola KO „S” w przygotowaniu wyborów samorządowych </vt:lpstr>
      <vt:lpstr>27 maja 1990 = kontynuacja 4 czerwca 1989</vt:lpstr>
      <vt:lpstr>Wyniki wyborów samorządowych</vt:lpstr>
      <vt:lpstr>„Wojna na górze”</vt:lpstr>
      <vt:lpstr>Teza podsumowania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Komitety obywatelskie  w wyborach samorządowych 1990</dc:title>
  <dc:creator>apo</dc:creator>
  <cp:lastModifiedBy>apo</cp:lastModifiedBy>
  <cp:revision>12</cp:revision>
  <dcterms:created xsi:type="dcterms:W3CDTF">2015-03-07T22:14:43Z</dcterms:created>
  <dcterms:modified xsi:type="dcterms:W3CDTF">2015-03-12T20:50:48Z</dcterms:modified>
</cp:coreProperties>
</file>