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5" r:id="rId5"/>
    <p:sldId id="274" r:id="rId6"/>
    <p:sldId id="258" r:id="rId7"/>
    <p:sldId id="259" r:id="rId8"/>
    <p:sldId id="268" r:id="rId9"/>
    <p:sldId id="262" r:id="rId10"/>
    <p:sldId id="264" r:id="rId11"/>
    <p:sldId id="273" r:id="rId12"/>
    <p:sldId id="272" r:id="rId13"/>
    <p:sldId id="276" r:id="rId14"/>
    <p:sldId id="277" r:id="rId15"/>
    <p:sldId id="278" r:id="rId16"/>
    <p:sldId id="261" r:id="rId17"/>
    <p:sldId id="266" r:id="rId18"/>
    <p:sldId id="269" r:id="rId19"/>
    <p:sldId id="270" r:id="rId20"/>
    <p:sldId id="271" r:id="rId21"/>
    <p:sldId id="275" r:id="rId22"/>
    <p:sldId id="279" r:id="rId23"/>
    <p:sldId id="280" r:id="rId24"/>
    <p:sldId id="281" r:id="rId25"/>
    <p:sldId id="267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50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2C60-4BB8-4EF3-BA6F-18757BA1F725}" type="datetimeFigureOut">
              <a:rPr lang="pl-PL" smtClean="0"/>
              <a:t>2015-10-06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84E-5A86-43D3-B1C3-D23E8CD781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34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2C60-4BB8-4EF3-BA6F-18757BA1F725}" type="datetimeFigureOut">
              <a:rPr lang="pl-PL" smtClean="0"/>
              <a:t>2015-10-06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84E-5A86-43D3-B1C3-D23E8CD781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660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2C60-4BB8-4EF3-BA6F-18757BA1F725}" type="datetimeFigureOut">
              <a:rPr lang="pl-PL" smtClean="0"/>
              <a:t>2015-10-06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84E-5A86-43D3-B1C3-D23E8CD781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113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2C60-4BB8-4EF3-BA6F-18757BA1F725}" type="datetimeFigureOut">
              <a:rPr lang="pl-PL" smtClean="0"/>
              <a:t>2015-10-06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84E-5A86-43D3-B1C3-D23E8CD781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851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2C60-4BB8-4EF3-BA6F-18757BA1F725}" type="datetimeFigureOut">
              <a:rPr lang="pl-PL" smtClean="0"/>
              <a:t>2015-10-06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84E-5A86-43D3-B1C3-D23E8CD781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792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2C60-4BB8-4EF3-BA6F-18757BA1F725}" type="datetimeFigureOut">
              <a:rPr lang="pl-PL" smtClean="0"/>
              <a:t>2015-10-06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84E-5A86-43D3-B1C3-D23E8CD781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999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2C60-4BB8-4EF3-BA6F-18757BA1F725}" type="datetimeFigureOut">
              <a:rPr lang="pl-PL" smtClean="0"/>
              <a:t>2015-10-06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84E-5A86-43D3-B1C3-D23E8CD781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684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2C60-4BB8-4EF3-BA6F-18757BA1F725}" type="datetimeFigureOut">
              <a:rPr lang="pl-PL" smtClean="0"/>
              <a:t>2015-10-06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84E-5A86-43D3-B1C3-D23E8CD781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355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2C60-4BB8-4EF3-BA6F-18757BA1F725}" type="datetimeFigureOut">
              <a:rPr lang="pl-PL" smtClean="0"/>
              <a:t>2015-10-06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84E-5A86-43D3-B1C3-D23E8CD781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66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2C60-4BB8-4EF3-BA6F-18757BA1F725}" type="datetimeFigureOut">
              <a:rPr lang="pl-PL" smtClean="0"/>
              <a:t>2015-10-06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84E-5A86-43D3-B1C3-D23E8CD781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46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2C60-4BB8-4EF3-BA6F-18757BA1F725}" type="datetimeFigureOut">
              <a:rPr lang="pl-PL" smtClean="0"/>
              <a:t>2015-10-06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6E84E-5A86-43D3-B1C3-D23E8CD781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9044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A2C60-4BB8-4EF3-BA6F-18757BA1F725}" type="datetimeFigureOut">
              <a:rPr lang="pl-PL" smtClean="0"/>
              <a:t>2015-10-06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6E84E-5A86-43D3-B1C3-D23E8CD781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84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jm.gov.pl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4437112"/>
            <a:ext cx="8784976" cy="2232248"/>
          </a:xfrm>
        </p:spPr>
        <p:txBody>
          <a:bodyPr/>
          <a:lstStyle/>
          <a:p>
            <a:r>
              <a:rPr lang="pl-PL" b="1" dirty="0" smtClean="0"/>
              <a:t>Od „Solidarności” do Samorządności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3600" b="1" dirty="0" smtClean="0"/>
              <a:t>Gdańsk, 3 września 2015</a:t>
            </a:r>
            <a:endParaRPr lang="pl-PL" sz="36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306"/>
            <a:ext cx="4644008" cy="299925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11" y="2636912"/>
            <a:ext cx="1239970" cy="7920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81" y="1978148"/>
            <a:ext cx="4216419" cy="210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12474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Uchwała I KZD nr 25/81 – ordynacja wyborcza (I tura, </a:t>
            </a:r>
            <a:r>
              <a:rPr lang="pl-PL" b="1" dirty="0"/>
              <a:t>9</a:t>
            </a:r>
            <a:r>
              <a:rPr lang="pl-PL" b="1" dirty="0" smtClean="0"/>
              <a:t> września 1981)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3600400" cy="902249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3528392" cy="4527339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68760"/>
            <a:ext cx="509632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20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Uchwała programowa – „Ku samorządnej Rzeczpospolitej” </a:t>
            </a:r>
            <a:r>
              <a:rPr lang="pl-PL" dirty="0" smtClean="0"/>
              <a:t>(</a:t>
            </a:r>
            <a:r>
              <a:rPr lang="pl-PL" spc="-200" dirty="0" smtClean="0"/>
              <a:t>II tura – 7 października 1981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2060848"/>
            <a:ext cx="7416824" cy="4320480"/>
          </a:xfrm>
        </p:spPr>
        <p:txBody>
          <a:bodyPr/>
          <a:lstStyle/>
          <a:p>
            <a:pPr marL="0" indent="0" algn="ctr">
              <a:buNone/>
            </a:pPr>
            <a:endParaRPr lang="pl-PL" sz="1400" dirty="0" smtClean="0"/>
          </a:p>
          <a:p>
            <a:pPr marL="0" indent="0" algn="ctr">
              <a:buNone/>
            </a:pPr>
            <a:r>
              <a:rPr lang="pl-PL" sz="4800" b="1" dirty="0" smtClean="0"/>
              <a:t>455 za</a:t>
            </a:r>
          </a:p>
          <a:p>
            <a:pPr marL="0" indent="0" algn="ctr">
              <a:buNone/>
            </a:pPr>
            <a:r>
              <a:rPr lang="pl-PL" dirty="0"/>
              <a:t> </a:t>
            </a:r>
            <a:r>
              <a:rPr lang="pl-PL" dirty="0" smtClean="0"/>
              <a:t> 65 przeciw</a:t>
            </a:r>
          </a:p>
          <a:p>
            <a:pPr marL="0" indent="0" algn="ctr">
              <a:buNone/>
            </a:pPr>
            <a:r>
              <a:rPr lang="pl-PL" dirty="0" smtClean="0"/>
              <a:t>  91 wstrzymało się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sz="1600" dirty="0" smtClean="0"/>
              <a:t>…………………………………………….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dirty="0"/>
              <a:t> </a:t>
            </a:r>
            <a:r>
              <a:rPr lang="pl-PL" dirty="0" smtClean="0"/>
              <a:t> </a:t>
            </a:r>
            <a:r>
              <a:rPr lang="pl-PL" i="1" dirty="0" smtClean="0"/>
              <a:t>73</a:t>
            </a:r>
            <a:r>
              <a:rPr lang="pl-PL" dirty="0" smtClean="0"/>
              <a:t> </a:t>
            </a:r>
            <a:r>
              <a:rPr lang="pl-PL" i="1" dirty="0" smtClean="0"/>
              <a:t>votum separatum </a:t>
            </a:r>
            <a:r>
              <a:rPr lang="pl-PL" dirty="0" smtClean="0"/>
              <a:t>(sojusze…)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9018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b="1" dirty="0" smtClean="0"/>
              <a:t>Program NSZZ „S” </a:t>
            </a:r>
            <a:r>
              <a:rPr lang="pl-PL" dirty="0" smtClean="0"/>
              <a:t>– </a:t>
            </a:r>
            <a:r>
              <a:rPr lang="pl-PL" b="1" dirty="0" smtClean="0"/>
              <a:t>teza 21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692697"/>
            <a:ext cx="9144000" cy="12961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b="1" dirty="0" smtClean="0"/>
              <a:t>Rozdział VI. SAMORZĄDNA RZECZPOSPOLITA</a:t>
            </a:r>
          </a:p>
          <a:p>
            <a:pPr marL="0" indent="0" algn="ctr">
              <a:buNone/>
            </a:pPr>
            <a:r>
              <a:rPr lang="pl-PL" b="1" spc="-100" dirty="0" smtClean="0">
                <a:latin typeface="Arial Narrow" pitchFamily="34" charset="0"/>
              </a:rPr>
              <a:t>Teza </a:t>
            </a:r>
            <a:r>
              <a:rPr lang="pl-PL" b="1" spc="-100" dirty="0">
                <a:latin typeface="Arial Narrow" pitchFamily="34" charset="0"/>
              </a:rPr>
              <a:t>21. </a:t>
            </a:r>
            <a:r>
              <a:rPr lang="pl-PL" b="1" i="1" spc="-100" dirty="0">
                <a:latin typeface="Arial Narrow" pitchFamily="34" charset="0"/>
              </a:rPr>
              <a:t>Samodzielne prawnie, </a:t>
            </a:r>
            <a:r>
              <a:rPr lang="pl-PL" b="1" i="1" spc="-100" dirty="0" smtClean="0">
                <a:latin typeface="Arial Narrow" pitchFamily="34" charset="0"/>
              </a:rPr>
              <a:t>organizacyjnie </a:t>
            </a:r>
            <a:r>
              <a:rPr lang="pl-PL" b="1" i="1" spc="-100" dirty="0">
                <a:latin typeface="Arial Narrow" pitchFamily="34" charset="0"/>
              </a:rPr>
              <a:t>i majątkowo samorządy terytorialne muszą być rzeczywistą reprezentacją społeczności lokalnej</a:t>
            </a:r>
            <a:r>
              <a:rPr lang="pl-PL" b="1" spc="-100" dirty="0">
                <a:latin typeface="Arial Narrow" pitchFamily="34" charset="0"/>
              </a:rPr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6" y="2060847"/>
            <a:ext cx="7364165" cy="468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97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Teza 21 – cd i teza 22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1686119"/>
          </a:xfrm>
          <a:ln w="12700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52928" cy="168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7" y="2405647"/>
            <a:ext cx="8860706" cy="42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78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52128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Po Zjeździe – uchwały Komisji Krajowej z dnia 4 listopada 1981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772816"/>
            <a:ext cx="8784976" cy="4824536"/>
          </a:xfrm>
        </p:spPr>
        <p:txBody>
          <a:bodyPr/>
          <a:lstStyle/>
          <a:p>
            <a:pPr marL="0" indent="0">
              <a:buNone/>
            </a:pPr>
            <a:r>
              <a:rPr lang="pl-PL" b="1" i="1" dirty="0" smtClean="0">
                <a:solidFill>
                  <a:srgbClr val="0070C0"/>
                </a:solidFill>
              </a:rPr>
              <a:t>(film) – posiedzenie z 3 i 4 listopada 1981</a:t>
            </a:r>
          </a:p>
          <a:p>
            <a:pPr>
              <a:buFont typeface="Wingdings" pitchFamily="2" charset="2"/>
              <a:buChar char="Ø"/>
            </a:pPr>
            <a:r>
              <a:rPr lang="pl-PL" dirty="0"/>
              <a:t>d</a:t>
            </a:r>
            <a:r>
              <a:rPr lang="pl-PL" dirty="0" smtClean="0"/>
              <a:t>wie uchwały:</a:t>
            </a:r>
          </a:p>
          <a:p>
            <a:pPr marL="514350" indent="-514350">
              <a:buAutoNum type="arabicParenR"/>
            </a:pPr>
            <a:r>
              <a:rPr lang="pl-PL" dirty="0" smtClean="0"/>
              <a:t>Uchwała ws. negocjacji z rządem - czyta Henryk Wujec</a:t>
            </a:r>
          </a:p>
          <a:p>
            <a:pPr marL="514350" indent="-514350">
              <a:buAutoNum type="arabicParenR"/>
            </a:pPr>
            <a:r>
              <a:rPr lang="pl-PL" dirty="0" smtClean="0"/>
              <a:t>Uchwała o zadaniach Związku w najbliższym okresie czasu - czyta Jan Waszkiewicz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62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34" y="548680"/>
            <a:ext cx="3869358" cy="100335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7" y="1916832"/>
            <a:ext cx="4002355" cy="13681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7" y="3839196"/>
            <a:ext cx="4002355" cy="5379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07" y="1916833"/>
            <a:ext cx="4089768" cy="127152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40" y="3615296"/>
            <a:ext cx="3833534" cy="98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936104"/>
          </a:xfrm>
        </p:spPr>
        <p:txBody>
          <a:bodyPr>
            <a:normAutofit fontScale="90000"/>
          </a:bodyPr>
          <a:lstStyle/>
          <a:p>
            <a:r>
              <a:rPr lang="pl-PL" b="1" spc="-100" dirty="0" smtClean="0"/>
              <a:t>Po Zjeździe - wiodący region - Małopolska</a:t>
            </a:r>
            <a:endParaRPr lang="pl-PL" b="1" spc="-1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5496" y="1052736"/>
            <a:ext cx="9001000" cy="5688632"/>
          </a:xfrm>
        </p:spPr>
        <p:txBody>
          <a:bodyPr/>
          <a:lstStyle/>
          <a:p>
            <a:r>
              <a:rPr lang="pl-PL" spc="-100" dirty="0" smtClean="0"/>
              <a:t>Międzyregionalny zespół ds. ordynacji wyborczej (3)</a:t>
            </a:r>
          </a:p>
          <a:p>
            <a:r>
              <a:rPr lang="pl-PL" spc="-100" dirty="0" smtClean="0"/>
              <a:t>Ośrodek Prac Społeczno-Zawodowych (OPSZ) Kraków (</a:t>
            </a:r>
            <a:r>
              <a:rPr lang="pl-PL" b="1" spc="-100" dirty="0"/>
              <a:t>T</a:t>
            </a:r>
            <a:r>
              <a:rPr lang="pl-PL" b="1" spc="-100" dirty="0" smtClean="0"/>
              <a:t>adeusz Syryjczyk</a:t>
            </a:r>
            <a:r>
              <a:rPr lang="pl-PL" spc="-100" dirty="0" smtClean="0"/>
              <a:t>)</a:t>
            </a:r>
          </a:p>
          <a:p>
            <a:r>
              <a:rPr lang="pl-PL" spc="-100" dirty="0" smtClean="0"/>
              <a:t>Konferencja Krakowska (UJ, 21 – 22 listopada 1981)</a:t>
            </a:r>
          </a:p>
          <a:p>
            <a:r>
              <a:rPr lang="pl-PL" spc="-150" dirty="0"/>
              <a:t>r</a:t>
            </a:r>
            <a:r>
              <a:rPr lang="pl-PL" spc="-150" dirty="0" smtClean="0"/>
              <a:t>ola Sekcji Informacji ZR Małopolska (</a:t>
            </a:r>
            <a:r>
              <a:rPr lang="pl-PL" b="1" spc="-150" dirty="0" smtClean="0"/>
              <a:t>Robert Kaczmarek</a:t>
            </a:r>
            <a:r>
              <a:rPr lang="pl-PL" spc="-150" dirty="0" smtClean="0"/>
              <a:t>)</a:t>
            </a:r>
          </a:p>
          <a:p>
            <a:endParaRPr lang="pl-PL" dirty="0"/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33056"/>
            <a:ext cx="7447276" cy="24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3610744" cy="1714202"/>
          </a:xfrm>
        </p:spPr>
        <p:txBody>
          <a:bodyPr>
            <a:normAutofit fontScale="90000"/>
          </a:bodyPr>
          <a:lstStyle/>
          <a:p>
            <a:r>
              <a:rPr lang="pl-PL" b="1" i="1" dirty="0" smtClean="0"/>
              <a:t>Goniec Małopolski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nr 50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55976" y="260648"/>
            <a:ext cx="4392488" cy="6336704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 descr="C:\Users\apo\Desktop\I KZD\GM 50003 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7597"/>
            <a:ext cx="4392488" cy="654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4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0"/>
            <a:ext cx="3024336" cy="126876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0"/>
            <a:ext cx="3127248" cy="129087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5" y="1340768"/>
            <a:ext cx="3856851" cy="551723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99987"/>
            <a:ext cx="3875983" cy="55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864096"/>
          </a:xfrm>
        </p:spPr>
        <p:txBody>
          <a:bodyPr>
            <a:normAutofit/>
          </a:bodyPr>
          <a:lstStyle/>
          <a:p>
            <a:r>
              <a:rPr lang="pl-PL" b="1" dirty="0" smtClean="0"/>
              <a:t>Konferencja Krakowska 21-22.XI.1981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62" y="764703"/>
            <a:ext cx="2142562" cy="606932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" y="1340768"/>
            <a:ext cx="618268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1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l-PL" b="1" dirty="0" smtClean="0"/>
              <a:t>1981 – Krajowa Komisja Zjazdowa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11560" y="1052736"/>
            <a:ext cx="7992888" cy="5688632"/>
          </a:xfrm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dirty="0" smtClean="0"/>
              <a:t>„</a:t>
            </a:r>
            <a:r>
              <a:rPr lang="pl-PL" spc="-100" dirty="0"/>
              <a:t>Uchwała Prezydium KKP</a:t>
            </a:r>
          </a:p>
          <a:p>
            <a:pPr marL="0" indent="0">
              <a:buNone/>
            </a:pPr>
            <a:r>
              <a:rPr lang="pl-PL" spc="-100" dirty="0"/>
              <a:t>w sprawie procedury powoływania Komisji Zjazdowej </a:t>
            </a:r>
            <a:r>
              <a:rPr lang="pl-PL" spc="-100" dirty="0" smtClean="0"/>
              <a:t>I Zjazdu </a:t>
            </a:r>
            <a:r>
              <a:rPr lang="pl-PL" spc="-100" dirty="0"/>
              <a:t>Krajowego NSZZ Solidarność</a:t>
            </a:r>
          </a:p>
          <a:p>
            <a:pPr marL="0" indent="0">
              <a:buNone/>
            </a:pPr>
            <a:r>
              <a:rPr lang="pl-PL" spc="-100" dirty="0" smtClean="0"/>
              <a:t>Wobec </a:t>
            </a:r>
            <a:r>
              <a:rPr lang="pl-PL" spc="-100" dirty="0"/>
              <a:t>zbliżającego się terminu I Zjazdu Krajowego i konieczności przygotowania go od strony programowej – Prezydium KKP na wniosek Krajowej Komisji Wyborczej </a:t>
            </a:r>
            <a:r>
              <a:rPr lang="pl-PL" spc="-100" dirty="0" smtClean="0"/>
              <a:t>postanawia</a:t>
            </a:r>
            <a:r>
              <a:rPr lang="pl-PL" spc="-100" dirty="0"/>
              <a:t>: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spc="-100" dirty="0"/>
              <a:t>Zwrócić się do Zarządów Regionalnych o wybranie do dn. 15.07.81. spośród kandydatów na Zjazd Krajowy osób reprezentujących regiony w Komisji Zjazdowej.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spc="-100" dirty="0"/>
              <a:t>Ustalić, ze region ma prawo wyboru 1 członka Komisji Zjazdowej na każdych 30 delegatów na Zjazd Krajowy według proporcji: </a:t>
            </a:r>
            <a:r>
              <a:rPr lang="pl-PL" spc="-100" dirty="0" smtClean="0"/>
              <a:t>25 - 45 </a:t>
            </a:r>
            <a:r>
              <a:rPr lang="pl-PL" spc="-100" dirty="0"/>
              <a:t>delegatów </a:t>
            </a:r>
            <a:r>
              <a:rPr lang="pl-PL" spc="-100" dirty="0" smtClean="0"/>
              <a:t> - </a:t>
            </a:r>
            <a:r>
              <a:rPr lang="pl-PL" spc="-100" dirty="0"/>
              <a:t>1 przedstawiciel w Komisji; </a:t>
            </a:r>
            <a:r>
              <a:rPr lang="pl-PL" spc="-100" dirty="0" smtClean="0"/>
              <a:t>46 - 75 </a:t>
            </a:r>
            <a:r>
              <a:rPr lang="pl-PL" spc="-100" dirty="0"/>
              <a:t>delegatów </a:t>
            </a:r>
            <a:r>
              <a:rPr lang="pl-PL" spc="-100" dirty="0" smtClean="0"/>
              <a:t> - </a:t>
            </a:r>
            <a:r>
              <a:rPr lang="pl-PL" spc="-100" dirty="0"/>
              <a:t>2 przedstawicieli; </a:t>
            </a:r>
            <a:r>
              <a:rPr lang="pl-PL" spc="-100" dirty="0" smtClean="0"/>
              <a:t>76 - 105 </a:t>
            </a:r>
            <a:r>
              <a:rPr lang="pl-PL" spc="-100" dirty="0"/>
              <a:t>delegatów </a:t>
            </a:r>
            <a:r>
              <a:rPr lang="pl-PL" spc="-100" dirty="0" smtClean="0"/>
              <a:t> - </a:t>
            </a:r>
            <a:r>
              <a:rPr lang="pl-PL" spc="-100" dirty="0"/>
              <a:t>3 przedstawicieli; </a:t>
            </a:r>
            <a:r>
              <a:rPr lang="pl-PL" spc="-100" dirty="0" smtClean="0"/>
              <a:t>106 - 135 –  </a:t>
            </a:r>
            <a:r>
              <a:rPr lang="pl-PL" spc="-100" dirty="0"/>
              <a:t>4 </a:t>
            </a:r>
            <a:r>
              <a:rPr lang="pl-PL" spc="-100" dirty="0" smtClean="0"/>
              <a:t>przed-</a:t>
            </a:r>
            <a:r>
              <a:rPr lang="pl-PL" spc="-100" dirty="0" err="1" smtClean="0"/>
              <a:t>stawicieli</a:t>
            </a:r>
            <a:r>
              <a:rPr lang="pl-PL" spc="-100" dirty="0"/>
              <a:t>; </a:t>
            </a:r>
            <a:r>
              <a:rPr lang="pl-PL" spc="-100" dirty="0" smtClean="0"/>
              <a:t>136 - 165 </a:t>
            </a:r>
            <a:r>
              <a:rPr lang="pl-PL" spc="-100" dirty="0"/>
              <a:t>delegatów </a:t>
            </a:r>
            <a:r>
              <a:rPr lang="pl-PL" spc="-100" dirty="0" smtClean="0"/>
              <a:t>- </a:t>
            </a:r>
            <a:r>
              <a:rPr lang="pl-PL" spc="-100" dirty="0"/>
              <a:t>5 przedstawicieli w Komisji.</a:t>
            </a:r>
          </a:p>
          <a:p>
            <a:pPr marL="514350" lvl="0" indent="-514350">
              <a:buFont typeface="+mj-lt"/>
              <a:buAutoNum type="arabicPeriod"/>
            </a:pPr>
            <a:r>
              <a:rPr lang="pl-PL" spc="-100" dirty="0"/>
              <a:t>Przyjąć, że zakres i tok prac Komisji Zjazdowej zostanie ustalony przez Komisję na jej </a:t>
            </a:r>
            <a:r>
              <a:rPr lang="pl-PL" spc="-100" dirty="0" smtClean="0"/>
              <a:t>pierw-</a:t>
            </a:r>
            <a:r>
              <a:rPr lang="pl-PL" spc="-100" dirty="0" err="1" smtClean="0"/>
              <a:t>szym</a:t>
            </a:r>
            <a:r>
              <a:rPr lang="pl-PL" spc="-100" dirty="0" smtClean="0"/>
              <a:t> </a:t>
            </a:r>
            <a:r>
              <a:rPr lang="pl-PL" spc="-100" dirty="0"/>
              <a:t>posiedzeniu w dn. 16.07. br. I przedstawiony do zatwierdzenia na najbliższym </a:t>
            </a:r>
            <a:r>
              <a:rPr lang="pl-PL" spc="-100" dirty="0" err="1" smtClean="0"/>
              <a:t>posie-dzeniu</a:t>
            </a:r>
            <a:r>
              <a:rPr lang="pl-PL" spc="-100" dirty="0" smtClean="0"/>
              <a:t> </a:t>
            </a:r>
            <a:r>
              <a:rPr lang="pl-PL" spc="-100" dirty="0"/>
              <a:t>KKW</a:t>
            </a:r>
            <a:r>
              <a:rPr lang="pl-PL" spc="-100" dirty="0" smtClean="0"/>
              <a:t>.</a:t>
            </a:r>
          </a:p>
          <a:p>
            <a:pPr marL="0" lvl="0" indent="0">
              <a:buNone/>
            </a:pPr>
            <a:r>
              <a:rPr lang="pl-PL" spc="-100" dirty="0" smtClean="0"/>
              <a:t>7 lipca 1981 r.”</a:t>
            </a:r>
            <a:endParaRPr lang="pl-PL" spc="-100" dirty="0"/>
          </a:p>
          <a:p>
            <a:pPr marL="0" indent="0">
              <a:buNone/>
            </a:pPr>
            <a:endParaRPr lang="pl-PL" sz="1500" dirty="0" smtClean="0"/>
          </a:p>
          <a:p>
            <a:pPr marL="0" indent="0">
              <a:buNone/>
            </a:pPr>
            <a:r>
              <a:rPr lang="pl-PL" sz="3600" dirty="0" smtClean="0"/>
              <a:t>Przewodniczący – </a:t>
            </a:r>
            <a:r>
              <a:rPr lang="pl-PL" sz="3600" b="1" dirty="0" smtClean="0"/>
              <a:t>Marek JANAS </a:t>
            </a:r>
            <a:r>
              <a:rPr lang="pl-PL" sz="3600" dirty="0" smtClean="0"/>
              <a:t>(Mazowsze) [16 024]</a:t>
            </a:r>
          </a:p>
          <a:p>
            <a:pPr marL="0" indent="0">
              <a:buNone/>
            </a:pPr>
            <a:r>
              <a:rPr lang="pl-PL" sz="3600" dirty="0" smtClean="0"/>
              <a:t>Wiceprzewodniczący – Włodzimierz BOGUCKI (Ziemia Łódzka)  [14 006]</a:t>
            </a:r>
          </a:p>
          <a:p>
            <a:pPr marL="0" indent="0">
              <a:buNone/>
            </a:pPr>
            <a:r>
              <a:rPr lang="pl-PL" sz="3600" dirty="0" smtClean="0"/>
              <a:t>Wiceprzewodniczący – </a:t>
            </a:r>
            <a:r>
              <a:rPr lang="pl-PL" sz="3600" b="1" dirty="0" smtClean="0"/>
              <a:t>Andrzej PORAWSKI </a:t>
            </a:r>
            <a:r>
              <a:rPr lang="pl-PL" sz="3600" dirty="0" smtClean="0"/>
              <a:t>(Wielkopolska)  [35 026]</a:t>
            </a:r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r>
              <a:rPr lang="pl-PL" sz="2500" dirty="0"/>
              <a:t>Komisja Zjazdowa </a:t>
            </a:r>
            <a:r>
              <a:rPr lang="pl-PL" sz="2500" dirty="0" smtClean="0"/>
              <a:t> rozpoczęła prace 5 sierpnia 1981. Przygotowała </a:t>
            </a:r>
            <a:r>
              <a:rPr lang="pl-PL" sz="2500" dirty="0"/>
              <a:t>wstępne materiały </a:t>
            </a:r>
            <a:r>
              <a:rPr lang="pl-PL" sz="2500" dirty="0" smtClean="0"/>
              <a:t>dotyczące: regulaminu obrad, propozycji </a:t>
            </a:r>
            <a:r>
              <a:rPr lang="pl-PL" sz="2500" dirty="0"/>
              <a:t>poprawek do statutu  Związku, dyskusji programowej – materiały wydano </a:t>
            </a:r>
            <a:r>
              <a:rPr lang="pl-PL" sz="2500" dirty="0" smtClean="0"/>
              <a:t>      w </a:t>
            </a:r>
            <a:r>
              <a:rPr lang="pl-PL" sz="2500" dirty="0"/>
              <a:t>trzech specjalnych biuletynach Komisji </a:t>
            </a:r>
            <a:r>
              <a:rPr lang="pl-PL" sz="2500" dirty="0" smtClean="0"/>
              <a:t>Zjazdowej (red. odpowiedzialny – Krzysztof Turkowski). </a:t>
            </a:r>
          </a:p>
          <a:p>
            <a:pPr marL="0" indent="0">
              <a:buNone/>
            </a:pPr>
            <a:r>
              <a:rPr lang="pl-PL" sz="2500" dirty="0" smtClean="0"/>
              <a:t>Komisja </a:t>
            </a:r>
            <a:r>
              <a:rPr lang="pl-PL" sz="2500" dirty="0"/>
              <a:t>przeprowadziła także uzgodnienia z regionami ws. składu podstawowych komisji Zjazdu – co zdecydowanie przyśpieszyło wybór tych komisji w pierwszym </a:t>
            </a:r>
            <a:r>
              <a:rPr lang="pl-PL" sz="2500" dirty="0" smtClean="0"/>
              <a:t>i drugim </a:t>
            </a:r>
            <a:r>
              <a:rPr lang="pl-PL" sz="2500" dirty="0"/>
              <a:t>dniu obrad.</a:t>
            </a:r>
          </a:p>
        </p:txBody>
      </p:sp>
    </p:spTree>
    <p:extLst>
      <p:ext uri="{BB962C8B-B14F-4D97-AF65-F5344CB8AC3E}">
        <p14:creationId xmlns:p14="http://schemas.microsoft.com/office/powerpoint/2010/main" val="39185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792088"/>
          </a:xfrm>
        </p:spPr>
        <p:txBody>
          <a:bodyPr>
            <a:normAutofit/>
          </a:bodyPr>
          <a:lstStyle/>
          <a:p>
            <a:r>
              <a:rPr lang="pl-PL" b="1" dirty="0"/>
              <a:t>Konferencja Krakowska 21-22.XI.1981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2478507" cy="64807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91730"/>
            <a:ext cx="3605701" cy="503361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45140"/>
            <a:ext cx="3683560" cy="420744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41" y="4952582"/>
            <a:ext cx="3653427" cy="164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9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Centrum Obywatelskich Inicjatyw Ustawodawczych „S” (1981, UJ)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844824"/>
            <a:ext cx="8928992" cy="3888431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pl-PL" dirty="0" smtClean="0"/>
              <a:t> </a:t>
            </a:r>
            <a:r>
              <a:rPr lang="pl-PL" b="1" dirty="0" smtClean="0"/>
              <a:t>Prawo Państwowe</a:t>
            </a:r>
            <a:r>
              <a:rPr lang="pl-PL" dirty="0" smtClean="0"/>
              <a:t> </a:t>
            </a:r>
          </a:p>
          <a:p>
            <a:pPr marL="0" indent="0" fontAlgn="base">
              <a:buNone/>
            </a:pPr>
            <a:r>
              <a:rPr lang="pl-PL" dirty="0"/>
              <a:t> </a:t>
            </a:r>
            <a:r>
              <a:rPr lang="pl-PL" dirty="0" smtClean="0"/>
              <a:t>   (koordynatorzy prac):</a:t>
            </a:r>
            <a:endParaRPr lang="pl-PL" b="1" dirty="0"/>
          </a:p>
          <a:p>
            <a:pPr fontAlgn="base"/>
            <a:r>
              <a:rPr lang="pl-PL" b="1" dirty="0"/>
              <a:t>Ordynacja wyborcza do rad narodowych</a:t>
            </a:r>
            <a:r>
              <a:rPr lang="pl-PL" dirty="0"/>
              <a:t> </a:t>
            </a:r>
            <a:br>
              <a:rPr lang="pl-PL" dirty="0"/>
            </a:br>
            <a:r>
              <a:rPr lang="pl-PL" dirty="0" smtClean="0"/>
              <a:t>dr </a:t>
            </a:r>
            <a:r>
              <a:rPr lang="pl-PL" dirty="0"/>
              <a:t>Tadeusz </a:t>
            </a:r>
            <a:r>
              <a:rPr lang="pl-PL" dirty="0" smtClean="0"/>
              <a:t>Syryjczyk (szef OPSZ „S” Małopolska)</a:t>
            </a:r>
            <a:endParaRPr lang="pl-PL" dirty="0"/>
          </a:p>
          <a:p>
            <a:pPr fontAlgn="base"/>
            <a:r>
              <a:rPr lang="pl-PL" b="1" dirty="0"/>
              <a:t>Ustawa o samorządzie terytorialnym</a:t>
            </a:r>
            <a:r>
              <a:rPr lang="pl-PL" dirty="0"/>
              <a:t> </a:t>
            </a:r>
            <a:br>
              <a:rPr lang="pl-PL" dirty="0"/>
            </a:br>
            <a:r>
              <a:rPr lang="pl-PL" dirty="0" smtClean="0"/>
              <a:t>w ostatnim komunikacie przed stanem wojennym po-dano, że „zwrócono się do prof. Jerzego </a:t>
            </a:r>
            <a:r>
              <a:rPr lang="pl-PL" dirty="0" err="1" smtClean="0"/>
              <a:t>Stembrowicza</a:t>
            </a:r>
            <a:r>
              <a:rPr lang="pl-PL" dirty="0" smtClean="0"/>
              <a:t> o objęcie funkcji koordynatora tego zespołu”… (29.XI)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3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85010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Stan wojenny – okres do sierpnia 1988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196752"/>
            <a:ext cx="8856984" cy="5472608"/>
          </a:xfrm>
        </p:spPr>
        <p:txBody>
          <a:bodyPr/>
          <a:lstStyle/>
          <a:p>
            <a:r>
              <a:rPr lang="pl-PL" b="1" dirty="0" smtClean="0"/>
              <a:t>Prace koncepcyjne</a:t>
            </a:r>
            <a:r>
              <a:rPr lang="pl-PL" dirty="0" smtClean="0"/>
              <a:t>:</a:t>
            </a:r>
          </a:p>
          <a:p>
            <a:pPr>
              <a:buFontTx/>
              <a:buChar char="-"/>
            </a:pPr>
            <a:r>
              <a:rPr lang="pl-PL" dirty="0" smtClean="0"/>
              <a:t>UW – Michał KULESZA,</a:t>
            </a:r>
          </a:p>
          <a:p>
            <a:pPr>
              <a:buFontTx/>
              <a:buChar char="-"/>
            </a:pPr>
            <a:r>
              <a:rPr lang="pl-PL" dirty="0" smtClean="0"/>
              <a:t>UŁ – Jerzy REGULSKI;</a:t>
            </a:r>
          </a:p>
          <a:p>
            <a:r>
              <a:rPr lang="pl-PL" b="1" dirty="0" smtClean="0"/>
              <a:t>Wydarzenia: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Raport „Polska 5 lat po Sierpniu” (</a:t>
            </a:r>
            <a:r>
              <a:rPr lang="pl-PL" dirty="0" err="1" smtClean="0"/>
              <a:t>DiP</a:t>
            </a:r>
            <a:r>
              <a:rPr lang="pl-PL" dirty="0" smtClean="0"/>
              <a:t>, 1985);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Gdańsk Zaspa, 12 czerwca 1987;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Strajki w Stoczni – maj i sierpień 1988;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Zapowiedź Okrągłego Stołu – Komitet Obywatelski przy Przewodniczącym NSZZ „Solidarność”.</a:t>
            </a:r>
          </a:p>
        </p:txBody>
      </p:sp>
    </p:spTree>
    <p:extLst>
      <p:ext uri="{BB962C8B-B14F-4D97-AF65-F5344CB8AC3E}">
        <p14:creationId xmlns:p14="http://schemas.microsoft.com/office/powerpoint/2010/main" val="277584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92211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Komitet Obywatelski „S”, Okrągły </a:t>
            </a:r>
            <a:r>
              <a:rPr lang="pl-PL" b="1" dirty="0"/>
              <a:t>S</a:t>
            </a:r>
            <a:r>
              <a:rPr lang="pl-PL" b="1" dirty="0" smtClean="0"/>
              <a:t>tół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I posiedzenie </a:t>
            </a:r>
            <a:r>
              <a:rPr lang="pl-PL" dirty="0" smtClean="0"/>
              <a:t>- 18 grudnia 1988; 135 osób (118 – 1):</a:t>
            </a:r>
          </a:p>
          <a:p>
            <a:r>
              <a:rPr lang="pl-PL" dirty="0"/>
              <a:t>p</a:t>
            </a:r>
            <a:r>
              <a:rPr lang="pl-PL" dirty="0" smtClean="0"/>
              <a:t>owołanie 15 komisji;</a:t>
            </a:r>
          </a:p>
          <a:p>
            <a:r>
              <a:rPr lang="pl-PL" dirty="0" smtClean="0"/>
              <a:t>Prof. Jerzy Regulski – przewodniczącym Komisji Samorządu Terytorialnego;</a:t>
            </a:r>
          </a:p>
          <a:p>
            <a:r>
              <a:rPr lang="pl-PL" dirty="0" smtClean="0"/>
              <a:t>Henryk Wujec – sekretarzem Komitetu.</a:t>
            </a:r>
          </a:p>
          <a:p>
            <a:pPr marL="0" indent="0">
              <a:buNone/>
            </a:pPr>
            <a:r>
              <a:rPr lang="pl-PL" b="1" dirty="0" smtClean="0"/>
              <a:t>Brak porozumienia </a:t>
            </a:r>
            <a:r>
              <a:rPr lang="pl-PL" dirty="0" smtClean="0"/>
              <a:t>w zespole ds. ST przy Okrągłym Stole (stenogramy na stronie </a:t>
            </a:r>
            <a:r>
              <a:rPr lang="pl-PL" dirty="0" smtClean="0">
                <a:hlinkClick r:id="rId2"/>
              </a:rPr>
              <a:t>www.sejm.gov.pl</a:t>
            </a:r>
            <a:r>
              <a:rPr lang="pl-PL" dirty="0" smtClean="0"/>
              <a:t> ):</a:t>
            </a:r>
          </a:p>
          <a:p>
            <a:r>
              <a:rPr lang="pl-PL" dirty="0" smtClean="0"/>
              <a:t>Jerzy </a:t>
            </a:r>
            <a:r>
              <a:rPr lang="pl-PL" dirty="0"/>
              <a:t>R</a:t>
            </a:r>
            <a:r>
              <a:rPr lang="pl-PL" dirty="0" smtClean="0"/>
              <a:t>egulski – strateg;</a:t>
            </a:r>
          </a:p>
          <a:p>
            <a:r>
              <a:rPr lang="pl-PL" dirty="0" smtClean="0"/>
              <a:t>Michał Kulesza – zawartość koncepcji „Strony Solidarnościowej”.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59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pl-PL" b="1" dirty="0" smtClean="0"/>
              <a:t>Wybory 27 maja 1990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08720"/>
            <a:ext cx="9108504" cy="5832648"/>
          </a:xfrm>
        </p:spPr>
        <p:txBody>
          <a:bodyPr/>
          <a:lstStyle/>
          <a:p>
            <a:r>
              <a:rPr lang="pl-PL" b="1" dirty="0" smtClean="0"/>
              <a:t>Przygotowania</a:t>
            </a:r>
            <a:r>
              <a:rPr lang="pl-PL" dirty="0" smtClean="0"/>
              <a:t>:</a:t>
            </a:r>
          </a:p>
          <a:p>
            <a:pPr>
              <a:buFontTx/>
              <a:buChar char="-"/>
            </a:pPr>
            <a:r>
              <a:rPr lang="pl-PL" spc="-50" dirty="0" smtClean="0"/>
              <a:t>Rola KO „S” i terenowych Komitetów Obywatelskich,</a:t>
            </a:r>
          </a:p>
          <a:p>
            <a:pPr>
              <a:buFontTx/>
              <a:buChar char="-"/>
            </a:pPr>
            <a:r>
              <a:rPr lang="pl-PL" dirty="0" smtClean="0"/>
              <a:t>Pełnomocnik Rządu i delegaci, FRDL (18.09.1989), „Wspólnota” (od marca 1990).</a:t>
            </a:r>
          </a:p>
          <a:p>
            <a:r>
              <a:rPr lang="pl-PL" b="1" dirty="0" smtClean="0"/>
              <a:t>Wybory:</a:t>
            </a:r>
          </a:p>
          <a:p>
            <a:pPr>
              <a:buFontTx/>
              <a:buChar char="-"/>
            </a:pPr>
            <a:r>
              <a:rPr lang="pl-PL" dirty="0" smtClean="0"/>
              <a:t>53,1 % - KO</a:t>
            </a:r>
            <a:r>
              <a:rPr lang="pl-PL" smtClean="0"/>
              <a:t>; </a:t>
            </a:r>
            <a:r>
              <a:rPr lang="pl-PL" smtClean="0"/>
              <a:t>     24,7 </a:t>
            </a:r>
            <a:r>
              <a:rPr lang="pl-PL" dirty="0" smtClean="0"/>
              <a:t>% - lokalne</a:t>
            </a:r>
            <a:r>
              <a:rPr lang="pl-PL" smtClean="0"/>
              <a:t>; </a:t>
            </a:r>
            <a:r>
              <a:rPr lang="pl-PL" smtClean="0"/>
              <a:t>     4,3 </a:t>
            </a:r>
            <a:r>
              <a:rPr lang="pl-PL" dirty="0" smtClean="0"/>
              <a:t>% - PSL; …</a:t>
            </a:r>
          </a:p>
          <a:p>
            <a:pPr>
              <a:buFontTx/>
              <a:buChar char="-"/>
            </a:pPr>
            <a:r>
              <a:rPr lang="pl-PL" b="1" dirty="0" smtClean="0"/>
              <a:t>29 tys. członków KO w radach i zarządach gmin</a:t>
            </a:r>
            <a:r>
              <a:rPr lang="pl-PL" dirty="0" smtClean="0"/>
              <a:t>;</a:t>
            </a:r>
          </a:p>
          <a:p>
            <a:pPr>
              <a:buFontTx/>
              <a:buChar char="-"/>
            </a:pPr>
            <a:r>
              <a:rPr lang="pl-PL" dirty="0"/>
              <a:t>f</a:t>
            </a:r>
            <a:r>
              <a:rPr lang="pl-PL" dirty="0" smtClean="0"/>
              <a:t>aktyczny koniec terenowych KO;</a:t>
            </a:r>
          </a:p>
          <a:p>
            <a:r>
              <a:rPr lang="pl-PL" b="1" dirty="0" smtClean="0"/>
              <a:t>Po wyborach:</a:t>
            </a:r>
          </a:p>
          <a:p>
            <a:pPr>
              <a:buFontTx/>
              <a:buChar char="-"/>
            </a:pPr>
            <a:r>
              <a:rPr lang="pl-PL" dirty="0" smtClean="0"/>
              <a:t>„wojna na górze”, koniec KKKO.</a:t>
            </a:r>
          </a:p>
        </p:txBody>
      </p:sp>
    </p:spTree>
    <p:extLst>
      <p:ext uri="{BB962C8B-B14F-4D97-AF65-F5344CB8AC3E}">
        <p14:creationId xmlns:p14="http://schemas.microsoft.com/office/powerpoint/2010/main" val="158620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pl-PL" b="1" dirty="0" smtClean="0"/>
              <a:t>Postaci kluczowe dla reformy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412777"/>
            <a:ext cx="3600400" cy="4320480"/>
          </a:xfrm>
        </p:spPr>
        <p:txBody>
          <a:bodyPr>
            <a:normAutofit fontScale="92500"/>
          </a:bodyPr>
          <a:lstStyle/>
          <a:p>
            <a:r>
              <a:rPr lang="pl-PL" b="1" dirty="0" smtClean="0"/>
              <a:t>Jerzy REGULSKI </a:t>
            </a:r>
            <a:r>
              <a:rPr lang="pl-PL" dirty="0" smtClean="0"/>
              <a:t>(polityka; KO, rząd)</a:t>
            </a:r>
          </a:p>
          <a:p>
            <a:r>
              <a:rPr lang="pl-PL" b="1" dirty="0" smtClean="0"/>
              <a:t>Michał KULESZA </a:t>
            </a:r>
            <a:r>
              <a:rPr lang="pl-PL" dirty="0" smtClean="0"/>
              <a:t>(treść)</a:t>
            </a:r>
          </a:p>
          <a:p>
            <a:r>
              <a:rPr lang="pl-PL" b="1" dirty="0" smtClean="0"/>
              <a:t>Jerzy STĘPIEŃ </a:t>
            </a:r>
            <a:r>
              <a:rPr lang="pl-PL" dirty="0" smtClean="0"/>
              <a:t>(Senat)</a:t>
            </a:r>
          </a:p>
          <a:p>
            <a:r>
              <a:rPr lang="pl-PL" b="1" dirty="0" smtClean="0"/>
              <a:t>Walerian PAŃKO </a:t>
            </a:r>
            <a:r>
              <a:rPr lang="pl-PL" dirty="0" smtClean="0"/>
              <a:t>(Sejm)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40" y="2146548"/>
            <a:ext cx="1654342" cy="1988839"/>
          </a:xfrm>
          <a:prstGeom prst="rect">
            <a:avLst/>
          </a:prstGeom>
        </p:spPr>
      </p:pic>
      <p:pic>
        <p:nvPicPr>
          <p:cNvPr id="5122" name="Picture 2" descr="http://bi.gazeta.pl/im/5/6236/z6236895Q,Prof--Jerzy-Stepi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84" y="3140968"/>
            <a:ext cx="134631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09" y="4365104"/>
            <a:ext cx="1612404" cy="1765376"/>
          </a:xfrm>
          <a:prstGeom prst="rect">
            <a:avLst/>
          </a:prstGeom>
        </p:spPr>
      </p:pic>
      <p:pic>
        <p:nvPicPr>
          <p:cNvPr id="4099" name="Picture 3" descr="C:\Users\apo\Desktop\XXV\XXV wspomnienie\pokaz\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678" y="1196752"/>
            <a:ext cx="1857325" cy="17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8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Informacja z Biuletynu AS (5.08)</a:t>
            </a:r>
            <a:endParaRPr lang="pl-PL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/>
          <p:cNvPicPr/>
          <p:nvPr/>
        </p:nvPicPr>
        <p:blipFill>
          <a:blip r:embed="rId2">
            <a:lum bright="31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68" y="3501008"/>
            <a:ext cx="6185676" cy="249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apo\Desktop\I KZD\AS 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68" y="1628800"/>
            <a:ext cx="6242050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pl-PL" b="1" dirty="0" smtClean="0"/>
              <a:t>Biuletyn Zjazdowy nr 1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5123" name="Picture 3" descr="C:\Users\apo\Desktop\I KZD\BZ 1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6"/>
            <a:ext cx="4032448" cy="542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po\Desktop\I KZD\590px-032781001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58042"/>
            <a:ext cx="3834728" cy="547261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34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4857076" cy="864096"/>
          </a:xfrm>
        </p:spPr>
        <p:txBody>
          <a:bodyPr>
            <a:normAutofit fontScale="90000"/>
          </a:bodyPr>
          <a:lstStyle/>
          <a:p>
            <a:r>
              <a:rPr lang="pl-PL" b="1" spc="-100" dirty="0"/>
              <a:t>Biuletyn Zjazdowy nr 2</a:t>
            </a:r>
          </a:p>
        </p:txBody>
      </p:sp>
      <p:pic>
        <p:nvPicPr>
          <p:cNvPr id="1026" name="Picture 2" descr="C:\Users\apo\Desktop\I KZD\BZ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264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52400"/>
            <a:ext cx="889490" cy="164817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115616" y="4077072"/>
            <a:ext cx="3672408" cy="1477328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l-PL" b="1" spc="-50" dirty="0" smtClean="0"/>
              <a:t>Prof. Jerzy </a:t>
            </a:r>
            <a:r>
              <a:rPr lang="pl-PL" b="1" spc="-50" dirty="0" err="1" smtClean="0"/>
              <a:t>Stembrowicz</a:t>
            </a:r>
            <a:r>
              <a:rPr lang="pl-PL" b="1" spc="-50" dirty="0" smtClean="0"/>
              <a:t> </a:t>
            </a:r>
            <a:r>
              <a:rPr lang="pl-PL" spc="-50" dirty="0" smtClean="0"/>
              <a:t>(1919 - 1989) </a:t>
            </a:r>
            <a:r>
              <a:rPr lang="pl-PL" spc="-70" dirty="0" smtClean="0"/>
              <a:t>żołnierz AK, powstaniec warszawski, prof. UW, konstytucjonalista, współpracownik </a:t>
            </a:r>
            <a:r>
              <a:rPr lang="pl-PL" spc="-70" dirty="0" err="1" smtClean="0"/>
              <a:t>DiP</a:t>
            </a:r>
            <a:r>
              <a:rPr lang="pl-PL" spc="-70" dirty="0" smtClean="0"/>
              <a:t>, sygnatariusz Apelu 64, doradca MKS w sierpniu 1980, pracownik OPSZ przy KK</a:t>
            </a:r>
            <a:endParaRPr lang="pl-PL" spc="-70" dirty="0"/>
          </a:p>
        </p:txBody>
      </p:sp>
      <p:pic>
        <p:nvPicPr>
          <p:cNvPr id="2050" name="Picture 2" descr="C:\Users\apo\Desktop\I KZD\ekipa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4" y="980728"/>
            <a:ext cx="4267200" cy="28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71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pl-PL" b="1" dirty="0" smtClean="0"/>
              <a:t>Biuletyn Zjazdowy nr 3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328592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65320"/>
            <a:ext cx="4140818" cy="5665622"/>
          </a:xfrm>
        </p:spPr>
      </p:pic>
      <p:pic>
        <p:nvPicPr>
          <p:cNvPr id="1026" name="Picture 2" descr="C:\Users\apo\Desktop\I KZD\BZ 3 ty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104456" cy="568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4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792088"/>
          </a:xfrm>
        </p:spPr>
        <p:txBody>
          <a:bodyPr>
            <a:normAutofit/>
          </a:bodyPr>
          <a:lstStyle/>
          <a:p>
            <a:r>
              <a:rPr lang="pl-PL" b="1" dirty="0" smtClean="0"/>
              <a:t>Biuletyn Zjazdowy nr 3 – str. 73 - 4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87" y="836712"/>
            <a:ext cx="3957477" cy="5642934"/>
          </a:xfrm>
        </p:spPr>
      </p:pic>
      <p:pic>
        <p:nvPicPr>
          <p:cNvPr id="2050" name="Picture 2" descr="C:\Users\apo\Desktop\I KZD\BZ 3 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176464" cy="587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32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pl-PL" b="1" dirty="0" smtClean="0"/>
              <a:t>I KZD NSZZ „S”</a:t>
            </a:r>
            <a:endParaRPr lang="pl-PL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64704"/>
            <a:ext cx="6048668" cy="600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1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/>
          <a:lstStyle/>
          <a:p>
            <a:r>
              <a:rPr lang="pl-PL" b="1" dirty="0" smtClean="0"/>
              <a:t>Komisja Programowa I KZD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1520" y="836712"/>
            <a:ext cx="4032448" cy="5976664"/>
          </a:xfrm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pl-PL" b="1" dirty="0" smtClean="0"/>
              <a:t>Przewodniczący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b="1" dirty="0" smtClean="0"/>
              <a:t>Prof. Bronisław GEREMEK</a:t>
            </a:r>
            <a:endParaRPr lang="pl-PL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83968" y="836712"/>
            <a:ext cx="4860032" cy="5832648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b="1" dirty="0" smtClean="0"/>
              <a:t>Członkowie (m.in.):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pc="-100" dirty="0" smtClean="0"/>
              <a:t>Jerzy MILEWSKI </a:t>
            </a:r>
            <a:r>
              <a:rPr lang="pl-PL" spc="-100" dirty="0"/>
              <a:t>(</a:t>
            </a:r>
            <a:r>
              <a:rPr lang="pl-PL" spc="-100" dirty="0" smtClean="0"/>
              <a:t> sekretarz)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pc="-100" dirty="0" smtClean="0"/>
              <a:t>Andrzej PORAWSKI (</a:t>
            </a:r>
            <a:r>
              <a:rPr lang="pl-PL" spc="-100" dirty="0" err="1" smtClean="0"/>
              <a:t>wiceprzew</a:t>
            </a:r>
            <a:r>
              <a:rPr lang="pl-PL" spc="-100" dirty="0" smtClean="0"/>
              <a:t>.)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pc="-100" dirty="0" smtClean="0"/>
              <a:t>Jan WASZKIEWICZ (redaktor)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pc="-100" dirty="0" smtClean="0"/>
              <a:t>Krzysztof GÖRLICH (Kraków)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pc="-200" dirty="0" smtClean="0"/>
              <a:t>Krzysztof  TURKOWSKI (Wrocław)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pc="-50" dirty="0" smtClean="0"/>
              <a:t>Stefan KAWALEC (Warszawa)</a:t>
            </a:r>
            <a:endParaRPr lang="pl-PL" spc="-50" dirty="0"/>
          </a:p>
        </p:txBody>
      </p:sp>
      <p:pic>
        <p:nvPicPr>
          <p:cNvPr id="3074" name="Picture 2" descr="C:\Users\apo\Desktop\I KZD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446463" cy="49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6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847</Words>
  <Application>Microsoft Office PowerPoint</Application>
  <PresentationFormat>Pokaz na ekranie (4:3)</PresentationFormat>
  <Paragraphs>95</Paragraphs>
  <Slides>25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Motyw pakietu Office</vt:lpstr>
      <vt:lpstr>Od „Solidarności” do Samorządności Gdańsk, 3 września 2015</vt:lpstr>
      <vt:lpstr>1981 – Krajowa Komisja Zjazdowa</vt:lpstr>
      <vt:lpstr>Informacja z Biuletynu AS (5.08)</vt:lpstr>
      <vt:lpstr>Biuletyn Zjazdowy nr 1</vt:lpstr>
      <vt:lpstr>Biuletyn Zjazdowy nr 2</vt:lpstr>
      <vt:lpstr>Biuletyn Zjazdowy nr 3</vt:lpstr>
      <vt:lpstr>Biuletyn Zjazdowy nr 3 – str. 73 - 4</vt:lpstr>
      <vt:lpstr>I KZD NSZZ „S”</vt:lpstr>
      <vt:lpstr>Komisja Programowa I KZD</vt:lpstr>
      <vt:lpstr>Uchwała I KZD nr 25/81 – ordynacja wyborcza (I tura, 9 września 1981)</vt:lpstr>
      <vt:lpstr>Uchwała programowa – „Ku samorządnej Rzeczpospolitej” (II tura – 7 października 1981)</vt:lpstr>
      <vt:lpstr>Program NSZZ „S” – teza 21</vt:lpstr>
      <vt:lpstr>Teza 21 – cd i teza 22</vt:lpstr>
      <vt:lpstr>Po Zjeździe – uchwały Komisji Krajowej z dnia 4 listopada 1981</vt:lpstr>
      <vt:lpstr>Prezentacja programu PowerPoint</vt:lpstr>
      <vt:lpstr>Po Zjeździe - wiodący region - Małopolska</vt:lpstr>
      <vt:lpstr>Goniec Małopolski nr 50</vt:lpstr>
      <vt:lpstr>Prezentacja programu PowerPoint</vt:lpstr>
      <vt:lpstr>Konferencja Krakowska 21-22.XI.1981</vt:lpstr>
      <vt:lpstr>Konferencja Krakowska 21-22.XI.1981</vt:lpstr>
      <vt:lpstr>Centrum Obywatelskich Inicjatyw Ustawodawczych „S” (1981, UJ)</vt:lpstr>
      <vt:lpstr>Stan wojenny – okres do sierpnia 1988</vt:lpstr>
      <vt:lpstr>Komitet Obywatelski „S”, Okrągły Stół</vt:lpstr>
      <vt:lpstr>Wybory 27 maja 1990</vt:lpstr>
      <vt:lpstr>Postaci kluczowe dla reformy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S do S</dc:title>
  <dc:creator>apo</dc:creator>
  <cp:lastModifiedBy>apo</cp:lastModifiedBy>
  <cp:revision>49</cp:revision>
  <dcterms:created xsi:type="dcterms:W3CDTF">2015-07-15T08:14:35Z</dcterms:created>
  <dcterms:modified xsi:type="dcterms:W3CDTF">2015-10-06T21:14:04Z</dcterms:modified>
</cp:coreProperties>
</file>