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0" r:id="rId1"/>
  </p:sldMasterIdLst>
  <p:handoutMasterIdLst>
    <p:handoutMasterId r:id="rId26"/>
  </p:handoutMasterIdLst>
  <p:sldIdLst>
    <p:sldId id="256" r:id="rId2"/>
    <p:sldId id="289" r:id="rId3"/>
    <p:sldId id="290" r:id="rId4"/>
    <p:sldId id="300" r:id="rId5"/>
    <p:sldId id="295" r:id="rId6"/>
    <p:sldId id="296" r:id="rId7"/>
    <p:sldId id="298" r:id="rId8"/>
    <p:sldId id="301" r:id="rId9"/>
    <p:sldId id="299" r:id="rId10"/>
    <p:sldId id="303" r:id="rId11"/>
    <p:sldId id="304" r:id="rId12"/>
    <p:sldId id="305" r:id="rId13"/>
    <p:sldId id="313" r:id="rId14"/>
    <p:sldId id="314" r:id="rId15"/>
    <p:sldId id="315" r:id="rId16"/>
    <p:sldId id="306" r:id="rId17"/>
    <p:sldId id="307" r:id="rId18"/>
    <p:sldId id="311" r:id="rId19"/>
    <p:sldId id="312" r:id="rId20"/>
    <p:sldId id="308" r:id="rId21"/>
    <p:sldId id="316" r:id="rId22"/>
    <p:sldId id="309" r:id="rId23"/>
    <p:sldId id="310" r:id="rId24"/>
    <p:sldId id="258" r:id="rId2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84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MZ03_zestawienie_danych_tylko_pe&#322;nych_i_stuprocentowyc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MZ03_zestawienie_danych_tylko_pe&#322;nych_i_stuprocentowych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MZ03_zestawienie_danych_tylko_pe&#322;nych_i_stuprocentowych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MZ03_zestawienie_danych_tylko_pe&#322;nych_i_stuprocentowych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MZ03_zestawienie_danych_tylko_pe&#322;nych_i_stuprocentowych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MZ03_zestawienie_danych_tylko_pe&#322;nych_i_stuprocentowych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MZ03_zestawienie_danych_tylko_pe&#322;nych_i_stuprocentowych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MZ03_zestawienie_danych_tylko_pe&#322;nych_i_stuprocentowych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MZ03_zestawienie_danych_tylko_pe&#322;nych_i_stuprocentowych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MZ03_zestawienie_danych_tylko_pe&#322;nych_i_stuprocentowych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MZ_03_opracowane\MZ03_zestawienie_danych_tylko_pe&#322;nych_i_stuprocentowych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MZ03_zestawienie_danych_tylko_pe&#322;nych_i_stuprocentowych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MZ03_zestawienie_danych_tylko_pe&#322;nych_i_stuprocentowych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MZ03_zestawienie_danych_tylko_pe&#322;nych_i_stuprocentowych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MZ03_zestawienie_danych_tylko_pe&#322;nych_i_stuprocentowych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MZ03_zestawienie_danych_tylko_pe&#322;nych_i_stuprocentowych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MZ03_zestawienie_danych_tylko_pe&#322;nych_i_stuprocentowych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MZ03_zestawienie_danych_tylko_pe&#322;nych_i_stuprocentowych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MZ03_zestawienie_danych_tylko_pe&#322;nych_i_stuprocentowych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MZ03_zestawienie_danych_tylko_pe&#322;nych_i_stuprocentowych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'Z - dane do wykresów i wykresy'!$B$8</c:f>
              <c:strCache>
                <c:ptCount val="1"/>
                <c:pt idx="0">
                  <c:v>Przychody netto ze sprzedaży i zrównane z nimi (w zł)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'Z - dane do wykresów i wykresy'!$C$7:$F$7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'Z - dane do wykresów i wykresy'!$C$8:$F$8</c:f>
              <c:numCache>
                <c:formatCode>#,##0</c:formatCode>
                <c:ptCount val="4"/>
                <c:pt idx="0">
                  <c:v>4526516315</c:v>
                </c:pt>
                <c:pt idx="1">
                  <c:v>4811549131</c:v>
                </c:pt>
                <c:pt idx="2">
                  <c:v>5143739446</c:v>
                </c:pt>
                <c:pt idx="3">
                  <c:v>5609772040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CF-49D7-9373-6FFBBE1064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23656192"/>
        <c:axId val="1423653472"/>
      </c:barChart>
      <c:lineChart>
        <c:grouping val="stacked"/>
        <c:varyColors val="0"/>
        <c:ser>
          <c:idx val="1"/>
          <c:order val="1"/>
          <c:tx>
            <c:strRef>
              <c:f>'Z - dane do wykresów i wykresy'!$B$9</c:f>
              <c:strCache>
                <c:ptCount val="1"/>
                <c:pt idx="0">
                  <c:v>Koszty działalności operacyjnej (w zł)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'Z - dane do wykresów i wykresy'!$C$7:$F$7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'Z - dane do wykresów i wykresy'!$C$9:$F$9</c:f>
              <c:numCache>
                <c:formatCode>#,##0</c:formatCode>
                <c:ptCount val="4"/>
                <c:pt idx="0">
                  <c:v>4740667373</c:v>
                </c:pt>
                <c:pt idx="1">
                  <c:v>5003266606</c:v>
                </c:pt>
                <c:pt idx="2">
                  <c:v>5330523989</c:v>
                </c:pt>
                <c:pt idx="3">
                  <c:v>5971364922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8CF-49D7-9373-6FFBBE1064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3656192"/>
        <c:axId val="1423653472"/>
      </c:lineChart>
      <c:catAx>
        <c:axId val="142365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23653472"/>
        <c:crosses val="autoZero"/>
        <c:auto val="1"/>
        <c:lblAlgn val="ctr"/>
        <c:lblOffset val="100"/>
        <c:noMultiLvlLbl val="0"/>
      </c:catAx>
      <c:valAx>
        <c:axId val="1423653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23656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'Z - dane do wykresów i wykresy'!$B$131</c:f>
              <c:strCache>
                <c:ptCount val="1"/>
                <c:pt idx="0">
                  <c:v>Zysk (strata) z działalności operacyjnej (w zł)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 - dane do wykresów i wykresy'!$C$130:$F$130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'Z - dane do wykresów i wykresy'!$C$131:$F$131</c:f>
              <c:numCache>
                <c:formatCode>#,##0</c:formatCode>
                <c:ptCount val="4"/>
                <c:pt idx="0">
                  <c:v>20896</c:v>
                </c:pt>
                <c:pt idx="1">
                  <c:v>72319</c:v>
                </c:pt>
                <c:pt idx="2">
                  <c:v>136819</c:v>
                </c:pt>
                <c:pt idx="3">
                  <c:v>-808382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EF-467A-8C42-D6D0A661685B}"/>
            </c:ext>
          </c:extLst>
        </c:ser>
        <c:ser>
          <c:idx val="1"/>
          <c:order val="1"/>
          <c:tx>
            <c:strRef>
              <c:f>'Z - dane do wykresów i wykresy'!$B$132</c:f>
              <c:strCache>
                <c:ptCount val="1"/>
                <c:pt idx="0">
                  <c:v>Zysk (strata) brutto (w zł)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'Z - dane do wykresów i wykresy'!$C$130:$F$130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'Z - dane do wykresów i wykresy'!$C$132:$F$132</c:f>
              <c:numCache>
                <c:formatCode>#,##0</c:formatCode>
                <c:ptCount val="4"/>
                <c:pt idx="0">
                  <c:v>-59271</c:v>
                </c:pt>
                <c:pt idx="1">
                  <c:v>19035</c:v>
                </c:pt>
                <c:pt idx="2">
                  <c:v>1825</c:v>
                </c:pt>
                <c:pt idx="3">
                  <c:v>-1110152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FEF-467A-8C42-D6D0A661685B}"/>
            </c:ext>
          </c:extLst>
        </c:ser>
        <c:ser>
          <c:idx val="2"/>
          <c:order val="2"/>
          <c:tx>
            <c:strRef>
              <c:f>'Z - dane do wykresów i wykresy'!$B$133</c:f>
              <c:strCache>
                <c:ptCount val="1"/>
                <c:pt idx="0">
                  <c:v>Zysk (strata) netto (w zł)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5.8225158295890977E-2"/>
                  <c:y val="0.1226505540974044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EF-467A-8C42-D6D0A661685B}"/>
                </c:ext>
              </c:extLst>
            </c:dLbl>
            <c:dLbl>
              <c:idx val="2"/>
              <c:layout>
                <c:manualLayout>
                  <c:x val="-5.3931372985156656E-2"/>
                  <c:y val="0.1226505540974044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FEF-467A-8C42-D6D0A66168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 - dane do wykresów i wykresy'!$C$130:$F$130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'Z - dane do wykresów i wykresy'!$C$133:$F$133</c:f>
              <c:numCache>
                <c:formatCode>#,##0</c:formatCode>
                <c:ptCount val="4"/>
                <c:pt idx="0">
                  <c:v>-59271</c:v>
                </c:pt>
                <c:pt idx="1">
                  <c:v>18039</c:v>
                </c:pt>
                <c:pt idx="2">
                  <c:v>1825</c:v>
                </c:pt>
                <c:pt idx="3">
                  <c:v>-1110152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FEF-467A-8C42-D6D0A66168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7345088"/>
        <c:axId val="1487337472"/>
      </c:lineChart>
      <c:catAx>
        <c:axId val="1487345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7337472"/>
        <c:crosses val="autoZero"/>
        <c:auto val="1"/>
        <c:lblAlgn val="ctr"/>
        <c:lblOffset val="100"/>
        <c:noMultiLvlLbl val="0"/>
      </c:catAx>
      <c:valAx>
        <c:axId val="1487337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7345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'Z - dane do wykresów i wykresy'!$B$313</c:f>
              <c:strCache>
                <c:ptCount val="1"/>
                <c:pt idx="0">
                  <c:v>Zysk (strata) z lat ubiegłych (w zł)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 - dane do wykresów i wykresy'!$C$312:$F$312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'Z - dane do wykresów i wykresy'!$C$313:$F$313</c:f>
              <c:numCache>
                <c:formatCode>#,##0</c:formatCode>
                <c:ptCount val="4"/>
                <c:pt idx="0">
                  <c:v>-1192527542.2</c:v>
                </c:pt>
                <c:pt idx="1">
                  <c:v>-1291984615</c:v>
                </c:pt>
                <c:pt idx="2">
                  <c:v>-1327101190</c:v>
                </c:pt>
                <c:pt idx="3">
                  <c:v>-1372453366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53-4072-BF31-D27A0145BD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7346720"/>
        <c:axId val="1487347808"/>
      </c:lineChart>
      <c:catAx>
        <c:axId val="1487346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7347808"/>
        <c:crosses val="autoZero"/>
        <c:auto val="1"/>
        <c:lblAlgn val="ctr"/>
        <c:lblOffset val="100"/>
        <c:noMultiLvlLbl val="0"/>
      </c:catAx>
      <c:valAx>
        <c:axId val="1487347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7346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'Z - dane do wykresów i wykresy'!$C$253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'Z - dane do wykresów i wykresy'!$B$254:$B$255</c:f>
              <c:strCache>
                <c:ptCount val="2"/>
                <c:pt idx="0">
                  <c:v>Dodatni</c:v>
                </c:pt>
                <c:pt idx="1">
                  <c:v>Ujemny</c:v>
                </c:pt>
              </c:strCache>
            </c:strRef>
          </c:cat>
          <c:val>
            <c:numRef>
              <c:f>'Z - dane do wykresów i wykresy'!$C$254:$C$255</c:f>
              <c:numCache>
                <c:formatCode>General</c:formatCode>
                <c:ptCount val="2"/>
                <c:pt idx="0">
                  <c:v>50</c:v>
                </c:pt>
                <c:pt idx="1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FE-488F-8EB2-E3B2F3FBF04E}"/>
            </c:ext>
          </c:extLst>
        </c:ser>
        <c:ser>
          <c:idx val="1"/>
          <c:order val="1"/>
          <c:tx>
            <c:strRef>
              <c:f>'Z - dane do wykresów i wykresy'!$D$253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'Z - dane do wykresów i wykresy'!$B$254:$B$255</c:f>
              <c:strCache>
                <c:ptCount val="2"/>
                <c:pt idx="0">
                  <c:v>Dodatni</c:v>
                </c:pt>
                <c:pt idx="1">
                  <c:v>Ujemny</c:v>
                </c:pt>
              </c:strCache>
            </c:strRef>
          </c:cat>
          <c:val>
            <c:numRef>
              <c:f>'Z - dane do wykresów i wykresy'!$D$254:$D$255</c:f>
              <c:numCache>
                <c:formatCode>General</c:formatCode>
                <c:ptCount val="2"/>
                <c:pt idx="0">
                  <c:v>30</c:v>
                </c:pt>
                <c:pt idx="1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FE-488F-8EB2-E3B2F3FBF0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87333120"/>
        <c:axId val="1487333664"/>
      </c:barChart>
      <c:catAx>
        <c:axId val="148733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7333664"/>
        <c:crosses val="autoZero"/>
        <c:auto val="1"/>
        <c:lblAlgn val="ctr"/>
        <c:lblOffset val="100"/>
        <c:noMultiLvlLbl val="0"/>
      </c:catAx>
      <c:valAx>
        <c:axId val="1487333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7333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'Z - dane do wykresów i wykresy'!$C$261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'Z - dane do wykresów i wykresy'!$B$262:$B$263</c:f>
              <c:strCache>
                <c:ptCount val="2"/>
                <c:pt idx="0">
                  <c:v>Dodatni</c:v>
                </c:pt>
                <c:pt idx="1">
                  <c:v>Ujemny</c:v>
                </c:pt>
              </c:strCache>
            </c:strRef>
          </c:cat>
          <c:val>
            <c:numRef>
              <c:f>'Z - dane do wykresów i wykresy'!$C$262:$C$263</c:f>
              <c:numCache>
                <c:formatCode>General</c:formatCode>
                <c:ptCount val="2"/>
                <c:pt idx="0">
                  <c:v>45</c:v>
                </c:pt>
                <c:pt idx="1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00-4687-B675-A51ADF873A9A}"/>
            </c:ext>
          </c:extLst>
        </c:ser>
        <c:ser>
          <c:idx val="1"/>
          <c:order val="1"/>
          <c:tx>
            <c:strRef>
              <c:f>'Z - dane do wykresów i wykresy'!$D$261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'Z - dane do wykresów i wykresy'!$B$262:$B$263</c:f>
              <c:strCache>
                <c:ptCount val="2"/>
                <c:pt idx="0">
                  <c:v>Dodatni</c:v>
                </c:pt>
                <c:pt idx="1">
                  <c:v>Ujemny</c:v>
                </c:pt>
              </c:strCache>
            </c:strRef>
          </c:cat>
          <c:val>
            <c:numRef>
              <c:f>'Z - dane do wykresów i wykresy'!$D$262:$D$263</c:f>
              <c:numCache>
                <c:formatCode>General</c:formatCode>
                <c:ptCount val="2"/>
                <c:pt idx="0">
                  <c:v>32</c:v>
                </c:pt>
                <c:pt idx="1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00-4687-B675-A51ADF873A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87334208"/>
        <c:axId val="1487335296"/>
      </c:barChart>
      <c:catAx>
        <c:axId val="148733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7335296"/>
        <c:crosses val="autoZero"/>
        <c:auto val="1"/>
        <c:lblAlgn val="ctr"/>
        <c:lblOffset val="100"/>
        <c:noMultiLvlLbl val="0"/>
      </c:catAx>
      <c:valAx>
        <c:axId val="1487335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7334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'Z - dane do wykresów i wykresy'!$B$139</c:f>
              <c:strCache>
                <c:ptCount val="1"/>
                <c:pt idx="0">
                  <c:v>Zobowiązania wymagalne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 - dane do wykresów i wykresy'!$C$138:$F$138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'Z - dane do wykresów i wykresy'!$C$139:$F$139</c:f>
              <c:numCache>
                <c:formatCode>#,##0</c:formatCode>
                <c:ptCount val="4"/>
                <c:pt idx="0">
                  <c:v>172803947</c:v>
                </c:pt>
                <c:pt idx="1">
                  <c:v>169883596</c:v>
                </c:pt>
                <c:pt idx="2">
                  <c:v>145332568</c:v>
                </c:pt>
                <c:pt idx="3">
                  <c:v>178557813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F9A-4529-BE97-6C0AE849DC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7338560"/>
        <c:axId val="1487339648"/>
      </c:lineChart>
      <c:catAx>
        <c:axId val="1487338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7339648"/>
        <c:crosses val="autoZero"/>
        <c:auto val="1"/>
        <c:lblAlgn val="ctr"/>
        <c:lblOffset val="100"/>
        <c:noMultiLvlLbl val="0"/>
      </c:catAx>
      <c:valAx>
        <c:axId val="1487339648"/>
        <c:scaling>
          <c:orientation val="minMax"/>
          <c:min val="1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7338560"/>
        <c:crosses val="autoZero"/>
        <c:crossBetween val="between"/>
        <c:minorUnit val="800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Zobowiązania wymagalne (w zł)</a:t>
            </a:r>
            <a:r>
              <a:rPr lang="pl-PL" baseline="0"/>
              <a:t> - mediana dla SP ZOZu</a:t>
            </a:r>
            <a:endParaRPr lang="pl-PL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'Z - dane do wykresów i wykresy'!$B$145</c:f>
              <c:strCache>
                <c:ptCount val="1"/>
                <c:pt idx="0">
                  <c:v>Zobowiązania wymagalne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 - dane do wykresów i wykresy'!$C$144:$F$144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'Z - dane do wykresów i wykresy'!$C$145:$F$145</c:f>
              <c:numCache>
                <c:formatCode>#,##0</c:formatCode>
                <c:ptCount val="4"/>
                <c:pt idx="0">
                  <c:v>13363</c:v>
                </c:pt>
                <c:pt idx="1">
                  <c:v>6930</c:v>
                </c:pt>
                <c:pt idx="2">
                  <c:v>28856</c:v>
                </c:pt>
                <c:pt idx="3">
                  <c:v>311920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FF1-4D0F-8083-8C5F5B923D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7340192"/>
        <c:axId val="1487340736"/>
      </c:lineChart>
      <c:catAx>
        <c:axId val="148734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7340736"/>
        <c:crosses val="autoZero"/>
        <c:auto val="1"/>
        <c:lblAlgn val="ctr"/>
        <c:lblOffset val="100"/>
        <c:noMultiLvlLbl val="0"/>
      </c:catAx>
      <c:valAx>
        <c:axId val="1487340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7340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'Z - dane do wykresów i wykresy'!$C$175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'Z - dane do wykresów i wykresy'!$B$176:$B$180</c:f>
              <c:strCache>
                <c:ptCount val="5"/>
                <c:pt idx="0">
                  <c:v>ZUS</c:v>
                </c:pt>
                <c:pt idx="1">
                  <c:v>PFRON</c:v>
                </c:pt>
                <c:pt idx="2">
                  <c:v>Energia, gaz, woda</c:v>
                </c:pt>
                <c:pt idx="3">
                  <c:v>Pracownicy</c:v>
                </c:pt>
                <c:pt idx="4">
                  <c:v>Pozostałe</c:v>
                </c:pt>
              </c:strCache>
            </c:strRef>
          </c:cat>
          <c:val>
            <c:numRef>
              <c:f>'Z - dane do wykresów i wykresy'!$C$176:$C$180</c:f>
              <c:numCache>
                <c:formatCode>#,##0</c:formatCode>
                <c:ptCount val="5"/>
                <c:pt idx="0">
                  <c:v>12727710</c:v>
                </c:pt>
                <c:pt idx="1">
                  <c:v>0</c:v>
                </c:pt>
                <c:pt idx="2">
                  <c:v>6633346</c:v>
                </c:pt>
                <c:pt idx="3">
                  <c:v>2252093</c:v>
                </c:pt>
                <c:pt idx="4">
                  <c:v>151190798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29-47F9-AF68-210F118DB148}"/>
            </c:ext>
          </c:extLst>
        </c:ser>
        <c:ser>
          <c:idx val="1"/>
          <c:order val="1"/>
          <c:tx>
            <c:strRef>
              <c:f>'Z - dane do wykresów i wykresy'!$D$175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'Z - dane do wykresów i wykresy'!$B$176:$B$180</c:f>
              <c:strCache>
                <c:ptCount val="5"/>
                <c:pt idx="0">
                  <c:v>ZUS</c:v>
                </c:pt>
                <c:pt idx="1">
                  <c:v>PFRON</c:v>
                </c:pt>
                <c:pt idx="2">
                  <c:v>Energia, gaz, woda</c:v>
                </c:pt>
                <c:pt idx="3">
                  <c:v>Pracownicy</c:v>
                </c:pt>
                <c:pt idx="4">
                  <c:v>Pozostałe</c:v>
                </c:pt>
              </c:strCache>
            </c:strRef>
          </c:cat>
          <c:val>
            <c:numRef>
              <c:f>'Z - dane do wykresów i wykresy'!$D$176:$D$180</c:f>
              <c:numCache>
                <c:formatCode>#,##0</c:formatCode>
                <c:ptCount val="5"/>
                <c:pt idx="0">
                  <c:v>1825075</c:v>
                </c:pt>
                <c:pt idx="1">
                  <c:v>0</c:v>
                </c:pt>
                <c:pt idx="2">
                  <c:v>5578812</c:v>
                </c:pt>
                <c:pt idx="3">
                  <c:v>703592</c:v>
                </c:pt>
                <c:pt idx="4">
                  <c:v>161776118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29-47F9-AF68-210F118DB148}"/>
            </c:ext>
          </c:extLst>
        </c:ser>
        <c:ser>
          <c:idx val="2"/>
          <c:order val="2"/>
          <c:tx>
            <c:strRef>
              <c:f>'Z - dane do wykresów i wykresy'!$E$175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'Z - dane do wykresów i wykresy'!$B$176:$B$180</c:f>
              <c:strCache>
                <c:ptCount val="5"/>
                <c:pt idx="0">
                  <c:v>ZUS</c:v>
                </c:pt>
                <c:pt idx="1">
                  <c:v>PFRON</c:v>
                </c:pt>
                <c:pt idx="2">
                  <c:v>Energia, gaz, woda</c:v>
                </c:pt>
                <c:pt idx="3">
                  <c:v>Pracownicy</c:v>
                </c:pt>
                <c:pt idx="4">
                  <c:v>Pozostałe</c:v>
                </c:pt>
              </c:strCache>
            </c:strRef>
          </c:cat>
          <c:val>
            <c:numRef>
              <c:f>'Z - dane do wykresów i wykresy'!$E$176:$E$180</c:f>
              <c:numCache>
                <c:formatCode>#,##0</c:formatCode>
                <c:ptCount val="5"/>
                <c:pt idx="0">
                  <c:v>2876857</c:v>
                </c:pt>
                <c:pt idx="1">
                  <c:v>227804</c:v>
                </c:pt>
                <c:pt idx="2">
                  <c:v>4948406</c:v>
                </c:pt>
                <c:pt idx="3">
                  <c:v>403887</c:v>
                </c:pt>
                <c:pt idx="4">
                  <c:v>136875614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29-47F9-AF68-210F118DB148}"/>
            </c:ext>
          </c:extLst>
        </c:ser>
        <c:ser>
          <c:idx val="3"/>
          <c:order val="3"/>
          <c:tx>
            <c:strRef>
              <c:f>'Z - dane do wykresów i wykresy'!$F$175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'Z - dane do wykresów i wykresy'!$B$176:$B$180</c:f>
              <c:strCache>
                <c:ptCount val="5"/>
                <c:pt idx="0">
                  <c:v>ZUS</c:v>
                </c:pt>
                <c:pt idx="1">
                  <c:v>PFRON</c:v>
                </c:pt>
                <c:pt idx="2">
                  <c:v>Energia, gaz, woda</c:v>
                </c:pt>
                <c:pt idx="3">
                  <c:v>Pracownicy</c:v>
                </c:pt>
                <c:pt idx="4">
                  <c:v>Pozostałe</c:v>
                </c:pt>
              </c:strCache>
            </c:strRef>
          </c:cat>
          <c:val>
            <c:numRef>
              <c:f>'Z - dane do wykresów i wykresy'!$F$176:$F$180</c:f>
              <c:numCache>
                <c:formatCode>#,##0</c:formatCode>
                <c:ptCount val="5"/>
                <c:pt idx="0">
                  <c:v>3759535</c:v>
                </c:pt>
                <c:pt idx="1">
                  <c:v>0</c:v>
                </c:pt>
                <c:pt idx="2">
                  <c:v>5529519</c:v>
                </c:pt>
                <c:pt idx="3">
                  <c:v>659682</c:v>
                </c:pt>
                <c:pt idx="4">
                  <c:v>168609078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A29-47F9-AF68-210F118DB1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89025680"/>
        <c:axId val="1489015344"/>
      </c:barChart>
      <c:catAx>
        <c:axId val="1489025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9015344"/>
        <c:crosses val="autoZero"/>
        <c:auto val="1"/>
        <c:lblAlgn val="ctr"/>
        <c:lblOffset val="100"/>
        <c:noMultiLvlLbl val="0"/>
      </c:catAx>
      <c:valAx>
        <c:axId val="148901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9025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'Z - dane do wykresów i wykresy'!$C$189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'Z - dane do wykresów i wykresy'!$B$190:$B$194</c:f>
              <c:strCache>
                <c:ptCount val="5"/>
                <c:pt idx="0">
                  <c:v>ZUS</c:v>
                </c:pt>
                <c:pt idx="1">
                  <c:v>PFRON</c:v>
                </c:pt>
                <c:pt idx="2">
                  <c:v>Energia, gaz, woda</c:v>
                </c:pt>
                <c:pt idx="3">
                  <c:v>Pracownicy</c:v>
                </c:pt>
                <c:pt idx="4">
                  <c:v>Pozostałe</c:v>
                </c:pt>
              </c:strCache>
            </c:strRef>
          </c:cat>
          <c:val>
            <c:numRef>
              <c:f>'Z - dane do wykresów i wykresy'!$C$190:$C$194</c:f>
              <c:numCache>
                <c:formatCode>#,##0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7630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84-4F46-B882-C68B144BF865}"/>
            </c:ext>
          </c:extLst>
        </c:ser>
        <c:ser>
          <c:idx val="1"/>
          <c:order val="1"/>
          <c:tx>
            <c:strRef>
              <c:f>'Z - dane do wykresów i wykresy'!$D$189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'Z - dane do wykresów i wykresy'!$B$190:$B$194</c:f>
              <c:strCache>
                <c:ptCount val="5"/>
                <c:pt idx="0">
                  <c:v>ZUS</c:v>
                </c:pt>
                <c:pt idx="1">
                  <c:v>PFRON</c:v>
                </c:pt>
                <c:pt idx="2">
                  <c:v>Energia, gaz, woda</c:v>
                </c:pt>
                <c:pt idx="3">
                  <c:v>Pracownicy</c:v>
                </c:pt>
                <c:pt idx="4">
                  <c:v>Pozostałe</c:v>
                </c:pt>
              </c:strCache>
            </c:strRef>
          </c:cat>
          <c:val>
            <c:numRef>
              <c:f>'Z - dane do wykresów i wykresy'!$D$190:$D$194</c:f>
              <c:numCache>
                <c:formatCode>#,##0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10120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84-4F46-B882-C68B144BF865}"/>
            </c:ext>
          </c:extLst>
        </c:ser>
        <c:ser>
          <c:idx val="2"/>
          <c:order val="2"/>
          <c:tx>
            <c:strRef>
              <c:f>'Z - dane do wykresów i wykresy'!$E$189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'Z - dane do wykresów i wykresy'!$B$190:$B$194</c:f>
              <c:strCache>
                <c:ptCount val="5"/>
                <c:pt idx="0">
                  <c:v>ZUS</c:v>
                </c:pt>
                <c:pt idx="1">
                  <c:v>PFRON</c:v>
                </c:pt>
                <c:pt idx="2">
                  <c:v>Energia, gaz, woda</c:v>
                </c:pt>
                <c:pt idx="3">
                  <c:v>Pracownicy</c:v>
                </c:pt>
                <c:pt idx="4">
                  <c:v>Pozostałe</c:v>
                </c:pt>
              </c:strCache>
            </c:strRef>
          </c:cat>
          <c:val>
            <c:numRef>
              <c:f>'Z - dane do wykresów i wykresy'!$E$190:$E$194</c:f>
              <c:numCache>
                <c:formatCode>#,##0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27008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84-4F46-B882-C68B144BF865}"/>
            </c:ext>
          </c:extLst>
        </c:ser>
        <c:ser>
          <c:idx val="3"/>
          <c:order val="3"/>
          <c:tx>
            <c:strRef>
              <c:f>'Z - dane do wykresów i wykresy'!$F$189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'Z - dane do wykresów i wykresy'!$B$190:$B$194</c:f>
              <c:strCache>
                <c:ptCount val="5"/>
                <c:pt idx="0">
                  <c:v>ZUS</c:v>
                </c:pt>
                <c:pt idx="1">
                  <c:v>PFRON</c:v>
                </c:pt>
                <c:pt idx="2">
                  <c:v>Energia, gaz, woda</c:v>
                </c:pt>
                <c:pt idx="3">
                  <c:v>Pracownicy</c:v>
                </c:pt>
                <c:pt idx="4">
                  <c:v>Pozostałe</c:v>
                </c:pt>
              </c:strCache>
            </c:strRef>
          </c:cat>
          <c:val>
            <c:numRef>
              <c:f>'Z - dane do wykresów i wykresy'!$F$190:$F$194</c:f>
              <c:numCache>
                <c:formatCode>#,##0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274300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84-4F46-B882-C68B144BF8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89011536"/>
        <c:axId val="1489024048"/>
      </c:barChart>
      <c:catAx>
        <c:axId val="148901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9024048"/>
        <c:crosses val="autoZero"/>
        <c:auto val="1"/>
        <c:lblAlgn val="ctr"/>
        <c:lblOffset val="100"/>
        <c:noMultiLvlLbl val="0"/>
      </c:catAx>
      <c:valAx>
        <c:axId val="148902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9011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55336832895887"/>
          <c:y val="0.16708333333333336"/>
          <c:w val="0.8028910761154856"/>
          <c:h val="0.72088764946048411"/>
        </c:manualLayout>
      </c:layout>
      <c:lineChart>
        <c:grouping val="standard"/>
        <c:varyColors val="0"/>
        <c:ser>
          <c:idx val="0"/>
          <c:order val="0"/>
          <c:tx>
            <c:strRef>
              <c:f>'Z - dane do wykresów i wykresy'!$B$151</c:f>
              <c:strCache>
                <c:ptCount val="1"/>
                <c:pt idx="0">
                  <c:v>Zobowiązania długoterminowe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 - dane do wykresów i wykresy'!$C$150:$F$150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'Z - dane do wykresów i wykresy'!$C$151:$F$151</c:f>
              <c:numCache>
                <c:formatCode>#,##0</c:formatCode>
                <c:ptCount val="4"/>
                <c:pt idx="0">
                  <c:v>392185469.88</c:v>
                </c:pt>
                <c:pt idx="1">
                  <c:v>425567803</c:v>
                </c:pt>
                <c:pt idx="2">
                  <c:v>469356770</c:v>
                </c:pt>
                <c:pt idx="3">
                  <c:v>512204640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083-43C4-9AA2-5803F1CD81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9020240"/>
        <c:axId val="1489015888"/>
      </c:lineChart>
      <c:catAx>
        <c:axId val="148902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9015888"/>
        <c:crosses val="autoZero"/>
        <c:auto val="1"/>
        <c:lblAlgn val="ctr"/>
        <c:lblOffset val="100"/>
        <c:noMultiLvlLbl val="0"/>
      </c:catAx>
      <c:valAx>
        <c:axId val="1489015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9020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'Z - dane do wykresów i wykresy'!$B$139</c:f>
              <c:strCache>
                <c:ptCount val="1"/>
                <c:pt idx="0">
                  <c:v>Zobowiązania wymagalne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 - dane do wykresów i wykresy'!$C$138:$F$138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'Z - dane do wykresów i wykresy'!$C$139:$F$139</c:f>
              <c:numCache>
                <c:formatCode>#,##0</c:formatCode>
                <c:ptCount val="4"/>
                <c:pt idx="0">
                  <c:v>172803947</c:v>
                </c:pt>
                <c:pt idx="1">
                  <c:v>169883596</c:v>
                </c:pt>
                <c:pt idx="2">
                  <c:v>145332568</c:v>
                </c:pt>
                <c:pt idx="3">
                  <c:v>178557813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1C-4719-BA25-279BD8D6EF39}"/>
            </c:ext>
          </c:extLst>
        </c:ser>
        <c:ser>
          <c:idx val="1"/>
          <c:order val="1"/>
          <c:tx>
            <c:strRef>
              <c:f>'Z - dane do wykresów i wykresy'!$B$151</c:f>
              <c:strCache>
                <c:ptCount val="1"/>
                <c:pt idx="0">
                  <c:v>Zobowiązania długoterminowe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 - dane do wykresów i wykresy'!$C$138:$F$138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'Z - dane do wykresów i wykresy'!$C$151:$F$151</c:f>
              <c:numCache>
                <c:formatCode>#,##0</c:formatCode>
                <c:ptCount val="4"/>
                <c:pt idx="0">
                  <c:v>392185469.88</c:v>
                </c:pt>
                <c:pt idx="1">
                  <c:v>425567803</c:v>
                </c:pt>
                <c:pt idx="2">
                  <c:v>469356770</c:v>
                </c:pt>
                <c:pt idx="3">
                  <c:v>512204640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31C-4719-BA25-279BD8D6EF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9010992"/>
        <c:axId val="1489013168"/>
      </c:lineChart>
      <c:catAx>
        <c:axId val="148901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9013168"/>
        <c:crosses val="autoZero"/>
        <c:auto val="1"/>
        <c:lblAlgn val="ctr"/>
        <c:lblOffset val="100"/>
        <c:noMultiLvlLbl val="0"/>
      </c:catAx>
      <c:valAx>
        <c:axId val="1489013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9010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'Z - dane do wykresów i wykresy'!$B$8</c:f>
              <c:strCache>
                <c:ptCount val="1"/>
                <c:pt idx="0">
                  <c:v>Przychody netto ze sprzedaży i zrównane z nimi (w zł)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 - dane do wykresów i wykresy'!$C$7:$F$7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'Z - dane do wykresów i wykresy'!$C$8:$F$8</c:f>
              <c:numCache>
                <c:formatCode>#,##0</c:formatCode>
                <c:ptCount val="4"/>
                <c:pt idx="0">
                  <c:v>4526516315</c:v>
                </c:pt>
                <c:pt idx="1">
                  <c:v>4811549131</c:v>
                </c:pt>
                <c:pt idx="2">
                  <c:v>5143739446</c:v>
                </c:pt>
                <c:pt idx="3">
                  <c:v>5609772040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26-4C4C-8BF3-8EB238F307F5}"/>
            </c:ext>
          </c:extLst>
        </c:ser>
        <c:ser>
          <c:idx val="1"/>
          <c:order val="1"/>
          <c:tx>
            <c:strRef>
              <c:f>'Z - dane do wykresów i wykresy'!$B$9</c:f>
              <c:strCache>
                <c:ptCount val="1"/>
                <c:pt idx="0">
                  <c:v>Koszty działalności operacyjnej (w zł)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8265682311977785E-17"/>
                  <c:y val="-3.2407407407407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26-4C4C-8BF3-8EB238F307F5}"/>
                </c:ext>
              </c:extLst>
            </c:dLbl>
            <c:dLbl>
              <c:idx val="1"/>
              <c:layout>
                <c:manualLayout>
                  <c:x val="0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26-4C4C-8BF3-8EB238F307F5}"/>
                </c:ext>
              </c:extLst>
            </c:dLbl>
            <c:dLbl>
              <c:idx val="2"/>
              <c:layout>
                <c:manualLayout>
                  <c:x val="-1.1306272924791114E-16"/>
                  <c:y val="-3.7037037037037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26-4C4C-8BF3-8EB238F307F5}"/>
                </c:ext>
              </c:extLst>
            </c:dLbl>
            <c:dLbl>
              <c:idx val="3"/>
              <c:layout>
                <c:manualLayout>
                  <c:x val="0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26-4C4C-8BF3-8EB238F307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 - dane do wykresów i wykresy'!$C$7:$F$7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'Z - dane do wykresów i wykresy'!$C$9:$F$9</c:f>
              <c:numCache>
                <c:formatCode>#,##0</c:formatCode>
                <c:ptCount val="4"/>
                <c:pt idx="0">
                  <c:v>4740667373</c:v>
                </c:pt>
                <c:pt idx="1">
                  <c:v>5003266606</c:v>
                </c:pt>
                <c:pt idx="2">
                  <c:v>5330523989</c:v>
                </c:pt>
                <c:pt idx="3">
                  <c:v>5971364922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A26-4C4C-8BF3-8EB238F307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23649120"/>
        <c:axId val="1423654016"/>
      </c:barChart>
      <c:catAx>
        <c:axId val="1423649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23654016"/>
        <c:crosses val="autoZero"/>
        <c:auto val="1"/>
        <c:lblAlgn val="ctr"/>
        <c:lblOffset val="100"/>
        <c:noMultiLvlLbl val="0"/>
      </c:catAx>
      <c:valAx>
        <c:axId val="1423654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23649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'Z - dane do wykresów i wykresy'!$B$202</c:f>
              <c:strCache>
                <c:ptCount val="1"/>
                <c:pt idx="0">
                  <c:v>Zobowiązania ogółem (w zł)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 - dane do wykresów i wykresy'!$C$201:$F$201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'Z - dane do wykresów i wykresy'!$C$202:$F$202</c:f>
              <c:numCache>
                <c:formatCode>#,##0</c:formatCode>
                <c:ptCount val="4"/>
                <c:pt idx="0">
                  <c:v>1269072300</c:v>
                </c:pt>
                <c:pt idx="1">
                  <c:v>1388733280</c:v>
                </c:pt>
                <c:pt idx="2">
                  <c:v>1587448020</c:v>
                </c:pt>
                <c:pt idx="3">
                  <c:v>1878570795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6A-4863-973F-81C061E3A6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9018608"/>
        <c:axId val="1489025136"/>
      </c:lineChart>
      <c:catAx>
        <c:axId val="1489018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9025136"/>
        <c:crosses val="autoZero"/>
        <c:auto val="1"/>
        <c:lblAlgn val="ctr"/>
        <c:lblOffset val="100"/>
        <c:noMultiLvlLbl val="0"/>
      </c:catAx>
      <c:valAx>
        <c:axId val="1489025136"/>
        <c:scaling>
          <c:orientation val="minMax"/>
          <c:min val="10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9018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'Z - dane do wykresów i wykresy'!$B$21</c:f>
              <c:strCache>
                <c:ptCount val="1"/>
                <c:pt idx="0">
                  <c:v>Różnica pomiędzy przychodami netto ze sprzedaży a kosztami działalności operacyjnej w latach 2015-2018 - mediana dla SP ZOZu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 - dane do wykresów i wykresy'!$C$20:$F$20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'Z - dane do wykresów i wykresy'!$C$21:$F$21</c:f>
              <c:numCache>
                <c:formatCode>#,##0</c:formatCode>
                <c:ptCount val="4"/>
                <c:pt idx="0">
                  <c:v>-2122548</c:v>
                </c:pt>
                <c:pt idx="1">
                  <c:v>-1732089</c:v>
                </c:pt>
                <c:pt idx="2">
                  <c:v>-612220</c:v>
                </c:pt>
                <c:pt idx="3">
                  <c:v>-2892449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2F-496E-ACF0-3FB44CAE9F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23651296"/>
        <c:axId val="1423652384"/>
      </c:barChart>
      <c:catAx>
        <c:axId val="1423651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23652384"/>
        <c:crosses val="autoZero"/>
        <c:auto val="1"/>
        <c:lblAlgn val="ctr"/>
        <c:lblOffset val="100"/>
        <c:noMultiLvlLbl val="0"/>
      </c:catAx>
      <c:valAx>
        <c:axId val="1423652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23651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'Z - dane do wykresów i wykresy'!$B$38</c:f>
              <c:strCache>
                <c:ptCount val="1"/>
                <c:pt idx="0">
                  <c:v>Przychody netto ze sprzedaży i zrównane z nimi (w zł)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'Z - dane do wykresów i wykresy'!$C$37:$F$37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'Z - dane do wykresów i wykresy'!$C$38:$F$38</c:f>
              <c:numCache>
                <c:formatCode>#,##0</c:formatCode>
                <c:ptCount val="4"/>
                <c:pt idx="0">
                  <c:v>4526516315</c:v>
                </c:pt>
                <c:pt idx="1">
                  <c:v>4811549131</c:v>
                </c:pt>
                <c:pt idx="2">
                  <c:v>5143739446</c:v>
                </c:pt>
                <c:pt idx="3">
                  <c:v>5609772040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DA-477D-9A82-6D4B12DA78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23651840"/>
        <c:axId val="1423652928"/>
      </c:barChart>
      <c:lineChart>
        <c:grouping val="stacked"/>
        <c:varyColors val="0"/>
        <c:ser>
          <c:idx val="1"/>
          <c:order val="1"/>
          <c:tx>
            <c:strRef>
              <c:f>'Z - dane do wykresów i wykresy'!$B$39</c:f>
              <c:strCache>
                <c:ptCount val="1"/>
                <c:pt idx="0">
                  <c:v>Koszty działalności operacyjnej - Amortyzacja (w zł)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'Z - dane do wykresów i wykresy'!$C$37:$F$37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'Z - dane do wykresów i wykresy'!$C$39:$F$39</c:f>
              <c:numCache>
                <c:formatCode>#,##0</c:formatCode>
                <c:ptCount val="4"/>
                <c:pt idx="0">
                  <c:v>4484446908</c:v>
                </c:pt>
                <c:pt idx="1">
                  <c:v>4754549639</c:v>
                </c:pt>
                <c:pt idx="2">
                  <c:v>5091350292</c:v>
                </c:pt>
                <c:pt idx="3">
                  <c:v>5718560871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8DA-477D-9A82-6D4B12DA78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3651840"/>
        <c:axId val="1423652928"/>
      </c:lineChart>
      <c:catAx>
        <c:axId val="142365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23652928"/>
        <c:crosses val="autoZero"/>
        <c:auto val="1"/>
        <c:lblAlgn val="ctr"/>
        <c:lblOffset val="100"/>
        <c:noMultiLvlLbl val="0"/>
      </c:catAx>
      <c:valAx>
        <c:axId val="1423652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23651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'Z - dane do wykresów i wykresy'!$B$51</c:f>
              <c:strCache>
                <c:ptCount val="1"/>
                <c:pt idx="0">
                  <c:v>Różnica pomiędzy przychodami netto ze sprzedaży a kosztami działalności operacyjnej pomniejszonymi o amortyzację w latach 2015-2018 - mediana dla SP ZOZu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8.5302095604191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EC7-4418-B15A-7EF50DEE81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 - dane do wykresów i wykresy'!$C$50:$F$50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'Z - dane do wykresów i wykresy'!$C$51:$F$51</c:f>
              <c:numCache>
                <c:formatCode>#,##0</c:formatCode>
                <c:ptCount val="4"/>
                <c:pt idx="0">
                  <c:v>-53819</c:v>
                </c:pt>
                <c:pt idx="1">
                  <c:v>225904</c:v>
                </c:pt>
                <c:pt idx="2">
                  <c:v>1179905</c:v>
                </c:pt>
                <c:pt idx="3">
                  <c:v>-888929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C7-4418-B15A-7EF50DEE81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87339104"/>
        <c:axId val="1487345632"/>
      </c:barChart>
      <c:catAx>
        <c:axId val="148733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7345632"/>
        <c:crosses val="autoZero"/>
        <c:auto val="1"/>
        <c:lblAlgn val="ctr"/>
        <c:lblOffset val="100"/>
        <c:noMultiLvlLbl val="0"/>
      </c:catAx>
      <c:valAx>
        <c:axId val="1487345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7339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'Z - dane do wykresów i wykresy'!$B$98</c:f>
              <c:strCache>
                <c:ptCount val="1"/>
                <c:pt idx="0">
                  <c:v>Przychody netto ze sprzedaży i zrównane z nimi + Pozostałe przychody operacyjne + Przychody finansowe (w zł)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'Z - dane do wykresów i wykresy'!$C$97:$F$97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'Z - dane do wykresów i wykresy'!$C$98:$F$98</c:f>
              <c:numCache>
                <c:formatCode>#,##0</c:formatCode>
                <c:ptCount val="4"/>
                <c:pt idx="0">
                  <c:v>4790299636</c:v>
                </c:pt>
                <c:pt idx="1">
                  <c:v>5080013163</c:v>
                </c:pt>
                <c:pt idx="2">
                  <c:v>5403507872</c:v>
                </c:pt>
                <c:pt idx="3">
                  <c:v>5880951148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20-4D9F-9B1C-34683CC113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487338016"/>
        <c:axId val="1487341824"/>
      </c:barChart>
      <c:lineChart>
        <c:grouping val="stacked"/>
        <c:varyColors val="0"/>
        <c:ser>
          <c:idx val="1"/>
          <c:order val="1"/>
          <c:tx>
            <c:strRef>
              <c:f>'Z - dane do wykresów i wykresy'!$B$99</c:f>
              <c:strCache>
                <c:ptCount val="1"/>
                <c:pt idx="0">
                  <c:v>Koszty działalności operacyjnej + Pozostałe koszty operacyjne + Koszty finansowe (w zł)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'Z - dane do wykresów i wykresy'!$C$97:$F$97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'Z - dane do wykresów i wykresy'!$C$99:$F$99</c:f>
              <c:numCache>
                <c:formatCode>#,##0</c:formatCode>
                <c:ptCount val="4"/>
                <c:pt idx="0">
                  <c:v>4840023361</c:v>
                </c:pt>
                <c:pt idx="1">
                  <c:v>5111511385</c:v>
                </c:pt>
                <c:pt idx="2">
                  <c:v>5449597566</c:v>
                </c:pt>
                <c:pt idx="3">
                  <c:v>6092190709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220-4D9F-9B1C-34683CC113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7338016"/>
        <c:axId val="1487341824"/>
      </c:lineChart>
      <c:catAx>
        <c:axId val="1487338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7341824"/>
        <c:crosses val="autoZero"/>
        <c:auto val="1"/>
        <c:lblAlgn val="ctr"/>
        <c:lblOffset val="100"/>
        <c:noMultiLvlLbl val="0"/>
      </c:catAx>
      <c:valAx>
        <c:axId val="1487341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7338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'Z - dane do wykresów i wykresy'!$B$98</c:f>
              <c:strCache>
                <c:ptCount val="1"/>
                <c:pt idx="0">
                  <c:v>Przychody netto ze sprzedaży i zrównane z nimi + Pozostałe przychody operacyjne + Przychody finansowe (w zł)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 - dane do wykresów i wykresy'!$C$97:$F$97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'Z - dane do wykresów i wykresy'!$C$98:$F$98</c:f>
              <c:numCache>
                <c:formatCode>#,##0</c:formatCode>
                <c:ptCount val="4"/>
                <c:pt idx="0">
                  <c:v>4790299636</c:v>
                </c:pt>
                <c:pt idx="1">
                  <c:v>5080013163</c:v>
                </c:pt>
                <c:pt idx="2">
                  <c:v>5403507872</c:v>
                </c:pt>
                <c:pt idx="3">
                  <c:v>5880951148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55-4046-8A23-26193F3B3D08}"/>
            </c:ext>
          </c:extLst>
        </c:ser>
        <c:ser>
          <c:idx val="1"/>
          <c:order val="1"/>
          <c:tx>
            <c:strRef>
              <c:f>'Z - dane do wykresów i wykresy'!$B$99</c:f>
              <c:strCache>
                <c:ptCount val="1"/>
                <c:pt idx="0">
                  <c:v>Koszty działalności operacyjnej + Pozostałe koszty operacyjne + Koszty finansowe (w zł)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5.5555555555555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C55-4046-8A23-26193F3B3D08}"/>
                </c:ext>
              </c:extLst>
            </c:dLbl>
            <c:dLbl>
              <c:idx val="1"/>
              <c:layout>
                <c:manualLayout>
                  <c:x val="-6.8973369253381449E-17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C55-4046-8A23-26193F3B3D08}"/>
                </c:ext>
              </c:extLst>
            </c:dLbl>
            <c:dLbl>
              <c:idx val="2"/>
              <c:layout>
                <c:manualLayout>
                  <c:x val="0"/>
                  <c:y val="-4.1666666666666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C55-4046-8A23-26193F3B3D08}"/>
                </c:ext>
              </c:extLst>
            </c:dLbl>
            <c:dLbl>
              <c:idx val="3"/>
              <c:layout>
                <c:manualLayout>
                  <c:x val="3.762227238525069E-3"/>
                  <c:y val="-4.1666666666666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C55-4046-8A23-26193F3B3D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 - dane do wykresów i wykresy'!$C$97:$F$97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'Z - dane do wykresów i wykresy'!$C$99:$F$99</c:f>
              <c:numCache>
                <c:formatCode>#,##0</c:formatCode>
                <c:ptCount val="4"/>
                <c:pt idx="0">
                  <c:v>4840023361</c:v>
                </c:pt>
                <c:pt idx="1">
                  <c:v>5111511385</c:v>
                </c:pt>
                <c:pt idx="2">
                  <c:v>5449597566</c:v>
                </c:pt>
                <c:pt idx="3">
                  <c:v>6092190709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C55-4046-8A23-26193F3B3D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87342368"/>
        <c:axId val="1487335840"/>
      </c:barChart>
      <c:catAx>
        <c:axId val="148734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7335840"/>
        <c:crosses val="autoZero"/>
        <c:auto val="1"/>
        <c:lblAlgn val="ctr"/>
        <c:lblOffset val="100"/>
        <c:noMultiLvlLbl val="0"/>
      </c:catAx>
      <c:valAx>
        <c:axId val="1487335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7342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'Z - dane do wykresów i wykresy'!$B$119</c:f>
              <c:strCache>
                <c:ptCount val="1"/>
                <c:pt idx="0">
                  <c:v>Zysk (strata) z działalności operacyjnej (w zł)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 - dane do wykresów i wykresy'!$C$118:$F$118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'Z - dane do wykresów i wykresy'!$C$119:$F$119</c:f>
              <c:numCache>
                <c:formatCode>#,##0</c:formatCode>
                <c:ptCount val="4"/>
                <c:pt idx="0">
                  <c:v>-21819664</c:v>
                </c:pt>
                <c:pt idx="1">
                  <c:v>-3720144</c:v>
                </c:pt>
                <c:pt idx="2">
                  <c:v>-14863365</c:v>
                </c:pt>
                <c:pt idx="3">
                  <c:v>-184222753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A7F-4079-A789-CAD1B2611BFB}"/>
            </c:ext>
          </c:extLst>
        </c:ser>
        <c:ser>
          <c:idx val="1"/>
          <c:order val="1"/>
          <c:tx>
            <c:strRef>
              <c:f>'Z - dane do wykresów i wykresy'!$B$120</c:f>
              <c:strCache>
                <c:ptCount val="1"/>
                <c:pt idx="0">
                  <c:v>Zysk (strata) brutto (w zł)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'Z - dane do wykresów i wykresy'!$C$118:$F$118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'Z - dane do wykresów i wykresy'!$C$120:$F$120</c:f>
              <c:numCache>
                <c:formatCode>#,##0</c:formatCode>
                <c:ptCount val="4"/>
                <c:pt idx="0">
                  <c:v>-50931766</c:v>
                </c:pt>
                <c:pt idx="1">
                  <c:v>-31498220</c:v>
                </c:pt>
                <c:pt idx="2">
                  <c:v>-46089794</c:v>
                </c:pt>
                <c:pt idx="3">
                  <c:v>-211239559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A7F-4079-A789-CAD1B2611BFB}"/>
            </c:ext>
          </c:extLst>
        </c:ser>
        <c:ser>
          <c:idx val="2"/>
          <c:order val="2"/>
          <c:tx>
            <c:strRef>
              <c:f>'Z - dane do wykresów i wykresy'!$B$121</c:f>
              <c:strCache>
                <c:ptCount val="1"/>
                <c:pt idx="0">
                  <c:v>Zysk (strata) netto (w zł)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 - dane do wykresów i wykresy'!$C$118:$F$118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'Z - dane do wykresów i wykresy'!$C$121:$F$121</c:f>
              <c:numCache>
                <c:formatCode>#,##0</c:formatCode>
                <c:ptCount val="4"/>
                <c:pt idx="0">
                  <c:v>-52450849.700000003</c:v>
                </c:pt>
                <c:pt idx="1">
                  <c:v>-32662632</c:v>
                </c:pt>
                <c:pt idx="2">
                  <c:v>-47445354</c:v>
                </c:pt>
                <c:pt idx="3">
                  <c:v>-212892496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A7F-4079-A789-CAD1B2611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7343456"/>
        <c:axId val="1487344000"/>
      </c:lineChart>
      <c:catAx>
        <c:axId val="148734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7344000"/>
        <c:crosses val="autoZero"/>
        <c:auto val="1"/>
        <c:lblAlgn val="ctr"/>
        <c:lblOffset val="100"/>
        <c:noMultiLvlLbl val="0"/>
      </c:catAx>
      <c:valAx>
        <c:axId val="148734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7343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'Z - dane do wykresów i wykresy'!$B$125</c:f>
              <c:strCache>
                <c:ptCount val="1"/>
                <c:pt idx="0">
                  <c:v>Zysk (strata) z działalności operacyjnej (w zł)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 - dane do wykresów i wykresy'!$C$124:$F$124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'Z - dane do wykresów i wykresy'!$C$125:$F$125</c:f>
              <c:numCache>
                <c:formatCode>#,##0</c:formatCode>
                <c:ptCount val="4"/>
                <c:pt idx="0">
                  <c:v>-220400.64646464647</c:v>
                </c:pt>
                <c:pt idx="1">
                  <c:v>-37577.21212121212</c:v>
                </c:pt>
                <c:pt idx="2">
                  <c:v>-150135</c:v>
                </c:pt>
                <c:pt idx="3">
                  <c:v>-1860835.888888889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EB4-4233-B182-33B263D7754B}"/>
            </c:ext>
          </c:extLst>
        </c:ser>
        <c:ser>
          <c:idx val="1"/>
          <c:order val="1"/>
          <c:tx>
            <c:strRef>
              <c:f>'Z - dane do wykresów i wykresy'!$B$126</c:f>
              <c:strCache>
                <c:ptCount val="1"/>
                <c:pt idx="0">
                  <c:v>Zysk (strata) brutto (w zł)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'Z - dane do wykresów i wykresy'!$C$124:$F$124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'Z - dane do wykresów i wykresy'!$C$126:$F$126</c:f>
              <c:numCache>
                <c:formatCode>#,##0</c:formatCode>
                <c:ptCount val="4"/>
                <c:pt idx="0">
                  <c:v>-514462.28282828286</c:v>
                </c:pt>
                <c:pt idx="1">
                  <c:v>-318163.83838383836</c:v>
                </c:pt>
                <c:pt idx="2">
                  <c:v>-465553.47474747477</c:v>
                </c:pt>
                <c:pt idx="3">
                  <c:v>-2133732.9191919193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EB4-4233-B182-33B263D7754B}"/>
            </c:ext>
          </c:extLst>
        </c:ser>
        <c:ser>
          <c:idx val="2"/>
          <c:order val="2"/>
          <c:tx>
            <c:strRef>
              <c:f>'Z - dane do wykresów i wykresy'!$B$127</c:f>
              <c:strCache>
                <c:ptCount val="1"/>
                <c:pt idx="0">
                  <c:v>Zysk (strata) netto (w zł)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'Z - dane do wykresów i wykresy'!$C$124:$F$124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'Z - dane do wykresów i wykresy'!$C$127:$F$127</c:f>
              <c:numCache>
                <c:formatCode>#,##0</c:formatCode>
                <c:ptCount val="4"/>
                <c:pt idx="0">
                  <c:v>-529806.56262626266</c:v>
                </c:pt>
                <c:pt idx="1">
                  <c:v>-329925.57575757575</c:v>
                </c:pt>
                <c:pt idx="2">
                  <c:v>-479246</c:v>
                </c:pt>
                <c:pt idx="3">
                  <c:v>-2150429.2525252528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EB4-4233-B182-33B263D775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7344544"/>
        <c:axId val="1487346176"/>
      </c:lineChart>
      <c:catAx>
        <c:axId val="1487344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7346176"/>
        <c:crosses val="autoZero"/>
        <c:auto val="1"/>
        <c:lblAlgn val="ctr"/>
        <c:lblOffset val="100"/>
        <c:noMultiLvlLbl val="0"/>
      </c:catAx>
      <c:valAx>
        <c:axId val="1487346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87344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A4374-181F-442D-9301-3A71B0C935CF}" type="datetimeFigureOut">
              <a:rPr lang="pl-PL" smtClean="0"/>
              <a:t>17.02.2020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B014C-61A6-4DBD-AF84-3CA13B2D1D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9262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1931-1B33-4E24-86B6-BFDBBE20BC30}" type="datetimeFigureOut">
              <a:rPr lang="pl-PL" smtClean="0"/>
              <a:t>17.02.2020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D1C1-6860-4EE3-894E-E461F8CAD92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469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1931-1B33-4E24-86B6-BFDBBE20BC30}" type="datetimeFigureOut">
              <a:rPr lang="pl-PL" smtClean="0"/>
              <a:t>17.02.2020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D1C1-6860-4EE3-894E-E461F8CAD9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672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1931-1B33-4E24-86B6-BFDBBE20BC30}" type="datetimeFigureOut">
              <a:rPr lang="pl-PL" smtClean="0"/>
              <a:t>17.02.2020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D1C1-6860-4EE3-894E-E461F8CAD9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9694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106" y="417095"/>
            <a:ext cx="4949338" cy="2085473"/>
          </a:xfrm>
        </p:spPr>
        <p:txBody>
          <a:bodyPr anchor="b">
            <a:normAutofit/>
          </a:bodyPr>
          <a:lstStyle>
            <a:lvl1pPr algn="l">
              <a:lnSpc>
                <a:spcPct val="114000"/>
              </a:lnSpc>
              <a:defRPr sz="4200" b="1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106" y="2775284"/>
            <a:ext cx="4949338" cy="1989221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802106" y="5422900"/>
            <a:ext cx="2779295" cy="914400"/>
          </a:xfrm>
        </p:spPr>
        <p:txBody>
          <a:bodyPr>
            <a:norm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l-PL" dirty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554957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ajd ostatn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802105" y="417095"/>
            <a:ext cx="6711877" cy="2085473"/>
          </a:xfrm>
        </p:spPr>
        <p:txBody>
          <a:bodyPr anchor="b">
            <a:normAutofit/>
          </a:bodyPr>
          <a:lstStyle>
            <a:lvl1pPr algn="l">
              <a:lnSpc>
                <a:spcPct val="114000"/>
              </a:lnSpc>
              <a:defRPr sz="4800" b="1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802105" y="2775284"/>
            <a:ext cx="6711877" cy="1989221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6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802106" y="5422900"/>
            <a:ext cx="2779295" cy="914400"/>
          </a:xfrm>
        </p:spPr>
        <p:txBody>
          <a:bodyPr>
            <a:norm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l-PL" dirty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93873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1931-1B33-4E24-86B6-BFDBBE20BC30}" type="datetimeFigureOut">
              <a:rPr lang="pl-PL" smtClean="0"/>
              <a:t>17.02.2020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D1C1-6860-4EE3-894E-E461F8CAD9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875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1931-1B33-4E24-86B6-BFDBBE20BC30}" type="datetimeFigureOut">
              <a:rPr lang="pl-PL" smtClean="0"/>
              <a:t>17.02.2020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D1C1-6860-4EE3-894E-E461F8CAD9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975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1931-1B33-4E24-86B6-BFDBBE20BC30}" type="datetimeFigureOut">
              <a:rPr lang="pl-PL" smtClean="0"/>
              <a:t>17.02.2020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D1C1-6860-4EE3-894E-E461F8CAD9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2414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1931-1B33-4E24-86B6-BFDBBE20BC30}" type="datetimeFigureOut">
              <a:rPr lang="pl-PL" smtClean="0"/>
              <a:t>17.02.2020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D1C1-6860-4EE3-894E-E461F8CAD9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962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1931-1B33-4E24-86B6-BFDBBE20BC30}" type="datetimeFigureOut">
              <a:rPr lang="pl-PL" smtClean="0"/>
              <a:t>17.02.2020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D1C1-6860-4EE3-894E-E461F8CAD9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1471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1931-1B33-4E24-86B6-BFDBBE20BC30}" type="datetimeFigureOut">
              <a:rPr lang="pl-PL" smtClean="0"/>
              <a:t>17.02.2020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D1C1-6860-4EE3-894E-E461F8CAD9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966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1931-1B33-4E24-86B6-BFDBBE20BC30}" type="datetimeFigureOut">
              <a:rPr lang="pl-PL" smtClean="0"/>
              <a:t>17.02.2020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D1C1-6860-4EE3-894E-E461F8CAD9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4557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1931-1B33-4E24-86B6-BFDBBE20BC30}" type="datetimeFigureOut">
              <a:rPr lang="pl-PL" smtClean="0"/>
              <a:t>17.02.2020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D1C1-6860-4EE3-894E-E461F8CAD9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345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81931-1B33-4E24-86B6-BFDBBE20BC30}" type="datetimeFigureOut">
              <a:rPr lang="pl-PL" smtClean="0"/>
              <a:t>17.02.2020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8D1C1-6860-4EE3-894E-E461F8CAD92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584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/>
              <a:t>Sytuacja finansowa powiatowych samorządowych SP ZOZ na przestrzeni 2015-2018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Bernadeta Skóbel</a:t>
            </a: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2612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Zysk (strata) SP </a:t>
            </a:r>
            <a:r>
              <a:rPr lang="pl-PL" dirty="0" err="1"/>
              <a:t>ZOZów</a:t>
            </a:r>
            <a:r>
              <a:rPr lang="pl-PL" dirty="0"/>
              <a:t> w latach 2015-2018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1564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Zysk (strata) w latach 2015-2018 - średnia dla SP </a:t>
            </a:r>
            <a:r>
              <a:rPr lang="pl-PL" dirty="0" err="1"/>
              <a:t>ZOZu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0543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Zysk (strata) w latach 2015-2018 - mediana dla SP </a:t>
            </a:r>
            <a:r>
              <a:rPr lang="pl-PL" dirty="0" err="1"/>
              <a:t>ZOZu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3492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Zysk (strata) z lat ubiegłych (w zł)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2339364"/>
              </p:ext>
            </p:extLst>
          </p:nvPr>
        </p:nvGraphicFramePr>
        <p:xfrm>
          <a:off x="838200" y="1425844"/>
          <a:ext cx="10515600" cy="4751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4883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Zysk (strata) z działalności operacyjnej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2843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Zysk (strata) netto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35057"/>
              </p:ext>
            </p:extLst>
          </p:nvPr>
        </p:nvGraphicFramePr>
        <p:xfrm>
          <a:off x="838200" y="1425844"/>
          <a:ext cx="10515600" cy="4751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6122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Zobowiązania</a:t>
            </a:r>
            <a:r>
              <a:rPr lang="en-US" dirty="0"/>
              <a:t> </a:t>
            </a:r>
            <a:r>
              <a:rPr lang="en-US" dirty="0" err="1"/>
              <a:t>wymagalne</a:t>
            </a:r>
            <a:r>
              <a:rPr lang="pl-PL" dirty="0"/>
              <a:t> (w zł)</a:t>
            </a:r>
          </a:p>
        </p:txBody>
      </p:sp>
      <p:graphicFrame>
        <p:nvGraphicFramePr>
          <p:cNvPr id="94" name="Symbol zastępczy zawartości 9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0331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Zobowiązania wymagalne (w zł) - mediana dla SP </a:t>
            </a:r>
            <a:r>
              <a:rPr lang="pl-PL" dirty="0" err="1"/>
              <a:t>ZOZu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8777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Zobowiązania wymagalne podział) w latach 2015-2018 (w zł)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35378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Zobowiązania wymagalne (podział) w latach 2015-2018 - mediana dla SP </a:t>
            </a:r>
            <a:r>
              <a:rPr lang="pl-PL" dirty="0" err="1"/>
              <a:t>ZOZu</a:t>
            </a:r>
            <a:r>
              <a:rPr lang="pl-PL" dirty="0"/>
              <a:t> (w zł)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6234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Dane z 99 podmiotów – SP ZOZ prowadzonych przez powiaty, które w strukturze mają szpital powiatowy;</a:t>
            </a:r>
          </a:p>
          <a:p>
            <a:r>
              <a:rPr lang="pl-PL" dirty="0"/>
              <a:t>Prezentowane dane dotyczą okresu 2015-2018 i zostały zebrane w oparciu o sprawozdania MZ-03;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2952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Zobowiązania długoterminowe (w zł)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845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Zobowiązania wymagalne a zobowiązania długoterminowe w latach 2015-2018 (w zł)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9921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Zobowiązania</a:t>
            </a:r>
            <a:r>
              <a:rPr lang="en-US" sz="3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sz="36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ogółem</a:t>
            </a:r>
            <a:r>
              <a:rPr lang="en-US" sz="3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(w </a:t>
            </a:r>
            <a:r>
              <a:rPr lang="en-US" sz="36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zł</a:t>
            </a:r>
            <a:r>
              <a:rPr lang="en-US" sz="3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)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01712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7768139"/>
              </p:ext>
            </p:extLst>
          </p:nvPr>
        </p:nvGraphicFramePr>
        <p:xfrm>
          <a:off x="356461" y="402948"/>
          <a:ext cx="11484244" cy="6261324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6101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3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3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2015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2018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Koszty działalności operacyjnej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4 740 667 373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5 971 364 922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26%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Amortyzacja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256 220 465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252 804 051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-1%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Zużycie materiałów i energii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945 911 456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1 096 712 102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16%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4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Zużycie materiałów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  leków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388 719 847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446 359 608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15%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  żywności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18 968 693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21 552 863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14%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  sprzętu jednorazowego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154 005 270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187 680 440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22%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  odczynników chemicznych i materiałów diagnostycznych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68 804 129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85 141 168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24%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  paliwa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22 025 376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19 922 779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-10%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  pozostałe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184 256 539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216 113 766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17%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Zużycie energii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109 131 602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119 941 478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10%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Usługi obce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1 190 252 313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1 638 613 147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38%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Podatki i opłaty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24 343 518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25 061 738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3%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Wynagrodzenia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1 882 106 913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2 432 826 656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29%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6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wynagrodzenia ze stosunku pracy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1 788 075 761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2 301 547 666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29%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6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wynagrodzenia z umów zleceń i o dzieło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50 392 919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96 470 588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91%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6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wynagrodzenia pozostałe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43 638 233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34 808 402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-20%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6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Ubezpieczenie społeczne i inne świadczenia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394 010 830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489 918 682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24%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6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Pozostałe koszty rodzajowe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44 795 227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32 815 393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-27%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6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Wartość sprzedanych towarów i materiałów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3 026 650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2 613 146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-14%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9918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Dziękuję za uwagę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Bernadeta Skóbel</a:t>
            </a: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3800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Przychody netto ze sprzedaży a koszty działalności operacyjnej SP </a:t>
            </a:r>
            <a:r>
              <a:rPr lang="pl-PL" dirty="0" err="1"/>
              <a:t>ZOZów</a:t>
            </a:r>
            <a:r>
              <a:rPr lang="pl-PL" dirty="0"/>
              <a:t> w latach 2015-2018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1879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Przychody netto ze sprzedaży a koszty działalności operacyjnej SP </a:t>
            </a:r>
            <a:r>
              <a:rPr lang="pl-PL" dirty="0" err="1"/>
              <a:t>ZOZów</a:t>
            </a:r>
            <a:r>
              <a:rPr lang="pl-PL" dirty="0"/>
              <a:t> w latach 2015-2018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284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dirty="0"/>
              <a:t>Różnica pomiędzy przychodami netto ze sprzedaży a kosztami działalności operacyjnej w latach 2015-2018 - mediana dla SP </a:t>
            </a:r>
            <a:r>
              <a:rPr lang="pl-PL" sz="3600" dirty="0" err="1"/>
              <a:t>ZOZu</a:t>
            </a:r>
            <a:endParaRPr lang="pl-PL" sz="3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296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600" dirty="0"/>
              <a:t>Przychody netto ze sprzedaży a koszty działalności operacyjnej pomniejszone o amortyzację SP </a:t>
            </a:r>
            <a:r>
              <a:rPr lang="pl-PL" sz="3600" dirty="0" err="1"/>
              <a:t>ZOZów</a:t>
            </a:r>
            <a:r>
              <a:rPr lang="pl-PL" sz="3600" dirty="0"/>
              <a:t> w latach 2015-2018</a:t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8655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200" dirty="0"/>
              <a:t>Różnica pomiędzy przychodami netto ze sprzedaży a kosztami działalności operacyjnej pomniejszonymi o amortyzację w latach 2015-2018 - mediana dla SP </a:t>
            </a:r>
            <a:r>
              <a:rPr lang="pl-PL" sz="3200" dirty="0" err="1"/>
              <a:t>ZOZu</a:t>
            </a:r>
            <a:endParaRPr lang="pl-PL" sz="3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5145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Przychody ogółem do koszty ogółem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6834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Przychody ogółem do koszty ogółem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6148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902</TotalTime>
  <Words>507</Words>
  <Application>Microsoft Office PowerPoint</Application>
  <PresentationFormat>Panoramiczny</PresentationFormat>
  <Paragraphs>108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Office Theme</vt:lpstr>
      <vt:lpstr>Sytuacja finansowa powiatowych samorządowych SP ZOZ na przestrzeni 2015-2018</vt:lpstr>
      <vt:lpstr>Prezentacja programu PowerPoint</vt:lpstr>
      <vt:lpstr>Przychody netto ze sprzedaży a koszty działalności operacyjnej SP ZOZów w latach 2015-2018</vt:lpstr>
      <vt:lpstr>Przychody netto ze sprzedaży a koszty działalności operacyjnej SP ZOZów w latach 2015-2018</vt:lpstr>
      <vt:lpstr>Różnica pomiędzy przychodami netto ze sprzedaży a kosztami działalności operacyjnej w latach 2015-2018 - mediana dla SP ZOZu</vt:lpstr>
      <vt:lpstr>Przychody netto ze sprzedaży a koszty działalności operacyjnej pomniejszone o amortyzację SP ZOZów w latach 2015-2018 </vt:lpstr>
      <vt:lpstr>Różnica pomiędzy przychodami netto ze sprzedaży a kosztami działalności operacyjnej pomniejszonymi o amortyzację w latach 2015-2018 - mediana dla SP ZOZu</vt:lpstr>
      <vt:lpstr>Przychody ogółem do koszty ogółem </vt:lpstr>
      <vt:lpstr>Przychody ogółem do koszty ogółem </vt:lpstr>
      <vt:lpstr>Zysk (strata) SP ZOZów w latach 2015-2018</vt:lpstr>
      <vt:lpstr>Zysk (strata) w latach 2015-2018 - średnia dla SP ZOZu</vt:lpstr>
      <vt:lpstr>Zysk (strata) w latach 2015-2018 - mediana dla SP ZOZu</vt:lpstr>
      <vt:lpstr>Zysk (strata) z lat ubiegłych (w zł)</vt:lpstr>
      <vt:lpstr>Zysk (strata) z działalności operacyjnej</vt:lpstr>
      <vt:lpstr>Zysk (strata) netto</vt:lpstr>
      <vt:lpstr>Zobowiązania wymagalne (w zł)</vt:lpstr>
      <vt:lpstr>Zobowiązania wymagalne (w zł) - mediana dla SP ZOZu</vt:lpstr>
      <vt:lpstr>Zobowiązania wymagalne podział) w latach 2015-2018 (w zł) </vt:lpstr>
      <vt:lpstr>Zobowiązania wymagalne (podział) w latach 2015-2018 - mediana dla SP ZOZu (w zł)</vt:lpstr>
      <vt:lpstr>Zobowiązania długoterminowe (w zł)</vt:lpstr>
      <vt:lpstr>Zobowiązania wymagalne a zobowiązania długoterminowe w latach 2015-2018 (w zł)</vt:lpstr>
      <vt:lpstr>Zobowiązania ogółem (w zł)</vt:lpstr>
      <vt:lpstr>Prezentacja programu PowerPoint</vt:lpstr>
      <vt:lpstr>Dziękuję za uwagę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</dc:creator>
  <cp:lastModifiedBy>Hanna Hendrysiak</cp:lastModifiedBy>
  <cp:revision>66</cp:revision>
  <dcterms:created xsi:type="dcterms:W3CDTF">2015-02-19T14:56:57Z</dcterms:created>
  <dcterms:modified xsi:type="dcterms:W3CDTF">2020-02-17T09:36:40Z</dcterms:modified>
</cp:coreProperties>
</file>