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406" r:id="rId3"/>
    <p:sldId id="370" r:id="rId4"/>
    <p:sldId id="372" r:id="rId5"/>
    <p:sldId id="389" r:id="rId6"/>
    <p:sldId id="333" r:id="rId7"/>
    <p:sldId id="258" r:id="rId8"/>
    <p:sldId id="332" r:id="rId9"/>
    <p:sldId id="383" r:id="rId10"/>
    <p:sldId id="385" r:id="rId11"/>
    <p:sldId id="365" r:id="rId12"/>
    <p:sldId id="367" r:id="rId13"/>
    <p:sldId id="368" r:id="rId14"/>
    <p:sldId id="403" r:id="rId15"/>
    <p:sldId id="404" r:id="rId16"/>
    <p:sldId id="405" r:id="rId17"/>
    <p:sldId id="380" r:id="rId18"/>
    <p:sldId id="381" r:id="rId19"/>
    <p:sldId id="387" r:id="rId20"/>
    <p:sldId id="382" r:id="rId21"/>
    <p:sldId id="386" r:id="rId22"/>
    <p:sldId id="371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3366"/>
    <a:srgbClr val="006600"/>
    <a:srgbClr val="FFCB11"/>
    <a:srgbClr val="002B82"/>
    <a:srgbClr val="FF9900"/>
    <a:srgbClr val="FFD847"/>
    <a:srgbClr val="FFFF99"/>
    <a:srgbClr val="FFC61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36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31533558305211"/>
          <c:y val="3.6691127418278853E-2"/>
          <c:w val="0.85579753919648938"/>
          <c:h val="0.569947995227806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'moce KOŁA'!$A$3</c:f>
              <c:strCache>
                <c:ptCount val="1"/>
                <c:pt idx="0">
                  <c:v>el. na węgiel brunatny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KOŁA'!$B$3:$F$3</c:f>
              <c:numCache>
                <c:formatCode>#,##0</c:formatCode>
                <c:ptCount val="5"/>
                <c:pt idx="0">
                  <c:v>7931.51</c:v>
                </c:pt>
                <c:pt idx="1">
                  <c:v>7442.81</c:v>
                </c:pt>
                <c:pt idx="2">
                  <c:v>7442.81</c:v>
                </c:pt>
                <c:pt idx="3">
                  <c:v>4548.79</c:v>
                </c:pt>
                <c:pt idx="4">
                  <c:v>3389.79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9-4D8B-A09B-124468470FCB}"/>
            </c:ext>
          </c:extLst>
        </c:ser>
        <c:ser>
          <c:idx val="2"/>
          <c:order val="1"/>
          <c:tx>
            <c:strRef>
              <c:f>'moce KOŁA'!$A$4</c:f>
              <c:strCache>
                <c:ptCount val="1"/>
                <c:pt idx="0">
                  <c:v>el. na węgiel kamienny – istniejące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KOŁA'!$B$4:$F$4</c:f>
              <c:numCache>
                <c:formatCode>#,##0</c:formatCode>
                <c:ptCount val="5"/>
                <c:pt idx="0">
                  <c:v>12126</c:v>
                </c:pt>
                <c:pt idx="1">
                  <c:v>10867</c:v>
                </c:pt>
                <c:pt idx="2">
                  <c:v>7983</c:v>
                </c:pt>
                <c:pt idx="3">
                  <c:v>3539</c:v>
                </c:pt>
                <c:pt idx="4">
                  <c:v>3184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9-4D8B-A09B-124468470FCB}"/>
            </c:ext>
          </c:extLst>
        </c:ser>
        <c:ser>
          <c:idx val="3"/>
          <c:order val="2"/>
          <c:tx>
            <c:strRef>
              <c:f>'moce KOŁA'!$A$5</c:f>
              <c:strCache>
                <c:ptCount val="1"/>
                <c:pt idx="0">
                  <c:v>el. na węgiel kamienny – nowe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KOŁA'!$B$5:$F$5</c:f>
              <c:numCache>
                <c:formatCode>#,##0</c:formatCode>
                <c:ptCount val="5"/>
                <c:pt idx="0">
                  <c:v>3520</c:v>
                </c:pt>
                <c:pt idx="1">
                  <c:v>4450</c:v>
                </c:pt>
                <c:pt idx="2">
                  <c:v>4450</c:v>
                </c:pt>
                <c:pt idx="3">
                  <c:v>4450</c:v>
                </c:pt>
                <c:pt idx="4">
                  <c:v>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9-4D8B-A09B-124468470FCB}"/>
            </c:ext>
          </c:extLst>
        </c:ser>
        <c:ser>
          <c:idx val="4"/>
          <c:order val="3"/>
          <c:tx>
            <c:strRef>
              <c:f>'moce KOŁA'!$A$6</c:f>
              <c:strCache>
                <c:ptCount val="1"/>
                <c:pt idx="0">
                  <c:v>ec. na węgiel kamienny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KOŁA'!$B$6:$F$6</c:f>
              <c:numCache>
                <c:formatCode>#,##0</c:formatCode>
                <c:ptCount val="5"/>
                <c:pt idx="0">
                  <c:v>4713.0375000000004</c:v>
                </c:pt>
                <c:pt idx="1">
                  <c:v>4382.5375000000004</c:v>
                </c:pt>
                <c:pt idx="2">
                  <c:v>3543.5374999999999</c:v>
                </c:pt>
                <c:pt idx="3">
                  <c:v>3122.5374999999999</c:v>
                </c:pt>
                <c:pt idx="4">
                  <c:v>2713.5374999999999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9-4D8B-A09B-124468470FCB}"/>
            </c:ext>
          </c:extLst>
        </c:ser>
        <c:ser>
          <c:idx val="5"/>
          <c:order val="4"/>
          <c:tx>
            <c:strRef>
              <c:f>'moce KOŁA'!$A$7</c:f>
              <c:strCache>
                <c:ptCount val="1"/>
                <c:pt idx="0">
                  <c:v>el. jądrowe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KOŁA'!$B$7:$F$7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2600</c:v>
                </c:pt>
                <c:pt idx="4">
                  <c:v>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9-4D8B-A09B-124468470FCB}"/>
            </c:ext>
          </c:extLst>
        </c:ser>
        <c:ser>
          <c:idx val="6"/>
          <c:order val="5"/>
          <c:tx>
            <c:strRef>
              <c:f>'moce KOŁA'!$A$8</c:f>
              <c:strCache>
                <c:ptCount val="1"/>
                <c:pt idx="0">
                  <c:v>el. na gaz ziemny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KOŁA'!$B$8:$F$8</c:f>
              <c:numCache>
                <c:formatCode>#,##0</c:formatCode>
                <c:ptCount val="5"/>
                <c:pt idx="0">
                  <c:v>0</c:v>
                </c:pt>
                <c:pt idx="1">
                  <c:v>1900</c:v>
                </c:pt>
                <c:pt idx="2">
                  <c:v>1900</c:v>
                </c:pt>
                <c:pt idx="3">
                  <c:v>3038.59</c:v>
                </c:pt>
                <c:pt idx="4">
                  <c:v>3260.24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F9-4D8B-A09B-124468470FCB}"/>
            </c:ext>
          </c:extLst>
        </c:ser>
        <c:ser>
          <c:idx val="7"/>
          <c:order val="6"/>
          <c:tx>
            <c:strRef>
              <c:f>'moce KOŁA'!$A$9</c:f>
              <c:strCache>
                <c:ptCount val="1"/>
                <c:pt idx="0">
                  <c:v>ec. na gaz ziemny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KOŁA'!$B$9:$F$9</c:f>
              <c:numCache>
                <c:formatCode>#,##0</c:formatCode>
                <c:ptCount val="5"/>
                <c:pt idx="0">
                  <c:v>2687.5</c:v>
                </c:pt>
                <c:pt idx="1">
                  <c:v>3806.5</c:v>
                </c:pt>
                <c:pt idx="2">
                  <c:v>4370.93</c:v>
                </c:pt>
                <c:pt idx="3">
                  <c:v>4100.13</c:v>
                </c:pt>
                <c:pt idx="4">
                  <c:v>5261.1399999999994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F9-4D8B-A09B-124468470FCB}"/>
            </c:ext>
          </c:extLst>
        </c:ser>
        <c:ser>
          <c:idx val="8"/>
          <c:order val="7"/>
          <c:tx>
            <c:strRef>
              <c:f>'moce KOŁA'!$A$10</c:f>
              <c:strCache>
                <c:ptCount val="1"/>
                <c:pt idx="0">
                  <c:v>el. fotowoltaiczne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KOŁA'!$B$10:$F$10</c:f>
              <c:numCache>
                <c:formatCode>#,##0</c:formatCode>
                <c:ptCount val="5"/>
                <c:pt idx="0">
                  <c:v>2285.12</c:v>
                </c:pt>
                <c:pt idx="1">
                  <c:v>4935.12</c:v>
                </c:pt>
                <c:pt idx="2">
                  <c:v>7270.12</c:v>
                </c:pt>
                <c:pt idx="3">
                  <c:v>11670</c:v>
                </c:pt>
                <c:pt idx="4">
                  <c:v>16062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F9-4D8B-A09B-124468470FCB}"/>
            </c:ext>
          </c:extLst>
        </c:ser>
        <c:ser>
          <c:idx val="9"/>
          <c:order val="8"/>
          <c:tx>
            <c:strRef>
              <c:f>'moce KOŁA'!$A$11</c:f>
              <c:strCache>
                <c:ptCount val="1"/>
                <c:pt idx="0">
                  <c:v>el. wiatrowe lądowe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KOŁA'!$B$11:$F$11</c:f>
              <c:numCache>
                <c:formatCode>#,##0</c:formatCode>
                <c:ptCount val="5"/>
                <c:pt idx="0">
                  <c:v>9497</c:v>
                </c:pt>
                <c:pt idx="1">
                  <c:v>9574</c:v>
                </c:pt>
                <c:pt idx="2">
                  <c:v>9601</c:v>
                </c:pt>
                <c:pt idx="3">
                  <c:v>9679</c:v>
                </c:pt>
                <c:pt idx="4">
                  <c:v>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F9-4D8B-A09B-124468470FCB}"/>
            </c:ext>
          </c:extLst>
        </c:ser>
        <c:ser>
          <c:idx val="10"/>
          <c:order val="9"/>
          <c:tx>
            <c:strRef>
              <c:f>'moce KOŁA'!$A$12</c:f>
              <c:strCache>
                <c:ptCount val="1"/>
                <c:pt idx="0">
                  <c:v>el. wiatrowe morskie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KOŁA'!$B$12:$F$12</c:f>
              <c:numCache>
                <c:formatCode>#,##0</c:formatCode>
                <c:ptCount val="5"/>
                <c:pt idx="0">
                  <c:v>0</c:v>
                </c:pt>
                <c:pt idx="1">
                  <c:v>725.04</c:v>
                </c:pt>
                <c:pt idx="2">
                  <c:v>3815</c:v>
                </c:pt>
                <c:pt idx="3">
                  <c:v>5650</c:v>
                </c:pt>
                <c:pt idx="4">
                  <c:v>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F9-4D8B-A09B-124468470FCB}"/>
            </c:ext>
          </c:extLst>
        </c:ser>
        <c:ser>
          <c:idx val="11"/>
          <c:order val="10"/>
          <c:tx>
            <c:strRef>
              <c:f>'moce KOŁA'!$A$13</c:f>
              <c:strCache>
                <c:ptCount val="1"/>
                <c:pt idx="0">
                  <c:v>el. i ec. na biomasę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KOŁA'!$B$13:$F$13</c:f>
              <c:numCache>
                <c:formatCode>#,##0</c:formatCode>
                <c:ptCount val="5"/>
                <c:pt idx="0">
                  <c:v>658.16250000000002</c:v>
                </c:pt>
                <c:pt idx="1">
                  <c:v>1142.6624999999999</c:v>
                </c:pt>
                <c:pt idx="2">
                  <c:v>1530.6624999999999</c:v>
                </c:pt>
                <c:pt idx="3">
                  <c:v>1535.6624999999999</c:v>
                </c:pt>
                <c:pt idx="4">
                  <c:v>1272.1624999999999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F9-4D8B-A09B-124468470FCB}"/>
            </c:ext>
          </c:extLst>
        </c:ser>
        <c:ser>
          <c:idx val="0"/>
          <c:order val="11"/>
          <c:tx>
            <c:strRef>
              <c:f>'moce KOŁA'!$A$14</c:f>
              <c:strCache>
                <c:ptCount val="1"/>
                <c:pt idx="0">
                  <c:v>ec. na biogaz</c:v>
                </c:pt>
              </c:strCache>
            </c:strRef>
          </c:tx>
          <c:spPr>
            <a:solidFill>
              <a:srgbClr val="8EC26A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KOŁA'!$B$14:$F$14</c:f>
              <c:numCache>
                <c:formatCode>#,##0</c:formatCode>
                <c:ptCount val="5"/>
                <c:pt idx="0">
                  <c:v>304.5</c:v>
                </c:pt>
                <c:pt idx="1">
                  <c:v>516.5</c:v>
                </c:pt>
                <c:pt idx="2">
                  <c:v>740.5</c:v>
                </c:pt>
                <c:pt idx="3">
                  <c:v>944.5</c:v>
                </c:pt>
                <c:pt idx="4">
                  <c:v>1093.5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4F9-4D8B-A09B-124468470FCB}"/>
            </c:ext>
          </c:extLst>
        </c:ser>
        <c:ser>
          <c:idx val="12"/>
          <c:order val="12"/>
          <c:tx>
            <c:strRef>
              <c:f>'moce KOŁA'!$A$15</c:f>
              <c:strCache>
                <c:ptCount val="1"/>
                <c:pt idx="0">
                  <c:v>el. wodne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KOŁA'!$B$15:$F$15</c:f>
              <c:numCache>
                <c:formatCode>#,##0</c:formatCode>
                <c:ptCount val="5"/>
                <c:pt idx="0">
                  <c:v>995</c:v>
                </c:pt>
                <c:pt idx="1">
                  <c:v>1110</c:v>
                </c:pt>
                <c:pt idx="2">
                  <c:v>1150</c:v>
                </c:pt>
                <c:pt idx="3">
                  <c:v>1190</c:v>
                </c:pt>
                <c:pt idx="4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F9-4D8B-A09B-124468470FCB}"/>
            </c:ext>
          </c:extLst>
        </c:ser>
        <c:ser>
          <c:idx val="13"/>
          <c:order val="13"/>
          <c:tx>
            <c:strRef>
              <c:f>'moce KOŁA'!$A$16</c:f>
              <c:strCache>
                <c:ptCount val="1"/>
                <c:pt idx="0">
                  <c:v>el. pompowe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KOŁA'!$B$16:$F$16</c:f>
              <c:numCache>
                <c:formatCode>#,##0</c:formatCode>
                <c:ptCount val="5"/>
                <c:pt idx="0">
                  <c:v>1415</c:v>
                </c:pt>
                <c:pt idx="1">
                  <c:v>1415</c:v>
                </c:pt>
                <c:pt idx="2">
                  <c:v>1415</c:v>
                </c:pt>
                <c:pt idx="3">
                  <c:v>1415</c:v>
                </c:pt>
                <c:pt idx="4">
                  <c:v>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4F9-4D8B-A09B-124468470FCB}"/>
            </c:ext>
          </c:extLst>
        </c:ser>
        <c:ser>
          <c:idx val="14"/>
          <c:order val="14"/>
          <c:tx>
            <c:strRef>
              <c:f>'moce KOŁA'!$A$17</c:f>
              <c:strCache>
                <c:ptCount val="1"/>
                <c:pt idx="0">
                  <c:v>ec. przemysłowe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KOŁA'!$B$17:$F$17</c:f>
              <c:numCache>
                <c:formatCode>#,##0</c:formatCode>
                <c:ptCount val="5"/>
                <c:pt idx="0">
                  <c:v>1973.4</c:v>
                </c:pt>
                <c:pt idx="1">
                  <c:v>1739.63</c:v>
                </c:pt>
                <c:pt idx="2">
                  <c:v>1709.9599999999998</c:v>
                </c:pt>
                <c:pt idx="3">
                  <c:v>1897.83</c:v>
                </c:pt>
                <c:pt idx="4">
                  <c:v>1826.03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F9-4D8B-A09B-124468470FCB}"/>
            </c:ext>
          </c:extLst>
        </c:ser>
        <c:ser>
          <c:idx val="15"/>
          <c:order val="15"/>
          <c:tx>
            <c:strRef>
              <c:f>'moce KOŁA'!$A$18</c:f>
              <c:strCache>
                <c:ptCount val="1"/>
                <c:pt idx="0">
                  <c:v>turb.gaz./ zimna rez./ import m.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KOŁA'!$B$18:$F$18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350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4F9-4D8B-A09B-124468470FCB}"/>
            </c:ext>
          </c:extLst>
        </c:ser>
        <c:ser>
          <c:idx val="16"/>
          <c:order val="16"/>
          <c:tx>
            <c:strRef>
              <c:f>'moce KOŁA'!$A$19</c:f>
              <c:strCache>
                <c:ptCount val="1"/>
                <c:pt idx="0">
                  <c:v>DSR/magazyny energii/interkonektory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cat>
            <c:numRef>
              <c:f>'moce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'moce KOŁA'!$B$19:$F$19</c:f>
              <c:numCache>
                <c:formatCode>#,##0</c:formatCode>
                <c:ptCount val="5"/>
                <c:pt idx="0">
                  <c:v>550</c:v>
                </c:pt>
                <c:pt idx="1">
                  <c:v>1160</c:v>
                </c:pt>
                <c:pt idx="2">
                  <c:v>2150</c:v>
                </c:pt>
                <c:pt idx="3">
                  <c:v>3660</c:v>
                </c:pt>
                <c:pt idx="4">
                  <c:v>4950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F9-4D8B-A09B-124468470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411632"/>
        <c:axId val="436408496"/>
      </c:barChart>
      <c:catAx>
        <c:axId val="43641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08496"/>
        <c:crosses val="autoZero"/>
        <c:auto val="1"/>
        <c:lblAlgn val="ctr"/>
        <c:lblOffset val="100"/>
        <c:noMultiLvlLbl val="0"/>
      </c:catAx>
      <c:valAx>
        <c:axId val="43640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l-PL"/>
                  <a:t>[MW]</a:t>
                </a:r>
              </a:p>
            </c:rich>
          </c:tx>
          <c:layout>
            <c:manualLayout>
              <c:xMode val="edge"/>
              <c:yMode val="edge"/>
              <c:x val="0"/>
              <c:y val="0.26421157412027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1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331604284061632E-3"/>
          <c:y val="0.70106875414862679"/>
          <c:w val="0.98966675374109059"/>
          <c:h val="0.25753159143224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pl-PL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56892478862723E-2"/>
          <c:y val="5.1091500232234091E-2"/>
          <c:w val="0.87936510565459391"/>
          <c:h val="0.60862195688722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 KOŁA'!$A$3</c:f>
              <c:strCache>
                <c:ptCount val="1"/>
                <c:pt idx="0">
                  <c:v>węgiel brunatny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KOŁA'!$B$3:$F$3</c:f>
              <c:numCache>
                <c:formatCode>0.0</c:formatCode>
                <c:ptCount val="5"/>
                <c:pt idx="0">
                  <c:v>46.965235829860795</c:v>
                </c:pt>
                <c:pt idx="1">
                  <c:v>50.373613124314538</c:v>
                </c:pt>
                <c:pt idx="2">
                  <c:v>49.877321365154486</c:v>
                </c:pt>
                <c:pt idx="3">
                  <c:v>27.5489011842336</c:v>
                </c:pt>
                <c:pt idx="4">
                  <c:v>17.281420954991997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9-4E60-922F-5C9B3A957432}"/>
            </c:ext>
          </c:extLst>
        </c:ser>
        <c:ser>
          <c:idx val="1"/>
          <c:order val="1"/>
          <c:tx>
            <c:strRef>
              <c:f>'prod KOŁA'!$A$4</c:f>
              <c:strCache>
                <c:ptCount val="1"/>
                <c:pt idx="0">
                  <c:v>węgiel kamienny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KOŁA'!$B$4:$F$4</c:f>
              <c:numCache>
                <c:formatCode>0.0</c:formatCode>
                <c:ptCount val="5"/>
                <c:pt idx="0">
                  <c:v>75.428204375361005</c:v>
                </c:pt>
                <c:pt idx="1">
                  <c:v>72.319749255757856</c:v>
                </c:pt>
                <c:pt idx="2">
                  <c:v>63.137333834406455</c:v>
                </c:pt>
                <c:pt idx="3">
                  <c:v>53.185105907030064</c:v>
                </c:pt>
                <c:pt idx="4">
                  <c:v>45.714485406686066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9-4E60-922F-5C9B3A957432}"/>
            </c:ext>
          </c:extLst>
        </c:ser>
        <c:ser>
          <c:idx val="2"/>
          <c:order val="2"/>
          <c:tx>
            <c:strRef>
              <c:f>'prod KOŁA'!$A$5</c:f>
              <c:strCache>
                <c:ptCount val="1"/>
                <c:pt idx="0">
                  <c:v>energia jądrowa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KOŁA'!$B$5:$F$5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20.424377999999997</c:v>
                </c:pt>
                <c:pt idx="4">
                  <c:v>30.636566999999996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99-4E60-922F-5C9B3A957432}"/>
            </c:ext>
          </c:extLst>
        </c:ser>
        <c:ser>
          <c:idx val="3"/>
          <c:order val="3"/>
          <c:tx>
            <c:strRef>
              <c:f>'prod KOŁA'!$A$6</c:f>
              <c:strCache>
                <c:ptCount val="1"/>
                <c:pt idx="0">
                  <c:v>paliwa gazowe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KOŁA'!$B$6:$F$6</c:f>
              <c:numCache>
                <c:formatCode>0.0</c:formatCode>
                <c:ptCount val="5"/>
                <c:pt idx="0">
                  <c:v>12.021570504</c:v>
                </c:pt>
                <c:pt idx="1">
                  <c:v>15.275827284</c:v>
                </c:pt>
                <c:pt idx="2">
                  <c:v>20.735866518000002</c:v>
                </c:pt>
                <c:pt idx="3">
                  <c:v>31.282152242041885</c:v>
                </c:pt>
                <c:pt idx="4">
                  <c:v>38.351773219047942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99-4E60-922F-5C9B3A957432}"/>
            </c:ext>
          </c:extLst>
        </c:ser>
        <c:ser>
          <c:idx val="4"/>
          <c:order val="4"/>
          <c:tx>
            <c:strRef>
              <c:f>'prod KOŁA'!$A$7</c:f>
              <c:strCache>
                <c:ptCount val="1"/>
                <c:pt idx="0">
                  <c:v>olej opałowy </c:v>
                </c:pt>
              </c:strCache>
            </c:strRef>
          </c:tx>
          <c:spPr>
            <a:solidFill>
              <a:srgbClr val="B74919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KOŁA'!$B$7:$F$7</c:f>
              <c:numCache>
                <c:formatCode>0.0</c:formatCode>
                <c:ptCount val="5"/>
                <c:pt idx="0">
                  <c:v>1.9361253456673617</c:v>
                </c:pt>
                <c:pt idx="1">
                  <c:v>1.9287586403684269</c:v>
                </c:pt>
                <c:pt idx="2">
                  <c:v>1.8913249745930394</c:v>
                </c:pt>
                <c:pt idx="3">
                  <c:v>1.7632677868703999</c:v>
                </c:pt>
                <c:pt idx="4">
                  <c:v>1.6929840429359999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9-4E60-922F-5C9B3A957432}"/>
            </c:ext>
          </c:extLst>
        </c:ser>
        <c:ser>
          <c:idx val="9"/>
          <c:order val="5"/>
          <c:tx>
            <c:strRef>
              <c:f>'prod KOŁA'!$A$8</c:f>
              <c:strCache>
                <c:ptCount val="1"/>
                <c:pt idx="0">
                  <c:v>energia wiatru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KOŁA'!$B$8:$F$8</c:f>
              <c:numCache>
                <c:formatCode>0.0</c:formatCode>
                <c:ptCount val="5"/>
                <c:pt idx="0">
                  <c:v>23.488554824999998</c:v>
                </c:pt>
                <c:pt idx="1">
                  <c:v>26.497069295999999</c:v>
                </c:pt>
                <c:pt idx="2">
                  <c:v>38.261945519999998</c:v>
                </c:pt>
                <c:pt idx="3">
                  <c:v>45.826092735000003</c:v>
                </c:pt>
                <c:pt idx="4">
                  <c:v>55.190952996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99-4E60-922F-5C9B3A957432}"/>
            </c:ext>
          </c:extLst>
        </c:ser>
        <c:ser>
          <c:idx val="10"/>
          <c:order val="6"/>
          <c:tx>
            <c:strRef>
              <c:f>'prod KOŁA'!$A$9</c:f>
              <c:strCache>
                <c:ptCount val="1"/>
                <c:pt idx="0">
                  <c:v>energia słoneczna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KOŁA'!$B$9:$F$9</c:f>
              <c:numCache>
                <c:formatCode>0.0</c:formatCode>
                <c:ptCount val="5"/>
                <c:pt idx="0">
                  <c:v>2.0146607159999999</c:v>
                </c:pt>
                <c:pt idx="1">
                  <c:v>4.5302094720000001</c:v>
                </c:pt>
                <c:pt idx="2">
                  <c:v>6.7924602000000007</c:v>
                </c:pt>
                <c:pt idx="3">
                  <c:v>10.807211124000002</c:v>
                </c:pt>
                <c:pt idx="4">
                  <c:v>14.819223672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99-4E60-922F-5C9B3A957432}"/>
            </c:ext>
          </c:extLst>
        </c:ser>
        <c:ser>
          <c:idx val="5"/>
          <c:order val="7"/>
          <c:tx>
            <c:strRef>
              <c:f>'prod KOŁA'!$A$10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KOŁA'!$B$10:$F$10</c:f>
              <c:numCache>
                <c:formatCode>0.0</c:formatCode>
                <c:ptCount val="5"/>
                <c:pt idx="0">
                  <c:v>9.5544985368000006</c:v>
                </c:pt>
                <c:pt idx="1">
                  <c:v>9.7077688666799986</c:v>
                </c:pt>
                <c:pt idx="2">
                  <c:v>11.646181395119999</c:v>
                </c:pt>
                <c:pt idx="3">
                  <c:v>11.444498040480001</c:v>
                </c:pt>
                <c:pt idx="4">
                  <c:v>10.3203898044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99-4E60-922F-5C9B3A957432}"/>
            </c:ext>
          </c:extLst>
        </c:ser>
        <c:ser>
          <c:idx val="6"/>
          <c:order val="8"/>
          <c:tx>
            <c:strRef>
              <c:f>'prod KOŁA'!$A$11</c:f>
              <c:strCache>
                <c:ptCount val="1"/>
                <c:pt idx="0">
                  <c:v>biogaz</c:v>
                </c:pt>
              </c:strCache>
            </c:strRef>
          </c:tx>
          <c:spPr>
            <a:solidFill>
              <a:srgbClr val="8EC26A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KOŁA'!$B$11:$F$11</c:f>
              <c:numCache>
                <c:formatCode>0.0</c:formatCode>
                <c:ptCount val="5"/>
                <c:pt idx="0">
                  <c:v>1.5362411999999996</c:v>
                </c:pt>
                <c:pt idx="1">
                  <c:v>2.6750411999999999</c:v>
                </c:pt>
                <c:pt idx="2">
                  <c:v>3.8874252</c:v>
                </c:pt>
                <c:pt idx="3">
                  <c:v>5.0082672000000006</c:v>
                </c:pt>
                <c:pt idx="4">
                  <c:v>5.7957912000000009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99-4E60-922F-5C9B3A957432}"/>
            </c:ext>
          </c:extLst>
        </c:ser>
        <c:ser>
          <c:idx val="7"/>
          <c:order val="9"/>
          <c:tx>
            <c:strRef>
              <c:f>'prod KOŁA'!$A$12</c:f>
              <c:strCache>
                <c:ptCount val="1"/>
                <c:pt idx="0">
                  <c:v>energia wodna 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KOŁA'!$B$12:$F$12</c:f>
              <c:numCache>
                <c:formatCode>0.0</c:formatCode>
                <c:ptCount val="5"/>
                <c:pt idx="0">
                  <c:v>2.3959721279999999</c:v>
                </c:pt>
                <c:pt idx="1">
                  <c:v>2.85583008</c:v>
                </c:pt>
                <c:pt idx="2">
                  <c:v>2.9514892799999997</c:v>
                </c:pt>
                <c:pt idx="3">
                  <c:v>3.0471484800000002</c:v>
                </c:pt>
                <c:pt idx="4">
                  <c:v>3.1428952800000003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99-4E60-922F-5C9B3A957432}"/>
            </c:ext>
          </c:extLst>
        </c:ser>
        <c:ser>
          <c:idx val="8"/>
          <c:order val="10"/>
          <c:tx>
            <c:strRef>
              <c:f>'prod KOŁA'!$A$13</c:f>
              <c:strCache>
                <c:ptCount val="1"/>
                <c:pt idx="0">
                  <c:v>z wody przepompowanej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KOŁA'!$B$13:$F$13</c:f>
              <c:numCache>
                <c:formatCode>0.0</c:formatCode>
                <c:ptCount val="5"/>
                <c:pt idx="0">
                  <c:v>0.63004548000000005</c:v>
                </c:pt>
                <c:pt idx="1">
                  <c:v>0.79864919999999995</c:v>
                </c:pt>
                <c:pt idx="2">
                  <c:v>0.93175739999999985</c:v>
                </c:pt>
                <c:pt idx="3">
                  <c:v>1.1536043999999999</c:v>
                </c:pt>
                <c:pt idx="4">
                  <c:v>1.4641901999999998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99-4E60-922F-5C9B3A957432}"/>
            </c:ext>
          </c:extLst>
        </c:ser>
        <c:ser>
          <c:idx val="11"/>
          <c:order val="11"/>
          <c:tx>
            <c:strRef>
              <c:f>'prod KOŁA'!$A$14</c:f>
              <c:strCache>
                <c:ptCount val="1"/>
                <c:pt idx="0">
                  <c:v>odpady komunalne i przemysłowe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cat>
            <c:numRef>
              <c:f>'prod KOŁA'!$B$2:$F$2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'prod KOŁA'!$B$14:$F$14</c:f>
              <c:numCache>
                <c:formatCode>0.0</c:formatCode>
                <c:ptCount val="5"/>
                <c:pt idx="0">
                  <c:v>0.72875762115130072</c:v>
                </c:pt>
                <c:pt idx="1">
                  <c:v>0.93227362498592981</c:v>
                </c:pt>
                <c:pt idx="2">
                  <c:v>1.0539368849859294</c:v>
                </c:pt>
                <c:pt idx="3">
                  <c:v>1.2083318849859297</c:v>
                </c:pt>
                <c:pt idx="4">
                  <c:v>1.3491401249859298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99-4E60-922F-5C9B3A95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412416"/>
        <c:axId val="436413592"/>
      </c:barChart>
      <c:catAx>
        <c:axId val="4364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13592"/>
        <c:crosses val="autoZero"/>
        <c:auto val="1"/>
        <c:lblAlgn val="ctr"/>
        <c:lblOffset val="100"/>
        <c:noMultiLvlLbl val="0"/>
      </c:catAx>
      <c:valAx>
        <c:axId val="43641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l-PL"/>
                  <a:t>[TWh]</a:t>
                </a:r>
              </a:p>
            </c:rich>
          </c:tx>
          <c:layout>
            <c:manualLayout>
              <c:xMode val="edge"/>
              <c:yMode val="edge"/>
              <c:x val="1.1022927689594356E-2"/>
              <c:y val="0.26789939692280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1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244162815268063E-2"/>
          <c:y val="0.74266998344269242"/>
          <c:w val="0.89899356493209615"/>
          <c:h val="0.24884848190135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pl-PL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2"/>
          <c:order val="1"/>
          <c:tx>
            <c:strRef>
              <c:f>'OZE1'!$U$19</c:f>
              <c:strCache>
                <c:ptCount val="1"/>
                <c:pt idx="0">
                  <c:v>zużycie energii końcowej brutto ze źródeł odnawialnych w transporcie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'OZE1'!$AA$16:$AH$16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'OZE1'!$AA$19:$AH$19</c:f>
              <c:numCache>
                <c:formatCode>0</c:formatCode>
                <c:ptCount val="8"/>
                <c:pt idx="0">
                  <c:v>95.163551280213994</c:v>
                </c:pt>
                <c:pt idx="1">
                  <c:v>916.18889653195765</c:v>
                </c:pt>
                <c:pt idx="2">
                  <c:v>721.23143594153055</c:v>
                </c:pt>
                <c:pt idx="3">
                  <c:v>1612.9681989602047</c:v>
                </c:pt>
                <c:pt idx="4">
                  <c:v>1677.2291499912094</c:v>
                </c:pt>
                <c:pt idx="5">
                  <c:v>1707.7455079770668</c:v>
                </c:pt>
                <c:pt idx="6">
                  <c:v>1855.6602831755458</c:v>
                </c:pt>
                <c:pt idx="7">
                  <c:v>2023.5233411071185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D-49BE-81EE-7CB2F455B91B}"/>
            </c:ext>
          </c:extLst>
        </c:ser>
        <c:ser>
          <c:idx val="1"/>
          <c:order val="2"/>
          <c:tx>
            <c:strRef>
              <c:f>'OZE1'!$U$18</c:f>
              <c:strCache>
                <c:ptCount val="1"/>
                <c:pt idx="0">
                  <c:v>zużycie energii końcowej brutto ze źródeł odnawialnych w ciepłownictwie i chłodnictwie 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cat>
            <c:numRef>
              <c:f>'OZE1'!$AA$16:$AH$16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'OZE1'!$AA$18:$AH$18</c:f>
              <c:numCache>
                <c:formatCode>0</c:formatCode>
                <c:ptCount val="8"/>
                <c:pt idx="0">
                  <c:v>3867.6077194993791</c:v>
                </c:pt>
                <c:pt idx="1">
                  <c:v>4641.6215004784144</c:v>
                </c:pt>
                <c:pt idx="2">
                  <c:v>5116.6837734051951</c:v>
                </c:pt>
                <c:pt idx="3">
                  <c:v>6162.840868390439</c:v>
                </c:pt>
                <c:pt idx="4">
                  <c:v>7603.6832798414398</c:v>
                </c:pt>
                <c:pt idx="5">
                  <c:v>9027.2493151268191</c:v>
                </c:pt>
                <c:pt idx="6">
                  <c:v>9811.883765883802</c:v>
                </c:pt>
                <c:pt idx="7">
                  <c:v>10601.239740060888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D-49BE-81EE-7CB2F455B91B}"/>
            </c:ext>
          </c:extLst>
        </c:ser>
        <c:ser>
          <c:idx val="0"/>
          <c:order val="3"/>
          <c:tx>
            <c:strRef>
              <c:f>'OZE1'!$U$17</c:f>
              <c:strCache>
                <c:ptCount val="1"/>
                <c:pt idx="0">
                  <c:v>zużycie energii końcowej brutto ze źródeł odnawialnych w elektroenergetyce</c:v>
                </c:pt>
              </c:strCache>
            </c:strRef>
          </c:tx>
          <c:spPr>
            <a:solidFill>
              <a:srgbClr val="003300"/>
            </a:solidFill>
            <a:ln>
              <a:noFill/>
            </a:ln>
            <a:effectLst/>
          </c:spPr>
          <c:cat>
            <c:numRef>
              <c:f>'OZE1'!$AA$16:$AH$16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'OZE1'!$AA$17:$AH$17</c:f>
              <c:numCache>
                <c:formatCode>0</c:formatCode>
                <c:ptCount val="8"/>
                <c:pt idx="0">
                  <c:v>331.71753859289169</c:v>
                </c:pt>
                <c:pt idx="1">
                  <c:v>890.26608434235595</c:v>
                </c:pt>
                <c:pt idx="2">
                  <c:v>1894.2871243367017</c:v>
                </c:pt>
                <c:pt idx="3">
                  <c:v>3369.3955987790191</c:v>
                </c:pt>
                <c:pt idx="4">
                  <c:v>4003.5146279174542</c:v>
                </c:pt>
                <c:pt idx="5">
                  <c:v>5492.9598544385208</c:v>
                </c:pt>
                <c:pt idx="6">
                  <c:v>6581.1347456130698</c:v>
                </c:pt>
                <c:pt idx="7">
                  <c:v>7715.473410180567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D-49BE-81EE-7CB2F455B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413984"/>
        <c:axId val="436415160"/>
      </c:areaChart>
      <c:lineChart>
        <c:grouping val="standard"/>
        <c:varyColors val="0"/>
        <c:ser>
          <c:idx val="3"/>
          <c:order val="0"/>
          <c:tx>
            <c:strRef>
              <c:f>'OZE1'!$U$20</c:f>
              <c:strCache>
                <c:ptCount val="1"/>
                <c:pt idx="0">
                  <c:v>udział energii ze źródeł odnawialnych w zużyciu końcowym energii brutto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'OZE1'!$AA$16:$AH$16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'OZE1'!$AA$20:$AH$20</c:f>
              <c:numCache>
                <c:formatCode>0.0%</c:formatCode>
                <c:ptCount val="8"/>
                <c:pt idx="0">
                  <c:v>6.8948266390944812E-2</c:v>
                </c:pt>
                <c:pt idx="1">
                  <c:v>9.2533908372012211E-2</c:v>
                </c:pt>
                <c:pt idx="2">
                  <c:v>0.11865127140310966</c:v>
                </c:pt>
                <c:pt idx="3">
                  <c:v>0.15000875684947915</c:v>
                </c:pt>
                <c:pt idx="4">
                  <c:v>0.18379439479205936</c:v>
                </c:pt>
                <c:pt idx="5">
                  <c:v>0.22981752615022719</c:v>
                </c:pt>
                <c:pt idx="6">
                  <c:v>0.25775414170271976</c:v>
                </c:pt>
                <c:pt idx="7">
                  <c:v>0.28527585345519563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6D-49BE-81EE-7CB2F455B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18136"/>
        <c:axId val="436414768"/>
      </c:lineChart>
      <c:catAx>
        <c:axId val="4364139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15160"/>
        <c:crosses val="autoZero"/>
        <c:auto val="1"/>
        <c:lblAlgn val="ctr"/>
        <c:lblOffset val="100"/>
        <c:noMultiLvlLbl val="0"/>
      </c:catAx>
      <c:valAx>
        <c:axId val="436415160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[ktoe]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6413984"/>
        <c:crosses val="autoZero"/>
        <c:crossBetween val="between"/>
      </c:valAx>
      <c:valAx>
        <c:axId val="436414768"/>
        <c:scaling>
          <c:orientation val="minMax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 w="9525">
            <a:solidFill>
              <a:schemeClr val="bg1">
                <a:lumMod val="7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5318136"/>
        <c:crosses val="max"/>
        <c:crossBetween val="between"/>
      </c:valAx>
      <c:catAx>
        <c:axId val="43531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414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'[ARE_16.10.2018 - opr Marta_wykorzystane w zał 2.xlsx]koszty'!$B$9</c:f>
              <c:strCache>
                <c:ptCount val="1"/>
                <c:pt idx="0">
                  <c:v> węglowe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'[ARE_16.10.2018 - opr Marta_wykorzystane w zał 2.xlsx]koszty'!$C$3:$G$3</c:f>
              <c:strCache>
                <c:ptCount val="5"/>
                <c:pt idx="0">
                  <c:v>2016-2020</c:v>
                </c:pt>
                <c:pt idx="1">
                  <c:v>2021-2025</c:v>
                </c:pt>
                <c:pt idx="2">
                  <c:v>2025-2030</c:v>
                </c:pt>
                <c:pt idx="3">
                  <c:v>2031-2035</c:v>
                </c:pt>
                <c:pt idx="4">
                  <c:v>2036-2040</c:v>
                </c:pt>
              </c:strCache>
            </c:strRef>
          </c:cat>
          <c:val>
            <c:numRef>
              <c:f>'[ARE_16.10.2018 - opr Marta_wykorzystane w zał 2.xlsx]koszty'!$C$9:$G$9</c:f>
              <c:numCache>
                <c:formatCode>#,##0</c:formatCode>
                <c:ptCount val="5"/>
                <c:pt idx="0">
                  <c:v>9222</c:v>
                </c:pt>
                <c:pt idx="1">
                  <c:v>2237</c:v>
                </c:pt>
                <c:pt idx="2" formatCode="General">
                  <c:v>0</c:v>
                </c:pt>
                <c:pt idx="3" formatCode="General">
                  <c:v>287</c:v>
                </c:pt>
                <c:pt idx="4" formatCode="General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5-4CF1-A41A-E72B7012B5B9}"/>
            </c:ext>
          </c:extLst>
        </c:ser>
        <c:ser>
          <c:idx val="1"/>
          <c:order val="1"/>
          <c:tx>
            <c:strRef>
              <c:f>'[ARE_16.10.2018 - opr Marta_wykorzystane w zał 2.xlsx]koszty'!$B$10</c:f>
              <c:strCache>
                <c:ptCount val="1"/>
                <c:pt idx="0">
                  <c:v> gazowe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'[ARE_16.10.2018 - opr Marta_wykorzystane w zał 2.xlsx]koszty'!$C$3:$G$3</c:f>
              <c:strCache>
                <c:ptCount val="5"/>
                <c:pt idx="0">
                  <c:v>2016-2020</c:v>
                </c:pt>
                <c:pt idx="1">
                  <c:v>2021-2025</c:v>
                </c:pt>
                <c:pt idx="2">
                  <c:v>2025-2030</c:v>
                </c:pt>
                <c:pt idx="3">
                  <c:v>2031-2035</c:v>
                </c:pt>
                <c:pt idx="4">
                  <c:v>2036-2040</c:v>
                </c:pt>
              </c:strCache>
            </c:strRef>
          </c:cat>
          <c:val>
            <c:numRef>
              <c:f>'[ARE_16.10.2018 - opr Marta_wykorzystane w zał 2.xlsx]koszty'!$C$10:$G$10</c:f>
              <c:numCache>
                <c:formatCode>#,##0</c:formatCode>
                <c:ptCount val="5"/>
                <c:pt idx="0">
                  <c:v>1709</c:v>
                </c:pt>
                <c:pt idx="1">
                  <c:v>2511</c:v>
                </c:pt>
                <c:pt idx="2" formatCode="General">
                  <c:v>591</c:v>
                </c:pt>
                <c:pt idx="3">
                  <c:v>1802</c:v>
                </c:pt>
                <c:pt idx="4">
                  <c:v>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5-4CF1-A41A-E72B7012B5B9}"/>
            </c:ext>
          </c:extLst>
        </c:ser>
        <c:ser>
          <c:idx val="2"/>
          <c:order val="2"/>
          <c:tx>
            <c:strRef>
              <c:f>'[ARE_16.10.2018 - opr Marta_wykorzystane w zał 2.xlsx]koszty'!$B$11</c:f>
              <c:strCache>
                <c:ptCount val="1"/>
                <c:pt idx="0">
                  <c:v> jądrowe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'[ARE_16.10.2018 - opr Marta_wykorzystane w zał 2.xlsx]koszty'!$C$3:$G$3</c:f>
              <c:strCache>
                <c:ptCount val="5"/>
                <c:pt idx="0">
                  <c:v>2016-2020</c:v>
                </c:pt>
                <c:pt idx="1">
                  <c:v>2021-2025</c:v>
                </c:pt>
                <c:pt idx="2">
                  <c:v>2025-2030</c:v>
                </c:pt>
                <c:pt idx="3">
                  <c:v>2031-2035</c:v>
                </c:pt>
                <c:pt idx="4">
                  <c:v>2036-2040</c:v>
                </c:pt>
              </c:strCache>
            </c:strRef>
          </c:cat>
          <c:val>
            <c:numRef>
              <c:f>'[ARE_16.10.2018 - opr Marta_wykorzystane w zał 2.xlsx]koszty'!$C$11:$G$11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11700</c:v>
                </c:pt>
                <c:pt idx="4" formatCode="#,##0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5-4CF1-A41A-E72B7012B5B9}"/>
            </c:ext>
          </c:extLst>
        </c:ser>
        <c:ser>
          <c:idx val="3"/>
          <c:order val="3"/>
          <c:tx>
            <c:strRef>
              <c:f>'[ARE_16.10.2018 - opr Marta_wykorzystane w zał 2.xlsx]koszty'!$B$12</c:f>
              <c:strCache>
                <c:ptCount val="1"/>
                <c:pt idx="0">
                  <c:v> inne paliwa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'[ARE_16.10.2018 - opr Marta_wykorzystane w zał 2.xlsx]koszty'!$C$3:$G$3</c:f>
              <c:strCache>
                <c:ptCount val="5"/>
                <c:pt idx="0">
                  <c:v>2016-2020</c:v>
                </c:pt>
                <c:pt idx="1">
                  <c:v>2021-2025</c:v>
                </c:pt>
                <c:pt idx="2">
                  <c:v>2025-2030</c:v>
                </c:pt>
                <c:pt idx="3">
                  <c:v>2031-2035</c:v>
                </c:pt>
                <c:pt idx="4">
                  <c:v>2036-2040</c:v>
                </c:pt>
              </c:strCache>
            </c:strRef>
          </c:cat>
          <c:val>
            <c:numRef>
              <c:f>'[ARE_16.10.2018 - opr Marta_wykorzystane w zał 2.xlsx]koszty'!$C$12:$G$12</c:f>
              <c:numCache>
                <c:formatCode>General</c:formatCode>
                <c:ptCount val="5"/>
                <c:pt idx="0">
                  <c:v>694</c:v>
                </c:pt>
                <c:pt idx="1">
                  <c:v>539</c:v>
                </c:pt>
                <c:pt idx="2">
                  <c:v>446</c:v>
                </c:pt>
                <c:pt idx="3">
                  <c:v>689</c:v>
                </c:pt>
                <c:pt idx="4" formatCode="#,##0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D5-4CF1-A41A-E72B7012B5B9}"/>
            </c:ext>
          </c:extLst>
        </c:ser>
        <c:ser>
          <c:idx val="4"/>
          <c:order val="4"/>
          <c:tx>
            <c:strRef>
              <c:f>'[ARE_16.10.2018 - opr Marta_wykorzystane w zał 2.xlsx]koszty'!$B$13</c:f>
              <c:strCache>
                <c:ptCount val="1"/>
                <c:pt idx="0">
                  <c:v> źródła odnawialne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'[ARE_16.10.2018 - opr Marta_wykorzystane w zał 2.xlsx]koszty'!$C$3:$G$3</c:f>
              <c:strCache>
                <c:ptCount val="5"/>
                <c:pt idx="0">
                  <c:v>2016-2020</c:v>
                </c:pt>
                <c:pt idx="1">
                  <c:v>2021-2025</c:v>
                </c:pt>
                <c:pt idx="2">
                  <c:v>2025-2030</c:v>
                </c:pt>
                <c:pt idx="3">
                  <c:v>2031-2035</c:v>
                </c:pt>
                <c:pt idx="4">
                  <c:v>2036-2040</c:v>
                </c:pt>
              </c:strCache>
            </c:strRef>
          </c:cat>
          <c:val>
            <c:numRef>
              <c:f>'[ARE_16.10.2018 - opr Marta_wykorzystane w zał 2.xlsx]koszty'!$C$13:$G$13</c:f>
              <c:numCache>
                <c:formatCode>#,##0</c:formatCode>
                <c:ptCount val="5"/>
                <c:pt idx="0">
                  <c:v>8782</c:v>
                </c:pt>
                <c:pt idx="1">
                  <c:v>6419</c:v>
                </c:pt>
                <c:pt idx="2">
                  <c:v>11192</c:v>
                </c:pt>
                <c:pt idx="3">
                  <c:v>9401</c:v>
                </c:pt>
                <c:pt idx="4">
                  <c:v>14225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D5-4CF1-A41A-E72B7012B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749992"/>
        <c:axId val="439749208"/>
      </c:barChart>
      <c:catAx>
        <c:axId val="43974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9749208"/>
        <c:crosses val="autoZero"/>
        <c:auto val="1"/>
        <c:lblAlgn val="ctr"/>
        <c:lblOffset val="100"/>
        <c:noMultiLvlLbl val="0"/>
      </c:catAx>
      <c:valAx>
        <c:axId val="43974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l-PL"/>
                  <a:t>[mln EUR'2016]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3974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'[ARE_16.10.2018 - opr Marta_wykorzystane w zał 2.xlsx]I.3_emisje'!$C$47</c:f>
              <c:strCache>
                <c:ptCount val="1"/>
                <c:pt idx="0">
                  <c:v>Realizacja PEP2040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209 mln 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3D-4702-BB62-D1E7179B6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'[ARE_16.10.2018 - opr Marta_wykorzystane w zał 2.xlsx]I.3_emisje'!$D$45:$K$46</c:f>
              <c:multiLvlStrCache>
                <c:ptCount val="8"/>
                <c:lvl>
                  <c:pt idx="0">
                    <c:v>SO2</c:v>
                  </c:pt>
                  <c:pt idx="1">
                    <c:v>NOx</c:v>
                  </c:pt>
                  <c:pt idx="2">
                    <c:v>PM10</c:v>
                  </c:pt>
                  <c:pt idx="3">
                    <c:v>CO2</c:v>
                  </c:pt>
                  <c:pt idx="4">
                    <c:v>SO2</c:v>
                  </c:pt>
                  <c:pt idx="5">
                    <c:v>NOx</c:v>
                  </c:pt>
                  <c:pt idx="6">
                    <c:v>PM10</c:v>
                  </c:pt>
                  <c:pt idx="7">
                    <c:v>CO2</c:v>
                  </c:pt>
                </c:lvl>
                <c:lvl>
                  <c:pt idx="0">
                    <c:v>2030</c:v>
                  </c:pt>
                  <c:pt idx="4">
                    <c:v>2040</c:v>
                  </c:pt>
                </c:lvl>
              </c:multiLvlStrCache>
            </c:multiLvlStrRef>
          </c:cat>
          <c:val>
            <c:numRef>
              <c:f>'[ARE_16.10.2018 - opr Marta_wykorzystane w zał 2.xlsx]I.3_emisje'!$D$47:$K$47</c:f>
              <c:numCache>
                <c:formatCode>General</c:formatCode>
                <c:ptCount val="8"/>
                <c:pt idx="0">
                  <c:v>319</c:v>
                </c:pt>
                <c:pt idx="1">
                  <c:v>455</c:v>
                </c:pt>
                <c:pt idx="2">
                  <c:v>147</c:v>
                </c:pt>
                <c:pt idx="3">
                  <c:v>268</c:v>
                </c:pt>
                <c:pt idx="4">
                  <c:v>181</c:v>
                </c:pt>
                <c:pt idx="5">
                  <c:v>377</c:v>
                </c:pt>
                <c:pt idx="6">
                  <c:v>103</c:v>
                </c:pt>
                <c:pt idx="7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D-4702-BB62-D1E7179B6C63}"/>
            </c:ext>
          </c:extLst>
        </c:ser>
        <c:ser>
          <c:idx val="1"/>
          <c:order val="1"/>
          <c:tx>
            <c:strRef>
              <c:f>'[ARE_16.10.2018 - opr Marta_wykorzystane w zał 2.xlsx]I.3_emisje'!$C$48</c:f>
              <c:strCache>
                <c:ptCount val="1"/>
                <c:pt idx="0">
                  <c:v>Brak realizacji PEP2040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'[ARE_16.10.2018 - opr Marta_wykorzystane w zał 2.xlsx]I.3_emisje'!$D$45:$K$46</c:f>
              <c:multiLvlStrCache>
                <c:ptCount val="8"/>
                <c:lvl>
                  <c:pt idx="0">
                    <c:v>SO2</c:v>
                  </c:pt>
                  <c:pt idx="1">
                    <c:v>NOx</c:v>
                  </c:pt>
                  <c:pt idx="2">
                    <c:v>PM10</c:v>
                  </c:pt>
                  <c:pt idx="3">
                    <c:v>CO2</c:v>
                  </c:pt>
                  <c:pt idx="4">
                    <c:v>SO2</c:v>
                  </c:pt>
                  <c:pt idx="5">
                    <c:v>NOx</c:v>
                  </c:pt>
                  <c:pt idx="6">
                    <c:v>PM10</c:v>
                  </c:pt>
                  <c:pt idx="7">
                    <c:v>CO2</c:v>
                  </c:pt>
                </c:lvl>
                <c:lvl>
                  <c:pt idx="0">
                    <c:v>2030</c:v>
                  </c:pt>
                  <c:pt idx="4">
                    <c:v>2040</c:v>
                  </c:pt>
                </c:lvl>
              </c:multiLvlStrCache>
            </c:multiLvlStrRef>
          </c:cat>
          <c:val>
            <c:numRef>
              <c:f>'[ARE_16.10.2018 - opr Marta_wykorzystane w zał 2.xlsx]I.3_emisje'!$D$48:$K$48</c:f>
              <c:numCache>
                <c:formatCode>General</c:formatCode>
                <c:ptCount val="8"/>
                <c:pt idx="0">
                  <c:v>471</c:v>
                </c:pt>
                <c:pt idx="1">
                  <c:v>574</c:v>
                </c:pt>
                <c:pt idx="2">
                  <c:v>197</c:v>
                </c:pt>
                <c:pt idx="3">
                  <c:v>353</c:v>
                </c:pt>
                <c:pt idx="4">
                  <c:v>345</c:v>
                </c:pt>
                <c:pt idx="5">
                  <c:v>485</c:v>
                </c:pt>
                <c:pt idx="6">
                  <c:v>155</c:v>
                </c:pt>
                <c:pt idx="7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D-4702-BB62-D1E7179B6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747640"/>
        <c:axId val="439742936"/>
      </c:barChart>
      <c:catAx>
        <c:axId val="4397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39742936"/>
        <c:crosses val="autoZero"/>
        <c:auto val="1"/>
        <c:lblAlgn val="ctr"/>
        <c:lblOffset val="100"/>
        <c:noMultiLvlLbl val="0"/>
      </c:catAx>
      <c:valAx>
        <c:axId val="4397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l-PL"/>
                  <a:t>[tys. t]  i [mln t ] dla CO2 </a:t>
                </a:r>
              </a:p>
            </c:rich>
          </c:tx>
          <c:layout>
            <c:manualLayout>
              <c:xMode val="edge"/>
              <c:yMode val="edge"/>
              <c:x val="1.3796275005748447E-2"/>
              <c:y val="0.17005067074948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3974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 Narrow" panose="020B0606020202030204" pitchFamily="34" charset="0"/>
          <a:cs typeface="Arial" panose="020B0604020202020204" pitchFamily="34" charset="0"/>
        </a:defRPr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F8574-7504-4082-8339-06FAD1666692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</dgm:pt>
    <dgm:pt modelId="{EB095A67-AE52-4B16-8D85-B6FBAAA703FC}">
      <dgm:prSet phldrT="[Tekst]" custT="1"/>
      <dgm:spPr/>
      <dgm:t>
        <a:bodyPr/>
        <a:lstStyle/>
        <a:p>
          <a:pPr algn="l"/>
          <a:r>
            <a:rPr lang="pl-PL" sz="1500" dirty="0" smtClean="0">
              <a:latin typeface="Arial Narrow" panose="020B0606020202030204" pitchFamily="34" charset="0"/>
            </a:rPr>
            <a:t>- Projekt przekazany </a:t>
          </a:r>
          <a:br>
            <a:rPr lang="pl-PL" sz="1500" dirty="0" smtClean="0">
              <a:latin typeface="Arial Narrow" panose="020B0606020202030204" pitchFamily="34" charset="0"/>
            </a:rPr>
          </a:br>
          <a:r>
            <a:rPr lang="pl-PL" sz="1500" dirty="0" smtClean="0">
              <a:latin typeface="Arial Narrow" panose="020B0606020202030204" pitchFamily="34" charset="0"/>
            </a:rPr>
            <a:t>23.11.2018 r. do uzgodnień międzyresortowych i konsultacji publicznych </a:t>
          </a:r>
        </a:p>
        <a:p>
          <a:pPr algn="l"/>
          <a:r>
            <a:rPr lang="pl-PL" sz="1500" dirty="0" smtClean="0">
              <a:latin typeface="Arial Narrow" panose="020B0606020202030204" pitchFamily="34" charset="0"/>
            </a:rPr>
            <a:t>- Termin składania uwag: 15.01.2019 r.</a:t>
          </a:r>
          <a:endParaRPr lang="pl-PL" sz="1500" dirty="0">
            <a:latin typeface="Arial Narrow" panose="020B0606020202030204" pitchFamily="34" charset="0"/>
          </a:endParaRPr>
        </a:p>
      </dgm:t>
    </dgm:pt>
    <dgm:pt modelId="{7C21FA00-41A7-48AF-829C-A7F3DC0F3C31}" type="parTrans" cxnId="{A6486EC1-0048-46D1-AE32-D0C4D0F3EB15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4B5CC89E-88AC-426A-8A42-37B8DF320197}" type="sibTrans" cxnId="{A6486EC1-0048-46D1-AE32-D0C4D0F3EB15}">
      <dgm:prSet custT="1"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B0AA4CDE-9B5B-4809-8EF9-EA12F9B5E8F5}">
      <dgm:prSet phldrT="[Tekst]" custT="1"/>
      <dgm:spPr/>
      <dgm:t>
        <a:bodyPr/>
        <a:lstStyle/>
        <a:p>
          <a:pPr algn="l"/>
          <a:r>
            <a:rPr lang="pl-PL" sz="1500" dirty="0" smtClean="0">
              <a:latin typeface="Arial Narrow" panose="020B0606020202030204" pitchFamily="34" charset="0"/>
            </a:rPr>
            <a:t>- Spotkania międzyresortowe, z organizacjami, z przedstawicielami branży</a:t>
          </a:r>
        </a:p>
        <a:p>
          <a:pPr algn="l"/>
          <a:r>
            <a:rPr lang="pl-PL" sz="1500" dirty="0" smtClean="0">
              <a:latin typeface="Arial Narrow" panose="020B0606020202030204" pitchFamily="34" charset="0"/>
            </a:rPr>
            <a:t>- Wykorzystanie istniejących platform współpracy, grup, zespołów i forów </a:t>
          </a:r>
          <a:endParaRPr lang="pl-PL" sz="1500" dirty="0">
            <a:latin typeface="Arial Narrow" panose="020B0606020202030204" pitchFamily="34" charset="0"/>
          </a:endParaRPr>
        </a:p>
      </dgm:t>
    </dgm:pt>
    <dgm:pt modelId="{6760C95E-E1FE-4403-A2FF-6C2F15249E72}" type="parTrans" cxnId="{DE8AF3F1-3256-4559-B824-5CF51CE2FE22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FF7C018B-227D-4650-9EF5-F821BF028A8E}" type="sibTrans" cxnId="{DE8AF3F1-3256-4559-B824-5CF51CE2FE22}">
      <dgm:prSet custT="1"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E6E8C494-C99E-43B2-9A84-26C023C357BB}">
      <dgm:prSet phldrT="[Tekst]" custT="1"/>
      <dgm:spPr/>
      <dgm:t>
        <a:bodyPr/>
        <a:lstStyle/>
        <a:p>
          <a:pPr algn="l">
            <a:spcAft>
              <a:spcPts val="1200"/>
            </a:spcAft>
          </a:pPr>
          <a:endParaRPr lang="pl-PL" sz="1500" dirty="0" smtClean="0">
            <a:latin typeface="Arial Narrow" panose="020B0606020202030204" pitchFamily="34" charset="0"/>
          </a:endParaRPr>
        </a:p>
        <a:p>
          <a:pPr algn="l">
            <a:spcAft>
              <a:spcPts val="1200"/>
            </a:spcAft>
          </a:pPr>
          <a:r>
            <a:rPr lang="pl-PL" sz="1500" dirty="0" smtClean="0">
              <a:latin typeface="Arial Narrow" panose="020B0606020202030204" pitchFamily="34" charset="0"/>
            </a:rPr>
            <a:t>- Zmiany w części strategicznej</a:t>
          </a:r>
        </a:p>
        <a:p>
          <a:pPr algn="l">
            <a:spcAft>
              <a:spcPts val="200"/>
            </a:spcAft>
          </a:pPr>
          <a:r>
            <a:rPr lang="pl-PL" sz="1500" dirty="0" smtClean="0">
              <a:latin typeface="Arial Narrow" panose="020B0606020202030204" pitchFamily="34" charset="0"/>
            </a:rPr>
            <a:t>- Opracowanie załączników: </a:t>
          </a:r>
        </a:p>
        <a:p>
          <a:pPr marL="144000" indent="-180000" algn="l">
            <a:spcAft>
              <a:spcPts val="200"/>
            </a:spcAft>
          </a:pPr>
          <a:r>
            <a:rPr lang="pl-PL" sz="1500" dirty="0" smtClean="0">
              <a:latin typeface="Arial Narrow" panose="020B0606020202030204" pitchFamily="34" charset="0"/>
            </a:rPr>
            <a:t>1. Ocena realizacji poprzedniej polityki</a:t>
          </a:r>
        </a:p>
        <a:p>
          <a:pPr marL="144000" indent="-180000" algn="l">
            <a:spcAft>
              <a:spcPts val="200"/>
            </a:spcAft>
          </a:pPr>
          <a:r>
            <a:rPr lang="pl-PL" sz="1500" dirty="0" smtClean="0">
              <a:latin typeface="Arial Narrow" panose="020B0606020202030204" pitchFamily="34" charset="0"/>
            </a:rPr>
            <a:t>2. Rozszerzone wnioski z analiz prognostycznych</a:t>
          </a:r>
        </a:p>
        <a:p>
          <a:pPr marL="144000" indent="-180000" algn="l">
            <a:spcAft>
              <a:spcPts val="200"/>
            </a:spcAft>
          </a:pPr>
          <a:r>
            <a:rPr lang="pl-PL" sz="1500" dirty="0" smtClean="0">
              <a:latin typeface="Arial Narrow" panose="020B0606020202030204" pitchFamily="34" charset="0"/>
            </a:rPr>
            <a:t>3. Strategiczna ocena oddziaływania na środowisko </a:t>
          </a:r>
          <a:endParaRPr lang="pl-PL" sz="1500" dirty="0">
            <a:latin typeface="Arial Narrow" panose="020B0606020202030204" pitchFamily="34" charset="0"/>
          </a:endParaRPr>
        </a:p>
      </dgm:t>
    </dgm:pt>
    <dgm:pt modelId="{8D72AB88-AD6B-4680-8FBC-933D109CB649}" type="parTrans" cxnId="{20C85A1E-C528-4A74-84B4-3AC6AA13777C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91E59535-8E58-4B63-82A9-77863ECBAB9A}" type="sibTrans" cxnId="{20C85A1E-C528-4A74-84B4-3AC6AA13777C}">
      <dgm:prSet custT="1"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374D0402-9A7F-4259-B290-2DD4C797C0F1}">
      <dgm:prSet phldrT="[Tekst]" custT="1"/>
      <dgm:spPr/>
      <dgm:t>
        <a:bodyPr/>
        <a:lstStyle/>
        <a:p>
          <a:pPr algn="l"/>
          <a:r>
            <a:rPr lang="pl-PL" sz="1500" dirty="0" smtClean="0">
              <a:latin typeface="Arial Narrow" panose="020B0606020202030204" pitchFamily="34" charset="0"/>
            </a:rPr>
            <a:t>- Projekt opublikowany 8.11.2019 r.</a:t>
          </a:r>
        </a:p>
        <a:p>
          <a:pPr algn="l"/>
          <a:r>
            <a:rPr lang="pl-PL" sz="1500" dirty="0" smtClean="0">
              <a:latin typeface="Arial Narrow" panose="020B0606020202030204" pitchFamily="34" charset="0"/>
            </a:rPr>
            <a:t>- Termin składania uwag: 29.11.2019 r.</a:t>
          </a:r>
          <a:endParaRPr lang="pl-PL" sz="1500" dirty="0">
            <a:latin typeface="Arial Narrow" panose="020B0606020202030204" pitchFamily="34" charset="0"/>
          </a:endParaRPr>
        </a:p>
      </dgm:t>
    </dgm:pt>
    <dgm:pt modelId="{6F8255A0-1D10-4542-89D8-8B9518C9B164}" type="parTrans" cxnId="{17EEBE6B-FC7C-45BE-9AE9-55C2D1D232A5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51CE8FDC-E242-45CA-B5F8-ED862C7AB988}" type="sibTrans" cxnId="{17EEBE6B-FC7C-45BE-9AE9-55C2D1D232A5}">
      <dgm:prSet custT="1"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AE674E35-2D35-4332-A34D-C1F8139B04CD}">
      <dgm:prSet phldrT="[Tekst]" custT="1"/>
      <dgm:spPr/>
      <dgm:t>
        <a:bodyPr/>
        <a:lstStyle/>
        <a:p>
          <a:pPr algn="l"/>
          <a:r>
            <a:rPr lang="pl-PL" sz="1500" dirty="0" smtClean="0">
              <a:latin typeface="Arial Narrow" panose="020B0606020202030204" pitchFamily="34" charset="0"/>
            </a:rPr>
            <a:t>Przekazanie do zatwierdzenia na poziomie komitetów, </a:t>
          </a:r>
          <a:br>
            <a:rPr lang="pl-PL" sz="1500" dirty="0" smtClean="0">
              <a:latin typeface="Arial Narrow" panose="020B0606020202030204" pitchFamily="34" charset="0"/>
            </a:rPr>
          </a:br>
          <a:r>
            <a:rPr lang="pl-PL" sz="1500" dirty="0" smtClean="0">
              <a:latin typeface="Arial Narrow" panose="020B0606020202030204" pitchFamily="34" charset="0"/>
            </a:rPr>
            <a:t>a następnie Radzie Ministrów</a:t>
          </a:r>
          <a:endParaRPr lang="pl-PL" sz="1500" dirty="0">
            <a:latin typeface="Arial Narrow" panose="020B0606020202030204" pitchFamily="34" charset="0"/>
          </a:endParaRPr>
        </a:p>
      </dgm:t>
    </dgm:pt>
    <dgm:pt modelId="{E562F5C9-B4C8-4C94-B62E-6315886EA45D}" type="parTrans" cxnId="{EBE1E30F-4277-402F-9945-F69EF85AA2C1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2D45FE37-C71E-431A-9503-86113BBCA03E}" type="sibTrans" cxnId="{EBE1E30F-4277-402F-9945-F69EF85AA2C1}">
      <dgm:prSet/>
      <dgm:spPr/>
      <dgm:t>
        <a:bodyPr/>
        <a:lstStyle/>
        <a:p>
          <a:pPr algn="l"/>
          <a:endParaRPr lang="pl-PL" sz="1500">
            <a:latin typeface="Arial Narrow" panose="020B0606020202030204" pitchFamily="34" charset="0"/>
          </a:endParaRPr>
        </a:p>
      </dgm:t>
    </dgm:pt>
    <dgm:pt modelId="{F35B5818-253B-4265-BC7E-ACAA83136523}" type="pres">
      <dgm:prSet presAssocID="{2E0F8574-7504-4082-8339-06FAD1666692}" presName="Name0" presStyleCnt="0">
        <dgm:presLayoutVars>
          <dgm:dir/>
          <dgm:resizeHandles val="exact"/>
        </dgm:presLayoutVars>
      </dgm:prSet>
      <dgm:spPr/>
    </dgm:pt>
    <dgm:pt modelId="{E8D7BE31-1821-41B9-8639-7B7E594CA4B3}" type="pres">
      <dgm:prSet presAssocID="{EB095A67-AE52-4B16-8D85-B6FBAAA703FC}" presName="node" presStyleLbl="node1" presStyleIdx="0" presStyleCnt="5" custScaleY="37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8A0D38-209B-47CF-B284-EB7ECB72DCE8}" type="pres">
      <dgm:prSet presAssocID="{4B5CC89E-88AC-426A-8A42-37B8DF320197}" presName="sibTrans" presStyleLbl="sibTrans2D1" presStyleIdx="0" presStyleCnt="4"/>
      <dgm:spPr/>
      <dgm:t>
        <a:bodyPr/>
        <a:lstStyle/>
        <a:p>
          <a:endParaRPr lang="pl-PL"/>
        </a:p>
      </dgm:t>
    </dgm:pt>
    <dgm:pt modelId="{6D5CFBE5-7394-4AA1-A92A-8285B6CC267C}" type="pres">
      <dgm:prSet presAssocID="{4B5CC89E-88AC-426A-8A42-37B8DF320197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0A921E79-2E23-404A-97E5-BD097E0CE515}" type="pres">
      <dgm:prSet presAssocID="{B0AA4CDE-9B5B-4809-8EF9-EA12F9B5E8F5}" presName="node" presStyleLbl="node1" presStyleIdx="1" presStyleCnt="5" custScaleY="37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07A020-AC03-4DFB-8500-7FFC2202F340}" type="pres">
      <dgm:prSet presAssocID="{FF7C018B-227D-4650-9EF5-F821BF028A8E}" presName="sibTrans" presStyleLbl="sibTrans2D1" presStyleIdx="1" presStyleCnt="4"/>
      <dgm:spPr/>
      <dgm:t>
        <a:bodyPr/>
        <a:lstStyle/>
        <a:p>
          <a:endParaRPr lang="pl-PL"/>
        </a:p>
      </dgm:t>
    </dgm:pt>
    <dgm:pt modelId="{8CA2076F-B68D-4550-92C2-C307FF6EF20A}" type="pres">
      <dgm:prSet presAssocID="{FF7C018B-227D-4650-9EF5-F821BF028A8E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F26FE15D-9636-41AF-8032-5F250E2E3AEA}" type="pres">
      <dgm:prSet presAssocID="{E6E8C494-C99E-43B2-9A84-26C023C357BB}" presName="node" presStyleLbl="node1" presStyleIdx="2" presStyleCnt="5" custScaleY="37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D0FFD-C832-4FAC-A751-A41538451F07}" type="pres">
      <dgm:prSet presAssocID="{91E59535-8E58-4B63-82A9-77863ECBAB9A}" presName="sibTrans" presStyleLbl="sibTrans2D1" presStyleIdx="2" presStyleCnt="4"/>
      <dgm:spPr/>
      <dgm:t>
        <a:bodyPr/>
        <a:lstStyle/>
        <a:p>
          <a:endParaRPr lang="pl-PL"/>
        </a:p>
      </dgm:t>
    </dgm:pt>
    <dgm:pt modelId="{52B43772-5138-4CD7-BA1C-46DE276450E4}" type="pres">
      <dgm:prSet presAssocID="{91E59535-8E58-4B63-82A9-77863ECBAB9A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303E554A-52F7-4A99-909D-EBD21CD58CD6}" type="pres">
      <dgm:prSet presAssocID="{374D0402-9A7F-4259-B290-2DD4C797C0F1}" presName="node" presStyleLbl="node1" presStyleIdx="3" presStyleCnt="5" custScaleY="37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B6D2C8-BF14-4BF7-8490-407B06979AA8}" type="pres">
      <dgm:prSet presAssocID="{51CE8FDC-E242-45CA-B5F8-ED862C7AB988}" presName="sibTrans" presStyleLbl="sibTrans2D1" presStyleIdx="3" presStyleCnt="4"/>
      <dgm:spPr/>
      <dgm:t>
        <a:bodyPr/>
        <a:lstStyle/>
        <a:p>
          <a:endParaRPr lang="pl-PL"/>
        </a:p>
      </dgm:t>
    </dgm:pt>
    <dgm:pt modelId="{19B61B2F-7333-42E0-B6FB-27AA8D245CEE}" type="pres">
      <dgm:prSet presAssocID="{51CE8FDC-E242-45CA-B5F8-ED862C7AB988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32AA362C-C459-4A22-9550-D1C00D240C24}" type="pres">
      <dgm:prSet presAssocID="{AE674E35-2D35-4332-A34D-C1F8139B04CD}" presName="node" presStyleLbl="node1" presStyleIdx="4" presStyleCnt="5" custScaleY="37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BE1E30F-4277-402F-9945-F69EF85AA2C1}" srcId="{2E0F8574-7504-4082-8339-06FAD1666692}" destId="{AE674E35-2D35-4332-A34D-C1F8139B04CD}" srcOrd="4" destOrd="0" parTransId="{E562F5C9-B4C8-4C94-B62E-6315886EA45D}" sibTransId="{2D45FE37-C71E-431A-9503-86113BBCA03E}"/>
    <dgm:cxn modelId="{4595E6F7-6C7C-402E-9A4A-7B5CDD0F8787}" type="presOf" srcId="{AE674E35-2D35-4332-A34D-C1F8139B04CD}" destId="{32AA362C-C459-4A22-9550-D1C00D240C24}" srcOrd="0" destOrd="0" presId="urn:microsoft.com/office/officeart/2005/8/layout/process1"/>
    <dgm:cxn modelId="{20C85A1E-C528-4A74-84B4-3AC6AA13777C}" srcId="{2E0F8574-7504-4082-8339-06FAD1666692}" destId="{E6E8C494-C99E-43B2-9A84-26C023C357BB}" srcOrd="2" destOrd="0" parTransId="{8D72AB88-AD6B-4680-8FBC-933D109CB649}" sibTransId="{91E59535-8E58-4B63-82A9-77863ECBAB9A}"/>
    <dgm:cxn modelId="{00CF338D-23BD-48E2-8FDD-6D0EB0E47E25}" type="presOf" srcId="{2E0F8574-7504-4082-8339-06FAD1666692}" destId="{F35B5818-253B-4265-BC7E-ACAA83136523}" srcOrd="0" destOrd="0" presId="urn:microsoft.com/office/officeart/2005/8/layout/process1"/>
    <dgm:cxn modelId="{D7D6FD01-6E24-435B-8220-22FB4BBEBBCC}" type="presOf" srcId="{374D0402-9A7F-4259-B290-2DD4C797C0F1}" destId="{303E554A-52F7-4A99-909D-EBD21CD58CD6}" srcOrd="0" destOrd="0" presId="urn:microsoft.com/office/officeart/2005/8/layout/process1"/>
    <dgm:cxn modelId="{A6486EC1-0048-46D1-AE32-D0C4D0F3EB15}" srcId="{2E0F8574-7504-4082-8339-06FAD1666692}" destId="{EB095A67-AE52-4B16-8D85-B6FBAAA703FC}" srcOrd="0" destOrd="0" parTransId="{7C21FA00-41A7-48AF-829C-A7F3DC0F3C31}" sibTransId="{4B5CC89E-88AC-426A-8A42-37B8DF320197}"/>
    <dgm:cxn modelId="{47588BCD-196F-411C-8D34-30F8D3144552}" type="presOf" srcId="{91E59535-8E58-4B63-82A9-77863ECBAB9A}" destId="{52B43772-5138-4CD7-BA1C-46DE276450E4}" srcOrd="1" destOrd="0" presId="urn:microsoft.com/office/officeart/2005/8/layout/process1"/>
    <dgm:cxn modelId="{3F879CCE-C70F-4E6C-878E-F5C95ECA5D24}" type="presOf" srcId="{FF7C018B-227D-4650-9EF5-F821BF028A8E}" destId="{F807A020-AC03-4DFB-8500-7FFC2202F340}" srcOrd="0" destOrd="0" presId="urn:microsoft.com/office/officeart/2005/8/layout/process1"/>
    <dgm:cxn modelId="{F6008361-4DC0-445C-8F0F-BCE668528B56}" type="presOf" srcId="{51CE8FDC-E242-45CA-B5F8-ED862C7AB988}" destId="{19B61B2F-7333-42E0-B6FB-27AA8D245CEE}" srcOrd="1" destOrd="0" presId="urn:microsoft.com/office/officeart/2005/8/layout/process1"/>
    <dgm:cxn modelId="{14FD6261-9DA4-418A-8EA9-7FCEC9BF9D00}" type="presOf" srcId="{B0AA4CDE-9B5B-4809-8EF9-EA12F9B5E8F5}" destId="{0A921E79-2E23-404A-97E5-BD097E0CE515}" srcOrd="0" destOrd="0" presId="urn:microsoft.com/office/officeart/2005/8/layout/process1"/>
    <dgm:cxn modelId="{17EEBE6B-FC7C-45BE-9AE9-55C2D1D232A5}" srcId="{2E0F8574-7504-4082-8339-06FAD1666692}" destId="{374D0402-9A7F-4259-B290-2DD4C797C0F1}" srcOrd="3" destOrd="0" parTransId="{6F8255A0-1D10-4542-89D8-8B9518C9B164}" sibTransId="{51CE8FDC-E242-45CA-B5F8-ED862C7AB988}"/>
    <dgm:cxn modelId="{01F844D0-9161-48C9-A875-4F1CCD4BF5C4}" type="presOf" srcId="{EB095A67-AE52-4B16-8D85-B6FBAAA703FC}" destId="{E8D7BE31-1821-41B9-8639-7B7E594CA4B3}" srcOrd="0" destOrd="0" presId="urn:microsoft.com/office/officeart/2005/8/layout/process1"/>
    <dgm:cxn modelId="{0ADC9BB6-DFE8-42EF-BC81-933117AB18D7}" type="presOf" srcId="{51CE8FDC-E242-45CA-B5F8-ED862C7AB988}" destId="{31B6D2C8-BF14-4BF7-8490-407B06979AA8}" srcOrd="0" destOrd="0" presId="urn:microsoft.com/office/officeart/2005/8/layout/process1"/>
    <dgm:cxn modelId="{F705D0D0-9924-49C4-8A20-CD0005C514BE}" type="presOf" srcId="{4B5CC89E-88AC-426A-8A42-37B8DF320197}" destId="{2E8A0D38-209B-47CF-B284-EB7ECB72DCE8}" srcOrd="0" destOrd="0" presId="urn:microsoft.com/office/officeart/2005/8/layout/process1"/>
    <dgm:cxn modelId="{941E202A-CC25-4885-AE92-C6918588FD24}" type="presOf" srcId="{E6E8C494-C99E-43B2-9A84-26C023C357BB}" destId="{F26FE15D-9636-41AF-8032-5F250E2E3AEA}" srcOrd="0" destOrd="0" presId="urn:microsoft.com/office/officeart/2005/8/layout/process1"/>
    <dgm:cxn modelId="{AA2235A0-0AD6-40C8-9D44-E83CC730DBC4}" type="presOf" srcId="{4B5CC89E-88AC-426A-8A42-37B8DF320197}" destId="{6D5CFBE5-7394-4AA1-A92A-8285B6CC267C}" srcOrd="1" destOrd="0" presId="urn:microsoft.com/office/officeart/2005/8/layout/process1"/>
    <dgm:cxn modelId="{A8C07470-5763-4E64-8ABB-8EDBEC18D5D2}" type="presOf" srcId="{FF7C018B-227D-4650-9EF5-F821BF028A8E}" destId="{8CA2076F-B68D-4550-92C2-C307FF6EF20A}" srcOrd="1" destOrd="0" presId="urn:microsoft.com/office/officeart/2005/8/layout/process1"/>
    <dgm:cxn modelId="{DE8AF3F1-3256-4559-B824-5CF51CE2FE22}" srcId="{2E0F8574-7504-4082-8339-06FAD1666692}" destId="{B0AA4CDE-9B5B-4809-8EF9-EA12F9B5E8F5}" srcOrd="1" destOrd="0" parTransId="{6760C95E-E1FE-4403-A2FF-6C2F15249E72}" sibTransId="{FF7C018B-227D-4650-9EF5-F821BF028A8E}"/>
    <dgm:cxn modelId="{292B9D21-A34F-4F8E-971F-99F1D230F5AB}" type="presOf" srcId="{91E59535-8E58-4B63-82A9-77863ECBAB9A}" destId="{29DD0FFD-C832-4FAC-A751-A41538451F07}" srcOrd="0" destOrd="0" presId="urn:microsoft.com/office/officeart/2005/8/layout/process1"/>
    <dgm:cxn modelId="{B3696711-525D-42B2-9CDE-79511773BAA9}" type="presParOf" srcId="{F35B5818-253B-4265-BC7E-ACAA83136523}" destId="{E8D7BE31-1821-41B9-8639-7B7E594CA4B3}" srcOrd="0" destOrd="0" presId="urn:microsoft.com/office/officeart/2005/8/layout/process1"/>
    <dgm:cxn modelId="{48D2F8B8-17E0-40C6-933F-A5B2921DD499}" type="presParOf" srcId="{F35B5818-253B-4265-BC7E-ACAA83136523}" destId="{2E8A0D38-209B-47CF-B284-EB7ECB72DCE8}" srcOrd="1" destOrd="0" presId="urn:microsoft.com/office/officeart/2005/8/layout/process1"/>
    <dgm:cxn modelId="{3A1B34C5-142E-4C73-94DD-02A6704642F7}" type="presParOf" srcId="{2E8A0D38-209B-47CF-B284-EB7ECB72DCE8}" destId="{6D5CFBE5-7394-4AA1-A92A-8285B6CC267C}" srcOrd="0" destOrd="0" presId="urn:microsoft.com/office/officeart/2005/8/layout/process1"/>
    <dgm:cxn modelId="{8F9B0B44-30DF-42F0-836D-F94D4E4F6941}" type="presParOf" srcId="{F35B5818-253B-4265-BC7E-ACAA83136523}" destId="{0A921E79-2E23-404A-97E5-BD097E0CE515}" srcOrd="2" destOrd="0" presId="urn:microsoft.com/office/officeart/2005/8/layout/process1"/>
    <dgm:cxn modelId="{718AB5A0-3651-4CF0-A5E5-B206DDE7F0EF}" type="presParOf" srcId="{F35B5818-253B-4265-BC7E-ACAA83136523}" destId="{F807A020-AC03-4DFB-8500-7FFC2202F340}" srcOrd="3" destOrd="0" presId="urn:microsoft.com/office/officeart/2005/8/layout/process1"/>
    <dgm:cxn modelId="{FDCDE89E-045D-45B1-B355-2A545EFB7616}" type="presParOf" srcId="{F807A020-AC03-4DFB-8500-7FFC2202F340}" destId="{8CA2076F-B68D-4550-92C2-C307FF6EF20A}" srcOrd="0" destOrd="0" presId="urn:microsoft.com/office/officeart/2005/8/layout/process1"/>
    <dgm:cxn modelId="{CD556D3B-4F0E-46E6-B329-5BD7C5148D09}" type="presParOf" srcId="{F35B5818-253B-4265-BC7E-ACAA83136523}" destId="{F26FE15D-9636-41AF-8032-5F250E2E3AEA}" srcOrd="4" destOrd="0" presId="urn:microsoft.com/office/officeart/2005/8/layout/process1"/>
    <dgm:cxn modelId="{955F9175-6E88-4BD2-B420-71D7BDB0BC5F}" type="presParOf" srcId="{F35B5818-253B-4265-BC7E-ACAA83136523}" destId="{29DD0FFD-C832-4FAC-A751-A41538451F07}" srcOrd="5" destOrd="0" presId="urn:microsoft.com/office/officeart/2005/8/layout/process1"/>
    <dgm:cxn modelId="{05C5FC43-4B18-4083-B852-8BB9C3A7977B}" type="presParOf" srcId="{29DD0FFD-C832-4FAC-A751-A41538451F07}" destId="{52B43772-5138-4CD7-BA1C-46DE276450E4}" srcOrd="0" destOrd="0" presId="urn:microsoft.com/office/officeart/2005/8/layout/process1"/>
    <dgm:cxn modelId="{77DDDF9D-8585-4329-B97E-2770EEFDD5C3}" type="presParOf" srcId="{F35B5818-253B-4265-BC7E-ACAA83136523}" destId="{303E554A-52F7-4A99-909D-EBD21CD58CD6}" srcOrd="6" destOrd="0" presId="urn:microsoft.com/office/officeart/2005/8/layout/process1"/>
    <dgm:cxn modelId="{CCE93934-CAE4-4DD7-B604-C1681CDDEEC7}" type="presParOf" srcId="{F35B5818-253B-4265-BC7E-ACAA83136523}" destId="{31B6D2C8-BF14-4BF7-8490-407B06979AA8}" srcOrd="7" destOrd="0" presId="urn:microsoft.com/office/officeart/2005/8/layout/process1"/>
    <dgm:cxn modelId="{BB48A87D-2CBC-4C10-9FD4-8A1A58037B7A}" type="presParOf" srcId="{31B6D2C8-BF14-4BF7-8490-407B06979AA8}" destId="{19B61B2F-7333-42E0-B6FB-27AA8D245CEE}" srcOrd="0" destOrd="0" presId="urn:microsoft.com/office/officeart/2005/8/layout/process1"/>
    <dgm:cxn modelId="{9C37B0F8-93B8-43D3-8FE9-E192464EAEE4}" type="presParOf" srcId="{F35B5818-253B-4265-BC7E-ACAA83136523}" destId="{32AA362C-C459-4A22-9550-D1C00D240C2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F8574-7504-4082-8339-06FAD1666692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374D0402-9A7F-4259-B290-2DD4C797C0F1}">
      <dgm:prSet phldrT="[Tekst]" custT="1"/>
      <dgm:spPr/>
      <dgm:t>
        <a:bodyPr/>
        <a:lstStyle/>
        <a:p>
          <a:pPr algn="ctr"/>
          <a:r>
            <a:rPr lang="pl-PL" sz="1600" dirty="0" smtClean="0">
              <a:latin typeface="Arial Narrow" panose="020B0606020202030204" pitchFamily="34" charset="0"/>
            </a:rPr>
            <a:t>Publikacja projektu PEP2040 do konsultacji </a:t>
          </a:r>
          <a:endParaRPr lang="pl-PL" sz="1600" dirty="0">
            <a:latin typeface="Arial Narrow" panose="020B0606020202030204" pitchFamily="34" charset="0"/>
          </a:endParaRPr>
        </a:p>
      </dgm:t>
    </dgm:pt>
    <dgm:pt modelId="{6F8255A0-1D10-4542-89D8-8B9518C9B164}" type="parTrans" cxnId="{17EEBE6B-FC7C-45BE-9AE9-55C2D1D232A5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51CE8FDC-E242-45CA-B5F8-ED862C7AB988}" type="sibTrans" cxnId="{17EEBE6B-FC7C-45BE-9AE9-55C2D1D232A5}">
      <dgm:prSet custT="1"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E3680A62-5E7A-483A-A230-4502FD3163EB}">
      <dgm:prSet phldrT="[Tekst]" custT="1"/>
      <dgm:spPr/>
      <dgm:t>
        <a:bodyPr/>
        <a:lstStyle/>
        <a:p>
          <a:pPr algn="ctr"/>
          <a:r>
            <a:rPr lang="pl-PL" sz="1600" dirty="0" smtClean="0">
              <a:latin typeface="Arial Narrow" panose="020B0606020202030204" pitchFamily="34" charset="0"/>
            </a:rPr>
            <a:t>Wprowadzanie zmian do projektu, opracowanie załączników</a:t>
          </a:r>
          <a:endParaRPr lang="pl-PL" sz="1600" dirty="0">
            <a:latin typeface="Arial Narrow" panose="020B0606020202030204" pitchFamily="34" charset="0"/>
          </a:endParaRPr>
        </a:p>
      </dgm:t>
    </dgm:pt>
    <dgm:pt modelId="{5A306692-C71C-4112-A171-FEDD865DF2B1}" type="parTrans" cxnId="{3E9A95EC-307E-452F-857A-3A5BCD4D5F7A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A5F3BA25-1E8D-45B3-949D-E1BE1DED0D21}" type="sibTrans" cxnId="{3E9A95EC-307E-452F-857A-3A5BCD4D5F7A}">
      <dgm:prSet custT="1"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538A586F-10E1-4A1D-BBF9-96E73793E1C1}">
      <dgm:prSet phldrT="[Tekst]" custT="1"/>
      <dgm:spPr>
        <a:solidFill>
          <a:srgbClr val="C00000"/>
        </a:solidFill>
      </dgm:spPr>
      <dgm:t>
        <a:bodyPr/>
        <a:lstStyle/>
        <a:p>
          <a:pPr algn="ctr" rtl="0"/>
          <a:r>
            <a:rPr kumimoji="0" lang="pl-PL" sz="16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Przeprowadzenie SOOŚ do projektu PEP2040</a:t>
          </a:r>
          <a:endParaRPr lang="pl-PL" sz="1600" dirty="0">
            <a:latin typeface="Arial Narrow" panose="020B0606020202030204" pitchFamily="34" charset="0"/>
          </a:endParaRPr>
        </a:p>
      </dgm:t>
    </dgm:pt>
    <dgm:pt modelId="{BADF77FD-0F45-455C-8B87-AF7D38ECD0FB}" type="parTrans" cxnId="{EF9290C2-EA00-4CA2-83E6-9D718FBBC937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135F6718-789B-4EDB-96E7-A9C9954DA27D}" type="sibTrans" cxnId="{EF9290C2-EA00-4CA2-83E6-9D718FBBC937}">
      <dgm:prSet custT="1"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6A48CB21-A031-42D0-8D02-65BA6E7A4ADA}">
      <dgm:prSet phldrT="[Tekst]" custT="1"/>
      <dgm:spPr/>
      <dgm:t>
        <a:bodyPr/>
        <a:lstStyle/>
        <a:p>
          <a:pPr algn="ctr"/>
          <a:r>
            <a:rPr lang="pl-PL" sz="1600" dirty="0" smtClean="0">
              <a:latin typeface="Arial Narrow" panose="020B0606020202030204" pitchFamily="34" charset="0"/>
            </a:rPr>
            <a:t>Przedłożenie KKPR, SKRM, KRM oraz do zatwierdzenia przez RM</a:t>
          </a:r>
          <a:endParaRPr lang="pl-PL" sz="1600" dirty="0">
            <a:latin typeface="Arial Narrow" panose="020B0606020202030204" pitchFamily="34" charset="0"/>
          </a:endParaRPr>
        </a:p>
      </dgm:t>
    </dgm:pt>
    <dgm:pt modelId="{0D7483BD-C138-44C9-A650-A362F32DBE92}" type="parTrans" cxnId="{AAC424BF-96F4-40FC-BE66-FAF0D98E7BEE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2981CCF9-1AC9-4F66-96FA-55CA75679AE7}" type="sibTrans" cxnId="{AAC424BF-96F4-40FC-BE66-FAF0D98E7BEE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58A10CBA-AABA-4C4E-98F4-43CA25595FCB}">
      <dgm:prSet phldrT="[Tekst]" custT="1"/>
      <dgm:spPr/>
      <dgm:t>
        <a:bodyPr/>
        <a:lstStyle/>
        <a:p>
          <a:pPr algn="ctr"/>
          <a:r>
            <a:rPr lang="pl-PL" sz="1600" dirty="0" smtClean="0">
              <a:latin typeface="Arial Narrow" panose="020B0606020202030204" pitchFamily="34" charset="0"/>
            </a:rPr>
            <a:t>Spotkania konsultacyjne, analiza zgłoszonych uwag</a:t>
          </a:r>
          <a:endParaRPr lang="pl-PL" sz="1600" dirty="0">
            <a:latin typeface="Arial Narrow" panose="020B0606020202030204" pitchFamily="34" charset="0"/>
          </a:endParaRPr>
        </a:p>
      </dgm:t>
    </dgm:pt>
    <dgm:pt modelId="{8A82E1B9-5DAC-421B-BD05-0D89BD28343A}" type="parTrans" cxnId="{67A6D0D3-D483-4854-9BD6-D9E59BC2F950}">
      <dgm:prSet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2672C6D4-587A-4009-85C3-E3DEE4E758FA}" type="sibTrans" cxnId="{67A6D0D3-D483-4854-9BD6-D9E59BC2F950}">
      <dgm:prSet custT="1"/>
      <dgm:spPr/>
      <dgm:t>
        <a:bodyPr/>
        <a:lstStyle/>
        <a:p>
          <a:pPr algn="ctr"/>
          <a:endParaRPr lang="pl-PL" sz="1600">
            <a:latin typeface="Arial Narrow" panose="020B0606020202030204" pitchFamily="34" charset="0"/>
          </a:endParaRPr>
        </a:p>
      </dgm:t>
    </dgm:pt>
    <dgm:pt modelId="{F35B5818-253B-4265-BC7E-ACAA83136523}" type="pres">
      <dgm:prSet presAssocID="{2E0F8574-7504-4082-8339-06FAD1666692}" presName="Name0" presStyleCnt="0">
        <dgm:presLayoutVars>
          <dgm:dir/>
          <dgm:resizeHandles val="exact"/>
        </dgm:presLayoutVars>
      </dgm:prSet>
      <dgm:spPr/>
    </dgm:pt>
    <dgm:pt modelId="{303E554A-52F7-4A99-909D-EBD21CD58CD6}" type="pres">
      <dgm:prSet presAssocID="{374D0402-9A7F-4259-B290-2DD4C797C0F1}" presName="node" presStyleLbl="node1" presStyleIdx="0" presStyleCnt="5" custScaleY="1181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B6D2C8-BF14-4BF7-8490-407B06979AA8}" type="pres">
      <dgm:prSet presAssocID="{51CE8FDC-E242-45CA-B5F8-ED862C7AB988}" presName="sibTrans" presStyleLbl="sibTrans2D1" presStyleIdx="0" presStyleCnt="4"/>
      <dgm:spPr/>
      <dgm:t>
        <a:bodyPr/>
        <a:lstStyle/>
        <a:p>
          <a:endParaRPr lang="pl-PL"/>
        </a:p>
      </dgm:t>
    </dgm:pt>
    <dgm:pt modelId="{19B61B2F-7333-42E0-B6FB-27AA8D245CEE}" type="pres">
      <dgm:prSet presAssocID="{51CE8FDC-E242-45CA-B5F8-ED862C7AB988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15EF34AF-25F6-46A5-8DBD-A39EEB78FA60}" type="pres">
      <dgm:prSet presAssocID="{58A10CBA-AABA-4C4E-98F4-43CA25595FCB}" presName="node" presStyleLbl="node1" presStyleIdx="1" presStyleCnt="5" custScaleY="118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D026C7-27DE-45CD-AD2C-19E8EAA5DE8C}" type="pres">
      <dgm:prSet presAssocID="{2672C6D4-587A-4009-85C3-E3DEE4E758FA}" presName="sibTrans" presStyleLbl="sibTrans2D1" presStyleIdx="1" presStyleCnt="4"/>
      <dgm:spPr/>
      <dgm:t>
        <a:bodyPr/>
        <a:lstStyle/>
        <a:p>
          <a:endParaRPr lang="pl-PL"/>
        </a:p>
      </dgm:t>
    </dgm:pt>
    <dgm:pt modelId="{7857EF36-8E8E-4AAA-99C0-BC93E8B335A2}" type="pres">
      <dgm:prSet presAssocID="{2672C6D4-587A-4009-85C3-E3DEE4E758FA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52331F52-8A7E-4D4C-BAF8-9B4B44BE1513}" type="pres">
      <dgm:prSet presAssocID="{E3680A62-5E7A-483A-A230-4502FD3163EB}" presName="node" presStyleLbl="node1" presStyleIdx="2" presStyleCnt="5" custScaleY="118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2C1E36-405E-42D0-8A54-B3A6C8570541}" type="pres">
      <dgm:prSet presAssocID="{A5F3BA25-1E8D-45B3-949D-E1BE1DED0D21}" presName="sibTrans" presStyleLbl="sibTrans2D1" presStyleIdx="2" presStyleCnt="4"/>
      <dgm:spPr/>
      <dgm:t>
        <a:bodyPr/>
        <a:lstStyle/>
        <a:p>
          <a:endParaRPr lang="pl-PL"/>
        </a:p>
      </dgm:t>
    </dgm:pt>
    <dgm:pt modelId="{1A8BEBB0-2210-4E17-864C-638835B5CE61}" type="pres">
      <dgm:prSet presAssocID="{A5F3BA25-1E8D-45B3-949D-E1BE1DED0D21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F221E2B6-34EC-4E1F-AAB8-C06C3E9ECB55}" type="pres">
      <dgm:prSet presAssocID="{538A586F-10E1-4A1D-BBF9-96E73793E1C1}" presName="node" presStyleLbl="node1" presStyleIdx="3" presStyleCnt="5" custScaleX="108497" custScaleY="118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98640-BF36-496C-8927-30AADEF2FB81}" type="pres">
      <dgm:prSet presAssocID="{135F6718-789B-4EDB-96E7-A9C9954DA27D}" presName="sibTrans" presStyleLbl="sibTrans2D1" presStyleIdx="3" presStyleCnt="4"/>
      <dgm:spPr/>
      <dgm:t>
        <a:bodyPr/>
        <a:lstStyle/>
        <a:p>
          <a:endParaRPr lang="pl-PL"/>
        </a:p>
      </dgm:t>
    </dgm:pt>
    <dgm:pt modelId="{2FF6B2DB-7066-44BA-B1F3-F860E400DCF2}" type="pres">
      <dgm:prSet presAssocID="{135F6718-789B-4EDB-96E7-A9C9954DA27D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579D9036-DF65-4A33-89D3-79D5FBFA2B90}" type="pres">
      <dgm:prSet presAssocID="{6A48CB21-A031-42D0-8D02-65BA6E7A4ADA}" presName="node" presStyleLbl="node1" presStyleIdx="4" presStyleCnt="5" custScaleY="118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D6FD01-6E24-435B-8220-22FB4BBEBBCC}" type="presOf" srcId="{374D0402-9A7F-4259-B290-2DD4C797C0F1}" destId="{303E554A-52F7-4A99-909D-EBD21CD58CD6}" srcOrd="0" destOrd="0" presId="urn:microsoft.com/office/officeart/2005/8/layout/process1"/>
    <dgm:cxn modelId="{00CF338D-23BD-48E2-8FDD-6D0EB0E47E25}" type="presOf" srcId="{2E0F8574-7504-4082-8339-06FAD1666692}" destId="{F35B5818-253B-4265-BC7E-ACAA83136523}" srcOrd="0" destOrd="0" presId="urn:microsoft.com/office/officeart/2005/8/layout/process1"/>
    <dgm:cxn modelId="{F199EFFE-34AA-42C7-8DE8-AD1F72BF673C}" type="presOf" srcId="{538A586F-10E1-4A1D-BBF9-96E73793E1C1}" destId="{F221E2B6-34EC-4E1F-AAB8-C06C3E9ECB55}" srcOrd="0" destOrd="0" presId="urn:microsoft.com/office/officeart/2005/8/layout/process1"/>
    <dgm:cxn modelId="{F4924D1A-DA58-4C2B-871F-FE3E9F199D90}" type="presOf" srcId="{135F6718-789B-4EDB-96E7-A9C9954DA27D}" destId="{2FF6B2DB-7066-44BA-B1F3-F860E400DCF2}" srcOrd="1" destOrd="0" presId="urn:microsoft.com/office/officeart/2005/8/layout/process1"/>
    <dgm:cxn modelId="{0B65068A-2960-4F8D-9A7D-233BAA401F87}" type="presOf" srcId="{135F6718-789B-4EDB-96E7-A9C9954DA27D}" destId="{2A098640-BF36-496C-8927-30AADEF2FB81}" srcOrd="0" destOrd="0" presId="urn:microsoft.com/office/officeart/2005/8/layout/process1"/>
    <dgm:cxn modelId="{3E9A95EC-307E-452F-857A-3A5BCD4D5F7A}" srcId="{2E0F8574-7504-4082-8339-06FAD1666692}" destId="{E3680A62-5E7A-483A-A230-4502FD3163EB}" srcOrd="2" destOrd="0" parTransId="{5A306692-C71C-4112-A171-FEDD865DF2B1}" sibTransId="{A5F3BA25-1E8D-45B3-949D-E1BE1DED0D21}"/>
    <dgm:cxn modelId="{AAC424BF-96F4-40FC-BE66-FAF0D98E7BEE}" srcId="{2E0F8574-7504-4082-8339-06FAD1666692}" destId="{6A48CB21-A031-42D0-8D02-65BA6E7A4ADA}" srcOrd="4" destOrd="0" parTransId="{0D7483BD-C138-44C9-A650-A362F32DBE92}" sibTransId="{2981CCF9-1AC9-4F66-96FA-55CA75679AE7}"/>
    <dgm:cxn modelId="{F6008361-4DC0-445C-8F0F-BCE668528B56}" type="presOf" srcId="{51CE8FDC-E242-45CA-B5F8-ED862C7AB988}" destId="{19B61B2F-7333-42E0-B6FB-27AA8D245CEE}" srcOrd="1" destOrd="0" presId="urn:microsoft.com/office/officeart/2005/8/layout/process1"/>
    <dgm:cxn modelId="{378641B5-BCEC-4C08-AA6D-464EF3BD1A22}" type="presOf" srcId="{E3680A62-5E7A-483A-A230-4502FD3163EB}" destId="{52331F52-8A7E-4D4C-BAF8-9B4B44BE1513}" srcOrd="0" destOrd="0" presId="urn:microsoft.com/office/officeart/2005/8/layout/process1"/>
    <dgm:cxn modelId="{67A6D0D3-D483-4854-9BD6-D9E59BC2F950}" srcId="{2E0F8574-7504-4082-8339-06FAD1666692}" destId="{58A10CBA-AABA-4C4E-98F4-43CA25595FCB}" srcOrd="1" destOrd="0" parTransId="{8A82E1B9-5DAC-421B-BD05-0D89BD28343A}" sibTransId="{2672C6D4-587A-4009-85C3-E3DEE4E758FA}"/>
    <dgm:cxn modelId="{17EEBE6B-FC7C-45BE-9AE9-55C2D1D232A5}" srcId="{2E0F8574-7504-4082-8339-06FAD1666692}" destId="{374D0402-9A7F-4259-B290-2DD4C797C0F1}" srcOrd="0" destOrd="0" parTransId="{6F8255A0-1D10-4542-89D8-8B9518C9B164}" sibTransId="{51CE8FDC-E242-45CA-B5F8-ED862C7AB988}"/>
    <dgm:cxn modelId="{AAF8A373-3DCD-4624-B5FF-348EE3422FAD}" type="presOf" srcId="{A5F3BA25-1E8D-45B3-949D-E1BE1DED0D21}" destId="{1A8BEBB0-2210-4E17-864C-638835B5CE61}" srcOrd="1" destOrd="0" presId="urn:microsoft.com/office/officeart/2005/8/layout/process1"/>
    <dgm:cxn modelId="{19C627F1-4657-40E1-A529-A9A099360FE8}" type="presOf" srcId="{6A48CB21-A031-42D0-8D02-65BA6E7A4ADA}" destId="{579D9036-DF65-4A33-89D3-79D5FBFA2B90}" srcOrd="0" destOrd="0" presId="urn:microsoft.com/office/officeart/2005/8/layout/process1"/>
    <dgm:cxn modelId="{0ADC9BB6-DFE8-42EF-BC81-933117AB18D7}" type="presOf" srcId="{51CE8FDC-E242-45CA-B5F8-ED862C7AB988}" destId="{31B6D2C8-BF14-4BF7-8490-407B06979AA8}" srcOrd="0" destOrd="0" presId="urn:microsoft.com/office/officeart/2005/8/layout/process1"/>
    <dgm:cxn modelId="{2F036955-4043-43A9-80BB-16A412450920}" type="presOf" srcId="{58A10CBA-AABA-4C4E-98F4-43CA25595FCB}" destId="{15EF34AF-25F6-46A5-8DBD-A39EEB78FA60}" srcOrd="0" destOrd="0" presId="urn:microsoft.com/office/officeart/2005/8/layout/process1"/>
    <dgm:cxn modelId="{4FBB185D-267C-4246-BCA3-8694ADA7A9A6}" type="presOf" srcId="{A5F3BA25-1E8D-45B3-949D-E1BE1DED0D21}" destId="{952C1E36-405E-42D0-8A54-B3A6C8570541}" srcOrd="0" destOrd="0" presId="urn:microsoft.com/office/officeart/2005/8/layout/process1"/>
    <dgm:cxn modelId="{EF9290C2-EA00-4CA2-83E6-9D718FBBC937}" srcId="{2E0F8574-7504-4082-8339-06FAD1666692}" destId="{538A586F-10E1-4A1D-BBF9-96E73793E1C1}" srcOrd="3" destOrd="0" parTransId="{BADF77FD-0F45-455C-8B87-AF7D38ECD0FB}" sibTransId="{135F6718-789B-4EDB-96E7-A9C9954DA27D}"/>
    <dgm:cxn modelId="{F2B7BA9B-5515-4D77-9B51-D48A263AA1DC}" type="presOf" srcId="{2672C6D4-587A-4009-85C3-E3DEE4E758FA}" destId="{67D026C7-27DE-45CD-AD2C-19E8EAA5DE8C}" srcOrd="0" destOrd="0" presId="urn:microsoft.com/office/officeart/2005/8/layout/process1"/>
    <dgm:cxn modelId="{B0F35B8F-FFBC-421E-8C3E-26394A5D694B}" type="presOf" srcId="{2672C6D4-587A-4009-85C3-E3DEE4E758FA}" destId="{7857EF36-8E8E-4AAA-99C0-BC93E8B335A2}" srcOrd="1" destOrd="0" presId="urn:microsoft.com/office/officeart/2005/8/layout/process1"/>
    <dgm:cxn modelId="{77DDDF9D-8585-4329-B97E-2770EEFDD5C3}" type="presParOf" srcId="{F35B5818-253B-4265-BC7E-ACAA83136523}" destId="{303E554A-52F7-4A99-909D-EBD21CD58CD6}" srcOrd="0" destOrd="0" presId="urn:microsoft.com/office/officeart/2005/8/layout/process1"/>
    <dgm:cxn modelId="{CCE93934-CAE4-4DD7-B604-C1681CDDEEC7}" type="presParOf" srcId="{F35B5818-253B-4265-BC7E-ACAA83136523}" destId="{31B6D2C8-BF14-4BF7-8490-407B06979AA8}" srcOrd="1" destOrd="0" presId="urn:microsoft.com/office/officeart/2005/8/layout/process1"/>
    <dgm:cxn modelId="{BB48A87D-2CBC-4C10-9FD4-8A1A58037B7A}" type="presParOf" srcId="{31B6D2C8-BF14-4BF7-8490-407B06979AA8}" destId="{19B61B2F-7333-42E0-B6FB-27AA8D245CEE}" srcOrd="0" destOrd="0" presId="urn:microsoft.com/office/officeart/2005/8/layout/process1"/>
    <dgm:cxn modelId="{1ED4AC1F-9184-4426-8719-CEEA9518545C}" type="presParOf" srcId="{F35B5818-253B-4265-BC7E-ACAA83136523}" destId="{15EF34AF-25F6-46A5-8DBD-A39EEB78FA60}" srcOrd="2" destOrd="0" presId="urn:microsoft.com/office/officeart/2005/8/layout/process1"/>
    <dgm:cxn modelId="{0734AAE4-0D38-40C7-9B6A-DB7181C75D58}" type="presParOf" srcId="{F35B5818-253B-4265-BC7E-ACAA83136523}" destId="{67D026C7-27DE-45CD-AD2C-19E8EAA5DE8C}" srcOrd="3" destOrd="0" presId="urn:microsoft.com/office/officeart/2005/8/layout/process1"/>
    <dgm:cxn modelId="{0DD57547-A75B-4D65-B38F-12392AE7FE5E}" type="presParOf" srcId="{67D026C7-27DE-45CD-AD2C-19E8EAA5DE8C}" destId="{7857EF36-8E8E-4AAA-99C0-BC93E8B335A2}" srcOrd="0" destOrd="0" presId="urn:microsoft.com/office/officeart/2005/8/layout/process1"/>
    <dgm:cxn modelId="{0CB3E29C-6F9F-4D97-A8C4-7B2123D0ACEA}" type="presParOf" srcId="{F35B5818-253B-4265-BC7E-ACAA83136523}" destId="{52331F52-8A7E-4D4C-BAF8-9B4B44BE1513}" srcOrd="4" destOrd="0" presId="urn:microsoft.com/office/officeart/2005/8/layout/process1"/>
    <dgm:cxn modelId="{01155329-4BE6-4456-88F6-B31BB32B5248}" type="presParOf" srcId="{F35B5818-253B-4265-BC7E-ACAA83136523}" destId="{952C1E36-405E-42D0-8A54-B3A6C8570541}" srcOrd="5" destOrd="0" presId="urn:microsoft.com/office/officeart/2005/8/layout/process1"/>
    <dgm:cxn modelId="{F02C0A95-C03A-4061-AB0F-199685B56ED9}" type="presParOf" srcId="{952C1E36-405E-42D0-8A54-B3A6C8570541}" destId="{1A8BEBB0-2210-4E17-864C-638835B5CE61}" srcOrd="0" destOrd="0" presId="urn:microsoft.com/office/officeart/2005/8/layout/process1"/>
    <dgm:cxn modelId="{5226F774-6B0F-4D44-885F-2FB52F39B82E}" type="presParOf" srcId="{F35B5818-253B-4265-BC7E-ACAA83136523}" destId="{F221E2B6-34EC-4E1F-AAB8-C06C3E9ECB55}" srcOrd="6" destOrd="0" presId="urn:microsoft.com/office/officeart/2005/8/layout/process1"/>
    <dgm:cxn modelId="{D7BA97B8-D2F6-4202-888D-62E1017EBC61}" type="presParOf" srcId="{F35B5818-253B-4265-BC7E-ACAA83136523}" destId="{2A098640-BF36-496C-8927-30AADEF2FB81}" srcOrd="7" destOrd="0" presId="urn:microsoft.com/office/officeart/2005/8/layout/process1"/>
    <dgm:cxn modelId="{DA22BC38-435C-437C-9498-33E02B145DDD}" type="presParOf" srcId="{2A098640-BF36-496C-8927-30AADEF2FB81}" destId="{2FF6B2DB-7066-44BA-B1F3-F860E400DCF2}" srcOrd="0" destOrd="0" presId="urn:microsoft.com/office/officeart/2005/8/layout/process1"/>
    <dgm:cxn modelId="{4FD9AA7A-D5AE-46AC-8268-B97BD20241DF}" type="presParOf" srcId="{F35B5818-253B-4265-BC7E-ACAA83136523}" destId="{579D9036-DF65-4A33-89D3-79D5FBFA2B9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42F0B-BC9E-4F93-9477-3B1B3B4A2C55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1239F5F-45B7-4E15-A2A5-D2B19E2E7ED2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2900003" y="1728371"/>
          <a:ext cx="1511861" cy="1272921"/>
        </a:xfrm>
        <a:prstGeom prst="roundRect">
          <a:avLst/>
        </a:prstGeom>
        <a:solidFill>
          <a:srgbClr val="0070C0"/>
        </a:solidFill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pl-PL" sz="18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wzrost efektywnosci energetycznej o </a:t>
          </a:r>
          <a:r>
            <a:rPr lang="pl-PL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23% </a:t>
          </a:r>
          <a:br>
            <a:rPr lang="pl-PL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do 2030 r. </a:t>
          </a:r>
          <a:br>
            <a:rPr lang="pl-PL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i="1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(w stosunku do prognoz energii pierwotnej </a:t>
          </a:r>
          <a:r>
            <a:rPr lang="pl-PL" sz="1800" b="0" i="1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/>
          </a:r>
          <a:br>
            <a:rPr lang="pl-PL" sz="1800" b="0" i="1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i="1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z </a:t>
          </a:r>
          <a:r>
            <a:rPr lang="pl-PL" sz="1800" b="0" i="1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2007 r</a:t>
          </a:r>
          <a:r>
            <a:rPr lang="pl-PL" sz="1800" b="0" i="1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.)</a:t>
          </a:r>
        </a:p>
      </dgm:t>
    </dgm:pt>
    <dgm:pt modelId="{60828B74-CC02-43B0-BCC3-65F3B210BC52}" type="parTrans" cxnId="{5005C619-85DE-4C84-8514-3B45B8E67E4D}">
      <dgm:prSet/>
      <dgm:spPr/>
      <dgm:t>
        <a:bodyPr/>
        <a:lstStyle/>
        <a:p>
          <a:endParaRPr lang="pl-PL" sz="1800"/>
        </a:p>
      </dgm:t>
    </dgm:pt>
    <dgm:pt modelId="{CDF69EA8-59B9-4E05-AE5D-376623C1557F}" type="sibTrans" cxnId="{5005C619-85DE-4C84-8514-3B45B8E67E4D}">
      <dgm:prSet/>
      <dgm:spPr/>
      <dgm:t>
        <a:bodyPr/>
        <a:lstStyle/>
        <a:p>
          <a:endParaRPr lang="pl-PL" sz="1800"/>
        </a:p>
      </dgm:t>
    </dgm:pt>
    <dgm:pt modelId="{73D9C360-0303-4A18-A1DE-6EF4C631D62F}">
      <dgm:prSet phldrT="[Tekst]" custT="1"/>
      <dgm:spPr>
        <a:xfrm>
          <a:off x="3304166" y="19920"/>
          <a:ext cx="899916" cy="143986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wdrożenie energetyki jądrowej </a:t>
          </a:r>
          <a:b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2033 r.</a:t>
          </a:r>
        </a:p>
      </dgm:t>
    </dgm:pt>
    <dgm:pt modelId="{94484541-F56A-4721-B215-495B9729E80B}" type="parTrans" cxnId="{A78D3A1E-9DE1-4B28-AD7F-21A5290197E5}">
      <dgm:prSet/>
      <dgm:spPr/>
      <dgm:t>
        <a:bodyPr/>
        <a:lstStyle/>
        <a:p>
          <a:endParaRPr lang="pl-PL" sz="1800"/>
        </a:p>
      </dgm:t>
    </dgm:pt>
    <dgm:pt modelId="{3ED739DA-0C17-4B70-A7C3-C54D4B075173}" type="sibTrans" cxnId="{A78D3A1E-9DE1-4B28-AD7F-21A5290197E5}">
      <dgm:prSet/>
      <dgm:spPr/>
      <dgm:t>
        <a:bodyPr/>
        <a:lstStyle/>
        <a:p>
          <a:endParaRPr lang="pl-PL" sz="1800"/>
        </a:p>
      </dgm:t>
    </dgm:pt>
    <dgm:pt modelId="{A38CFFD8-52A5-4FE4-9944-9A0FAC2352AC}">
      <dgm:prSet phldrT="[Tekst]" custT="1"/>
      <dgm:spPr>
        <a:xfrm>
          <a:off x="2342878" y="18346"/>
          <a:ext cx="899916" cy="143986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pl-PL" sz="18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21-23%* OZE </a:t>
          </a:r>
          <a:br>
            <a:rPr lang="pl-PL" sz="18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</a:br>
          <a:r>
            <a:rPr lang="pl-PL" sz="18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w finalnym zużyciu energii brutto</a:t>
          </a:r>
          <a:br>
            <a:rPr lang="pl-PL" sz="18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</a:br>
          <a:r>
            <a:rPr lang="pl-PL" sz="18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w 2030 r.</a:t>
          </a:r>
          <a:endParaRPr lang="pl-PL" sz="1800" dirty="0">
            <a:solidFill>
              <a:schemeClr val="tx1"/>
            </a:solidFill>
            <a:latin typeface="Arial Narrow"/>
            <a:ea typeface="+mn-ea"/>
            <a:cs typeface="+mn-cs"/>
          </a:endParaRPr>
        </a:p>
      </dgm:t>
    </dgm:pt>
    <dgm:pt modelId="{F4F7B084-1178-48E8-948F-1B9618A3714D}" type="parTrans" cxnId="{0C993AC8-CE99-4857-B714-DBC41578718E}">
      <dgm:prSet/>
      <dgm:spPr/>
      <dgm:t>
        <a:bodyPr/>
        <a:lstStyle/>
        <a:p>
          <a:endParaRPr lang="pl-PL" sz="1800"/>
        </a:p>
      </dgm:t>
    </dgm:pt>
    <dgm:pt modelId="{49183DC3-DD0E-44D6-A8B2-DEBD919ECE8D}" type="sibTrans" cxnId="{0C993AC8-CE99-4857-B714-DBC41578718E}">
      <dgm:prSet/>
      <dgm:spPr/>
      <dgm:t>
        <a:bodyPr/>
        <a:lstStyle/>
        <a:p>
          <a:endParaRPr lang="pl-PL" sz="1800"/>
        </a:p>
      </dgm:t>
    </dgm:pt>
    <dgm:pt modelId="{3E4127C4-1AEF-4E70-B072-C4AF041372AA}">
      <dgm:prSet phldrT="[Tekst]" custT="1"/>
      <dgm:spPr>
        <a:xfrm>
          <a:off x="1340940" y="51136"/>
          <a:ext cx="971913" cy="14398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56-60% węgla </a:t>
          </a:r>
          <a:b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wytwarzaniu energii elektrycznej </a:t>
          </a:r>
          <a:b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2030 r.</a:t>
          </a:r>
        </a:p>
      </dgm:t>
    </dgm:pt>
    <dgm:pt modelId="{35020A5C-2787-476B-A2B3-FCB70E284C7E}" type="parTrans" cxnId="{9D9D9289-C311-4731-ADD3-74B326765A31}">
      <dgm:prSet/>
      <dgm:spPr/>
      <dgm:t>
        <a:bodyPr/>
        <a:lstStyle/>
        <a:p>
          <a:endParaRPr lang="pl-PL" sz="1800"/>
        </a:p>
      </dgm:t>
    </dgm:pt>
    <dgm:pt modelId="{94D5C957-E24E-4D53-A698-396BE34E837F}" type="sibTrans" cxnId="{9D9D9289-C311-4731-ADD3-74B326765A31}">
      <dgm:prSet/>
      <dgm:spPr/>
      <dgm:t>
        <a:bodyPr/>
        <a:lstStyle/>
        <a:p>
          <a:endParaRPr lang="pl-PL" sz="1800"/>
        </a:p>
      </dgm:t>
    </dgm:pt>
    <dgm:pt modelId="{B835D569-7768-46CB-8B1B-87467E3CC0E8}" type="pres">
      <dgm:prSet presAssocID="{BDD42F0B-BC9E-4F93-9477-3B1B3B4A2C5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C06FB8-D9BF-401D-9FB0-76D4C2F28F84}" type="pres">
      <dgm:prSet presAssocID="{BDD42F0B-BC9E-4F93-9477-3B1B3B4A2C55}" presName="diamond" presStyleLbl="bgShp" presStyleIdx="0" presStyleCnt="1"/>
      <dgm:spPr>
        <a:xfrm>
          <a:off x="1254759" y="0"/>
          <a:ext cx="3263900" cy="3263900"/>
        </a:xfrm>
        <a:prstGeom prst="diamond">
          <a:avLst/>
        </a:prstGeo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pl-PL"/>
        </a:p>
      </dgm:t>
    </dgm:pt>
    <dgm:pt modelId="{CBDB0693-8CD8-48D8-918A-BDD8083D59E3}" type="pres">
      <dgm:prSet presAssocID="{BDD42F0B-BC9E-4F93-9477-3B1B3B4A2C55}" presName="quad1" presStyleLbl="node1" presStyleIdx="0" presStyleCnt="4" custScaleX="118771" custLinFactX="14276" custLinFactY="11421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3E1464-0CCE-4E64-9E6B-2DEE06C74F33}" type="pres">
      <dgm:prSet presAssocID="{BDD42F0B-BC9E-4F93-9477-3B1B3B4A2C55}" presName="quad2" presStyleLbl="node1" presStyleIdx="1" presStyleCnt="4" custScaleX="70697" custScaleY="113115" custLinFactNeighborX="41447" custLinFactNeighborY="14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B9F154-6D14-4D3C-B39A-58E1745C8DE0}" type="pres">
      <dgm:prSet presAssocID="{BDD42F0B-BC9E-4F93-9477-3B1B3B4A2C55}" presName="quad3" presStyleLbl="node1" presStyleIdx="2" presStyleCnt="4" custScaleX="70697" custScaleY="113115" custLinFactNeighborX="73621" custLinFactNeighborY="-93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DF9136-C8F7-4AC9-B37C-A0F3C2303992}" type="pres">
      <dgm:prSet presAssocID="{BDD42F0B-BC9E-4F93-9477-3B1B3B4A2C55}" presName="quad4" presStyleLbl="node1" presStyleIdx="3" presStyleCnt="4" custScaleX="76353" custScaleY="113115" custLinFactX="-14265" custLinFactNeighborX="-100000" custLinFactNeighborY="-95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3046BC-87FC-408B-95FC-2094B4F1B6F3}" type="presOf" srcId="{3E4127C4-1AEF-4E70-B072-C4AF041372AA}" destId="{84DF9136-C8F7-4AC9-B37C-A0F3C2303992}" srcOrd="0" destOrd="0" presId="urn:microsoft.com/office/officeart/2005/8/layout/matrix3"/>
    <dgm:cxn modelId="{0C993AC8-CE99-4857-B714-DBC41578718E}" srcId="{BDD42F0B-BC9E-4F93-9477-3B1B3B4A2C55}" destId="{A38CFFD8-52A5-4FE4-9944-9A0FAC2352AC}" srcOrd="2" destOrd="0" parTransId="{F4F7B084-1178-48E8-948F-1B9618A3714D}" sibTransId="{49183DC3-DD0E-44D6-A8B2-DEBD919ECE8D}"/>
    <dgm:cxn modelId="{2D21A2A0-56E5-426B-A97B-99EF6198AB87}" type="presOf" srcId="{73D9C360-0303-4A18-A1DE-6EF4C631D62F}" destId="{C13E1464-0CCE-4E64-9E6B-2DEE06C74F33}" srcOrd="0" destOrd="0" presId="urn:microsoft.com/office/officeart/2005/8/layout/matrix3"/>
    <dgm:cxn modelId="{9D9D9289-C311-4731-ADD3-74B326765A31}" srcId="{BDD42F0B-BC9E-4F93-9477-3B1B3B4A2C55}" destId="{3E4127C4-1AEF-4E70-B072-C4AF041372AA}" srcOrd="3" destOrd="0" parTransId="{35020A5C-2787-476B-A2B3-FCB70E284C7E}" sibTransId="{94D5C957-E24E-4D53-A698-396BE34E837F}"/>
    <dgm:cxn modelId="{5005C619-85DE-4C84-8514-3B45B8E67E4D}" srcId="{BDD42F0B-BC9E-4F93-9477-3B1B3B4A2C55}" destId="{71239F5F-45B7-4E15-A2A5-D2B19E2E7ED2}" srcOrd="0" destOrd="0" parTransId="{60828B74-CC02-43B0-BCC3-65F3B210BC52}" sibTransId="{CDF69EA8-59B9-4E05-AE5D-376623C1557F}"/>
    <dgm:cxn modelId="{2BB37C31-885F-42E3-A287-6A72B71D5DB9}" type="presOf" srcId="{71239F5F-45B7-4E15-A2A5-D2B19E2E7ED2}" destId="{CBDB0693-8CD8-48D8-918A-BDD8083D59E3}" srcOrd="0" destOrd="0" presId="urn:microsoft.com/office/officeart/2005/8/layout/matrix3"/>
    <dgm:cxn modelId="{D80F7827-D575-4C55-ABDD-3FBF96555050}" type="presOf" srcId="{BDD42F0B-BC9E-4F93-9477-3B1B3B4A2C55}" destId="{B835D569-7768-46CB-8B1B-87467E3CC0E8}" srcOrd="0" destOrd="0" presId="urn:microsoft.com/office/officeart/2005/8/layout/matrix3"/>
    <dgm:cxn modelId="{A78D3A1E-9DE1-4B28-AD7F-21A5290197E5}" srcId="{BDD42F0B-BC9E-4F93-9477-3B1B3B4A2C55}" destId="{73D9C360-0303-4A18-A1DE-6EF4C631D62F}" srcOrd="1" destOrd="0" parTransId="{94484541-F56A-4721-B215-495B9729E80B}" sibTransId="{3ED739DA-0C17-4B70-A7C3-C54D4B075173}"/>
    <dgm:cxn modelId="{6124E853-1CAA-46CA-86E1-2CCC0C1655B9}" type="presOf" srcId="{A38CFFD8-52A5-4FE4-9944-9A0FAC2352AC}" destId="{E1B9F154-6D14-4D3C-B39A-58E1745C8DE0}" srcOrd="0" destOrd="0" presId="urn:microsoft.com/office/officeart/2005/8/layout/matrix3"/>
    <dgm:cxn modelId="{717F8149-F35D-4F4A-9105-A761BD2E7B15}" type="presParOf" srcId="{B835D569-7768-46CB-8B1B-87467E3CC0E8}" destId="{15C06FB8-D9BF-401D-9FB0-76D4C2F28F84}" srcOrd="0" destOrd="0" presId="urn:microsoft.com/office/officeart/2005/8/layout/matrix3"/>
    <dgm:cxn modelId="{12763611-351C-4BE9-BA83-D3D5E520E9FC}" type="presParOf" srcId="{B835D569-7768-46CB-8B1B-87467E3CC0E8}" destId="{CBDB0693-8CD8-48D8-918A-BDD8083D59E3}" srcOrd="1" destOrd="0" presId="urn:microsoft.com/office/officeart/2005/8/layout/matrix3"/>
    <dgm:cxn modelId="{EA702608-05D0-4C4D-845D-0E47EDB9E4B2}" type="presParOf" srcId="{B835D569-7768-46CB-8B1B-87467E3CC0E8}" destId="{C13E1464-0CCE-4E64-9E6B-2DEE06C74F33}" srcOrd="2" destOrd="0" presId="urn:microsoft.com/office/officeart/2005/8/layout/matrix3"/>
    <dgm:cxn modelId="{A804B9DA-2945-4CF9-A389-40776C348B00}" type="presParOf" srcId="{B835D569-7768-46CB-8B1B-87467E3CC0E8}" destId="{E1B9F154-6D14-4D3C-B39A-58E1745C8DE0}" srcOrd="3" destOrd="0" presId="urn:microsoft.com/office/officeart/2005/8/layout/matrix3"/>
    <dgm:cxn modelId="{3D3084B3-973E-480C-9179-553370F75042}" type="presParOf" srcId="{B835D569-7768-46CB-8B1B-87467E3CC0E8}" destId="{84DF9136-C8F7-4AC9-B37C-A0F3C23039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7BE31-1821-41B9-8639-7B7E594CA4B3}">
      <dsp:nvSpPr>
        <dsp:cNvPr id="0" name=""/>
        <dsp:cNvSpPr/>
      </dsp:nvSpPr>
      <dsp:spPr>
        <a:xfrm>
          <a:off x="5521" y="0"/>
          <a:ext cx="1711523" cy="35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Projekt przekazany </a:t>
          </a:r>
          <a:br>
            <a:rPr lang="pl-PL" sz="1500" kern="1200" dirty="0" smtClean="0">
              <a:latin typeface="Arial Narrow" panose="020B0606020202030204" pitchFamily="34" charset="0"/>
            </a:rPr>
          </a:br>
          <a:r>
            <a:rPr lang="pl-PL" sz="1500" kern="1200" dirty="0" smtClean="0">
              <a:latin typeface="Arial Narrow" panose="020B0606020202030204" pitchFamily="34" charset="0"/>
            </a:rPr>
            <a:t>23.11.2018 r. do uzgodnień międzyresortowych i konsultacji publicznych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Termin składania uwag: 15.01.2019 r.</a:t>
          </a:r>
          <a:endParaRPr lang="pl-PL" sz="1500" kern="1200" dirty="0">
            <a:latin typeface="Arial Narrow" panose="020B0606020202030204" pitchFamily="34" charset="0"/>
          </a:endParaRPr>
        </a:p>
      </dsp:txBody>
      <dsp:txXfrm>
        <a:off x="55650" y="50129"/>
        <a:ext cx="1611265" cy="3427742"/>
      </dsp:txXfrm>
    </dsp:sp>
    <dsp:sp modelId="{2E8A0D38-209B-47CF-B284-EB7ECB72DCE8}">
      <dsp:nvSpPr>
        <dsp:cNvPr id="0" name=""/>
        <dsp:cNvSpPr/>
      </dsp:nvSpPr>
      <dsp:spPr>
        <a:xfrm>
          <a:off x="1888196" y="1551771"/>
          <a:ext cx="362842" cy="424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Arial Narrow" panose="020B0606020202030204" pitchFamily="34" charset="0"/>
          </a:endParaRPr>
        </a:p>
      </dsp:txBody>
      <dsp:txXfrm>
        <a:off x="1888196" y="1636662"/>
        <a:ext cx="253989" cy="254675"/>
      </dsp:txXfrm>
    </dsp:sp>
    <dsp:sp modelId="{0A921E79-2E23-404A-97E5-BD097E0CE515}">
      <dsp:nvSpPr>
        <dsp:cNvPr id="0" name=""/>
        <dsp:cNvSpPr/>
      </dsp:nvSpPr>
      <dsp:spPr>
        <a:xfrm>
          <a:off x="2401653" y="0"/>
          <a:ext cx="1711523" cy="35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Spotkania międzyresortowe, z organizacjami, z przedstawicielami branży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Wykorzystanie istniejących platform współpracy, grup, zespołów i forów </a:t>
          </a:r>
          <a:endParaRPr lang="pl-PL" sz="1500" kern="1200" dirty="0">
            <a:latin typeface="Arial Narrow" panose="020B0606020202030204" pitchFamily="34" charset="0"/>
          </a:endParaRPr>
        </a:p>
      </dsp:txBody>
      <dsp:txXfrm>
        <a:off x="2451782" y="50129"/>
        <a:ext cx="1611265" cy="3427742"/>
      </dsp:txXfrm>
    </dsp:sp>
    <dsp:sp modelId="{F807A020-AC03-4DFB-8500-7FFC2202F340}">
      <dsp:nvSpPr>
        <dsp:cNvPr id="0" name=""/>
        <dsp:cNvSpPr/>
      </dsp:nvSpPr>
      <dsp:spPr>
        <a:xfrm>
          <a:off x="4284329" y="1551771"/>
          <a:ext cx="362842" cy="424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Arial Narrow" panose="020B0606020202030204" pitchFamily="34" charset="0"/>
          </a:endParaRPr>
        </a:p>
      </dsp:txBody>
      <dsp:txXfrm>
        <a:off x="4284329" y="1636662"/>
        <a:ext cx="253989" cy="254675"/>
      </dsp:txXfrm>
    </dsp:sp>
    <dsp:sp modelId="{F26FE15D-9636-41AF-8032-5F250E2E3AEA}">
      <dsp:nvSpPr>
        <dsp:cNvPr id="0" name=""/>
        <dsp:cNvSpPr/>
      </dsp:nvSpPr>
      <dsp:spPr>
        <a:xfrm>
          <a:off x="4797786" y="0"/>
          <a:ext cx="1711523" cy="35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pl-PL" sz="1500" kern="1200" dirty="0" smtClean="0"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Zmiany w części strategicznej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Opracowanie załączników: </a:t>
          </a:r>
        </a:p>
        <a:p>
          <a:pPr marL="144000" lvl="0" indent="-180000" algn="l" defTabSz="66675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1. Ocena realizacji poprzedniej polityki</a:t>
          </a:r>
        </a:p>
        <a:p>
          <a:pPr marL="144000" lvl="0" indent="-180000" algn="l" defTabSz="66675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2. Rozszerzone wnioski z analiz prognostycznych</a:t>
          </a:r>
        </a:p>
        <a:p>
          <a:pPr marL="144000" lvl="0" indent="-180000" algn="l" defTabSz="66675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3. Strategiczna ocena oddziaływania na środowisko </a:t>
          </a:r>
          <a:endParaRPr lang="pl-PL" sz="1500" kern="1200" dirty="0">
            <a:latin typeface="Arial Narrow" panose="020B0606020202030204" pitchFamily="34" charset="0"/>
          </a:endParaRPr>
        </a:p>
      </dsp:txBody>
      <dsp:txXfrm>
        <a:off x="4847915" y="50129"/>
        <a:ext cx="1611265" cy="3427742"/>
      </dsp:txXfrm>
    </dsp:sp>
    <dsp:sp modelId="{29DD0FFD-C832-4FAC-A751-A41538451F07}">
      <dsp:nvSpPr>
        <dsp:cNvPr id="0" name=""/>
        <dsp:cNvSpPr/>
      </dsp:nvSpPr>
      <dsp:spPr>
        <a:xfrm>
          <a:off x="6680462" y="1551771"/>
          <a:ext cx="362842" cy="424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Arial Narrow" panose="020B0606020202030204" pitchFamily="34" charset="0"/>
          </a:endParaRPr>
        </a:p>
      </dsp:txBody>
      <dsp:txXfrm>
        <a:off x="6680462" y="1636662"/>
        <a:ext cx="253989" cy="254675"/>
      </dsp:txXfrm>
    </dsp:sp>
    <dsp:sp modelId="{303E554A-52F7-4A99-909D-EBD21CD58CD6}">
      <dsp:nvSpPr>
        <dsp:cNvPr id="0" name=""/>
        <dsp:cNvSpPr/>
      </dsp:nvSpPr>
      <dsp:spPr>
        <a:xfrm>
          <a:off x="7193919" y="0"/>
          <a:ext cx="1711523" cy="35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Projekt opublikowany 8.11.2019 r.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- Termin składania uwag: 29.11.2019 r.</a:t>
          </a:r>
          <a:endParaRPr lang="pl-PL" sz="1500" kern="1200" dirty="0">
            <a:latin typeface="Arial Narrow" panose="020B0606020202030204" pitchFamily="34" charset="0"/>
          </a:endParaRPr>
        </a:p>
      </dsp:txBody>
      <dsp:txXfrm>
        <a:off x="7244048" y="50129"/>
        <a:ext cx="1611265" cy="3427742"/>
      </dsp:txXfrm>
    </dsp:sp>
    <dsp:sp modelId="{31B6D2C8-BF14-4BF7-8490-407B06979AA8}">
      <dsp:nvSpPr>
        <dsp:cNvPr id="0" name=""/>
        <dsp:cNvSpPr/>
      </dsp:nvSpPr>
      <dsp:spPr>
        <a:xfrm>
          <a:off x="9076595" y="1551771"/>
          <a:ext cx="362842" cy="424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Arial Narrow" panose="020B0606020202030204" pitchFamily="34" charset="0"/>
          </a:endParaRPr>
        </a:p>
      </dsp:txBody>
      <dsp:txXfrm>
        <a:off x="9076595" y="1636662"/>
        <a:ext cx="253989" cy="254675"/>
      </dsp:txXfrm>
    </dsp:sp>
    <dsp:sp modelId="{32AA362C-C459-4A22-9550-D1C00D240C24}">
      <dsp:nvSpPr>
        <dsp:cNvPr id="0" name=""/>
        <dsp:cNvSpPr/>
      </dsp:nvSpPr>
      <dsp:spPr>
        <a:xfrm>
          <a:off x="9590052" y="0"/>
          <a:ext cx="1711523" cy="35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 Narrow" panose="020B0606020202030204" pitchFamily="34" charset="0"/>
            </a:rPr>
            <a:t>Przekazanie do zatwierdzenia na poziomie komitetów, </a:t>
          </a:r>
          <a:br>
            <a:rPr lang="pl-PL" sz="1500" kern="1200" dirty="0" smtClean="0">
              <a:latin typeface="Arial Narrow" panose="020B0606020202030204" pitchFamily="34" charset="0"/>
            </a:rPr>
          </a:br>
          <a:r>
            <a:rPr lang="pl-PL" sz="1500" kern="1200" dirty="0" smtClean="0">
              <a:latin typeface="Arial Narrow" panose="020B0606020202030204" pitchFamily="34" charset="0"/>
            </a:rPr>
            <a:t>a następnie Radzie Ministrów</a:t>
          </a:r>
          <a:endParaRPr lang="pl-PL" sz="1500" kern="1200" dirty="0">
            <a:latin typeface="Arial Narrow" panose="020B0606020202030204" pitchFamily="34" charset="0"/>
          </a:endParaRPr>
        </a:p>
      </dsp:txBody>
      <dsp:txXfrm>
        <a:off x="9640181" y="50129"/>
        <a:ext cx="1611265" cy="3427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E554A-52F7-4A99-909D-EBD21CD58CD6}">
      <dsp:nvSpPr>
        <dsp:cNvPr id="0" name=""/>
        <dsp:cNvSpPr/>
      </dsp:nvSpPr>
      <dsp:spPr>
        <a:xfrm>
          <a:off x="6630" y="67911"/>
          <a:ext cx="1691260" cy="1472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 Narrow" panose="020B0606020202030204" pitchFamily="34" charset="0"/>
            </a:rPr>
            <a:t>Publikacja projektu PEP2040 do konsultacji </a:t>
          </a:r>
          <a:endParaRPr lang="pl-PL" sz="1600" kern="1200" dirty="0">
            <a:latin typeface="Arial Narrow" panose="020B0606020202030204" pitchFamily="34" charset="0"/>
          </a:endParaRPr>
        </a:p>
      </dsp:txBody>
      <dsp:txXfrm>
        <a:off x="49765" y="111046"/>
        <a:ext cx="1604990" cy="1386478"/>
      </dsp:txXfrm>
    </dsp:sp>
    <dsp:sp modelId="{31B6D2C8-BF14-4BF7-8490-407B06979AA8}">
      <dsp:nvSpPr>
        <dsp:cNvPr id="0" name=""/>
        <dsp:cNvSpPr/>
      </dsp:nvSpPr>
      <dsp:spPr>
        <a:xfrm>
          <a:off x="1867017" y="594569"/>
          <a:ext cx="358547" cy="419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latin typeface="Arial Narrow" panose="020B0606020202030204" pitchFamily="34" charset="0"/>
          </a:endParaRPr>
        </a:p>
      </dsp:txBody>
      <dsp:txXfrm>
        <a:off x="1867017" y="678455"/>
        <a:ext cx="250983" cy="251660"/>
      </dsp:txXfrm>
    </dsp:sp>
    <dsp:sp modelId="{15EF34AF-25F6-46A5-8DBD-A39EEB78FA60}">
      <dsp:nvSpPr>
        <dsp:cNvPr id="0" name=""/>
        <dsp:cNvSpPr/>
      </dsp:nvSpPr>
      <dsp:spPr>
        <a:xfrm>
          <a:off x="2374395" y="68752"/>
          <a:ext cx="1691260" cy="1471065"/>
        </a:xfrm>
        <a:prstGeom prst="roundRect">
          <a:avLst>
            <a:gd name="adj" fmla="val 10000"/>
          </a:avLst>
        </a:prstGeom>
        <a:solidFill>
          <a:schemeClr val="accent3">
            <a:hueOff val="189320"/>
            <a:satOff val="2476"/>
            <a:lumOff val="-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 Narrow" panose="020B0606020202030204" pitchFamily="34" charset="0"/>
            </a:rPr>
            <a:t>Spotkania konsultacyjne, analiza zgłoszonych uwag</a:t>
          </a:r>
          <a:endParaRPr lang="pl-PL" sz="1600" kern="1200" dirty="0">
            <a:latin typeface="Arial Narrow" panose="020B0606020202030204" pitchFamily="34" charset="0"/>
          </a:endParaRPr>
        </a:p>
      </dsp:txBody>
      <dsp:txXfrm>
        <a:off x="2417481" y="111838"/>
        <a:ext cx="1605088" cy="1384893"/>
      </dsp:txXfrm>
    </dsp:sp>
    <dsp:sp modelId="{67D026C7-27DE-45CD-AD2C-19E8EAA5DE8C}">
      <dsp:nvSpPr>
        <dsp:cNvPr id="0" name=""/>
        <dsp:cNvSpPr/>
      </dsp:nvSpPr>
      <dsp:spPr>
        <a:xfrm>
          <a:off x="4234782" y="594569"/>
          <a:ext cx="358547" cy="419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latin typeface="Arial Narrow" panose="020B0606020202030204" pitchFamily="34" charset="0"/>
          </a:endParaRPr>
        </a:p>
      </dsp:txBody>
      <dsp:txXfrm>
        <a:off x="4234782" y="678455"/>
        <a:ext cx="250983" cy="251660"/>
      </dsp:txXfrm>
    </dsp:sp>
    <dsp:sp modelId="{52331F52-8A7E-4D4C-BAF8-9B4B44BE1513}">
      <dsp:nvSpPr>
        <dsp:cNvPr id="0" name=""/>
        <dsp:cNvSpPr/>
      </dsp:nvSpPr>
      <dsp:spPr>
        <a:xfrm>
          <a:off x="4742160" y="68752"/>
          <a:ext cx="1691260" cy="1471065"/>
        </a:xfrm>
        <a:prstGeom prst="roundRect">
          <a:avLst>
            <a:gd name="adj" fmla="val 10000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 Narrow" panose="020B0606020202030204" pitchFamily="34" charset="0"/>
            </a:rPr>
            <a:t>Wprowadzanie zmian do projektu, opracowanie załączników</a:t>
          </a:r>
          <a:endParaRPr lang="pl-PL" sz="1600" kern="1200" dirty="0">
            <a:latin typeface="Arial Narrow" panose="020B0606020202030204" pitchFamily="34" charset="0"/>
          </a:endParaRPr>
        </a:p>
      </dsp:txBody>
      <dsp:txXfrm>
        <a:off x="4785246" y="111838"/>
        <a:ext cx="1605088" cy="1384893"/>
      </dsp:txXfrm>
    </dsp:sp>
    <dsp:sp modelId="{952C1E36-405E-42D0-8A54-B3A6C8570541}">
      <dsp:nvSpPr>
        <dsp:cNvPr id="0" name=""/>
        <dsp:cNvSpPr/>
      </dsp:nvSpPr>
      <dsp:spPr>
        <a:xfrm>
          <a:off x="6602547" y="594569"/>
          <a:ext cx="358547" cy="419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latin typeface="Arial Narrow" panose="020B0606020202030204" pitchFamily="34" charset="0"/>
          </a:endParaRPr>
        </a:p>
      </dsp:txBody>
      <dsp:txXfrm>
        <a:off x="6602547" y="678455"/>
        <a:ext cx="250983" cy="251660"/>
      </dsp:txXfrm>
    </dsp:sp>
    <dsp:sp modelId="{F221E2B6-34EC-4E1F-AAB8-C06C3E9ECB55}">
      <dsp:nvSpPr>
        <dsp:cNvPr id="0" name=""/>
        <dsp:cNvSpPr/>
      </dsp:nvSpPr>
      <dsp:spPr>
        <a:xfrm>
          <a:off x="7109926" y="68752"/>
          <a:ext cx="1834967" cy="14710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Przeprowadzenie SOOŚ do projektu PEP2040</a:t>
          </a:r>
          <a:endParaRPr lang="pl-PL" sz="1600" kern="1200" dirty="0">
            <a:latin typeface="Arial Narrow" panose="020B0606020202030204" pitchFamily="34" charset="0"/>
          </a:endParaRPr>
        </a:p>
      </dsp:txBody>
      <dsp:txXfrm>
        <a:off x="7153012" y="111838"/>
        <a:ext cx="1748795" cy="1384893"/>
      </dsp:txXfrm>
    </dsp:sp>
    <dsp:sp modelId="{2A098640-BF36-496C-8927-30AADEF2FB81}">
      <dsp:nvSpPr>
        <dsp:cNvPr id="0" name=""/>
        <dsp:cNvSpPr/>
      </dsp:nvSpPr>
      <dsp:spPr>
        <a:xfrm>
          <a:off x="9114019" y="594569"/>
          <a:ext cx="358547" cy="419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latin typeface="Arial Narrow" panose="020B0606020202030204" pitchFamily="34" charset="0"/>
          </a:endParaRPr>
        </a:p>
      </dsp:txBody>
      <dsp:txXfrm>
        <a:off x="9114019" y="678455"/>
        <a:ext cx="250983" cy="251660"/>
      </dsp:txXfrm>
    </dsp:sp>
    <dsp:sp modelId="{579D9036-DF65-4A33-89D3-79D5FBFA2B90}">
      <dsp:nvSpPr>
        <dsp:cNvPr id="0" name=""/>
        <dsp:cNvSpPr/>
      </dsp:nvSpPr>
      <dsp:spPr>
        <a:xfrm>
          <a:off x="9621397" y="68752"/>
          <a:ext cx="1691260" cy="1471065"/>
        </a:xfrm>
        <a:prstGeom prst="roundRect">
          <a:avLst>
            <a:gd name="adj" fmla="val 1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 Narrow" panose="020B0606020202030204" pitchFamily="34" charset="0"/>
            </a:rPr>
            <a:t>Przedłożenie KKPR, SKRM, KRM oraz do zatwierdzenia przez RM</a:t>
          </a:r>
          <a:endParaRPr lang="pl-PL" sz="1600" kern="1200" dirty="0">
            <a:latin typeface="Arial Narrow" panose="020B0606020202030204" pitchFamily="34" charset="0"/>
          </a:endParaRPr>
        </a:p>
      </dsp:txBody>
      <dsp:txXfrm>
        <a:off x="9664483" y="111838"/>
        <a:ext cx="1605088" cy="1384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06FB8-D9BF-401D-9FB0-76D4C2F28F84}">
      <dsp:nvSpPr>
        <dsp:cNvPr id="0" name=""/>
        <dsp:cNvSpPr/>
      </dsp:nvSpPr>
      <dsp:spPr>
        <a:xfrm>
          <a:off x="1402080" y="0"/>
          <a:ext cx="5273040" cy="5273040"/>
        </a:xfrm>
        <a:prstGeom prst="diamond">
          <a:avLst/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DB0693-8CD8-48D8-918A-BDD8083D59E3}">
      <dsp:nvSpPr>
        <dsp:cNvPr id="0" name=""/>
        <dsp:cNvSpPr/>
      </dsp:nvSpPr>
      <dsp:spPr>
        <a:xfrm>
          <a:off x="4060076" y="2792295"/>
          <a:ext cx="2442508" cy="2056485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wzrost efektywnosci energetycznej o </a:t>
          </a:r>
          <a:r>
            <a:rPr lang="pl-PL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23% </a:t>
          </a:r>
          <a:br>
            <a:rPr lang="pl-PL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do 2030 r. </a:t>
          </a:r>
          <a:br>
            <a:rPr lang="pl-PL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i="1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(w stosunku do prognoz energii pierwotnej </a:t>
          </a:r>
          <a:r>
            <a:rPr lang="pl-PL" sz="1800" b="0" i="1" kern="12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/>
          </a:r>
          <a:br>
            <a:rPr lang="pl-PL" sz="1800" b="0" i="1" kern="12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</a:br>
          <a:r>
            <a:rPr lang="pl-PL" sz="1800" b="0" i="1" kern="12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z </a:t>
          </a:r>
          <a:r>
            <a:rPr lang="pl-PL" sz="1800" b="0" i="1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2007 r</a:t>
          </a:r>
          <a:r>
            <a:rPr lang="pl-PL" sz="1800" b="0" i="1" kern="1200" dirty="0" smtClean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.)</a:t>
          </a:r>
        </a:p>
      </dsp:txBody>
      <dsp:txXfrm>
        <a:off x="4160465" y="2892684"/>
        <a:ext cx="2241730" cy="1855707"/>
      </dsp:txXfrm>
    </dsp:sp>
    <dsp:sp modelId="{C13E1464-0CCE-4E64-9E6B-2DEE06C74F33}">
      <dsp:nvSpPr>
        <dsp:cNvPr id="0" name=""/>
        <dsp:cNvSpPr/>
      </dsp:nvSpPr>
      <dsp:spPr>
        <a:xfrm>
          <a:off x="4970047" y="358115"/>
          <a:ext cx="1453873" cy="232619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wdrożenie energetyki jądrowej </a:t>
          </a:r>
          <a:b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2033 r.</a:t>
          </a:r>
        </a:p>
      </dsp:txBody>
      <dsp:txXfrm>
        <a:off x="5041019" y="429087"/>
        <a:ext cx="1311929" cy="2184249"/>
      </dsp:txXfrm>
    </dsp:sp>
    <dsp:sp modelId="{E1B9F154-6D14-4D3C-B39A-58E1745C8DE0}">
      <dsp:nvSpPr>
        <dsp:cNvPr id="0" name=""/>
        <dsp:cNvSpPr/>
      </dsp:nvSpPr>
      <dsp:spPr>
        <a:xfrm>
          <a:off x="3417024" y="355572"/>
          <a:ext cx="1453873" cy="232619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21-23%* OZE </a:t>
          </a:r>
          <a:br>
            <a:rPr lang="pl-PL" sz="1800" kern="12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</a:br>
          <a:r>
            <a:rPr lang="pl-PL" sz="1800" kern="12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w finalnym zużyciu energii brutto</a:t>
          </a:r>
          <a:br>
            <a:rPr lang="pl-PL" sz="1800" kern="12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</a:br>
          <a:r>
            <a:rPr lang="pl-PL" sz="1800" kern="1200" dirty="0" smtClean="0">
              <a:solidFill>
                <a:schemeClr val="tx1"/>
              </a:solidFill>
              <a:latin typeface="Arial Narrow"/>
              <a:ea typeface="+mn-ea"/>
              <a:cs typeface="+mn-cs"/>
            </a:rPr>
            <a:t>w 2030 r.</a:t>
          </a:r>
          <a:endParaRPr lang="pl-PL" sz="1800" kern="1200" dirty="0">
            <a:solidFill>
              <a:schemeClr val="tx1"/>
            </a:solidFill>
            <a:latin typeface="Arial Narrow"/>
            <a:ea typeface="+mn-ea"/>
            <a:cs typeface="+mn-cs"/>
          </a:endParaRPr>
        </a:p>
      </dsp:txBody>
      <dsp:txXfrm>
        <a:off x="3487996" y="426544"/>
        <a:ext cx="1311929" cy="2184249"/>
      </dsp:txXfrm>
    </dsp:sp>
    <dsp:sp modelId="{84DF9136-C8F7-4AC9-B37C-A0F3C2303992}">
      <dsp:nvSpPr>
        <dsp:cNvPr id="0" name=""/>
        <dsp:cNvSpPr/>
      </dsp:nvSpPr>
      <dsp:spPr>
        <a:xfrm>
          <a:off x="1767852" y="378070"/>
          <a:ext cx="1570188" cy="232619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56-60% węgla </a:t>
          </a:r>
          <a:b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wytwarzaniu energii elektrycznej </a:t>
          </a:r>
          <a:b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</a:br>
          <a:r>
            <a:rPr lang="pl-PL" sz="1800" kern="1200" dirty="0" smtClean="0">
              <a:solidFill>
                <a:sysClr val="windowText" lastClr="000000"/>
              </a:solidFill>
              <a:latin typeface="Arial Narrow"/>
              <a:ea typeface="+mn-ea"/>
              <a:cs typeface="+mn-cs"/>
            </a:rPr>
            <a:t>w 2030 r.</a:t>
          </a:r>
        </a:p>
      </dsp:txBody>
      <dsp:txXfrm>
        <a:off x="1844502" y="454720"/>
        <a:ext cx="1416888" cy="2172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0.57304</cdr:x>
      <cdr:y>0.46891</cdr:y>
    </cdr:from>
    <cdr:to>
      <cdr:x>0.6569</cdr:x>
      <cdr:y>0.53109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142277" y="2349564"/>
          <a:ext cx="898878" cy="311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>
              <a:latin typeface="Arial Narrow" panose="020B0606020202030204" pitchFamily="34" charset="0"/>
            </a:rPr>
            <a:t>40%</a:t>
          </a:r>
        </a:p>
      </cdr:txBody>
    </cdr:sp>
  </cdr:relSizeAnchor>
  <cdr:relSizeAnchor xmlns:cdr="http://schemas.openxmlformats.org/drawingml/2006/chartDrawing">
    <cdr:from>
      <cdr:x>0.23232</cdr:x>
      <cdr:y>0.46721</cdr:y>
    </cdr:from>
    <cdr:to>
      <cdr:x>0.32524</cdr:x>
      <cdr:y>0.53278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490233" y="2341071"/>
          <a:ext cx="995991" cy="328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>
              <a:latin typeface="Arial Narrow" panose="020B0606020202030204" pitchFamily="34" charset="0"/>
            </a:rPr>
            <a:t>58%</a:t>
          </a:r>
        </a:p>
      </cdr:txBody>
    </cdr:sp>
  </cdr:relSizeAnchor>
  <cdr:relSizeAnchor xmlns:cdr="http://schemas.openxmlformats.org/drawingml/2006/chartDrawing">
    <cdr:from>
      <cdr:x>0.91291</cdr:x>
      <cdr:y>0.53338</cdr:y>
    </cdr:from>
    <cdr:to>
      <cdr:x>0.98232</cdr:x>
      <cdr:y>0.57114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9785252" y="2672624"/>
          <a:ext cx="743992" cy="189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>
              <a:latin typeface="Arial Narrow" panose="020B0606020202030204" pitchFamily="34" charset="0"/>
            </a:rPr>
            <a:t>19</a:t>
          </a:r>
          <a:r>
            <a:rPr lang="pl-PL" sz="1800" dirty="0">
              <a:latin typeface="Arial Narrow" panose="020B060602020203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0.23075</cdr:x>
      <cdr:y>0.30953</cdr:y>
    </cdr:from>
    <cdr:to>
      <cdr:x>0.31865</cdr:x>
      <cdr:y>0.37958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2473339" y="1550960"/>
          <a:ext cx="942182" cy="35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>
              <a:solidFill>
                <a:schemeClr val="accent6"/>
              </a:solidFill>
              <a:latin typeface="Arial Narrow" panose="020B0606020202030204" pitchFamily="34" charset="0"/>
            </a:rPr>
            <a:t>28%</a:t>
          </a:r>
        </a:p>
      </cdr:txBody>
    </cdr:sp>
  </cdr:relSizeAnchor>
  <cdr:relSizeAnchor xmlns:cdr="http://schemas.openxmlformats.org/drawingml/2006/chartDrawing">
    <cdr:from>
      <cdr:x>0.56711</cdr:x>
      <cdr:y>0.26455</cdr:y>
    </cdr:from>
    <cdr:to>
      <cdr:x>0.65547</cdr:x>
      <cdr:y>0.32673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6078731" y="1325563"/>
          <a:ext cx="947113" cy="311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>
              <a:solidFill>
                <a:schemeClr val="accent6"/>
              </a:solidFill>
              <a:latin typeface="Arial Narrow" panose="020B0606020202030204" pitchFamily="34" charset="0"/>
            </a:rPr>
            <a:t>40%</a:t>
          </a:r>
        </a:p>
      </cdr:txBody>
    </cdr:sp>
  </cdr:relSizeAnchor>
  <cdr:relSizeAnchor xmlns:cdr="http://schemas.openxmlformats.org/drawingml/2006/chartDrawing">
    <cdr:from>
      <cdr:x>0.91393</cdr:x>
      <cdr:y>0.26455</cdr:y>
    </cdr:from>
    <cdr:to>
      <cdr:x>0.99052</cdr:x>
      <cdr:y>0.32672</cdr:y>
    </cdr:to>
    <cdr:sp macro="" textlink="">
      <cdr:nvSpPr>
        <cdr:cNvPr id="7" name="pole tekstowe 1"/>
        <cdr:cNvSpPr txBox="1"/>
      </cdr:nvSpPr>
      <cdr:spPr>
        <a:xfrm xmlns:a="http://schemas.openxmlformats.org/drawingml/2006/main">
          <a:off x="9796247" y="1325563"/>
          <a:ext cx="820953" cy="311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>
              <a:solidFill>
                <a:schemeClr val="accent6"/>
              </a:solidFill>
              <a:latin typeface="Arial Narrow" panose="020B0606020202030204" pitchFamily="34" charset="0"/>
            </a:rPr>
            <a:t>50%</a:t>
          </a:r>
        </a:p>
      </cdr:txBody>
    </cdr:sp>
  </cdr:relSizeAnchor>
  <cdr:relSizeAnchor xmlns:cdr="http://schemas.openxmlformats.org/drawingml/2006/chartDrawing">
    <cdr:from>
      <cdr:x>0.22486</cdr:x>
      <cdr:y>0.41043</cdr:y>
    </cdr:from>
    <cdr:to>
      <cdr:x>0.23132</cdr:x>
      <cdr:y>0.60131</cdr:y>
    </cdr:to>
    <cdr:sp macro="" textlink="">
      <cdr:nvSpPr>
        <cdr:cNvPr id="8" name="Nawias zamykający 7"/>
        <cdr:cNvSpPr/>
      </cdr:nvSpPr>
      <cdr:spPr>
        <a:xfrm xmlns:a="http://schemas.openxmlformats.org/drawingml/2006/main">
          <a:off x="2410271" y="2056547"/>
          <a:ext cx="69205" cy="956433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0.22537</cdr:x>
      <cdr:y>0.27667</cdr:y>
    </cdr:from>
    <cdr:to>
      <cdr:x>0.22964</cdr:x>
      <cdr:y>0.37758</cdr:y>
    </cdr:to>
    <cdr:sp macro="" textlink="">
      <cdr:nvSpPr>
        <cdr:cNvPr id="9" name="Nawias zamykający 8"/>
        <cdr:cNvSpPr/>
      </cdr:nvSpPr>
      <cdr:spPr>
        <a:xfrm xmlns:a="http://schemas.openxmlformats.org/drawingml/2006/main">
          <a:off x="2415696" y="1386309"/>
          <a:ext cx="45719" cy="505646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0.56935</cdr:x>
      <cdr:y>0.45113</cdr:y>
    </cdr:from>
    <cdr:to>
      <cdr:x>0.57496</cdr:x>
      <cdr:y>0.60241</cdr:y>
    </cdr:to>
    <cdr:sp macro="" textlink="">
      <cdr:nvSpPr>
        <cdr:cNvPr id="10" name="Nawias zamykający 9"/>
        <cdr:cNvSpPr/>
      </cdr:nvSpPr>
      <cdr:spPr>
        <a:xfrm xmlns:a="http://schemas.openxmlformats.org/drawingml/2006/main">
          <a:off x="6102749" y="2260468"/>
          <a:ext cx="60132" cy="758018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0.56814</cdr:x>
      <cdr:y>0.21951</cdr:y>
    </cdr:from>
    <cdr:to>
      <cdr:x>0.57374</cdr:x>
      <cdr:y>0.38025</cdr:y>
    </cdr:to>
    <cdr:sp macro="" textlink="">
      <cdr:nvSpPr>
        <cdr:cNvPr id="11" name="Nawias zamykający 10"/>
        <cdr:cNvSpPr/>
      </cdr:nvSpPr>
      <cdr:spPr>
        <a:xfrm xmlns:a="http://schemas.openxmlformats.org/drawingml/2006/main">
          <a:off x="3272868" y="835782"/>
          <a:ext cx="32260" cy="612000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0.91136</cdr:x>
      <cdr:y>0.51765</cdr:y>
    </cdr:from>
    <cdr:to>
      <cdr:x>0.91697</cdr:x>
      <cdr:y>0.60275</cdr:y>
    </cdr:to>
    <cdr:sp macro="" textlink="">
      <cdr:nvSpPr>
        <cdr:cNvPr id="12" name="Nawias zamykający 11"/>
        <cdr:cNvSpPr/>
      </cdr:nvSpPr>
      <cdr:spPr>
        <a:xfrm xmlns:a="http://schemas.openxmlformats.org/drawingml/2006/main">
          <a:off x="9768719" y="2593781"/>
          <a:ext cx="60132" cy="426410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0.9093</cdr:x>
      <cdr:y>0.15434</cdr:y>
    </cdr:from>
    <cdr:to>
      <cdr:x>0.9149</cdr:x>
      <cdr:y>0.40017</cdr:y>
    </cdr:to>
    <cdr:sp macro="" textlink="">
      <cdr:nvSpPr>
        <cdr:cNvPr id="13" name="Nawias zamykający 12"/>
        <cdr:cNvSpPr/>
      </cdr:nvSpPr>
      <cdr:spPr>
        <a:xfrm xmlns:a="http://schemas.openxmlformats.org/drawingml/2006/main">
          <a:off x="5238234" y="587635"/>
          <a:ext cx="32260" cy="936000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0.21085</cdr:x>
      <cdr:y>0.38709</cdr:y>
    </cdr:from>
    <cdr:to>
      <cdr:x>0.21646</cdr:x>
      <cdr:y>0.63725</cdr:y>
    </cdr:to>
    <cdr:sp macro="" textlink="">
      <cdr:nvSpPr>
        <cdr:cNvPr id="2" name="Nawias zamykający 1"/>
        <cdr:cNvSpPr/>
      </cdr:nvSpPr>
      <cdr:spPr>
        <a:xfrm xmlns:a="http://schemas.openxmlformats.org/drawingml/2006/main">
          <a:off x="2189650" y="1942307"/>
          <a:ext cx="58260" cy="1255234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0.20831</cdr:x>
      <cdr:y>0.24426</cdr:y>
    </cdr:from>
    <cdr:to>
      <cdr:x>0.21391</cdr:x>
      <cdr:y>0.32326</cdr:y>
    </cdr:to>
    <cdr:sp macro="" textlink="">
      <cdr:nvSpPr>
        <cdr:cNvPr id="3" name="Nawias zamykający 2"/>
        <cdr:cNvSpPr/>
      </cdr:nvSpPr>
      <cdr:spPr>
        <a:xfrm xmlns:a="http://schemas.openxmlformats.org/drawingml/2006/main">
          <a:off x="2163325" y="1225614"/>
          <a:ext cx="58156" cy="396400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0.56083</cdr:x>
      <cdr:y>0.40026</cdr:y>
    </cdr:from>
    <cdr:to>
      <cdr:x>0.56644</cdr:x>
      <cdr:y>0.62408</cdr:y>
    </cdr:to>
    <cdr:sp macro="" textlink="">
      <cdr:nvSpPr>
        <cdr:cNvPr id="4" name="Nawias zamykający 3"/>
        <cdr:cNvSpPr/>
      </cdr:nvSpPr>
      <cdr:spPr>
        <a:xfrm xmlns:a="http://schemas.openxmlformats.org/drawingml/2006/main">
          <a:off x="5824250" y="2008391"/>
          <a:ext cx="58259" cy="1123067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0.56199</cdr:x>
      <cdr:y>0.17935</cdr:y>
    </cdr:from>
    <cdr:to>
      <cdr:x>0.56759</cdr:x>
      <cdr:y>0.31101</cdr:y>
    </cdr:to>
    <cdr:sp macro="" textlink="">
      <cdr:nvSpPr>
        <cdr:cNvPr id="5" name="Nawias zamykający 4"/>
        <cdr:cNvSpPr/>
      </cdr:nvSpPr>
      <cdr:spPr>
        <a:xfrm xmlns:a="http://schemas.openxmlformats.org/drawingml/2006/main">
          <a:off x="5836267" y="899945"/>
          <a:ext cx="58156" cy="660634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0.91391</cdr:x>
      <cdr:y>0.51908</cdr:y>
    </cdr:from>
    <cdr:to>
      <cdr:x>0.91953</cdr:x>
      <cdr:y>0.63759</cdr:y>
    </cdr:to>
    <cdr:sp macro="" textlink="">
      <cdr:nvSpPr>
        <cdr:cNvPr id="6" name="Nawias zamykający 5"/>
        <cdr:cNvSpPr/>
      </cdr:nvSpPr>
      <cdr:spPr>
        <a:xfrm xmlns:a="http://schemas.openxmlformats.org/drawingml/2006/main">
          <a:off x="9490930" y="2604625"/>
          <a:ext cx="58363" cy="594601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0.9152</cdr:x>
      <cdr:y>0.11901</cdr:y>
    </cdr:from>
    <cdr:to>
      <cdr:x>0.92081</cdr:x>
      <cdr:y>0.30333</cdr:y>
    </cdr:to>
    <cdr:sp macro="" textlink="">
      <cdr:nvSpPr>
        <cdr:cNvPr id="7" name="Nawias zamykający 6"/>
        <cdr:cNvSpPr/>
      </cdr:nvSpPr>
      <cdr:spPr>
        <a:xfrm xmlns:a="http://schemas.openxmlformats.org/drawingml/2006/main">
          <a:off x="5272204" y="325411"/>
          <a:ext cx="32317" cy="504000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  <cdr:relSizeAnchor xmlns:cdr="http://schemas.openxmlformats.org/drawingml/2006/chartDrawing">
    <cdr:from>
      <cdr:x>0.22637</cdr:x>
      <cdr:y>0.44814</cdr:y>
    </cdr:from>
    <cdr:to>
      <cdr:x>0.30268</cdr:x>
      <cdr:y>0.53036</cdr:y>
    </cdr:to>
    <cdr:sp macro="" textlink="">
      <cdr:nvSpPr>
        <cdr:cNvPr id="8" name="pole tekstowe 1"/>
        <cdr:cNvSpPr txBox="1"/>
      </cdr:nvSpPr>
      <cdr:spPr>
        <a:xfrm xmlns:a="http://schemas.openxmlformats.org/drawingml/2006/main">
          <a:off x="2350861" y="2248648"/>
          <a:ext cx="792477" cy="41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latin typeface="Arial Narrow" panose="020B0606020202030204" pitchFamily="34" charset="0"/>
            </a:rPr>
            <a:t>69%</a:t>
          </a:r>
        </a:p>
      </cdr:txBody>
    </cdr:sp>
  </cdr:relSizeAnchor>
  <cdr:relSizeAnchor xmlns:cdr="http://schemas.openxmlformats.org/drawingml/2006/chartDrawing">
    <cdr:from>
      <cdr:x>0.22591</cdr:x>
      <cdr:y>0.24606</cdr:y>
    </cdr:from>
    <cdr:to>
      <cdr:x>0.30221</cdr:x>
      <cdr:y>0.32828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2346084" y="1234648"/>
          <a:ext cx="792373" cy="41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chemeClr val="accent6"/>
              </a:solidFill>
              <a:latin typeface="Arial Narrow" panose="020B0606020202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0.56762</cdr:x>
      <cdr:y>0.22546</cdr:y>
    </cdr:from>
    <cdr:to>
      <cdr:x>0.65084</cdr:x>
      <cdr:y>0.3029</cdr:y>
    </cdr:to>
    <cdr:sp macro="" textlink="">
      <cdr:nvSpPr>
        <cdr:cNvPr id="10" name="pole tekstowe 1"/>
        <cdr:cNvSpPr txBox="1"/>
      </cdr:nvSpPr>
      <cdr:spPr>
        <a:xfrm xmlns:a="http://schemas.openxmlformats.org/drawingml/2006/main">
          <a:off x="5894748" y="1131277"/>
          <a:ext cx="864237" cy="38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chemeClr val="accent6"/>
              </a:solidFill>
              <a:latin typeface="Arial Narrow" panose="020B0606020202030204" pitchFamily="34" charset="0"/>
            </a:rPr>
            <a:t>32%</a:t>
          </a:r>
        </a:p>
      </cdr:txBody>
    </cdr:sp>
  </cdr:relSizeAnchor>
  <cdr:relSizeAnchor xmlns:cdr="http://schemas.openxmlformats.org/drawingml/2006/chartDrawing">
    <cdr:from>
      <cdr:x>0.91873</cdr:x>
      <cdr:y>0.18477</cdr:y>
    </cdr:from>
    <cdr:to>
      <cdr:x>0.9912</cdr:x>
      <cdr:y>0.26418</cdr:y>
    </cdr:to>
    <cdr:sp macro="" textlink="">
      <cdr:nvSpPr>
        <cdr:cNvPr id="11" name="pole tekstowe 1"/>
        <cdr:cNvSpPr txBox="1"/>
      </cdr:nvSpPr>
      <cdr:spPr>
        <a:xfrm xmlns:a="http://schemas.openxmlformats.org/drawingml/2006/main">
          <a:off x="9541014" y="927106"/>
          <a:ext cx="752599" cy="398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chemeClr val="accent6"/>
              </a:solidFill>
              <a:latin typeface="Arial Narrow" panose="020B0606020202030204" pitchFamily="34" charset="0"/>
            </a:rPr>
            <a:t>40%</a:t>
          </a:r>
        </a:p>
      </cdr:txBody>
    </cdr:sp>
  </cdr:relSizeAnchor>
  <cdr:relSizeAnchor xmlns:cdr="http://schemas.openxmlformats.org/drawingml/2006/chartDrawing">
    <cdr:from>
      <cdr:x>0.57278</cdr:x>
      <cdr:y>0.44035</cdr:y>
    </cdr:from>
    <cdr:to>
      <cdr:x>0.64508</cdr:x>
      <cdr:y>0.51217</cdr:y>
    </cdr:to>
    <cdr:sp macro="" textlink="">
      <cdr:nvSpPr>
        <cdr:cNvPr id="12" name="pole tekstowe 1"/>
        <cdr:cNvSpPr txBox="1"/>
      </cdr:nvSpPr>
      <cdr:spPr>
        <a:xfrm xmlns:a="http://schemas.openxmlformats.org/drawingml/2006/main">
          <a:off x="5948304" y="2209552"/>
          <a:ext cx="750834" cy="360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latin typeface="Arial Narrow" panose="020B0606020202030204" pitchFamily="34" charset="0"/>
            </a:rPr>
            <a:t>56%</a:t>
          </a:r>
        </a:p>
      </cdr:txBody>
    </cdr:sp>
  </cdr:relSizeAnchor>
  <cdr:relSizeAnchor xmlns:cdr="http://schemas.openxmlformats.org/drawingml/2006/chartDrawing">
    <cdr:from>
      <cdr:x>0.91623</cdr:x>
      <cdr:y>0.54521</cdr:y>
    </cdr:from>
    <cdr:to>
      <cdr:x>0.9892</cdr:x>
      <cdr:y>0.61703</cdr:y>
    </cdr:to>
    <cdr:sp macro="" textlink="">
      <cdr:nvSpPr>
        <cdr:cNvPr id="13" name="pole tekstowe 1"/>
        <cdr:cNvSpPr txBox="1"/>
      </cdr:nvSpPr>
      <cdr:spPr>
        <a:xfrm xmlns:a="http://schemas.openxmlformats.org/drawingml/2006/main">
          <a:off x="9515066" y="2735689"/>
          <a:ext cx="757792" cy="3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latin typeface="Arial Narrow" panose="020B0606020202030204" pitchFamily="34" charset="0"/>
            </a:rPr>
            <a:t>28%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3FBC-BE23-41B2-AB53-6672B05264E6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5A2D-F034-4259-BC14-9535A811D5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0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2726-B5EF-4BB4-80E7-057384D882D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6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2726-B5EF-4BB4-80E7-057384D882D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Państwa członkowskie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określają cele dla OZE i dla efektywności energetycznej indywidualnie.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Warunek ten uwzględnia specyfiką kraju i potencjał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np. cel UE w zakresie OZE na 2020 wynosi 20%, podczas gdy PL ma wyznaczony cel 15%. W perspektywie 2030 r. cała UE ma osiągnąć wynik 32,5%, ale poszczególne państwa deklarują swój udział w realizacji celu.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5A2D-F034-4259-BC14-9535A811D59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41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5A2D-F034-4259-BC14-9535A811D59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1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A00-C385-4F20-9AF6-F42377F31D38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02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74CA-A3BE-495D-BDC0-2FEB5C623370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83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9485-2380-4157-BA17-AC2E042FB9AD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09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94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23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31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22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066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19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1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169-A4A6-4FC8-88FE-63C4CC1AE2BD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86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0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59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42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AF3E-D7EF-4FFD-8205-2BFA86E42334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30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7C19-86BB-43BD-A78F-2D31E578A7A5}" type="datetime1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37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4A11-9FD9-481C-875F-999CFB0FE967}" type="datetime1">
              <a:rPr lang="pl-PL" smtClean="0"/>
              <a:t>2019-12-06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8CD6-96E8-440E-B784-A3670AA24B3E}" type="datetime1">
              <a:rPr lang="pl-PL" smtClean="0"/>
              <a:t>2019-12-06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9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60AA-BAE4-48C1-B08B-ECDF28B3BF82}" type="datetime1">
              <a:rPr lang="pl-PL" smtClean="0"/>
              <a:t>2019-12-06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56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946-721B-4EA7-B9F1-AEB08B20C2BF}" type="datetime1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7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1C6E-99E4-494F-A841-2652A49275CF}" type="datetime1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0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752D-56DB-4D16-90C6-515570CA2D36}" type="datetime1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1AB6-1E23-411C-87D2-DFB2F0A1E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98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B741-D359-42A1-A13C-F12D751E96A3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431F-368B-4281-926C-436AE7AC8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34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:\DE - Departament Elektroenergetyki i Ciepłownictwa\DE_V\PEP2040\12_materiały prasowo-propagandowe\logo\Polityka energetyczna do 2040 r_kad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9" y="1709080"/>
            <a:ext cx="6912178" cy="2246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4635041" y="5155288"/>
            <a:ext cx="2865743" cy="697218"/>
            <a:chOff x="0" y="276045"/>
            <a:chExt cx="5765800" cy="1403350"/>
          </a:xfrm>
        </p:grpSpPr>
        <p:cxnSp>
          <p:nvCxnSpPr>
            <p:cNvPr id="8" name="Łącznik prosty 7"/>
            <p:cNvCxnSpPr/>
            <p:nvPr/>
          </p:nvCxnSpPr>
          <p:spPr>
            <a:xfrm flipV="1">
              <a:off x="741872" y="742066"/>
              <a:ext cx="126853" cy="36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1406105" y="353683"/>
              <a:ext cx="361666" cy="313899"/>
            </a:xfrm>
            <a:prstGeom prst="line">
              <a:avLst/>
            </a:prstGeom>
            <a:ln>
              <a:solidFill>
                <a:srgbClr val="CC3300"/>
              </a:solidFill>
              <a:prstDash val="sys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0" y="276045"/>
              <a:ext cx="5765800" cy="1403350"/>
              <a:chOff x="0" y="0"/>
              <a:chExt cx="5765800" cy="1403350"/>
            </a:xfrm>
          </p:grpSpPr>
          <p:pic>
            <p:nvPicPr>
              <p:cNvPr id="11" name="Obraz 10" descr="C:\Users\Kocon Marta\Desktop\ikony PEP\ikony zwykłe\industry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550" y="20955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Obraz 11" descr="C:\Users\Kocon Marta\Desktop\ikony PEP\ikony zwykłe\pump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6700"/>
                <a:ext cx="1043940" cy="1043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 descr="C:\Users\Kocon Marta\Desktop\ikony PEP\ikony zwykłe\electric-tower (3)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700" y="1905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Obraz 13" descr="C:\Users\Kocon Marta\Desktop\ikony PEP\ikony zwykłe\electric-tower (4)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150" y="209550"/>
                <a:ext cx="1043940" cy="1043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Obraz 14" descr="C:\Users\Kocon Marta\Desktop\ikony PEP\ikony zwykłe\electric-car (2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300" y="32385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Obraz 15" descr="C:\Users\Kocon Marta\Desktop\ikony PEP\ikony zwykłe\windmill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666750"/>
                <a:ext cx="683895" cy="683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Obraz 16" descr="C:\Users\Kocon Marta\Desktop\ikony PEP\ikony zwykłe\carbon-dioxide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550" y="0"/>
                <a:ext cx="467995" cy="4679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Prostokąt 1"/>
          <p:cNvSpPr/>
          <p:nvPr/>
        </p:nvSpPr>
        <p:spPr>
          <a:xfrm>
            <a:off x="5528342" y="4577907"/>
            <a:ext cx="1079142" cy="371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l-PL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pl-PL" sz="1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24" y="411163"/>
            <a:ext cx="1719414" cy="1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56106450"/>
              </p:ext>
            </p:extLst>
          </p:nvPr>
        </p:nvGraphicFramePr>
        <p:xfrm>
          <a:off x="867228" y="1710781"/>
          <a:ext cx="10718800" cy="501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70428" y="55660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Arial Narrow" panose="020B0606020202030204" pitchFamily="34" charset="0"/>
              </a:rPr>
              <a:t>Prognoza mocy osiągalnej netto źródeł wytwarzania </a:t>
            </a:r>
            <a:r>
              <a:rPr lang="pl-PL" sz="2800" b="1" dirty="0" smtClean="0">
                <a:latin typeface="Arial Narrow" panose="020B0606020202030204" pitchFamily="34" charset="0"/>
              </a:rPr>
              <a:t/>
            </a:r>
            <a:br>
              <a:rPr lang="pl-PL" sz="2800" b="1" dirty="0" smtClean="0">
                <a:latin typeface="Arial Narrow" panose="020B0606020202030204" pitchFamily="34" charset="0"/>
              </a:rPr>
            </a:br>
            <a:r>
              <a:rPr lang="pl-PL" sz="2800" b="1" dirty="0" smtClean="0">
                <a:latin typeface="Arial Narrow" panose="020B0606020202030204" pitchFamily="34" charset="0"/>
              </a:rPr>
              <a:t>energii </a:t>
            </a:r>
            <a:r>
              <a:rPr lang="pl-PL" sz="2800" b="1" dirty="0">
                <a:latin typeface="Arial Narrow" panose="020B0606020202030204" pitchFamily="34" charset="0"/>
              </a:rPr>
              <a:t>elektrycznej wg technologii [MW]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11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80892" y="629130"/>
            <a:ext cx="10515600" cy="838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Arial Narrow" panose="020B0606020202030204" pitchFamily="34" charset="0"/>
              </a:rPr>
              <a:t>Prognoza </a:t>
            </a:r>
            <a:r>
              <a:rPr lang="pl-PL" sz="2800" b="1" dirty="0" smtClean="0">
                <a:latin typeface="Arial Narrow" panose="020B0606020202030204" pitchFamily="34" charset="0"/>
              </a:rPr>
              <a:t>produkcji energii elektrycznej brutto wg paliw [TWh]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043030011"/>
              </p:ext>
            </p:extLst>
          </p:nvPr>
        </p:nvGraphicFramePr>
        <p:xfrm>
          <a:off x="713521" y="1237724"/>
          <a:ext cx="10384972" cy="501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12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01097" y="34009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Arial Narrow" panose="020B0606020202030204" pitchFamily="34" charset="0"/>
              </a:rPr>
              <a:t>Prognoza </a:t>
            </a:r>
            <a:r>
              <a:rPr lang="pl-PL" sz="2800" b="1" dirty="0">
                <a:latin typeface="Arial Narrow" panose="020B0606020202030204" pitchFamily="34" charset="0"/>
              </a:rPr>
              <a:t>zużycia energii odnawialnej w latach 2020-2040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6140"/>
              </p:ext>
            </p:extLst>
          </p:nvPr>
        </p:nvGraphicFramePr>
        <p:xfrm>
          <a:off x="968828" y="4873752"/>
          <a:ext cx="10149113" cy="1665160"/>
        </p:xfrm>
        <a:graphic>
          <a:graphicData uri="http://schemas.openxmlformats.org/drawingml/2006/table">
            <a:tbl>
              <a:tblPr firstRow="1" firstCol="1" bandRow="1"/>
              <a:tblGrid>
                <a:gridCol w="5508872">
                  <a:extLst>
                    <a:ext uri="{9D8B030D-6E8A-4147-A177-3AD203B41FA5}">
                      <a16:colId xmlns:a16="http://schemas.microsoft.com/office/drawing/2014/main" val="3311062288"/>
                    </a:ext>
                  </a:extLst>
                </a:gridCol>
                <a:gridCol w="1546747">
                  <a:extLst>
                    <a:ext uri="{9D8B030D-6E8A-4147-A177-3AD203B41FA5}">
                      <a16:colId xmlns:a16="http://schemas.microsoft.com/office/drawing/2014/main" val="1225154389"/>
                    </a:ext>
                  </a:extLst>
                </a:gridCol>
                <a:gridCol w="1546747">
                  <a:extLst>
                    <a:ext uri="{9D8B030D-6E8A-4147-A177-3AD203B41FA5}">
                      <a16:colId xmlns:a16="http://schemas.microsoft.com/office/drawing/2014/main" val="3039416525"/>
                    </a:ext>
                  </a:extLst>
                </a:gridCol>
                <a:gridCol w="1546747">
                  <a:extLst>
                    <a:ext uri="{9D8B030D-6E8A-4147-A177-3AD203B41FA5}">
                      <a16:colId xmlns:a16="http://schemas.microsoft.com/office/drawing/2014/main" val="2571313031"/>
                    </a:ext>
                  </a:extLst>
                </a:gridCol>
              </a:tblGrid>
              <a:tr h="3330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96849"/>
                  </a:ext>
                </a:extLst>
              </a:tr>
              <a:tr h="333032">
                <a:tc>
                  <a:txBody>
                    <a:bodyPr/>
                    <a:lstStyle/>
                    <a:p>
                      <a:pPr marL="787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energii z OZE w zużyciu końcowym energii brutto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15,0%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23,0*%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840858"/>
                  </a:ext>
                </a:extLst>
              </a:tr>
              <a:tr h="333032">
                <a:tc>
                  <a:txBody>
                    <a:bodyPr/>
                    <a:lstStyle/>
                    <a:p>
                      <a:pPr marL="787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udział energii z OZE w elektroenergetyce 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31,8%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39,7%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35564"/>
                  </a:ext>
                </a:extLst>
              </a:tr>
              <a:tr h="333032">
                <a:tc>
                  <a:txBody>
                    <a:bodyPr/>
                    <a:lstStyle/>
                    <a:p>
                      <a:pPr marL="787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udział energii z OZE </a:t>
                      </a:r>
                      <a:r>
                        <a:rPr lang="pl-PL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ciepłownictwie i chłodnictwie 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17,4%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28,4%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34,4%</a:t>
                      </a:r>
                      <a:endParaRPr lang="pl-PL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24425"/>
                  </a:ext>
                </a:extLst>
              </a:tr>
              <a:tr h="333032">
                <a:tc>
                  <a:txBody>
                    <a:bodyPr/>
                    <a:lstStyle/>
                    <a:p>
                      <a:pPr marL="787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udział energii z OZE </a:t>
                      </a:r>
                      <a:r>
                        <a:rPr lang="pl-PL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transporcie (z multiplikatorami)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10,0%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22,0%</a:t>
                      </a:r>
                      <a:endPara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184450"/>
                  </a:ext>
                </a:extLst>
              </a:tr>
            </a:tbl>
          </a:graphicData>
        </a:graphic>
      </p:graphicFrame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1120180528"/>
              </p:ext>
            </p:extLst>
          </p:nvPr>
        </p:nvGraphicFramePr>
        <p:xfrm>
          <a:off x="465908" y="1076029"/>
          <a:ext cx="10887892" cy="365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13</a:t>
            </a:fld>
            <a:endParaRPr lang="pl-PL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994228" y="5437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Arial Narrow" panose="020B0606020202030204" pitchFamily="34" charset="0"/>
              </a:rPr>
              <a:t>Wymiar terytorialny (nowy komponent po konsultacjach)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02128" y="1206500"/>
            <a:ext cx="103759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Kluczową kwestią, która pozwoli na </a:t>
            </a:r>
            <a:r>
              <a:rPr lang="pl-PL" dirty="0" err="1"/>
              <a:t>terytorializację</a:t>
            </a:r>
            <a:r>
              <a:rPr lang="pl-PL" dirty="0"/>
              <a:t> PEP2040 będzie zmiana obowiązującego systemu planowania pokrycia zapotrzebowania na paliwa i energię w </a:t>
            </a:r>
            <a:r>
              <a:rPr lang="pl-PL" dirty="0" smtClean="0"/>
              <a:t>gminach (do 2022 r.).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Aktualnie </a:t>
            </a:r>
            <a:r>
              <a:rPr lang="pl-PL" dirty="0"/>
              <a:t>zaangażowanie jednostek samorządu terytorialnego w wykonanie takich planów w skali kraju jest niskie, co może ograniczać rozwój gospodarczy i społeczny danego regionu. Takie plany </a:t>
            </a:r>
            <a:r>
              <a:rPr lang="pl-PL" dirty="0" smtClean="0"/>
              <a:t>pozwalają </a:t>
            </a:r>
            <a:r>
              <a:rPr lang="pl-PL" dirty="0"/>
              <a:t>na zidentyfikowanie potrzeb i potencjałów, a następnie stanowią podstawę podejmowania inicjatyw budowy lub rozbudowy sieci ciepłowniczej, dystrybucji energii elektrycznej, czy dostępu do gazu ziemnego. </a:t>
            </a:r>
            <a:endParaRPr lang="pl-PL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Rozwój </a:t>
            </a:r>
            <a:r>
              <a:rPr lang="pl-PL" dirty="0"/>
              <a:t>sieci ciepłowniczej ma szczególne znaczenie dla ograniczania niskiej emisji, ale zapobiegania powstawania nowych źródeł emisji w wyniku rozbudowy infrastruktury mieszkaniowej. </a:t>
            </a:r>
            <a:endParaRPr lang="pl-PL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Rozwój </a:t>
            </a:r>
            <a:r>
              <a:rPr lang="pl-PL" dirty="0"/>
              <a:t>sieci dystrybucyjnej energii elektrycznej i gazowej także ma znaczenie dla ograniczenia emisji z sektora bytowo-komunalnego, ale również stanowi bodziec do rozwoju działalności gospodarczej. Obszary, które posiadają takie uzbrojenie są znacznie atrakcyjniejsze dla inwestorów niż te, do których konieczne jest doprowadzenie sieci. </a:t>
            </a:r>
            <a:endParaRPr lang="pl-PL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Wskazane wyżej działania będą miały pozytywny wpływ na aktywizację </a:t>
            </a:r>
            <a:r>
              <a:rPr lang="pl-PL" b="1" dirty="0"/>
              <a:t>obszarów zagrożonych trwałą marginalizacją wskazanych w </a:t>
            </a:r>
            <a:r>
              <a:rPr lang="pl-PL" b="1" dirty="0" smtClean="0"/>
              <a:t>SOR.</a:t>
            </a:r>
            <a:r>
              <a:rPr lang="pl-PL" dirty="0" smtClean="0"/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ujęciu terytorialnym na szczególną uwagę zasługują regiony, gdzie zakończenie eksploatacji jednostki wytwórczej energii lub zakończenie pracy kopalni wiąże się z koniecznością przeformułowania rynku pracy lub znaczenia gospodarczego. Niektóre z tych obszarów w sposób naturalny przekształcą swoje ukierunkowanie, inne będą wymagały dodatkowego wsparcia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spcAft>
                <a:spcPts val="600"/>
              </a:spcAft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14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" y="0"/>
            <a:ext cx="4846211" cy="6858000"/>
          </a:xfrm>
          <a:prstGeom prst="rect">
            <a:avLst/>
          </a:prstGeom>
        </p:spPr>
      </p:pic>
      <p:pic>
        <p:nvPicPr>
          <p:cNvPr id="4" name="Obraz 3" descr="C:\Users\KOCONM~1\AppData\Local\Temp\notes0E3559\~43092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2" y="-236919"/>
            <a:ext cx="5019230" cy="73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9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15</a:t>
            </a:fld>
            <a:endParaRPr lang="pl-PL"/>
          </a:p>
        </p:txBody>
      </p:sp>
      <p:pic>
        <p:nvPicPr>
          <p:cNvPr id="3" name="Obraz 2" descr="C:\Users\KOCONM~1\AppData\Local\Temp\notes0E3559\~70974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" y="0"/>
            <a:ext cx="4495483" cy="659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C:\Users\KOCONM~1\AppData\Local\Temp\notes0E3559\~17457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00050"/>
            <a:ext cx="4725988" cy="632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01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Prognozowane nakłady inwestycyjne w związane z energią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całej gospodarce w latach 2016-2040 [mln EUR’2016]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16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08501"/>
              </p:ext>
            </p:extLst>
          </p:nvPr>
        </p:nvGraphicFramePr>
        <p:xfrm>
          <a:off x="974309" y="1789093"/>
          <a:ext cx="9248682" cy="2254504"/>
        </p:xfrm>
        <a:graphic>
          <a:graphicData uri="http://schemas.openxmlformats.org/drawingml/2006/table">
            <a:tbl>
              <a:tblPr firstRow="1" firstCol="1" bandRow="1"/>
              <a:tblGrid>
                <a:gridCol w="2589223">
                  <a:extLst>
                    <a:ext uri="{9D8B030D-6E8A-4147-A177-3AD203B41FA5}">
                      <a16:colId xmlns:a16="http://schemas.microsoft.com/office/drawing/2014/main" val="4078739740"/>
                    </a:ext>
                  </a:extLst>
                </a:gridCol>
                <a:gridCol w="989038">
                  <a:extLst>
                    <a:ext uri="{9D8B030D-6E8A-4147-A177-3AD203B41FA5}">
                      <a16:colId xmlns:a16="http://schemas.microsoft.com/office/drawing/2014/main" val="810664218"/>
                    </a:ext>
                  </a:extLst>
                </a:gridCol>
                <a:gridCol w="1133677">
                  <a:extLst>
                    <a:ext uri="{9D8B030D-6E8A-4147-A177-3AD203B41FA5}">
                      <a16:colId xmlns:a16="http://schemas.microsoft.com/office/drawing/2014/main" val="2367334004"/>
                    </a:ext>
                  </a:extLst>
                </a:gridCol>
                <a:gridCol w="1134695">
                  <a:extLst>
                    <a:ext uri="{9D8B030D-6E8A-4147-A177-3AD203B41FA5}">
                      <a16:colId xmlns:a16="http://schemas.microsoft.com/office/drawing/2014/main" val="3141015609"/>
                    </a:ext>
                  </a:extLst>
                </a:gridCol>
                <a:gridCol w="1133677">
                  <a:extLst>
                    <a:ext uri="{9D8B030D-6E8A-4147-A177-3AD203B41FA5}">
                      <a16:colId xmlns:a16="http://schemas.microsoft.com/office/drawing/2014/main" val="3064555655"/>
                    </a:ext>
                  </a:extLst>
                </a:gridCol>
                <a:gridCol w="1133677">
                  <a:extLst>
                    <a:ext uri="{9D8B030D-6E8A-4147-A177-3AD203B41FA5}">
                      <a16:colId xmlns:a16="http://schemas.microsoft.com/office/drawing/2014/main" val="2669047432"/>
                    </a:ext>
                  </a:extLst>
                </a:gridCol>
                <a:gridCol w="1134695">
                  <a:extLst>
                    <a:ext uri="{9D8B030D-6E8A-4147-A177-3AD203B41FA5}">
                      <a16:colId xmlns:a16="http://schemas.microsoft.com/office/drawing/2014/main" val="2381934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2021-2025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2025-2030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2031-2035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2036-2040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2016-2040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8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nakłady inwestycyjne związane z energią w gospodarce krajowej 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94 973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100 251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95 528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86 561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74 369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451 682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8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nakłady inwestycyjne w całym sektorze paliwowo-energetycznym</a:t>
                      </a: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53 618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45 178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45 810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52 712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48 174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245 492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34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nakłady inwestycyjne związane z energią w sektorach pozaenergetycznych (przemysł, gosp. domowe, usługi, transport i rolnictwo)</a:t>
                      </a: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41 355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55 073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49 718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33 850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26 195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Czcionka tekstu podstawowego"/>
                        </a:rPr>
                        <a:t>206 190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7780" marB="1778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352548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5" y="94881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/>
              <a:t>Prognozowane nakłady inwestycyjne w sektorze elektroenergetycznym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latach 2016-2040 [mln EUR’2016]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20725"/>
              </p:ext>
            </p:extLst>
          </p:nvPr>
        </p:nvGraphicFramePr>
        <p:xfrm>
          <a:off x="722375" y="1271975"/>
          <a:ext cx="10405873" cy="5229409"/>
        </p:xfrm>
        <a:graphic>
          <a:graphicData uri="http://schemas.openxmlformats.org/drawingml/2006/table">
            <a:tbl>
              <a:tblPr firstRow="1" firstCol="1" bandRow="1"/>
              <a:tblGrid>
                <a:gridCol w="3090673">
                  <a:extLst>
                    <a:ext uri="{9D8B030D-6E8A-4147-A177-3AD203B41FA5}">
                      <a16:colId xmlns:a16="http://schemas.microsoft.com/office/drawing/2014/main" val="6384953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13774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868767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49531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075677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25349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116750"/>
                    </a:ext>
                  </a:extLst>
                </a:gridCol>
              </a:tblGrid>
              <a:tr h="21312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2016-2020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2021-2025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2025-2030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2031-2035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2036-2040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2016-2040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89814"/>
                  </a:ext>
                </a:extLst>
              </a:tr>
              <a:tr h="25070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łącznie nakłady na moce </a:t>
                      </a: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wytwórcze (1)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20 407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11 706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12 229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23 879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22 880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91 101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83479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 rodzaju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94997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elektrownie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14 858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8 008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9 246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21 459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19 445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73 016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30127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elektrociepłownie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3 824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3 234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2 784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2 874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14 697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752148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DSR/magazyny en.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1 288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826436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4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dost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do IED/BREF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2 100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23296"/>
                  </a:ext>
                </a:extLst>
              </a:tr>
              <a:tr h="2256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wg paliw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56920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węglowe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9 222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2 237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12 192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40530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gazowe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2 511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7 911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647518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jądrowe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5 850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17 550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283003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inne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1 061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3 430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514561"/>
                  </a:ext>
                </a:extLst>
              </a:tr>
              <a:tr h="21312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odnawialne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8 782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6 419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11 192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9 401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14 225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50 019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672089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wodne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541399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wiatrowe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5 966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1 842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7 467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5 504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10 025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30 804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367161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fotowoltaiczne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1 659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2 819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2 838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11 475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882617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biomasa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3 206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31364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biogaz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3 747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99070"/>
                  </a:ext>
                </a:extLst>
              </a:tr>
              <a:tr h="21312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łącznie nakłady na inf. </a:t>
                      </a: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sieciową (2)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8 501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10 020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10 535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9 772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9 487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48 315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53336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  sieć przesyłowa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1 393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1 740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2 897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2 375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2 402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10 807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82074"/>
                  </a:ext>
                </a:extLst>
              </a:tr>
              <a:tr h="21318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  sieć dystrybucyjna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7 108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8 280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7 638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7 397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7 085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37 508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1462"/>
                  </a:ext>
                </a:extLst>
              </a:tr>
              <a:tr h="28478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łącznie nakłady </a:t>
                      </a: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elektroenergetyce (1+2)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28 907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21 727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22 764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33 651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32 367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139 416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4443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Prognozowane nakłady </a:t>
            </a:r>
            <a:r>
              <a:rPr lang="pl-PL" sz="2800" b="1" dirty="0" smtClean="0"/>
              <a:t>inwestycyjne na moce wytwórcze </a:t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latach 2016-2040 [mln EUR’2016]</a:t>
            </a: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18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798437412"/>
              </p:ext>
            </p:extLst>
          </p:nvPr>
        </p:nvGraphicFramePr>
        <p:xfrm>
          <a:off x="2203486" y="1816487"/>
          <a:ext cx="7416000" cy="391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64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2800" b="1" dirty="0"/>
              <a:t>Prognozy emisji głównych zanieczyszczeń powietrza oraz dwutlenku węgla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2030 i 2040 r</a:t>
            </a:r>
            <a:r>
              <a:rPr lang="pl-PL" sz="2800" b="1" dirty="0" smtClean="0"/>
              <a:t>. oraz redukcji emisji </a:t>
            </a:r>
            <a:r>
              <a:rPr lang="pl-PL" sz="2800" b="1" dirty="0"/>
              <a:t>dwutlenku węgla </a:t>
            </a:r>
            <a:r>
              <a:rPr lang="pl-PL" sz="2800" b="1" dirty="0" smtClean="0"/>
              <a:t>(1/2)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19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22423"/>
              </p:ext>
            </p:extLst>
          </p:nvPr>
        </p:nvGraphicFramePr>
        <p:xfrm>
          <a:off x="533464" y="1690688"/>
          <a:ext cx="9342056" cy="1685544"/>
        </p:xfrm>
        <a:graphic>
          <a:graphicData uri="http://schemas.openxmlformats.org/drawingml/2006/table">
            <a:tbl>
              <a:tblPr firstRow="1" firstCol="1" bandRow="1"/>
              <a:tblGrid>
                <a:gridCol w="2090864">
                  <a:extLst>
                    <a:ext uri="{9D8B030D-6E8A-4147-A177-3AD203B41FA5}">
                      <a16:colId xmlns:a16="http://schemas.microsoft.com/office/drawing/2014/main" val="4243742243"/>
                    </a:ext>
                  </a:extLst>
                </a:gridCol>
                <a:gridCol w="1387007">
                  <a:extLst>
                    <a:ext uri="{9D8B030D-6E8A-4147-A177-3AD203B41FA5}">
                      <a16:colId xmlns:a16="http://schemas.microsoft.com/office/drawing/2014/main" val="2374355915"/>
                    </a:ext>
                  </a:extLst>
                </a:gridCol>
                <a:gridCol w="756203">
                  <a:extLst>
                    <a:ext uri="{9D8B030D-6E8A-4147-A177-3AD203B41FA5}">
                      <a16:colId xmlns:a16="http://schemas.microsoft.com/office/drawing/2014/main" val="2645765967"/>
                    </a:ext>
                  </a:extLst>
                </a:gridCol>
                <a:gridCol w="785074">
                  <a:extLst>
                    <a:ext uri="{9D8B030D-6E8A-4147-A177-3AD203B41FA5}">
                      <a16:colId xmlns:a16="http://schemas.microsoft.com/office/drawing/2014/main" val="2821670392"/>
                    </a:ext>
                  </a:extLst>
                </a:gridCol>
                <a:gridCol w="785074">
                  <a:extLst>
                    <a:ext uri="{9D8B030D-6E8A-4147-A177-3AD203B41FA5}">
                      <a16:colId xmlns:a16="http://schemas.microsoft.com/office/drawing/2014/main" val="130068844"/>
                    </a:ext>
                  </a:extLst>
                </a:gridCol>
                <a:gridCol w="756203">
                  <a:extLst>
                    <a:ext uri="{9D8B030D-6E8A-4147-A177-3AD203B41FA5}">
                      <a16:colId xmlns:a16="http://schemas.microsoft.com/office/drawing/2014/main" val="2055734398"/>
                    </a:ext>
                  </a:extLst>
                </a:gridCol>
                <a:gridCol w="696240">
                  <a:extLst>
                    <a:ext uri="{9D8B030D-6E8A-4147-A177-3AD203B41FA5}">
                      <a16:colId xmlns:a16="http://schemas.microsoft.com/office/drawing/2014/main" val="22703218"/>
                    </a:ext>
                  </a:extLst>
                </a:gridCol>
                <a:gridCol w="699572">
                  <a:extLst>
                    <a:ext uri="{9D8B030D-6E8A-4147-A177-3AD203B41FA5}">
                      <a16:colId xmlns:a16="http://schemas.microsoft.com/office/drawing/2014/main" val="4268931537"/>
                    </a:ext>
                  </a:extLst>
                </a:gridCol>
                <a:gridCol w="699572">
                  <a:extLst>
                    <a:ext uri="{9D8B030D-6E8A-4147-A177-3AD203B41FA5}">
                      <a16:colId xmlns:a16="http://schemas.microsoft.com/office/drawing/2014/main" val="3746876168"/>
                    </a:ext>
                  </a:extLst>
                </a:gridCol>
                <a:gridCol w="686247">
                  <a:extLst>
                    <a:ext uri="{9D8B030D-6E8A-4147-A177-3AD203B41FA5}">
                      <a16:colId xmlns:a16="http://schemas.microsoft.com/office/drawing/2014/main" val="1236021394"/>
                    </a:ext>
                  </a:extLst>
                </a:gridCol>
              </a:tblGrid>
              <a:tr h="176530">
                <a:tc rowSpan="3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scenariusz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bilans emisji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976016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pl-PL" sz="14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2524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tys. t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mln t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tys. t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mln t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29893"/>
                  </a:ext>
                </a:extLst>
              </a:tr>
              <a:tr h="17653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Realizacja PEP2040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455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377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65603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spalanie paliw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394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80854"/>
                  </a:ext>
                </a:extLst>
              </a:tr>
              <a:tr h="17653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Brak realizacji PEP2040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471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574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353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485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994161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spalanie paliw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464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513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267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47748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20855"/>
              </p:ext>
            </p:extLst>
          </p:nvPr>
        </p:nvGraphicFramePr>
        <p:xfrm>
          <a:off x="533464" y="4057745"/>
          <a:ext cx="5711886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249616">
                  <a:extLst>
                    <a:ext uri="{9D8B030D-6E8A-4147-A177-3AD203B41FA5}">
                      <a16:colId xmlns:a16="http://schemas.microsoft.com/office/drawing/2014/main" val="2955736140"/>
                    </a:ext>
                  </a:extLst>
                </a:gridCol>
                <a:gridCol w="645790">
                  <a:extLst>
                    <a:ext uri="{9D8B030D-6E8A-4147-A177-3AD203B41FA5}">
                      <a16:colId xmlns:a16="http://schemas.microsoft.com/office/drawing/2014/main" val="348530123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416937756"/>
                    </a:ext>
                  </a:extLst>
                </a:gridCol>
                <a:gridCol w="1172152">
                  <a:extLst>
                    <a:ext uri="{9D8B030D-6E8A-4147-A177-3AD203B41FA5}">
                      <a16:colId xmlns:a16="http://schemas.microsoft.com/office/drawing/2014/main" val="2555830682"/>
                    </a:ext>
                  </a:extLst>
                </a:gridCol>
                <a:gridCol w="738151">
                  <a:extLst>
                    <a:ext uri="{9D8B030D-6E8A-4147-A177-3AD203B41FA5}">
                      <a16:colId xmlns:a16="http://schemas.microsoft.com/office/drawing/2014/main" val="2576754540"/>
                    </a:ext>
                  </a:extLst>
                </a:gridCol>
                <a:gridCol w="1186828">
                  <a:extLst>
                    <a:ext uri="{9D8B030D-6E8A-4147-A177-3AD203B41FA5}">
                      <a16:colId xmlns:a16="http://schemas.microsoft.com/office/drawing/2014/main" val="3513494584"/>
                    </a:ext>
                  </a:extLst>
                </a:gridCol>
              </a:tblGrid>
              <a:tr h="1270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scenariusz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emisja CO</a:t>
                      </a:r>
                      <a:r>
                        <a:rPr lang="pl-PL" sz="12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z 1990 r.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emisja CO</a:t>
                      </a:r>
                      <a:r>
                        <a:rPr lang="pl-PL" sz="14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w 2030 r.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emisja CO</a:t>
                      </a:r>
                      <a:r>
                        <a:rPr lang="pl-PL" sz="1400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w 2040 r.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45143"/>
                  </a:ext>
                </a:extLst>
              </a:tr>
              <a:tr h="3289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[mln t]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[mln t]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redukcja wzgl. 1990 r.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[mln t]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redukcja wzgl. 1990 r.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732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Realizacja PEP2040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377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268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29%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45%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7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Brak realizacji PEP2040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377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353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6,4%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23%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12292"/>
                  </a:ext>
                </a:extLst>
              </a:tr>
            </a:tbl>
          </a:graphicData>
        </a:graphic>
      </p:graphicFrame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890717516"/>
              </p:ext>
            </p:extLst>
          </p:nvPr>
        </p:nvGraphicFramePr>
        <p:xfrm>
          <a:off x="6449314" y="3613150"/>
          <a:ext cx="53281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10808"/>
            <a:ext cx="10515600" cy="1065469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 Narrow" panose="020B0606020202030204" pitchFamily="34" charset="0"/>
              </a:rPr>
              <a:t>STATUS PRAC NAD projektem PEP2040</a:t>
            </a:r>
            <a:endParaRPr lang="pl-PL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85970"/>
              </p:ext>
            </p:extLst>
          </p:nvPr>
        </p:nvGraphicFramePr>
        <p:xfrm>
          <a:off x="609600" y="2570083"/>
          <a:ext cx="11307097" cy="35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Symbol zastępczy zawartości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7405"/>
              </p:ext>
            </p:extLst>
          </p:nvPr>
        </p:nvGraphicFramePr>
        <p:xfrm>
          <a:off x="512064" y="1376277"/>
          <a:ext cx="11319289" cy="160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2822448" y="1335024"/>
            <a:ext cx="4389120" cy="4949952"/>
          </a:xfrm>
          <a:prstGeom prst="roundRect">
            <a:avLst>
              <a:gd name="adj" fmla="val 4694"/>
            </a:avLst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838200" y="1981708"/>
            <a:ext cx="10515600" cy="47397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1800" dirty="0"/>
              <a:t>Przeprowadzona ocena oddziaływania na środowisko wskazuje, że </a:t>
            </a:r>
            <a:r>
              <a:rPr lang="pl-PL" sz="1800" dirty="0" smtClean="0"/>
              <a:t>realizacja Polityki energetycznej będzie </a:t>
            </a:r>
            <a:r>
              <a:rPr lang="pl-PL" sz="1800" dirty="0"/>
              <a:t>skutkować </a:t>
            </a:r>
            <a:r>
              <a:rPr lang="pl-PL" sz="1800" dirty="0" smtClean="0"/>
              <a:t>spadkiem </a:t>
            </a:r>
            <a:r>
              <a:rPr lang="pl-PL" sz="1800" dirty="0"/>
              <a:t>emisji dwutlenku węgla o 45% do 2040 r. w stosunku do poziomu z 1990 r.  </a:t>
            </a:r>
            <a:endParaRPr lang="pl-PL" sz="1800" dirty="0" smtClean="0"/>
          </a:p>
          <a:p>
            <a:pPr algn="just">
              <a:lnSpc>
                <a:spcPct val="100000"/>
              </a:lnSpc>
            </a:pPr>
            <a:r>
              <a:rPr lang="pl-PL" sz="1800" dirty="0" smtClean="0"/>
              <a:t>W </a:t>
            </a:r>
            <a:r>
              <a:rPr lang="pl-PL" sz="1800" dirty="0"/>
              <a:t>przypadku braku realizacji PEP2040, w 2030 r. nie będą dotrzymane krajowe pułapy dla emisji </a:t>
            </a:r>
            <a:r>
              <a:rPr lang="pl-PL" sz="1800" dirty="0" smtClean="0"/>
              <a:t>zanieczyszczeń </a:t>
            </a:r>
            <a:r>
              <a:rPr lang="pl-PL" sz="1800" dirty="0"/>
              <a:t>(SO2 i </a:t>
            </a:r>
            <a:r>
              <a:rPr lang="pl-PL" sz="1800" dirty="0" err="1"/>
              <a:t>NOx</a:t>
            </a:r>
            <a:r>
              <a:rPr lang="pl-PL" sz="1800" dirty="0"/>
              <a:t>) wynikających z regulacji </a:t>
            </a:r>
            <a:r>
              <a:rPr lang="pl-PL" sz="1800" dirty="0" smtClean="0"/>
              <a:t>unijnych (Dyrektywa NEC). </a:t>
            </a:r>
            <a:r>
              <a:rPr lang="pl-PL" sz="1800" b="1" dirty="0" smtClean="0"/>
              <a:t>Będzie to skutek zmiany struktury zużycia energii (we wszystkich podsektorach energetycznych) oraz wdrażania nowoczesnych technologii</a:t>
            </a:r>
            <a:r>
              <a:rPr lang="pl-PL" sz="1800" dirty="0" smtClean="0"/>
              <a:t>. Obrazują to prognozy – spadek wykorzystania paliw kopalnych oraz wzrost wykorzystania źródeł nisko- i bezemisyjnych.</a:t>
            </a:r>
          </a:p>
          <a:p>
            <a:r>
              <a:rPr lang="pl-PL" sz="1800" dirty="0" smtClean="0"/>
              <a:t>Znacząca liczba działań w PEP2040 jest oznaczona w tabelach kolorem zielonym odwołującym się do</a:t>
            </a:r>
            <a:br>
              <a:rPr lang="pl-PL" sz="1800" dirty="0" smtClean="0"/>
            </a:br>
            <a:r>
              <a:rPr lang="pl-PL" sz="1800" dirty="0" smtClean="0"/>
              <a:t>1 z 3 składowych celu głównego PEP, co oznacza, że przyczynia się do poprawy stanu środowiska.</a:t>
            </a:r>
          </a:p>
          <a:p>
            <a:pPr algn="just">
              <a:lnSpc>
                <a:spcPct val="100000"/>
              </a:lnSpc>
            </a:pPr>
            <a:endParaRPr lang="pl-PL" sz="1800" dirty="0"/>
          </a:p>
          <a:p>
            <a:pPr algn="just">
              <a:lnSpc>
                <a:spcPct val="100000"/>
              </a:lnSpc>
            </a:pPr>
            <a:endParaRPr lang="pl-PL" sz="1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20</a:t>
            </a:fld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6561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/>
              <a:t>Prognozy emisji głównych zanieczyszczeń powietrza oraz dwutlenku węgla </a:t>
            </a:r>
            <a:br>
              <a:rPr lang="pl-PL" sz="2800" b="1" dirty="0" smtClean="0"/>
            </a:br>
            <a:r>
              <a:rPr lang="pl-PL" sz="2800" b="1" dirty="0" smtClean="0"/>
              <a:t>w 2030 i 2040 r. oraz redukcji emisji dwutlenku węgla (2/2)</a:t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/>
          <a:srcRect b="5719"/>
          <a:stretch/>
        </p:blipFill>
        <p:spPr>
          <a:xfrm>
            <a:off x="9817358" y="3989855"/>
            <a:ext cx="1302048" cy="3617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4161603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:\DE - Departament Elektroenergetyki i Ciepłownictwa\DE_V\PEP2040\12_materiały prasowo-propagandowe\logo\Polityka energetyczna do 2040 r_kad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9" y="1709080"/>
            <a:ext cx="6912178" cy="2246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4635041" y="5155288"/>
            <a:ext cx="2865743" cy="697218"/>
            <a:chOff x="0" y="276045"/>
            <a:chExt cx="5765800" cy="1403350"/>
          </a:xfrm>
        </p:grpSpPr>
        <p:cxnSp>
          <p:nvCxnSpPr>
            <p:cNvPr id="8" name="Łącznik prosty 7"/>
            <p:cNvCxnSpPr/>
            <p:nvPr/>
          </p:nvCxnSpPr>
          <p:spPr>
            <a:xfrm flipV="1">
              <a:off x="741872" y="742066"/>
              <a:ext cx="126853" cy="36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1406105" y="353683"/>
              <a:ext cx="361666" cy="313899"/>
            </a:xfrm>
            <a:prstGeom prst="line">
              <a:avLst/>
            </a:prstGeom>
            <a:ln>
              <a:solidFill>
                <a:srgbClr val="CC3300"/>
              </a:solidFill>
              <a:prstDash val="sys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0" y="276045"/>
              <a:ext cx="5765800" cy="1403350"/>
              <a:chOff x="0" y="0"/>
              <a:chExt cx="5765800" cy="1403350"/>
            </a:xfrm>
          </p:grpSpPr>
          <p:pic>
            <p:nvPicPr>
              <p:cNvPr id="11" name="Obraz 10" descr="C:\Users\Kocon Marta\Desktop\ikony PEP\ikony zwykłe\industry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550" y="20955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Obraz 11" descr="C:\Users\Kocon Marta\Desktop\ikony PEP\ikony zwykłe\pump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6700"/>
                <a:ext cx="1043940" cy="1043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 descr="C:\Users\Kocon Marta\Desktop\ikony PEP\ikony zwykłe\electric-tower (3)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700" y="1905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Obraz 13" descr="C:\Users\Kocon Marta\Desktop\ikony PEP\ikony zwykłe\electric-tower (4)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150" y="209550"/>
                <a:ext cx="1043940" cy="1043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Obraz 14" descr="C:\Users\Kocon Marta\Desktop\ikony PEP\ikony zwykłe\electric-car (2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300" y="32385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Obraz 15" descr="C:\Users\Kocon Marta\Desktop\ikony PEP\ikony zwykłe\windmill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666750"/>
                <a:ext cx="683895" cy="683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Obraz 16" descr="C:\Users\Kocon Marta\Desktop\ikony PEP\ikony zwykłe\carbon-dioxide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550" y="0"/>
                <a:ext cx="467995" cy="4679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Prostokąt 1"/>
          <p:cNvSpPr/>
          <p:nvPr/>
        </p:nvSpPr>
        <p:spPr>
          <a:xfrm>
            <a:off x="5528342" y="4577907"/>
            <a:ext cx="1079142" cy="371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l-PL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pl-PL" sz="1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24" y="411163"/>
            <a:ext cx="1719414" cy="1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Zmiany w projekcie PEP2040 – v.2.1. z 8.11.2019</a:t>
            </a:r>
            <a:endParaRPr lang="pl-PL" sz="2800" dirty="0">
              <a:latin typeface="Arial Narrow" panose="020B0606020202030204" pitchFamily="34" charset="0"/>
            </a:endParaRPr>
          </a:p>
        </p:txBody>
      </p:sp>
      <p:sp>
        <p:nvSpPr>
          <p:cNvPr id="6" name="Podtytuł 5"/>
          <p:cNvSpPr>
            <a:spLocks noGrp="1"/>
          </p:cNvSpPr>
          <p:nvPr>
            <p:ph idx="1"/>
          </p:nvPr>
        </p:nvSpPr>
        <p:spPr>
          <a:xfrm>
            <a:off x="838200" y="1471233"/>
            <a:ext cx="10515600" cy="4892991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dirty="0">
                <a:latin typeface="Arial Narrow" panose="020B0606020202030204" pitchFamily="34" charset="0"/>
              </a:rPr>
              <a:t>Zaimplementowano </a:t>
            </a:r>
            <a:r>
              <a:rPr lang="pl-PL" sz="1800" dirty="0" smtClean="0">
                <a:latin typeface="Arial Narrow" panose="020B0606020202030204" pitchFamily="34" charset="0"/>
              </a:rPr>
              <a:t>uwagi </a:t>
            </a:r>
            <a:r>
              <a:rPr lang="pl-PL" sz="1800" dirty="0">
                <a:latin typeface="Arial Narrow" panose="020B0606020202030204" pitchFamily="34" charset="0"/>
              </a:rPr>
              <a:t>zgłoszone w konsultacjach – w szczególności skorygowano prognozy, dodano lub skorygowano zadania lub zapisy szczegółowe.</a:t>
            </a:r>
          </a:p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Wiele </a:t>
            </a:r>
            <a:r>
              <a:rPr lang="pl-PL" sz="1800" dirty="0">
                <a:latin typeface="Arial Narrow" panose="020B0606020202030204" pitchFamily="34" charset="0"/>
              </a:rPr>
              <a:t>uwag </a:t>
            </a:r>
            <a:r>
              <a:rPr lang="pl-PL" sz="1800" dirty="0" smtClean="0">
                <a:latin typeface="Arial Narrow" panose="020B0606020202030204" pitchFamily="34" charset="0"/>
              </a:rPr>
              <a:t>miało </a:t>
            </a:r>
            <a:r>
              <a:rPr lang="pl-PL" sz="1800" dirty="0">
                <a:latin typeface="Arial Narrow" panose="020B0606020202030204" pitchFamily="34" charset="0"/>
              </a:rPr>
              <a:t>zbyt szczegółowy </a:t>
            </a:r>
            <a:r>
              <a:rPr lang="pl-PL" sz="1800" dirty="0" smtClean="0">
                <a:latin typeface="Arial Narrow" panose="020B0606020202030204" pitchFamily="34" charset="0"/>
              </a:rPr>
              <a:t>charakter, wiele stanowiło materiał informacyjny lub proszono o zaakcentowanie poszczególnych działań. Często oczekiwano bardzo </a:t>
            </a:r>
            <a:r>
              <a:rPr lang="pl-PL" sz="1800" dirty="0">
                <a:latin typeface="Arial Narrow" panose="020B0606020202030204" pitchFamily="34" charset="0"/>
              </a:rPr>
              <a:t>szczegółowych </a:t>
            </a:r>
            <a:r>
              <a:rPr lang="pl-PL" sz="1800" dirty="0" smtClean="0">
                <a:latin typeface="Arial Narrow" panose="020B0606020202030204" pitchFamily="34" charset="0"/>
              </a:rPr>
              <a:t>rozwiązań, które dopiero będą przedmiotem prac. </a:t>
            </a:r>
          </a:p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Cześć uwag nie </a:t>
            </a:r>
            <a:r>
              <a:rPr lang="pl-PL" sz="1800" dirty="0">
                <a:latin typeface="Arial Narrow" panose="020B0606020202030204" pitchFamily="34" charset="0"/>
              </a:rPr>
              <a:t>uwzględniała współzależności </a:t>
            </a:r>
            <a:r>
              <a:rPr lang="pl-PL" sz="1800" dirty="0" smtClean="0">
                <a:latin typeface="Arial Narrow" panose="020B0606020202030204" pitchFamily="34" charset="0"/>
              </a:rPr>
              <a:t>sektorowych, technologicznych i gospodarczych, </a:t>
            </a:r>
            <a:r>
              <a:rPr lang="pl-PL" sz="1800" dirty="0">
                <a:latin typeface="Arial Narrow" panose="020B0606020202030204" pitchFamily="34" charset="0"/>
              </a:rPr>
              <a:t>lub </a:t>
            </a:r>
            <a:r>
              <a:rPr lang="pl-PL" sz="1800" dirty="0" smtClean="0">
                <a:latin typeface="Arial Narrow" panose="020B0606020202030204" pitchFamily="34" charset="0"/>
              </a:rPr>
              <a:t>bagatelizowano </a:t>
            </a:r>
            <a:r>
              <a:rPr lang="pl-PL" sz="1800" dirty="0">
                <a:latin typeface="Arial Narrow" panose="020B0606020202030204" pitchFamily="34" charset="0"/>
              </a:rPr>
              <a:t>ryzyko braku rozwoju </a:t>
            </a:r>
            <a:r>
              <a:rPr lang="pl-PL" sz="1800" dirty="0" smtClean="0">
                <a:latin typeface="Arial Narrow" panose="020B0606020202030204" pitchFamily="34" charset="0"/>
              </a:rPr>
              <a:t>technologicznego – np. bardzo szybki rozwój OZE bez uwzględniania aktualnie niskiego poziomu rozwoju technologii magazynowania i stanu rozbudowy sieci.</a:t>
            </a:r>
            <a:endParaRPr lang="pl-PL" sz="1800" dirty="0">
              <a:latin typeface="Arial Narrow" panose="020B0606020202030204" pitchFamily="34" charset="0"/>
            </a:endParaRPr>
          </a:p>
          <a:p>
            <a:pPr algn="just"/>
            <a:endParaRPr lang="pl-PL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Znacząco </a:t>
            </a:r>
            <a:r>
              <a:rPr lang="pl-PL" sz="1800" dirty="0">
                <a:latin typeface="Arial Narrow" panose="020B0606020202030204" pitchFamily="34" charset="0"/>
              </a:rPr>
              <a:t>uzupełniono wstęp i rozdział z uwarunkowaniami (w tym silniejsze odwołanie do sprawiedliwej transformacji, ewolucyjnego charakteru PEP, badań i rozwoju, innowacji, cyberbezpieczeństwa), silniej powiązano z </a:t>
            </a:r>
            <a:r>
              <a:rPr lang="pl-PL" sz="1800" dirty="0" smtClean="0">
                <a:latin typeface="Arial Narrow" panose="020B0606020202030204" pitchFamily="34" charset="0"/>
              </a:rPr>
              <a:t>SOR, dodano nowe zadania.</a:t>
            </a:r>
            <a:endParaRPr lang="pl-PL" sz="1800" dirty="0">
              <a:latin typeface="Arial Narrow" panose="020B0606020202030204" pitchFamily="34" charset="0"/>
            </a:endParaRPr>
          </a:p>
          <a:p>
            <a:pPr algn="just"/>
            <a:r>
              <a:rPr lang="pl-PL" sz="1800" b="1" dirty="0">
                <a:latin typeface="Arial Narrow" panose="020B0606020202030204" pitchFamily="34" charset="0"/>
              </a:rPr>
              <a:t>Dodano nowe rozdziały</a:t>
            </a:r>
            <a:r>
              <a:rPr lang="pl-PL" sz="1800" dirty="0">
                <a:latin typeface="Arial Narrow" panose="020B0606020202030204" pitchFamily="34" charset="0"/>
              </a:rPr>
              <a:t>: finansowanie, sposób wdrażania i monitorowania, wykaz dokumentów powiązanych z </a:t>
            </a:r>
            <a:r>
              <a:rPr lang="pl-PL" sz="1800" dirty="0" smtClean="0">
                <a:latin typeface="Arial Narrow" panose="020B0606020202030204" pitchFamily="34" charset="0"/>
              </a:rPr>
              <a:t>PEP.</a:t>
            </a:r>
            <a:endParaRPr lang="pl-PL" sz="1800" dirty="0">
              <a:latin typeface="Arial Narrow" panose="020B0606020202030204" pitchFamily="34" charset="0"/>
            </a:endParaRPr>
          </a:p>
          <a:p>
            <a:pPr algn="just"/>
            <a:r>
              <a:rPr lang="pl-PL" sz="1800" b="1" dirty="0" smtClean="0">
                <a:latin typeface="Arial Narrow" panose="020B0606020202030204" pitchFamily="34" charset="0"/>
              </a:rPr>
              <a:t>Dodano/rozszerzono </a:t>
            </a:r>
            <a:r>
              <a:rPr lang="pl-PL" sz="1800" b="1" dirty="0">
                <a:latin typeface="Arial Narrow" panose="020B0606020202030204" pitchFamily="34" charset="0"/>
              </a:rPr>
              <a:t>załączniki</a:t>
            </a:r>
            <a:r>
              <a:rPr lang="pl-PL" sz="1800" dirty="0">
                <a:latin typeface="Arial Narrow" panose="020B0606020202030204" pitchFamily="34" charset="0"/>
              </a:rPr>
              <a:t>: (1) ocenę realizacji poprzedniej polityki energetycznej, </a:t>
            </a:r>
            <a:br>
              <a:rPr lang="pl-PL" sz="1800" dirty="0">
                <a:latin typeface="Arial Narrow" panose="020B0606020202030204" pitchFamily="34" charset="0"/>
              </a:rPr>
            </a:br>
            <a:r>
              <a:rPr lang="pl-PL" sz="1800" dirty="0">
                <a:latin typeface="Arial Narrow" panose="020B0606020202030204" pitchFamily="34" charset="0"/>
              </a:rPr>
              <a:t>(2) </a:t>
            </a:r>
            <a:r>
              <a:rPr lang="pl-PL" sz="1800" dirty="0" smtClean="0">
                <a:latin typeface="Arial Narrow" panose="020B0606020202030204" pitchFamily="34" charset="0"/>
              </a:rPr>
              <a:t>rozbudowane prognozy </a:t>
            </a:r>
            <a:r>
              <a:rPr lang="pl-PL" sz="1800" dirty="0">
                <a:latin typeface="Arial Narrow" panose="020B0606020202030204" pitchFamily="34" charset="0"/>
              </a:rPr>
              <a:t>energetyczne, (3) ocenę oddziaływania na </a:t>
            </a:r>
            <a:r>
              <a:rPr lang="pl-PL" sz="1800" dirty="0" smtClean="0">
                <a:latin typeface="Arial Narrow" panose="020B0606020202030204" pitchFamily="34" charset="0"/>
              </a:rPr>
              <a:t>środowisko.</a:t>
            </a:r>
            <a:endParaRPr lang="pl-PL" sz="1800" dirty="0">
              <a:latin typeface="Arial Narrow" panose="020B0606020202030204" pitchFamily="34" charset="0"/>
            </a:endParaRPr>
          </a:p>
          <a:p>
            <a:pPr algn="just"/>
            <a:r>
              <a:rPr lang="pl-PL" sz="1800" dirty="0">
                <a:latin typeface="Arial Narrow" panose="020B0606020202030204" pitchFamily="34" charset="0"/>
              </a:rPr>
              <a:t>W każdym kierunku wprowadzono projekt strategiczny – w sumie 12, ze względu na kierunki składające się z 2 lub 3 części </a:t>
            </a:r>
            <a:r>
              <a:rPr lang="pl-PL" sz="1800" dirty="0" smtClean="0">
                <a:latin typeface="Arial Narrow" panose="020B0606020202030204" pitchFamily="34" charset="0"/>
              </a:rPr>
              <a:t>(kierunki 2-4).</a:t>
            </a:r>
            <a:endParaRPr lang="pl-PL" sz="1800" dirty="0">
              <a:latin typeface="Arial Narrow" panose="020B0606020202030204" pitchFamily="34" charset="0"/>
            </a:endParaRPr>
          </a:p>
          <a:p>
            <a:pPr algn="just"/>
            <a:r>
              <a:rPr lang="pl-PL" sz="1800" dirty="0">
                <a:latin typeface="Arial Narrow" panose="020B0606020202030204" pitchFamily="34" charset="0"/>
              </a:rPr>
              <a:t>Zmiana celu OZE w finalnym zużyciu energii brutto i udziału węgla w wytwarzaniu energii </a:t>
            </a:r>
            <a:r>
              <a:rPr lang="pl-PL" sz="1800" dirty="0" smtClean="0">
                <a:latin typeface="Arial Narrow" panose="020B0606020202030204" pitchFamily="34" charset="0"/>
              </a:rPr>
              <a:t>elektrycznej.</a:t>
            </a:r>
            <a:endParaRPr lang="pl-PL" sz="1800" dirty="0">
              <a:latin typeface="Arial Narrow" panose="020B06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Uwagi do projektu </a:t>
            </a:r>
            <a:r>
              <a:rPr lang="pl-PL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PEP2040 – </a:t>
            </a:r>
            <a:r>
              <a:rPr lang="pl-PL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złożone w dniach 8.11.2019 - 29.11.2019 r.</a:t>
            </a:r>
            <a:endParaRPr lang="pl-PL" sz="2800" dirty="0">
              <a:latin typeface="Arial Narrow" panose="020B0606020202030204" pitchFamily="34" charset="0"/>
            </a:endParaRPr>
          </a:p>
        </p:txBody>
      </p:sp>
      <p:sp>
        <p:nvSpPr>
          <p:cNvPr id="6" name="Podtytuł 5"/>
          <p:cNvSpPr>
            <a:spLocks noGrp="1"/>
          </p:cNvSpPr>
          <p:nvPr>
            <p:ph idx="1"/>
          </p:nvPr>
        </p:nvSpPr>
        <p:spPr>
          <a:xfrm>
            <a:off x="838200" y="1699833"/>
            <a:ext cx="10515600" cy="4892991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Znaczna część uwag wnosi o zwiększenie znaczenia lub rozszerzenia zapisów dot. zagadnień, które stanowią główny przedmiot działalności zgłaszającego lub wprowadzenia zapisów szczególnie korzystnych dla niektórych interesariuszy – np. </a:t>
            </a:r>
            <a:r>
              <a:rPr lang="pl-PL" sz="1800" dirty="0">
                <a:latin typeface="Arial Narrow" panose="020B0606020202030204" pitchFamily="34" charset="0"/>
              </a:rPr>
              <a:t>poszczególne źródła </a:t>
            </a:r>
            <a:r>
              <a:rPr lang="pl-PL" sz="1800" dirty="0" smtClean="0">
                <a:latin typeface="Arial Narrow" panose="020B0606020202030204" pitchFamily="34" charset="0"/>
              </a:rPr>
              <a:t>OZE, dystrybucja, spółki gazowe, wodór – </a:t>
            </a:r>
            <a:r>
              <a:rPr lang="pl-PL" sz="1800" i="1" dirty="0" smtClean="0">
                <a:latin typeface="Arial Narrow" panose="020B0606020202030204" pitchFamily="34" charset="0"/>
              </a:rPr>
              <a:t>część </a:t>
            </a:r>
            <a:r>
              <a:rPr lang="pl-PL" sz="1800" i="1" dirty="0">
                <a:latin typeface="Arial Narrow" panose="020B0606020202030204" pitchFamily="34" charset="0"/>
              </a:rPr>
              <a:t>do zaakceptowania</a:t>
            </a:r>
            <a:endParaRPr lang="pl-PL" sz="1800" i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Prośby o zmianę słowa lub wyrażenia oraz uwagi redakcyjne – </a:t>
            </a:r>
            <a:r>
              <a:rPr lang="pl-PL" sz="1800" i="1" dirty="0" smtClean="0">
                <a:latin typeface="Arial Narrow" panose="020B0606020202030204" pitchFamily="34" charset="0"/>
              </a:rPr>
              <a:t>część do zaakceptowania</a:t>
            </a:r>
            <a:r>
              <a:rPr lang="pl-PL" sz="1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pl-PL" sz="1800" dirty="0">
                <a:latin typeface="Arial Narrow" panose="020B0606020202030204" pitchFamily="34" charset="0"/>
              </a:rPr>
              <a:t>Wiele uwag powtórzonych z konsultacji </a:t>
            </a:r>
            <a:r>
              <a:rPr lang="pl-PL" sz="1800" dirty="0" smtClean="0">
                <a:latin typeface="Arial Narrow" panose="020B0606020202030204" pitchFamily="34" charset="0"/>
              </a:rPr>
              <a:t>zeszłorocznych, także w zakresie, który kilku- krotnie był wyjaśniany lub uzgadniany z poszczególnymi interesariuszami, a często miałby szczególnie korzystny/negatywny wpływ na danych interesariuszy (np. dot. rynku gazu ziemnego, paliw, cel OZE na poziomie 32%) – </a:t>
            </a:r>
            <a:r>
              <a:rPr lang="pl-PL" sz="1800" i="1" dirty="0" smtClean="0">
                <a:latin typeface="Arial Narrow" panose="020B0606020202030204" pitchFamily="34" charset="0"/>
              </a:rPr>
              <a:t>większość nie do zaakceptowania</a:t>
            </a:r>
            <a:r>
              <a:rPr lang="pl-PL" sz="1800" dirty="0" smtClean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pl-PL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1800" dirty="0" smtClean="0">
                <a:latin typeface="Arial Narrow" panose="020B0606020202030204" pitchFamily="34" charset="0"/>
              </a:rPr>
              <a:t>UWAGI KRWIST – omówione oddzielnie</a:t>
            </a:r>
          </a:p>
          <a:p>
            <a:pPr algn="just"/>
            <a:endParaRPr lang="pl-PL" sz="1800" dirty="0" smtClean="0">
              <a:latin typeface="Arial Narrow" panose="020B06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5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37032"/>
            <a:ext cx="10800000" cy="5400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784080" y="868680"/>
            <a:ext cx="1569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48597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WSKAŹNIKI </a:t>
            </a:r>
            <a:b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PEP</a:t>
            </a:r>
            <a:endParaRPr lang="pl-PL" sz="2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8A7-7B3A-4E49-9B61-340948682A64}" type="slidenum">
              <a:rPr lang="pl-PL" smtClean="0"/>
              <a:t>6</a:t>
            </a:fld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>
            <a:off x="838200" y="6352251"/>
            <a:ext cx="7200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8038200" y="6352251"/>
            <a:ext cx="3315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3694176" y="718942"/>
            <a:ext cx="8077200" cy="5273040"/>
            <a:chOff x="2194560" y="731520"/>
            <a:chExt cx="8077200" cy="5273040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976311601"/>
                </p:ext>
              </p:extLst>
            </p:nvPr>
          </p:nvGraphicFramePr>
          <p:xfrm>
            <a:off x="2194560" y="731520"/>
            <a:ext cx="8077200" cy="527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Prostokąt zaokrąglony 12"/>
            <p:cNvSpPr/>
            <p:nvPr/>
          </p:nvSpPr>
          <p:spPr>
            <a:xfrm>
              <a:off x="3992880" y="3535681"/>
              <a:ext cx="2160000" cy="20421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457200" algn="l"/>
                </a:tabLst>
              </a:pPr>
              <a:r>
                <a:rPr lang="pl-PL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ograniczenie </a:t>
              </a: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emisji </a:t>
              </a:r>
              <a:r>
                <a:rPr lang="pl-PL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CO</a:t>
              </a:r>
              <a:r>
                <a:rPr lang="pl-PL" baseline="-25000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2  </a:t>
              </a:r>
              <a:r>
                <a:rPr lang="pl-PL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o 30% </a:t>
              </a: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do </a:t>
              </a:r>
              <a:r>
                <a:rPr lang="pl-PL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2030 r. </a:t>
              </a: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pl-PL" dirty="0" smtClean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(</a:t>
              </a:r>
              <a:r>
                <a:rPr lang="pl-PL" i="1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w stosunku </a:t>
              </a:r>
              <a:br>
                <a:rPr lang="pl-PL" i="1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pl-PL" i="1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do 1990 r</a:t>
              </a:r>
              <a:r>
                <a:rPr lang="pl-PL" dirty="0"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.)</a:t>
              </a: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  <p:sp>
        <p:nvSpPr>
          <p:cNvPr id="1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005215"/>
            <a:ext cx="367893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*Realizacja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celu OZE na poziomie 23% będzie możliwa w sytuacji przyznania Polsce dodatkowych środków unijnych, w tym przeznaczonych na sprawiedliwą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transformację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/>
          <a:stretch/>
        </p:blipFill>
        <p:spPr>
          <a:xfrm>
            <a:off x="3355848" y="758952"/>
            <a:ext cx="8111664" cy="5400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768096" y="667469"/>
            <a:ext cx="2825496" cy="187456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KIERUNKI </a:t>
            </a:r>
            <a:b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POLITYKI ENERGETYCZNEJ POLSKI </a:t>
            </a:r>
            <a:b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DO 2040 R.</a:t>
            </a:r>
            <a:endParaRPr lang="pl-PL" sz="2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0808"/>
            <a:ext cx="10515600" cy="1154928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Projekty strategiczne PEP2040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29160"/>
            <a:ext cx="10515600" cy="4351338"/>
          </a:xfrm>
        </p:spPr>
        <p:txBody>
          <a:bodyPr>
            <a:noAutofit/>
          </a:bodyPr>
          <a:lstStyle/>
          <a:p>
            <a:pPr marL="539750" indent="-539750">
              <a:buNone/>
            </a:pPr>
            <a:r>
              <a:rPr lang="pl-PL" sz="2000" dirty="0" smtClean="0"/>
              <a:t>1</a:t>
            </a:r>
            <a:r>
              <a:rPr lang="pl-PL" sz="2000" dirty="0"/>
              <a:t>. </a:t>
            </a:r>
            <a:r>
              <a:rPr lang="pl-PL" sz="2000" dirty="0" smtClean="0"/>
              <a:t>	Transformacja </a:t>
            </a:r>
            <a:r>
              <a:rPr lang="pl-PL" sz="2000" dirty="0"/>
              <a:t>regionów górniczych </a:t>
            </a:r>
            <a:r>
              <a:rPr lang="pl-PL" sz="2000" dirty="0" smtClean="0"/>
              <a:t>– SOR </a:t>
            </a:r>
            <a:r>
              <a:rPr lang="pl-PL" sz="2000" dirty="0"/>
              <a:t>4.1</a:t>
            </a:r>
          </a:p>
          <a:p>
            <a:pPr marL="539750" indent="-539750">
              <a:buNone/>
            </a:pPr>
            <a:r>
              <a:rPr lang="pl-PL" sz="2000" dirty="0" smtClean="0"/>
              <a:t>2A. 	Rynek </a:t>
            </a:r>
            <a:r>
              <a:rPr lang="pl-PL" sz="2000" dirty="0"/>
              <a:t>mocy </a:t>
            </a:r>
            <a:r>
              <a:rPr lang="pl-PL" sz="2000" dirty="0" smtClean="0"/>
              <a:t>– SOR </a:t>
            </a:r>
            <a:r>
              <a:rPr lang="pl-PL" sz="2000" dirty="0"/>
              <a:t>1.1</a:t>
            </a:r>
          </a:p>
          <a:p>
            <a:pPr marL="539750" indent="-539750">
              <a:buNone/>
            </a:pPr>
            <a:r>
              <a:rPr lang="pl-PL" sz="2000" dirty="0" smtClean="0"/>
              <a:t>2B. 	Wdrożenie </a:t>
            </a:r>
            <a:r>
              <a:rPr lang="pl-PL" sz="2000" dirty="0"/>
              <a:t>inteligentnych sieci elektroenergetycznych </a:t>
            </a:r>
            <a:r>
              <a:rPr lang="pl-PL" sz="2000" dirty="0" smtClean="0"/>
              <a:t>– SOR </a:t>
            </a:r>
            <a:r>
              <a:rPr lang="pl-PL" sz="2000" dirty="0"/>
              <a:t>2.1</a:t>
            </a:r>
          </a:p>
          <a:p>
            <a:pPr marL="539750" indent="-539750">
              <a:buNone/>
            </a:pPr>
            <a:r>
              <a:rPr lang="pl-PL" sz="2000" dirty="0"/>
              <a:t>3</a:t>
            </a:r>
            <a:r>
              <a:rPr lang="pl-PL" sz="2000" dirty="0" smtClean="0"/>
              <a:t>A. 	Budowa </a:t>
            </a:r>
            <a:r>
              <a:rPr lang="pl-PL" sz="2000" dirty="0" err="1"/>
              <a:t>Baltic</a:t>
            </a:r>
            <a:r>
              <a:rPr lang="pl-PL" sz="2000" dirty="0"/>
              <a:t> </a:t>
            </a:r>
            <a:r>
              <a:rPr lang="pl-PL" sz="2000" dirty="0" err="1"/>
              <a:t>Pipe</a:t>
            </a:r>
            <a:endParaRPr lang="pl-PL" sz="2000" dirty="0"/>
          </a:p>
          <a:p>
            <a:pPr marL="539750" indent="-539750">
              <a:buNone/>
            </a:pPr>
            <a:r>
              <a:rPr lang="pl-PL" sz="2000" dirty="0" smtClean="0"/>
              <a:t>3B. 	Budowa </a:t>
            </a:r>
            <a:r>
              <a:rPr lang="pl-PL" sz="2000" dirty="0"/>
              <a:t>drugiej nitki rurociągu (ropociągu) Pomorskiego </a:t>
            </a:r>
          </a:p>
          <a:p>
            <a:pPr marL="539750" indent="-539750">
              <a:buNone/>
            </a:pPr>
            <a:r>
              <a:rPr lang="pl-PL" sz="2000" dirty="0" smtClean="0"/>
              <a:t>4A. 	Plan </a:t>
            </a:r>
            <a:r>
              <a:rPr lang="pl-PL" sz="2000" dirty="0"/>
              <a:t>działań w zakresie realizacji celu udostępniania 70% transgranicznych zdolności przesyłowych</a:t>
            </a:r>
          </a:p>
          <a:p>
            <a:pPr marL="539750" indent="-539750">
              <a:buNone/>
            </a:pPr>
            <a:r>
              <a:rPr lang="pl-PL" sz="2000" dirty="0" smtClean="0"/>
              <a:t>4B.	Hub </a:t>
            </a:r>
            <a:r>
              <a:rPr lang="pl-PL" sz="2000" dirty="0"/>
              <a:t>gazowy </a:t>
            </a:r>
            <a:r>
              <a:rPr lang="pl-PL" sz="2000" dirty="0" smtClean="0"/>
              <a:t>– SOR </a:t>
            </a:r>
            <a:r>
              <a:rPr lang="pl-PL" sz="2000" dirty="0"/>
              <a:t>1.3</a:t>
            </a:r>
          </a:p>
          <a:p>
            <a:pPr marL="539750" indent="-539750">
              <a:buNone/>
            </a:pPr>
            <a:r>
              <a:rPr lang="pl-PL" sz="2000" dirty="0" smtClean="0"/>
              <a:t>4C. 	Program </a:t>
            </a:r>
            <a:r>
              <a:rPr lang="pl-PL" sz="2000" dirty="0"/>
              <a:t>rozwoju elektromobilności </a:t>
            </a:r>
            <a:r>
              <a:rPr lang="pl-PL" sz="2000" dirty="0" smtClean="0"/>
              <a:t>– SOR </a:t>
            </a:r>
            <a:r>
              <a:rPr lang="pl-PL" sz="2000" dirty="0"/>
              <a:t>3.1.</a:t>
            </a:r>
          </a:p>
          <a:p>
            <a:pPr marL="539750" indent="-539750">
              <a:buNone/>
            </a:pPr>
            <a:r>
              <a:rPr lang="pl-PL" sz="2000" dirty="0"/>
              <a:t>5</a:t>
            </a:r>
            <a:r>
              <a:rPr lang="pl-PL" sz="2000" dirty="0" smtClean="0"/>
              <a:t>. 	Wdrożenie </a:t>
            </a:r>
            <a:r>
              <a:rPr lang="pl-PL" sz="2000" dirty="0"/>
              <a:t>Programu polskiej energetyki jądrowej </a:t>
            </a:r>
            <a:r>
              <a:rPr lang="pl-PL" sz="2000" dirty="0" smtClean="0"/>
              <a:t>– SOR </a:t>
            </a:r>
            <a:r>
              <a:rPr lang="pl-PL" sz="2000" dirty="0"/>
              <a:t>1.2</a:t>
            </a:r>
          </a:p>
          <a:p>
            <a:pPr marL="539750" indent="-539750">
              <a:buNone/>
            </a:pPr>
            <a:r>
              <a:rPr lang="pl-PL" sz="2000" dirty="0"/>
              <a:t>6</a:t>
            </a:r>
            <a:r>
              <a:rPr lang="pl-PL" sz="2000" dirty="0" smtClean="0"/>
              <a:t>. 	Rozwój </a:t>
            </a:r>
            <a:r>
              <a:rPr lang="pl-PL" sz="2000" dirty="0"/>
              <a:t>energetyki rozproszonej </a:t>
            </a:r>
            <a:r>
              <a:rPr lang="pl-PL" sz="2000" dirty="0" smtClean="0"/>
              <a:t>– SOR </a:t>
            </a:r>
            <a:r>
              <a:rPr lang="pl-PL" sz="2000" dirty="0"/>
              <a:t>3.3</a:t>
            </a:r>
          </a:p>
          <a:p>
            <a:pPr marL="539750" indent="-539750">
              <a:buNone/>
            </a:pPr>
            <a:r>
              <a:rPr lang="pl-PL" sz="2000" dirty="0" smtClean="0"/>
              <a:t>7. 	Rozwój </a:t>
            </a:r>
            <a:r>
              <a:rPr lang="pl-PL" sz="2000" dirty="0"/>
              <a:t>ciepłownictwa systemowego</a:t>
            </a:r>
          </a:p>
          <a:p>
            <a:pPr marL="539750" indent="-539750">
              <a:buNone/>
            </a:pPr>
            <a:r>
              <a:rPr lang="pl-PL" sz="2000" dirty="0"/>
              <a:t>8</a:t>
            </a:r>
            <a:r>
              <a:rPr lang="pl-PL" sz="2000" dirty="0" smtClean="0"/>
              <a:t>. 	Promowanie </a:t>
            </a:r>
            <a:r>
              <a:rPr lang="pl-PL" sz="2000" dirty="0"/>
              <a:t>poprawy efektywności energetycznej </a:t>
            </a:r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4838" y="416528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Budowa bilansu </a:t>
            </a:r>
            <a:r>
              <a:rPr lang="pl-PL" sz="2400" dirty="0" smtClean="0"/>
              <a:t>– w kontekście uwag woj. pomorskiego i zachodniopomorskiego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4216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1800" dirty="0"/>
              <a:t>Prognoza mocy zainstalowanych energii elektrycznej jest wynikiem optymalizacji, która ma na celu </a:t>
            </a:r>
            <a:r>
              <a:rPr lang="pl-PL" sz="1800" dirty="0" smtClean="0"/>
              <a:t>pewność pokrycia </a:t>
            </a:r>
            <a:r>
              <a:rPr lang="pl-PL" sz="1800" dirty="0"/>
              <a:t>zapotrzebowania na energię</a:t>
            </a:r>
            <a:r>
              <a:rPr lang="pl-PL" sz="1800" dirty="0" smtClean="0"/>
              <a:t>. Dodatkowo </a:t>
            </a:r>
            <a:r>
              <a:rPr lang="pl-PL" sz="1800" dirty="0"/>
              <a:t>sieć elektroenergetyczna ma ograniczone możliwości odbioru energii, dlatego wzrost </a:t>
            </a:r>
            <a:r>
              <a:rPr lang="pl-PL" sz="1800" dirty="0" smtClean="0"/>
              <a:t>mocy OZE </a:t>
            </a:r>
            <a:r>
              <a:rPr lang="pl-PL" sz="1800" dirty="0"/>
              <a:t>musi być dostosowany do możliwości technicznych sieci. </a:t>
            </a:r>
          </a:p>
          <a:p>
            <a:pPr algn="just">
              <a:lnSpc>
                <a:spcPct val="100000"/>
              </a:lnSpc>
            </a:pPr>
            <a:r>
              <a:rPr lang="pl-PL" sz="1800" dirty="0"/>
              <a:t>Bilans energetyczny jest wynikiem kompromisu społeczno-gospodarczego, a kluczowe jest zapewnienie dostaw energii do gospodarki. 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/>
              <a:t>Elektrownie </a:t>
            </a:r>
            <a:r>
              <a:rPr lang="pl-PL" sz="1800" dirty="0"/>
              <a:t>wiatrowe na lądzie pracują tylko ok. 25% godzin w roku (ok. 45% dla el. wiatrowych morskich), co oznacza, że potrzebują mocy rezerwowych. Im więcej mocy wiatrowych, tym potrzeba większej ilości mocy rezerwowych. W </a:t>
            </a:r>
            <a:r>
              <a:rPr lang="pl-PL" sz="1800" dirty="0" smtClean="0"/>
              <a:t>takim</a:t>
            </a:r>
            <a:r>
              <a:rPr lang="pl-PL" sz="1800" dirty="0"/>
              <a:t> przypadku </a:t>
            </a:r>
            <a:r>
              <a:rPr lang="pl-PL" sz="1800" dirty="0" smtClean="0"/>
              <a:t>konieczne </a:t>
            </a:r>
            <a:r>
              <a:rPr lang="pl-PL" sz="1800" dirty="0"/>
              <a:t>jest pokrycie nakładów </a:t>
            </a:r>
            <a:r>
              <a:rPr lang="pl-PL" sz="1800" dirty="0" smtClean="0"/>
              <a:t>inwestycyjnych na </a:t>
            </a:r>
            <a:r>
              <a:rPr lang="pl-PL" sz="1800" dirty="0"/>
              <a:t>wszystkie moce </a:t>
            </a:r>
            <a:r>
              <a:rPr lang="pl-PL" sz="1800" dirty="0" smtClean="0"/>
              <a:t>(OZE i rezerwa) oraz </a:t>
            </a:r>
            <a:r>
              <a:rPr lang="pl-PL" sz="1800" dirty="0"/>
              <a:t>ich kosztów </a:t>
            </a:r>
            <a:r>
              <a:rPr lang="pl-PL" sz="1800" dirty="0" smtClean="0"/>
              <a:t>stałych. Koszty te muszą być rozłożone w czasie. Ponadto zbyt szybka rezygnacja z istniejących mocy powoduje problem kosztów osieroconych. 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/>
              <a:t>Dywersyfikacja bilansu wpłynie na rynek pracy. Niezbędna jest wsparcie </a:t>
            </a:r>
            <a:r>
              <a:rPr lang="pl-PL" sz="1800" dirty="0"/>
              <a:t>regionów górniczych, tak aby zakończenie eksploatacji surowca nie powodowało problemów </a:t>
            </a:r>
            <a:r>
              <a:rPr lang="pl-PL" sz="1800" dirty="0" smtClean="0"/>
              <a:t>społeczno-gospodarczych regionu. </a:t>
            </a:r>
            <a:r>
              <a:rPr lang="pl-PL" sz="1800" dirty="0"/>
              <a:t>J</a:t>
            </a:r>
            <a:r>
              <a:rPr lang="pl-PL" sz="1800" dirty="0" smtClean="0"/>
              <a:t>ednocześnie nowe technologie tworzą nowe możliwości na rynku pracy oraz wzrostu PKB</a:t>
            </a:r>
            <a:r>
              <a:rPr lang="pl-PL" sz="1800" i="1" dirty="0" smtClean="0"/>
              <a:t> – np. ok. 77 tys. miejsc pracy wynikające z rozwoju morskiej energetyki wiatrowej (dane z raportu PSEW z 05.2019 r.).</a:t>
            </a:r>
          </a:p>
          <a:p>
            <a:pPr algn="just">
              <a:lnSpc>
                <a:spcPct val="10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AB6-1E23-411C-87D2-DFB2F0A1EB9C}" type="slidenum">
              <a:rPr lang="pl-PL" smtClean="0"/>
              <a:t>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0" y="310808"/>
            <a:ext cx="512517" cy="4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góln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Niestandardowy 1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Niestandardowy 1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4692</TotalTime>
  <Words>1541</Words>
  <Application>Microsoft Office PowerPoint</Application>
  <PresentationFormat>Panoramiczny</PresentationFormat>
  <Paragraphs>390</Paragraphs>
  <Slides>21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Czcionka tekstu podstawowego</vt:lpstr>
      <vt:lpstr>Times New Roman</vt:lpstr>
      <vt:lpstr>Office Theme</vt:lpstr>
      <vt:lpstr>1_Office Theme</vt:lpstr>
      <vt:lpstr>Prezentacja programu PowerPoint</vt:lpstr>
      <vt:lpstr>STATUS PRAC NAD projektem PEP2040</vt:lpstr>
      <vt:lpstr>Zmiany w projekcie PEP2040 – v.2.1. z 8.11.2019</vt:lpstr>
      <vt:lpstr>Uwagi do projektu PEP2040 – złożone w dniach 8.11.2019 - 29.11.2019 r.</vt:lpstr>
      <vt:lpstr>Prezentacja programu PowerPoint</vt:lpstr>
      <vt:lpstr>WSKAŹNIKI  PEP</vt:lpstr>
      <vt:lpstr>Prezentacja programu PowerPoint</vt:lpstr>
      <vt:lpstr>Projekty strategiczne PEP2040</vt:lpstr>
      <vt:lpstr>Budowa bilansu – w kontekście uwag woj. pomorskiego i zachodniopomorskiego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Prognozowane nakłady inwestycyjne w związane z energią  w całej gospodarce w latach 2016-2040 [mln EUR’2016]</vt:lpstr>
      <vt:lpstr>Prognozowane nakłady inwestycyjne w sektorze elektroenergetycznym  w latach 2016-2040 [mln EUR’2016]</vt:lpstr>
      <vt:lpstr>Prognozowane nakłady inwestycyjne na moce wytwórcze  w latach 2016-2040 [mln EUR’2016]</vt:lpstr>
      <vt:lpstr>Prognozy emisji głównych zanieczyszczeń powietrza oraz dwutlenku węgla  w 2030 i 2040 r. oraz redukcji emisji dwutlenku węgla (1/2)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Kocon</dc:creator>
  <cp:lastModifiedBy>Marta Kocon</cp:lastModifiedBy>
  <cp:revision>292</cp:revision>
  <cp:lastPrinted>2019-12-06T12:36:35Z</cp:lastPrinted>
  <dcterms:created xsi:type="dcterms:W3CDTF">2018-09-03T08:02:31Z</dcterms:created>
  <dcterms:modified xsi:type="dcterms:W3CDTF">2019-12-06T14:48:16Z</dcterms:modified>
</cp:coreProperties>
</file>